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1"/>
  </p:sldMasterIdLst>
  <p:notesMasterIdLst>
    <p:notesMasterId r:id="rId21"/>
  </p:notesMasterIdLst>
  <p:sldIdLst>
    <p:sldId id="256" r:id="rId2"/>
    <p:sldId id="621" r:id="rId3"/>
    <p:sldId id="646" r:id="rId4"/>
    <p:sldId id="630" r:id="rId5"/>
    <p:sldId id="631" r:id="rId6"/>
    <p:sldId id="634" r:id="rId7"/>
    <p:sldId id="642" r:id="rId8"/>
    <p:sldId id="637" r:id="rId9"/>
    <p:sldId id="643" r:id="rId10"/>
    <p:sldId id="641" r:id="rId11"/>
    <p:sldId id="644" r:id="rId12"/>
    <p:sldId id="638" r:id="rId13"/>
    <p:sldId id="639" r:id="rId14"/>
    <p:sldId id="640" r:id="rId15"/>
    <p:sldId id="645" r:id="rId16"/>
    <p:sldId id="632" r:id="rId17"/>
    <p:sldId id="636" r:id="rId18"/>
    <p:sldId id="633" r:id="rId19"/>
    <p:sldId id="25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 Enns" initials="EE" lastIdx="1" clrIdx="0">
    <p:extLst>
      <p:ext uri="{19B8F6BF-5375-455C-9EA6-DF929625EA0E}">
        <p15:presenceInfo xmlns:p15="http://schemas.microsoft.com/office/powerpoint/2012/main" userId="S::eenns@umn.edu::08dfc3b5-75be-4176-bf15-b6c367625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750"/>
    <p:restoredTop sz="94646"/>
  </p:normalViewPr>
  <p:slideViewPr>
    <p:cSldViewPr snapToGrid="0" snapToObjects="1">
      <p:cViewPr>
        <p:scale>
          <a:sx n="75" d="100"/>
          <a:sy n="75" d="100"/>
        </p:scale>
        <p:origin x="449" y="278"/>
      </p:cViewPr>
      <p:guideLst/>
    </p:cSldViewPr>
  </p:slideViewPr>
  <p:notesTextViewPr>
    <p:cViewPr>
      <p:scale>
        <a:sx n="1" d="1"/>
        <a:sy n="1" d="1"/>
      </p:scale>
      <p:origin x="0" y="0"/>
    </p:cViewPr>
  </p:notesTextViewPr>
  <p:sorterViewPr>
    <p:cViewPr>
      <p:scale>
        <a:sx n="130" d="100"/>
        <a:sy n="130" d="100"/>
      </p:scale>
      <p:origin x="0" y="-415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11/8/2020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1850B-F20C-4032-B7AB-033B61453A23}" type="slidenum">
              <a:rPr lang="en-US" altLang="en-US"/>
              <a:pPr/>
              <a:t>2</a:t>
            </a:fld>
            <a:endParaRPr lang="en-US" altLang="en-US"/>
          </a:p>
        </p:txBody>
      </p:sp>
      <p:sp>
        <p:nvSpPr>
          <p:cNvPr id="382978" name="Rectangle 2"/>
          <p:cNvSpPr>
            <a:spLocks noGrp="1" noRot="1" noChangeAspect="1" noChangeArrowheads="1" noTextEdit="1"/>
          </p:cNvSpPr>
          <p:nvPr>
            <p:ph type="sldImg"/>
          </p:nvPr>
        </p:nvSpPr>
        <p:spPr>
          <a:xfrm>
            <a:off x="1143000" y="685800"/>
            <a:ext cx="4572000" cy="3429000"/>
          </a:xfrm>
          <a:ln/>
        </p:spPr>
      </p:sp>
      <p:sp>
        <p:nvSpPr>
          <p:cNvPr id="382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54843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extLst>
      <p:ext uri="{BB962C8B-B14F-4D97-AF65-F5344CB8AC3E}">
        <p14:creationId xmlns:p14="http://schemas.microsoft.com/office/powerpoint/2010/main" val="246159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34AAD-AC3C-4F24-B5C0-1761CB9C20B3}" type="datetime1">
              <a:rPr lang="en-US" smtClean="0"/>
              <a:t>11/8/2020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23610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F58B934-03E5-4DEE-840D-354C57FF6DD8}" type="datetime1">
              <a:rPr lang="en-US" smtClean="0"/>
              <a:t>11/8/2020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758982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D6EDD-8212-4CC1-A46C-60F2740FE912}" type="datetime1">
              <a:rPr lang="en-US" smtClean="0"/>
              <a:t>11/8/2020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96604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C9A538-5928-443A-B2DD-6EEAA70C9EA3}" type="datetime1">
              <a:rPr lang="en-US" smtClean="0"/>
              <a:t>11/8/2020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709474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F9657FAC-F191-4D41-846F-1D23273BCACE}" type="datetime1">
              <a:rPr lang="en-US" smtClean="0"/>
              <a:t>11/8/2020</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84975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fld id="{F2BFDEF7-F228-4136-A2A2-5D84383ABA85}" type="datetime1">
              <a:rPr lang="en-US" smtClean="0"/>
              <a:t>11/8/2020</a:t>
            </a:fld>
            <a:endParaRPr lang="en-US"/>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lang="en-US"/>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fld id="{0798D939-2D9E-2142-A80A-FFDECD1E5A9B}" type="slidenum">
              <a:rPr lang="en-US" smtClean="0"/>
              <a:t>‹#›</a:t>
            </a:fld>
            <a:endParaRPr lang="en-US"/>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7851842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CD98B2-BE87-44A5-9DF5-DF786278A694}" type="datetime1">
              <a:rPr lang="en-US" smtClean="0"/>
              <a:t>11/8/2020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extLst>
      <p:ext uri="{BB962C8B-B14F-4D97-AF65-F5344CB8AC3E}">
        <p14:creationId xmlns:p14="http://schemas.microsoft.com/office/powerpoint/2010/main" val="697174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133" name="Shape 133"/>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pPr lvl="0"/>
            <a:r>
              <a:rPr lang="en-US"/>
              <a:t>Click to edit Master text styles</a:t>
            </a:r>
          </a:p>
        </p:txBody>
      </p:sp>
      <p:sp>
        <p:nvSpPr>
          <p:cNvPr id="134" name="Shape 134"/>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798D939-2D9E-2142-A80A-FFDECD1E5A9B}" type="slidenum">
              <a:rPr lang="en-US" smtClean="0"/>
              <a:t>‹#›</a:t>
            </a:fld>
            <a:endParaRPr lang="en-US"/>
          </a:p>
        </p:txBody>
      </p:sp>
    </p:spTree>
    <p:extLst>
      <p:ext uri="{BB962C8B-B14F-4D97-AF65-F5344CB8AC3E}">
        <p14:creationId xmlns:p14="http://schemas.microsoft.com/office/powerpoint/2010/main" val="238514995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800326083"/>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Drug Policy Program, Center for Research and Teaching in Economics (CIDE) - CONACyT, </a:t>
                      </a:r>
                    </a:p>
                    <a:p>
                      <a:r>
                        <a:rPr lang="en-US" sz="1200" kern="1200" dirty="0">
                          <a:solidFill>
                            <a:srgbClr val="FEF8F3"/>
                          </a:solidFill>
                          <a:effectLst/>
                          <a:latin typeface="+mn-lt"/>
                          <a:ea typeface="+mn-ea"/>
                          <a:cs typeface="+mn-cs"/>
                        </a:rPr>
                        <a:t>  Aguascalientes, Mexico</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p:nvSpPr>
        <p:spPr>
          <a:xfrm flipH="1">
            <a:off x="1860376" y="474822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p:nvPicPr>
        <p:blipFill>
          <a:blip r:embed="rId6"/>
          <a:stretch>
            <a:fillRect/>
          </a:stretch>
        </p:blipFill>
        <p:spPr>
          <a:xfrm>
            <a:off x="241682" y="4980651"/>
            <a:ext cx="711200" cy="901700"/>
          </a:xfrm>
          <a:prstGeom prst="rect">
            <a:avLst/>
          </a:prstGeom>
        </p:spPr>
      </p:pic>
    </p:spTree>
    <p:extLst>
      <p:ext uri="{BB962C8B-B14F-4D97-AF65-F5344CB8AC3E}">
        <p14:creationId xmlns:p14="http://schemas.microsoft.com/office/powerpoint/2010/main" val="111509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p:nvPicPr>
        <p:blipFill>
          <a:blip r:embed="rId6"/>
          <a:stretch>
            <a:fillRect/>
          </a:stretch>
        </p:blipFill>
        <p:spPr>
          <a:xfrm>
            <a:off x="241682" y="4980651"/>
            <a:ext cx="711200" cy="901700"/>
          </a:xfrm>
          <a:prstGeom prst="rect">
            <a:avLst/>
          </a:prstGeom>
        </p:spPr>
      </p:pic>
    </p:spTree>
    <p:extLst>
      <p:ext uri="{BB962C8B-B14F-4D97-AF65-F5344CB8AC3E}">
        <p14:creationId xmlns:p14="http://schemas.microsoft.com/office/powerpoint/2010/main" val="2072775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FCD08C-45F2-4972-B58E-0165F8DD73B3}" type="datetime1">
              <a:rPr lang="en-US" smtClean="0"/>
              <a:t>11/8/2020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49707483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92A12-140A-45AD-91E4-8A60410740A7}" type="datetime1">
              <a:rPr lang="en-US" smtClean="0"/>
              <a:t>11/8/2020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75028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746EDC-9F92-40D0-8564-FB2328CFB04E}" type="datetime1">
              <a:rPr lang="en-US" smtClean="0"/>
              <a:t>11/8/2020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853541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6C3F91-7C8C-4FDC-BEC9-93A5968DD22D}" type="datetime1">
              <a:rPr lang="en-US" smtClean="0"/>
              <a:t>11/8/2020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980256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ED7B798B-8967-4EDE-918B-8E7C60DB7AA6}" type="datetime1">
              <a:rPr lang="en-US" smtClean="0"/>
              <a:t>11/8/2020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238684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BCF9E-F679-44BC-9990-211693B5077A}" type="datetime1">
              <a:rPr lang="en-US" smtClean="0"/>
              <a:t>11/8/2020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24595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F2BFDEF7-F228-4136-A2A2-5D84383ABA85}" type="datetime1">
              <a:rPr lang="en-US" smtClean="0"/>
              <a:t>11/8/2020</a:t>
            </a:fld>
            <a:endParaRPr lang="en-US"/>
          </a:p>
        </p:txBody>
      </p:sp>
    </p:spTree>
    <p:extLst>
      <p:ext uri="{BB962C8B-B14F-4D97-AF65-F5344CB8AC3E}">
        <p14:creationId xmlns:p14="http://schemas.microsoft.com/office/powerpoint/2010/main" val="52685143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pubmed.ncbi.nlm.nih.gov/32904933/" TargetMode="External"/><Relationship Id="rId2" Type="http://schemas.openxmlformats.org/officeDocument/2006/relationships/hyperlink" Target="https://pubmed.ncbi.nlm.nih.gov/31549359/" TargetMode="External"/><Relationship Id="rId1" Type="http://schemas.openxmlformats.org/officeDocument/2006/relationships/slideLayout" Target="../slideLayouts/slideLayout4.xml"/><Relationship Id="rId5" Type="http://schemas.openxmlformats.org/officeDocument/2006/relationships/hyperlink" Target="https://bresmed-intrface-hypothetical-car-t-model.shinyapps.io/IntRface_Model-PharmacoEconomics/" TargetMode="External"/><Relationship Id="rId4" Type="http://schemas.openxmlformats.org/officeDocument/2006/relationships/hyperlink" Target="https://pubmed.ncbi.nlm.nih.gov/32236891/"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sparktuga.shinyapps.io/ShinyDecisions/"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r>
              <a:rPr lang="en-US" dirty="0"/>
              <a:t>Decision Modeling for Public Health</a:t>
            </a:r>
          </a:p>
          <a:p>
            <a:endParaRPr lang="en-US" dirty="0"/>
          </a:p>
          <a:p>
            <a:r>
              <a:rPr lang="en-US" dirty="0"/>
              <a:t>November 2020</a:t>
            </a:r>
          </a:p>
          <a:p>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Developing Shiny apps for decision models</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135F-B46A-4E5D-AA1F-9B10D657C813}"/>
              </a:ext>
            </a:extLst>
          </p:cNvPr>
          <p:cNvSpPr>
            <a:spLocks noGrp="1"/>
          </p:cNvSpPr>
          <p:nvPr>
            <p:ph type="title"/>
          </p:nvPr>
        </p:nvSpPr>
        <p:spPr/>
        <p:txBody>
          <a:bodyPr/>
          <a:lstStyle/>
          <a:p>
            <a:r>
              <a:rPr lang="en-US" dirty="0"/>
              <a:t>Input Example </a:t>
            </a:r>
          </a:p>
        </p:txBody>
      </p:sp>
      <p:sp>
        <p:nvSpPr>
          <p:cNvPr id="3" name="Content Placeholder 2">
            <a:extLst>
              <a:ext uri="{FF2B5EF4-FFF2-40B4-BE49-F238E27FC236}">
                <a16:creationId xmlns:a16="http://schemas.microsoft.com/office/drawing/2014/main" id="{4B774C63-C1D9-49DD-BC54-6447693AC275}"/>
              </a:ext>
            </a:extLst>
          </p:cNvPr>
          <p:cNvSpPr>
            <a:spLocks noGrp="1"/>
          </p:cNvSpPr>
          <p:nvPr>
            <p:ph idx="1"/>
          </p:nvPr>
        </p:nvSpPr>
        <p:spPr>
          <a:xfrm>
            <a:off x="683568" y="1417638"/>
            <a:ext cx="8424936" cy="4983162"/>
          </a:xfrm>
        </p:spPr>
        <p:txBody>
          <a:bodyPr>
            <a:normAutofit/>
          </a:bodyPr>
          <a:lstStyle/>
          <a:p>
            <a:pPr marL="114300" indent="0">
              <a:buNone/>
            </a:pPr>
            <a:r>
              <a:rPr lang="en-US" dirty="0" err="1">
                <a:latin typeface="Courier New" panose="02070309020205020404" pitchFamily="49" charset="0"/>
                <a:cs typeface="Courier New" panose="02070309020205020404" pitchFamily="49" charset="0"/>
              </a:rPr>
              <a:t>NumericInput</a:t>
            </a:r>
            <a:r>
              <a:rPr lang="en-US" dirty="0">
                <a:latin typeface="Courier New" panose="02070309020205020404" pitchFamily="49" charset="0"/>
                <a:cs typeface="Courier New" panose="02070309020205020404" pitchFamily="49" charset="0"/>
              </a:rPr>
              <a:t>(</a:t>
            </a:r>
          </a:p>
          <a:p>
            <a:pPr marL="114300" indent="0">
              <a:buNone/>
            </a:pPr>
            <a:endParaRPr lang="en-US" dirty="0">
              <a:latin typeface="Courier New" panose="02070309020205020404" pitchFamily="49" charset="0"/>
              <a:cs typeface="Courier New" panose="02070309020205020404" pitchFamily="49" charset="0"/>
            </a:endParaRPr>
          </a:p>
          <a:p>
            <a:pPr marL="1143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inputId</a:t>
            </a:r>
            <a:r>
              <a:rPr lang="en-US" dirty="0">
                <a:latin typeface="Courier New" panose="02070309020205020404" pitchFamily="49" charset="0"/>
                <a:cs typeface="Courier New" panose="02070309020205020404" pitchFamily="49" charset="0"/>
              </a:rPr>
              <a:t> = , # what should the variable be named</a:t>
            </a:r>
          </a:p>
          <a:p>
            <a:pPr marL="114300" indent="0">
              <a:buNone/>
            </a:pPr>
            <a:r>
              <a:rPr lang="en-US" dirty="0">
                <a:latin typeface="Courier New" panose="02070309020205020404" pitchFamily="49" charset="0"/>
                <a:cs typeface="Courier New" panose="02070309020205020404" pitchFamily="49" charset="0"/>
              </a:rPr>
              <a:t>  label     = , # what should the title of the input box say?</a:t>
            </a:r>
          </a:p>
          <a:p>
            <a:pPr marL="114300" indent="0">
              <a:buNone/>
            </a:pPr>
            <a:r>
              <a:rPr lang="en-US" dirty="0">
                <a:latin typeface="Courier New" panose="02070309020205020404" pitchFamily="49" charset="0"/>
                <a:cs typeface="Courier New" panose="02070309020205020404" pitchFamily="49" charset="0"/>
              </a:rPr>
              <a:t>  min      =  , # what is the minimum value allowed</a:t>
            </a:r>
          </a:p>
          <a:p>
            <a:pPr marL="114300" indent="0">
              <a:buNone/>
            </a:pPr>
            <a:r>
              <a:rPr lang="en-US" dirty="0">
                <a:latin typeface="Courier New" panose="02070309020205020404" pitchFamily="49" charset="0"/>
                <a:cs typeface="Courier New" panose="02070309020205020404" pitchFamily="49" charset="0"/>
              </a:rPr>
              <a:t>  max     =  , # what is the maximum value allowed</a:t>
            </a:r>
          </a:p>
          <a:p>
            <a:pPr marL="114300" indent="0">
              <a:buNone/>
            </a:pPr>
            <a:r>
              <a:rPr lang="en-US" dirty="0">
                <a:latin typeface="Courier New" panose="02070309020205020404" pitchFamily="49" charset="0"/>
                <a:cs typeface="Courier New" panose="02070309020205020404" pitchFamily="49" charset="0"/>
              </a:rPr>
              <a:t>  value    =    # what is the default value</a:t>
            </a:r>
          </a:p>
          <a:p>
            <a:pPr marL="114300" indent="0">
              <a:buNone/>
            </a:pPr>
            <a:r>
              <a:rPr lang="en-US"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097C66AF-A063-4B86-9C0A-9C20601BB449}"/>
              </a:ext>
            </a:extLst>
          </p:cNvPr>
          <p:cNvSpPr>
            <a:spLocks noGrp="1"/>
          </p:cNvSpPr>
          <p:nvPr>
            <p:ph type="sldNum" sz="quarter" idx="12"/>
          </p:nvPr>
        </p:nvSpPr>
        <p:spPr/>
        <p:txBody>
          <a:bodyPr/>
          <a:lstStyle/>
          <a:p>
            <a:fld id="{0798D939-2D9E-2142-A80A-FFDECD1E5A9B}" type="slidenum">
              <a:rPr lang="en-US" smtClean="0"/>
              <a:t>10</a:t>
            </a:fld>
            <a:endParaRPr lang="en-US"/>
          </a:p>
        </p:txBody>
      </p:sp>
    </p:spTree>
    <p:extLst>
      <p:ext uri="{BB962C8B-B14F-4D97-AF65-F5344CB8AC3E}">
        <p14:creationId xmlns:p14="http://schemas.microsoft.com/office/powerpoint/2010/main" val="701999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8CD97-DCC3-43BA-9455-5A516F43175E}"/>
              </a:ext>
            </a:extLst>
          </p:cNvPr>
          <p:cNvSpPr>
            <a:spLocks noGrp="1"/>
          </p:cNvSpPr>
          <p:nvPr>
            <p:ph type="title"/>
          </p:nvPr>
        </p:nvSpPr>
        <p:spPr/>
        <p:txBody>
          <a:bodyPr/>
          <a:lstStyle/>
          <a:p>
            <a:r>
              <a:rPr lang="en-US" dirty="0"/>
              <a:t>Shiny R </a:t>
            </a:r>
            <a:r>
              <a:rPr lang="en-US" dirty="0" err="1"/>
              <a:t>CheatSheet</a:t>
            </a:r>
            <a:endParaRPr lang="en-US" dirty="0"/>
          </a:p>
        </p:txBody>
      </p:sp>
      <p:sp>
        <p:nvSpPr>
          <p:cNvPr id="3" name="Content Placeholder 2">
            <a:extLst>
              <a:ext uri="{FF2B5EF4-FFF2-40B4-BE49-F238E27FC236}">
                <a16:creationId xmlns:a16="http://schemas.microsoft.com/office/drawing/2014/main" id="{4FA62622-E624-43B2-AF16-30DF65A79BDC}"/>
              </a:ext>
            </a:extLst>
          </p:cNvPr>
          <p:cNvSpPr>
            <a:spLocks noGrp="1"/>
          </p:cNvSpPr>
          <p:nvPr>
            <p:ph idx="1"/>
          </p:nvPr>
        </p:nvSpPr>
        <p:spPr>
          <a:xfrm>
            <a:off x="713132" y="1205366"/>
            <a:ext cx="7620000" cy="4983162"/>
          </a:xfrm>
        </p:spPr>
        <p:txBody>
          <a:bodyPr/>
          <a:lstStyle/>
          <a:p>
            <a:pPr marL="411480" lvl="1" indent="0">
              <a:buNone/>
            </a:pPr>
            <a:endParaRPr lang="en-US" dirty="0"/>
          </a:p>
          <a:p>
            <a:pPr marL="411480" lvl="1" indent="0">
              <a:buNone/>
            </a:pPr>
            <a:r>
              <a:rPr lang="en-US" dirty="0"/>
              <a:t>https://github.com/rstudio/cheatsheets/raw/master/shiny.pdf</a:t>
            </a:r>
          </a:p>
          <a:p>
            <a:endParaRPr lang="en-US" dirty="0"/>
          </a:p>
        </p:txBody>
      </p:sp>
      <p:sp>
        <p:nvSpPr>
          <p:cNvPr id="4" name="Slide Number Placeholder 3">
            <a:extLst>
              <a:ext uri="{FF2B5EF4-FFF2-40B4-BE49-F238E27FC236}">
                <a16:creationId xmlns:a16="http://schemas.microsoft.com/office/drawing/2014/main" id="{D29F54AD-1019-4F2C-953C-EDD6796D5C1D}"/>
              </a:ext>
            </a:extLst>
          </p:cNvPr>
          <p:cNvSpPr>
            <a:spLocks noGrp="1"/>
          </p:cNvSpPr>
          <p:nvPr>
            <p:ph type="sldNum" sz="quarter" idx="12"/>
          </p:nvPr>
        </p:nvSpPr>
        <p:spPr/>
        <p:txBody>
          <a:bodyPr/>
          <a:lstStyle/>
          <a:p>
            <a:fld id="{0798D939-2D9E-2142-A80A-FFDECD1E5A9B}" type="slidenum">
              <a:rPr lang="en-US" smtClean="0"/>
              <a:t>11</a:t>
            </a:fld>
            <a:endParaRPr lang="en-US"/>
          </a:p>
        </p:txBody>
      </p:sp>
      <p:pic>
        <p:nvPicPr>
          <p:cNvPr id="5" name="Picture 4">
            <a:extLst>
              <a:ext uri="{FF2B5EF4-FFF2-40B4-BE49-F238E27FC236}">
                <a16:creationId xmlns:a16="http://schemas.microsoft.com/office/drawing/2014/main" id="{457CE85E-8C1C-4906-B4E2-04551F7271F4}"/>
              </a:ext>
            </a:extLst>
          </p:cNvPr>
          <p:cNvPicPr>
            <a:picLocks noChangeAspect="1"/>
          </p:cNvPicPr>
          <p:nvPr/>
        </p:nvPicPr>
        <p:blipFill>
          <a:blip r:embed="rId2"/>
          <a:stretch>
            <a:fillRect/>
          </a:stretch>
        </p:blipFill>
        <p:spPr>
          <a:xfrm>
            <a:off x="2441122" y="2247995"/>
            <a:ext cx="6589068" cy="4560760"/>
          </a:xfrm>
          <a:prstGeom prst="rect">
            <a:avLst/>
          </a:prstGeom>
        </p:spPr>
      </p:pic>
    </p:spTree>
    <p:extLst>
      <p:ext uri="{BB962C8B-B14F-4D97-AF65-F5344CB8AC3E}">
        <p14:creationId xmlns:p14="http://schemas.microsoft.com/office/powerpoint/2010/main" val="2962812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9886D-E2B1-4DA9-82AF-B4D60D0DAA5A}"/>
              </a:ext>
            </a:extLst>
          </p:cNvPr>
          <p:cNvSpPr>
            <a:spLocks noGrp="1"/>
          </p:cNvSpPr>
          <p:nvPr>
            <p:ph type="title"/>
          </p:nvPr>
        </p:nvSpPr>
        <p:spPr/>
        <p:txBody>
          <a:bodyPr/>
          <a:lstStyle/>
          <a:p>
            <a:r>
              <a:rPr lang="en-US" dirty="0"/>
              <a:t>HTML and Shiny	</a:t>
            </a:r>
          </a:p>
        </p:txBody>
      </p:sp>
      <p:sp>
        <p:nvSpPr>
          <p:cNvPr id="3" name="Content Placeholder 2">
            <a:extLst>
              <a:ext uri="{FF2B5EF4-FFF2-40B4-BE49-F238E27FC236}">
                <a16:creationId xmlns:a16="http://schemas.microsoft.com/office/drawing/2014/main" id="{BEE2D65E-57BC-4905-B9E3-AC54349233BB}"/>
              </a:ext>
            </a:extLst>
          </p:cNvPr>
          <p:cNvSpPr>
            <a:spLocks noGrp="1"/>
          </p:cNvSpPr>
          <p:nvPr>
            <p:ph idx="1"/>
          </p:nvPr>
        </p:nvSpPr>
        <p:spPr/>
        <p:txBody>
          <a:bodyPr/>
          <a:lstStyle/>
          <a:p>
            <a:r>
              <a:rPr lang="en-US" dirty="0"/>
              <a:t>(Strictly speaking) No need for HTML / CCS			</a:t>
            </a:r>
          </a:p>
          <a:p>
            <a:pPr marL="114300" indent="0">
              <a:buNone/>
            </a:pPr>
            <a:r>
              <a:rPr lang="en-US" dirty="0"/>
              <a:t>			BUT </a:t>
            </a:r>
          </a:p>
          <a:p>
            <a:endParaRPr lang="en-US" dirty="0"/>
          </a:p>
          <a:p>
            <a:endParaRPr lang="en-US" dirty="0"/>
          </a:p>
        </p:txBody>
      </p:sp>
      <p:sp>
        <p:nvSpPr>
          <p:cNvPr id="4" name="Slide Number Placeholder 3">
            <a:extLst>
              <a:ext uri="{FF2B5EF4-FFF2-40B4-BE49-F238E27FC236}">
                <a16:creationId xmlns:a16="http://schemas.microsoft.com/office/drawing/2014/main" id="{670D74E7-D448-453F-BC74-4A15316DAEE1}"/>
              </a:ext>
            </a:extLst>
          </p:cNvPr>
          <p:cNvSpPr>
            <a:spLocks noGrp="1"/>
          </p:cNvSpPr>
          <p:nvPr>
            <p:ph type="sldNum" sz="quarter" idx="12"/>
          </p:nvPr>
        </p:nvSpPr>
        <p:spPr/>
        <p:txBody>
          <a:bodyPr/>
          <a:lstStyle/>
          <a:p>
            <a:fld id="{0798D939-2D9E-2142-A80A-FFDECD1E5A9B}" type="slidenum">
              <a:rPr lang="en-US" smtClean="0"/>
              <a:t>12</a:t>
            </a:fld>
            <a:endParaRPr lang="en-US"/>
          </a:p>
        </p:txBody>
      </p:sp>
      <p:pic>
        <p:nvPicPr>
          <p:cNvPr id="47108" name="Picture 4" descr="You are the CSS to my HTML&quot; Greeting Card by DuzeKubki | Redbubble">
            <a:extLst>
              <a:ext uri="{FF2B5EF4-FFF2-40B4-BE49-F238E27FC236}">
                <a16:creationId xmlns:a16="http://schemas.microsoft.com/office/drawing/2014/main" id="{E1D07FCA-AE6B-4E38-B10B-1CB31A5CCA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641" t="33885" r="1223" b="34865"/>
          <a:stretch/>
        </p:blipFill>
        <p:spPr bwMode="auto">
          <a:xfrm>
            <a:off x="1063866" y="2914082"/>
            <a:ext cx="4737463" cy="2526280"/>
          </a:xfrm>
          <a:prstGeom prst="rect">
            <a:avLst/>
          </a:prstGeom>
          <a:noFill/>
          <a:extLst>
            <a:ext uri="{909E8E84-426E-40DD-AFC4-6F175D3DCCD1}">
              <a14:hiddenFill xmlns:a14="http://schemas.microsoft.com/office/drawing/2010/main">
                <a:solidFill>
                  <a:srgbClr val="FFFFFF"/>
                </a:solidFill>
              </a14:hiddenFill>
            </a:ext>
          </a:extLst>
        </p:spPr>
      </p:pic>
      <p:pic>
        <p:nvPicPr>
          <p:cNvPr id="47106" name="Picture 2" descr="You are the CSS to my HTML Art Print by horwathlaszlo | Society6">
            <a:extLst>
              <a:ext uri="{FF2B5EF4-FFF2-40B4-BE49-F238E27FC236}">
                <a16:creationId xmlns:a16="http://schemas.microsoft.com/office/drawing/2014/main" id="{257BAE07-1288-4431-B053-D049D55E02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5048" y="2560638"/>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BBCCF3F-E4DE-4D53-BDA6-5A9D284B9A8B}"/>
              </a:ext>
            </a:extLst>
          </p:cNvPr>
          <p:cNvPicPr>
            <a:picLocks noChangeAspect="1"/>
          </p:cNvPicPr>
          <p:nvPr/>
        </p:nvPicPr>
        <p:blipFill>
          <a:blip r:embed="rId4"/>
          <a:stretch>
            <a:fillRect/>
          </a:stretch>
        </p:blipFill>
        <p:spPr>
          <a:xfrm>
            <a:off x="4364336" y="4673853"/>
            <a:ext cx="3939232" cy="2160224"/>
          </a:xfrm>
          <a:prstGeom prst="rect">
            <a:avLst/>
          </a:prstGeom>
        </p:spPr>
      </p:pic>
    </p:spTree>
    <p:extLst>
      <p:ext uri="{BB962C8B-B14F-4D97-AF65-F5344CB8AC3E}">
        <p14:creationId xmlns:p14="http://schemas.microsoft.com/office/powerpoint/2010/main" val="360019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710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109D99-DD7F-4E0B-B252-ED9206BB157F}"/>
              </a:ext>
            </a:extLst>
          </p:cNvPr>
          <p:cNvSpPr>
            <a:spLocks noGrp="1"/>
          </p:cNvSpPr>
          <p:nvPr>
            <p:ph type="sldNum" sz="quarter" idx="12"/>
          </p:nvPr>
        </p:nvSpPr>
        <p:spPr/>
        <p:txBody>
          <a:bodyPr/>
          <a:lstStyle/>
          <a:p>
            <a:fld id="{0798D939-2D9E-2142-A80A-FFDECD1E5A9B}" type="slidenum">
              <a:rPr lang="en-US" smtClean="0"/>
              <a:t>13</a:t>
            </a:fld>
            <a:endParaRPr lang="en-US"/>
          </a:p>
        </p:txBody>
      </p:sp>
      <p:pic>
        <p:nvPicPr>
          <p:cNvPr id="48130" name="Picture 2">
            <a:extLst>
              <a:ext uri="{FF2B5EF4-FFF2-40B4-BE49-F238E27FC236}">
                <a16:creationId xmlns:a16="http://schemas.microsoft.com/office/drawing/2014/main" id="{F6FB9DEE-40D1-4AC5-9510-5A47B19FAF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07" r="9532"/>
          <a:stretch/>
        </p:blipFill>
        <p:spPr bwMode="auto">
          <a:xfrm>
            <a:off x="1172096" y="1152633"/>
            <a:ext cx="7725724" cy="5610254"/>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C12B8FAC-98A8-4FE5-B856-CC6DF70752ED}"/>
              </a:ext>
            </a:extLst>
          </p:cNvPr>
          <p:cNvSpPr>
            <a:spLocks noGrp="1"/>
          </p:cNvSpPr>
          <p:nvPr>
            <p:ph type="title"/>
          </p:nvPr>
        </p:nvSpPr>
        <p:spPr>
          <a:xfrm>
            <a:off x="839788" y="274638"/>
            <a:ext cx="7620000" cy="1143000"/>
          </a:xfrm>
        </p:spPr>
        <p:txBody>
          <a:bodyPr/>
          <a:lstStyle/>
          <a:p>
            <a:r>
              <a:rPr lang="en-US" dirty="0"/>
              <a:t>CSS and Shiny	</a:t>
            </a:r>
          </a:p>
        </p:txBody>
      </p:sp>
    </p:spTree>
    <p:extLst>
      <p:ext uri="{BB962C8B-B14F-4D97-AF65-F5344CB8AC3E}">
        <p14:creationId xmlns:p14="http://schemas.microsoft.com/office/powerpoint/2010/main" val="2958746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2DA2-3CE2-442E-8E97-AA90BB8558B7}"/>
              </a:ext>
            </a:extLst>
          </p:cNvPr>
          <p:cNvSpPr>
            <a:spLocks noGrp="1"/>
          </p:cNvSpPr>
          <p:nvPr>
            <p:ph type="title"/>
          </p:nvPr>
        </p:nvSpPr>
        <p:spPr/>
        <p:txBody>
          <a:bodyPr/>
          <a:lstStyle/>
          <a:p>
            <a:r>
              <a:rPr lang="en-US" dirty="0"/>
              <a:t>Shiny &amp; HTML      </a:t>
            </a:r>
            <a:r>
              <a:rPr lang="en-US" b="0" i="0" dirty="0">
                <a:solidFill>
                  <a:srgbClr val="606060"/>
                </a:solidFill>
                <a:effectLst/>
                <a:latin typeface="Source Code Pro"/>
              </a:rPr>
              <a:t>tags</a:t>
            </a:r>
            <a:endParaRPr lang="en-US" dirty="0"/>
          </a:p>
        </p:txBody>
      </p:sp>
      <p:sp>
        <p:nvSpPr>
          <p:cNvPr id="4" name="Slide Number Placeholder 3">
            <a:extLst>
              <a:ext uri="{FF2B5EF4-FFF2-40B4-BE49-F238E27FC236}">
                <a16:creationId xmlns:a16="http://schemas.microsoft.com/office/drawing/2014/main" id="{825CEE51-2255-409D-8841-85C9E806F0DC}"/>
              </a:ext>
            </a:extLst>
          </p:cNvPr>
          <p:cNvSpPr>
            <a:spLocks noGrp="1"/>
          </p:cNvSpPr>
          <p:nvPr>
            <p:ph type="sldNum" sz="quarter" idx="12"/>
          </p:nvPr>
        </p:nvSpPr>
        <p:spPr/>
        <p:txBody>
          <a:bodyPr/>
          <a:lstStyle/>
          <a:p>
            <a:fld id="{0798D939-2D9E-2142-A80A-FFDECD1E5A9B}" type="slidenum">
              <a:rPr lang="en-US" smtClean="0"/>
              <a:t>14</a:t>
            </a:fld>
            <a:endParaRPr lang="en-US"/>
          </a:p>
        </p:txBody>
      </p:sp>
      <p:pic>
        <p:nvPicPr>
          <p:cNvPr id="7" name="Picture 6">
            <a:extLst>
              <a:ext uri="{FF2B5EF4-FFF2-40B4-BE49-F238E27FC236}">
                <a16:creationId xmlns:a16="http://schemas.microsoft.com/office/drawing/2014/main" id="{5CD782DB-1339-4AD6-A588-4136106EE663}"/>
              </a:ext>
            </a:extLst>
          </p:cNvPr>
          <p:cNvPicPr>
            <a:picLocks noChangeAspect="1"/>
          </p:cNvPicPr>
          <p:nvPr/>
        </p:nvPicPr>
        <p:blipFill>
          <a:blip r:embed="rId2"/>
          <a:stretch>
            <a:fillRect/>
          </a:stretch>
        </p:blipFill>
        <p:spPr>
          <a:xfrm>
            <a:off x="2815039" y="1172094"/>
            <a:ext cx="6019145" cy="5610980"/>
          </a:xfrm>
          <a:prstGeom prst="rect">
            <a:avLst/>
          </a:prstGeom>
        </p:spPr>
      </p:pic>
    </p:spTree>
    <p:extLst>
      <p:ext uri="{BB962C8B-B14F-4D97-AF65-F5344CB8AC3E}">
        <p14:creationId xmlns:p14="http://schemas.microsoft.com/office/powerpoint/2010/main" val="802578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A6543-59F2-41E9-A45D-9DF8B973EF44}"/>
              </a:ext>
            </a:extLst>
          </p:cNvPr>
          <p:cNvSpPr>
            <a:spLocks noGrp="1"/>
          </p:cNvSpPr>
          <p:nvPr>
            <p:ph type="title"/>
          </p:nvPr>
        </p:nvSpPr>
        <p:spPr/>
        <p:txBody>
          <a:bodyPr/>
          <a:lstStyle/>
          <a:p>
            <a:r>
              <a:rPr lang="en-US" dirty="0"/>
              <a:t>Publishing your shiny App</a:t>
            </a:r>
          </a:p>
        </p:txBody>
      </p:sp>
      <p:pic>
        <p:nvPicPr>
          <p:cNvPr id="5" name="Content Placeholder 4">
            <a:extLst>
              <a:ext uri="{FF2B5EF4-FFF2-40B4-BE49-F238E27FC236}">
                <a16:creationId xmlns:a16="http://schemas.microsoft.com/office/drawing/2014/main" id="{48B01BB0-E3C7-42D1-8F22-030DA6224651}"/>
              </a:ext>
            </a:extLst>
          </p:cNvPr>
          <p:cNvPicPr>
            <a:picLocks noGrp="1" noChangeAspect="1"/>
          </p:cNvPicPr>
          <p:nvPr>
            <p:ph idx="1"/>
          </p:nvPr>
        </p:nvPicPr>
        <p:blipFill>
          <a:blip r:embed="rId2"/>
          <a:stretch>
            <a:fillRect/>
          </a:stretch>
        </p:blipFill>
        <p:spPr>
          <a:xfrm>
            <a:off x="1079896" y="1271588"/>
            <a:ext cx="6984207" cy="4983162"/>
          </a:xfrm>
          <a:prstGeom prst="rect">
            <a:avLst/>
          </a:prstGeom>
        </p:spPr>
      </p:pic>
      <p:sp>
        <p:nvSpPr>
          <p:cNvPr id="4" name="Slide Number Placeholder 3">
            <a:extLst>
              <a:ext uri="{FF2B5EF4-FFF2-40B4-BE49-F238E27FC236}">
                <a16:creationId xmlns:a16="http://schemas.microsoft.com/office/drawing/2014/main" id="{DB155A98-F734-43AA-841E-DF43882B5934}"/>
              </a:ext>
            </a:extLst>
          </p:cNvPr>
          <p:cNvSpPr>
            <a:spLocks noGrp="1"/>
          </p:cNvSpPr>
          <p:nvPr>
            <p:ph type="sldNum" sz="quarter" idx="12"/>
          </p:nvPr>
        </p:nvSpPr>
        <p:spPr/>
        <p:txBody>
          <a:bodyPr/>
          <a:lstStyle/>
          <a:p>
            <a:fld id="{0798D939-2D9E-2142-A80A-FFDECD1E5A9B}" type="slidenum">
              <a:rPr lang="en-US" smtClean="0"/>
              <a:t>15</a:t>
            </a:fld>
            <a:endParaRPr lang="en-US"/>
          </a:p>
        </p:txBody>
      </p:sp>
      <p:sp>
        <p:nvSpPr>
          <p:cNvPr id="7" name="TextBox 6">
            <a:extLst>
              <a:ext uri="{FF2B5EF4-FFF2-40B4-BE49-F238E27FC236}">
                <a16:creationId xmlns:a16="http://schemas.microsoft.com/office/drawing/2014/main" id="{31DEF6B3-FE07-4DC9-BB5F-48305B43FF30}"/>
              </a:ext>
            </a:extLst>
          </p:cNvPr>
          <p:cNvSpPr txBox="1"/>
          <p:nvPr/>
        </p:nvSpPr>
        <p:spPr>
          <a:xfrm>
            <a:off x="3314700" y="6318250"/>
            <a:ext cx="5592477" cy="276999"/>
          </a:xfrm>
          <a:prstGeom prst="rect">
            <a:avLst/>
          </a:prstGeom>
          <a:noFill/>
        </p:spPr>
        <p:txBody>
          <a:bodyPr wrap="square">
            <a:spAutoFit/>
          </a:bodyPr>
          <a:lstStyle/>
          <a:p>
            <a:pPr marL="411480" lvl="1" indent="0">
              <a:buNone/>
            </a:pPr>
            <a:r>
              <a:rPr lang="en-US" sz="1200" dirty="0"/>
              <a:t>https://github.com/rstudio/cheatsheets/raw/master/shiny.pdf</a:t>
            </a:r>
          </a:p>
        </p:txBody>
      </p:sp>
    </p:spTree>
    <p:extLst>
      <p:ext uri="{BB962C8B-B14F-4D97-AF65-F5344CB8AC3E}">
        <p14:creationId xmlns:p14="http://schemas.microsoft.com/office/powerpoint/2010/main" val="3667460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46C10-47D7-4668-99BB-95900DD44FD2}"/>
              </a:ext>
            </a:extLst>
          </p:cNvPr>
          <p:cNvSpPr>
            <a:spLocks noGrp="1"/>
          </p:cNvSpPr>
          <p:nvPr>
            <p:ph type="title"/>
          </p:nvPr>
        </p:nvSpPr>
        <p:spPr/>
        <p:txBody>
          <a:bodyPr/>
          <a:lstStyle/>
          <a:p>
            <a:r>
              <a:rPr lang="en-US" dirty="0"/>
              <a:t>R Shiny and decision modeling</a:t>
            </a:r>
          </a:p>
        </p:txBody>
      </p:sp>
      <p:sp>
        <p:nvSpPr>
          <p:cNvPr id="3" name="Content Placeholder 2">
            <a:extLst>
              <a:ext uri="{FF2B5EF4-FFF2-40B4-BE49-F238E27FC236}">
                <a16:creationId xmlns:a16="http://schemas.microsoft.com/office/drawing/2014/main" id="{0F079769-06B9-497A-8E94-12CA07B6530C}"/>
              </a:ext>
            </a:extLst>
          </p:cNvPr>
          <p:cNvSpPr>
            <a:spLocks noGrp="1"/>
          </p:cNvSpPr>
          <p:nvPr>
            <p:ph idx="1"/>
          </p:nvPr>
        </p:nvSpPr>
        <p:spPr/>
        <p:txBody>
          <a:bodyPr>
            <a:normAutofit/>
          </a:bodyPr>
          <a:lstStyle/>
          <a:p>
            <a:pPr algn="l"/>
            <a:r>
              <a:rPr lang="en-US" b="0" i="0" dirty="0">
                <a:solidFill>
                  <a:srgbClr val="343A40"/>
                </a:solidFill>
                <a:effectLst/>
                <a:latin typeface="roboto"/>
              </a:rPr>
              <a:t>Shiny applications can hel</a:t>
            </a:r>
            <a:r>
              <a:rPr lang="en-US" dirty="0">
                <a:solidFill>
                  <a:srgbClr val="343A40"/>
                </a:solidFill>
                <a:latin typeface="roboto"/>
              </a:rPr>
              <a:t>p end users</a:t>
            </a:r>
          </a:p>
          <a:p>
            <a:pPr lvl="1"/>
            <a:r>
              <a:rPr lang="en-US" dirty="0">
                <a:solidFill>
                  <a:srgbClr val="343A40"/>
                </a:solidFill>
                <a:latin typeface="roboto"/>
              </a:rPr>
              <a:t>Visualize the results of a DAM</a:t>
            </a:r>
          </a:p>
          <a:p>
            <a:pPr lvl="1"/>
            <a:endParaRPr lang="en-US" b="0" i="0" dirty="0">
              <a:solidFill>
                <a:srgbClr val="343A40"/>
              </a:solidFill>
              <a:effectLst/>
              <a:latin typeface="roboto"/>
            </a:endParaRPr>
          </a:p>
          <a:p>
            <a:pPr lvl="1"/>
            <a:r>
              <a:rPr lang="en-US" b="0" i="0" dirty="0">
                <a:solidFill>
                  <a:srgbClr val="343A40"/>
                </a:solidFill>
                <a:effectLst/>
                <a:latin typeface="roboto"/>
              </a:rPr>
              <a:t>Experiment with different scenarios/modify input</a:t>
            </a:r>
          </a:p>
          <a:p>
            <a:pPr lvl="1"/>
            <a:endParaRPr lang="en-US" b="0" i="0" dirty="0">
              <a:solidFill>
                <a:srgbClr val="343A40"/>
              </a:solidFill>
              <a:effectLst/>
              <a:latin typeface="roboto"/>
            </a:endParaRPr>
          </a:p>
          <a:p>
            <a:pPr lvl="1"/>
            <a:r>
              <a:rPr lang="en-US" b="0" i="0" dirty="0">
                <a:solidFill>
                  <a:srgbClr val="343A40"/>
                </a:solidFill>
                <a:effectLst/>
                <a:latin typeface="roboto"/>
              </a:rPr>
              <a:t>Understand how a DAM works through testing</a:t>
            </a:r>
          </a:p>
          <a:p>
            <a:pPr lvl="1"/>
            <a:endParaRPr lang="en-US" b="0" i="0" dirty="0">
              <a:solidFill>
                <a:srgbClr val="343A40"/>
              </a:solidFill>
              <a:effectLst/>
              <a:latin typeface="roboto"/>
            </a:endParaRPr>
          </a:p>
          <a:p>
            <a:pPr lvl="1"/>
            <a:r>
              <a:rPr lang="en-US" b="0" i="0" dirty="0">
                <a:solidFill>
                  <a:srgbClr val="343A40"/>
                </a:solidFill>
                <a:effectLst/>
                <a:latin typeface="roboto"/>
              </a:rPr>
              <a:t>Maintain privacy on DAM code while allowing access of use</a:t>
            </a:r>
          </a:p>
          <a:p>
            <a:pPr lvl="1"/>
            <a:endParaRPr lang="en-US" b="0" i="0" dirty="0">
              <a:solidFill>
                <a:srgbClr val="343A40"/>
              </a:solidFill>
              <a:effectLst/>
              <a:latin typeface="roboto"/>
            </a:endParaRPr>
          </a:p>
          <a:p>
            <a:pPr lvl="1"/>
            <a:r>
              <a:rPr lang="en-US" b="0" i="0" dirty="0">
                <a:solidFill>
                  <a:srgbClr val="343A40"/>
                </a:solidFill>
                <a:effectLst/>
                <a:latin typeface="roboto"/>
              </a:rPr>
              <a:t>Perform extensive model validation</a:t>
            </a:r>
          </a:p>
          <a:p>
            <a:pPr lvl="1"/>
            <a:endParaRPr lang="en-US" dirty="0">
              <a:solidFill>
                <a:srgbClr val="343A40"/>
              </a:solidFill>
              <a:latin typeface="roboto"/>
            </a:endParaRPr>
          </a:p>
          <a:p>
            <a:pPr lvl="1"/>
            <a:r>
              <a:rPr lang="en-US" dirty="0">
                <a:solidFill>
                  <a:srgbClr val="343A40"/>
                </a:solidFill>
                <a:latin typeface="roboto"/>
              </a:rPr>
              <a:t>Overall knowledge translation</a:t>
            </a:r>
            <a:endParaRPr lang="en-US" b="0" i="0" dirty="0">
              <a:solidFill>
                <a:srgbClr val="343A40"/>
              </a:solidFill>
              <a:effectLst/>
              <a:latin typeface="roboto"/>
            </a:endParaRPr>
          </a:p>
        </p:txBody>
      </p:sp>
      <p:sp>
        <p:nvSpPr>
          <p:cNvPr id="4" name="Slide Number Placeholder 3">
            <a:extLst>
              <a:ext uri="{FF2B5EF4-FFF2-40B4-BE49-F238E27FC236}">
                <a16:creationId xmlns:a16="http://schemas.microsoft.com/office/drawing/2014/main" id="{FA451AD2-CF27-4460-9A06-FAFA26AC5AD4}"/>
              </a:ext>
            </a:extLst>
          </p:cNvPr>
          <p:cNvSpPr>
            <a:spLocks noGrp="1"/>
          </p:cNvSpPr>
          <p:nvPr>
            <p:ph type="sldNum" sz="quarter" idx="12"/>
          </p:nvPr>
        </p:nvSpPr>
        <p:spPr/>
        <p:txBody>
          <a:bodyPr/>
          <a:lstStyle/>
          <a:p>
            <a:fld id="{0798D939-2D9E-2142-A80A-FFDECD1E5A9B}" type="slidenum">
              <a:rPr lang="en-US" smtClean="0"/>
              <a:t>16</a:t>
            </a:fld>
            <a:endParaRPr lang="en-US"/>
          </a:p>
        </p:txBody>
      </p:sp>
    </p:spTree>
    <p:extLst>
      <p:ext uri="{BB962C8B-B14F-4D97-AF65-F5344CB8AC3E}">
        <p14:creationId xmlns:p14="http://schemas.microsoft.com/office/powerpoint/2010/main" val="2368098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CFEC0-301D-486A-AAED-ECB4E2649EC4}"/>
              </a:ext>
            </a:extLst>
          </p:cNvPr>
          <p:cNvSpPr>
            <a:spLocks noGrp="1"/>
          </p:cNvSpPr>
          <p:nvPr>
            <p:ph type="title"/>
          </p:nvPr>
        </p:nvSpPr>
        <p:spPr/>
        <p:txBody>
          <a:bodyPr/>
          <a:lstStyle/>
          <a:p>
            <a:r>
              <a:rPr lang="en-US" dirty="0"/>
              <a:t>Disadvantages </a:t>
            </a:r>
          </a:p>
        </p:txBody>
      </p:sp>
      <p:sp>
        <p:nvSpPr>
          <p:cNvPr id="3" name="Content Placeholder 2">
            <a:extLst>
              <a:ext uri="{FF2B5EF4-FFF2-40B4-BE49-F238E27FC236}">
                <a16:creationId xmlns:a16="http://schemas.microsoft.com/office/drawing/2014/main" id="{31738CE8-769E-4B1F-B0B6-2AA82675254E}"/>
              </a:ext>
            </a:extLst>
          </p:cNvPr>
          <p:cNvSpPr>
            <a:spLocks noGrp="1"/>
          </p:cNvSpPr>
          <p:nvPr>
            <p:ph idx="1"/>
          </p:nvPr>
        </p:nvSpPr>
        <p:spPr>
          <a:xfrm>
            <a:off x="827732" y="1417638"/>
            <a:ext cx="7620000" cy="4983162"/>
          </a:xfrm>
        </p:spPr>
        <p:txBody>
          <a:bodyPr/>
          <a:lstStyle/>
          <a:p>
            <a:r>
              <a:rPr lang="en-US" dirty="0"/>
              <a:t>Extending the  “Black box” nature of models</a:t>
            </a:r>
          </a:p>
          <a:p>
            <a:endParaRPr lang="en-US" dirty="0"/>
          </a:p>
          <a:p>
            <a:r>
              <a:rPr lang="en-US" dirty="0"/>
              <a:t>Although powerful, it can be time consuming to develop</a:t>
            </a:r>
          </a:p>
          <a:p>
            <a:endParaRPr lang="en-US" dirty="0"/>
          </a:p>
          <a:p>
            <a:r>
              <a:rPr lang="en-US" dirty="0"/>
              <a:t>Privacy processes need to be carefully designed</a:t>
            </a:r>
          </a:p>
          <a:p>
            <a:endParaRPr lang="en-US" dirty="0"/>
          </a:p>
          <a:p>
            <a:r>
              <a:rPr lang="en-US" dirty="0"/>
              <a:t>Challenging to use for gathering and saving data to the database.</a:t>
            </a:r>
          </a:p>
          <a:p>
            <a:endParaRPr lang="en-US" dirty="0"/>
          </a:p>
          <a:p>
            <a:r>
              <a:rPr lang="en-US" dirty="0"/>
              <a:t>Not a complete software (</a:t>
            </a:r>
            <a:r>
              <a:rPr lang="en-US" dirty="0" err="1"/>
              <a:t>ie</a:t>
            </a:r>
            <a:r>
              <a:rPr lang="en-US" dirty="0"/>
              <a:t> relying on a web server ) NOTE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RInno</a:t>
            </a:r>
            <a:r>
              <a:rPr lang="en-US" dirty="0">
                <a:latin typeface="Courier New" panose="02070309020205020404" pitchFamily="49" charset="0"/>
                <a:cs typeface="Courier New" panose="02070309020205020404" pitchFamily="49" charset="0"/>
              </a:rPr>
              <a:t> </a:t>
            </a:r>
            <a:r>
              <a:rPr lang="en-US" dirty="0"/>
              <a:t>is changing that!</a:t>
            </a:r>
          </a:p>
          <a:p>
            <a:endParaRPr lang="en-US" dirty="0"/>
          </a:p>
          <a:p>
            <a:endParaRPr lang="en-US" dirty="0"/>
          </a:p>
        </p:txBody>
      </p:sp>
      <p:sp>
        <p:nvSpPr>
          <p:cNvPr id="4" name="Slide Number Placeholder 3">
            <a:extLst>
              <a:ext uri="{FF2B5EF4-FFF2-40B4-BE49-F238E27FC236}">
                <a16:creationId xmlns:a16="http://schemas.microsoft.com/office/drawing/2014/main" id="{4831FE0B-3BC7-415A-832C-28BB73F3CFF5}"/>
              </a:ext>
            </a:extLst>
          </p:cNvPr>
          <p:cNvSpPr>
            <a:spLocks noGrp="1"/>
          </p:cNvSpPr>
          <p:nvPr>
            <p:ph type="sldNum" sz="quarter" idx="12"/>
          </p:nvPr>
        </p:nvSpPr>
        <p:spPr/>
        <p:txBody>
          <a:bodyPr/>
          <a:lstStyle/>
          <a:p>
            <a:fld id="{0798D939-2D9E-2142-A80A-FFDECD1E5A9B}" type="slidenum">
              <a:rPr lang="en-US" smtClean="0"/>
              <a:t>17</a:t>
            </a:fld>
            <a:endParaRPr lang="en-US"/>
          </a:p>
        </p:txBody>
      </p:sp>
    </p:spTree>
    <p:extLst>
      <p:ext uri="{BB962C8B-B14F-4D97-AF65-F5344CB8AC3E}">
        <p14:creationId xmlns:p14="http://schemas.microsoft.com/office/powerpoint/2010/main" val="2605187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5526B-89D9-4DDD-85E5-F5B4F7B2A306}"/>
              </a:ext>
            </a:extLst>
          </p:cNvPr>
          <p:cNvSpPr>
            <a:spLocks noGrp="1"/>
          </p:cNvSpPr>
          <p:nvPr>
            <p:ph type="title"/>
          </p:nvPr>
        </p:nvSpPr>
        <p:spPr/>
        <p:txBody>
          <a:bodyPr/>
          <a:lstStyle/>
          <a:p>
            <a:r>
              <a:rPr lang="en-US" dirty="0"/>
              <a:t>Examples &amp; Resources</a:t>
            </a:r>
          </a:p>
        </p:txBody>
      </p:sp>
      <p:sp>
        <p:nvSpPr>
          <p:cNvPr id="3" name="Content Placeholder 2">
            <a:extLst>
              <a:ext uri="{FF2B5EF4-FFF2-40B4-BE49-F238E27FC236}">
                <a16:creationId xmlns:a16="http://schemas.microsoft.com/office/drawing/2014/main" id="{1D2F3663-CBC3-4331-BC16-F0289171FF78}"/>
              </a:ext>
            </a:extLst>
          </p:cNvPr>
          <p:cNvSpPr>
            <a:spLocks noGrp="1"/>
          </p:cNvSpPr>
          <p:nvPr>
            <p:ph idx="1"/>
          </p:nvPr>
        </p:nvSpPr>
        <p:spPr/>
        <p:txBody>
          <a:bodyPr>
            <a:normAutofit/>
          </a:bodyPr>
          <a:lstStyle/>
          <a:p>
            <a:r>
              <a:rPr lang="en-US" dirty="0"/>
              <a:t>Tutorial on Shiny and decision modeling</a:t>
            </a:r>
          </a:p>
          <a:p>
            <a:pPr lvl="1"/>
            <a:r>
              <a:rPr lang="en-US" dirty="0" err="1"/>
              <a:t>DARTHpack</a:t>
            </a:r>
            <a:r>
              <a:rPr lang="en-US" dirty="0"/>
              <a:t> : Need for change</a:t>
            </a:r>
          </a:p>
          <a:p>
            <a:pPr lvl="2"/>
            <a:r>
              <a:rPr lang="en-US" dirty="0">
                <a:hlinkClick r:id="rId2"/>
              </a:rPr>
              <a:t>https://pubmed.ncbi.nlm.nih.gov/31549359/</a:t>
            </a:r>
            <a:endParaRPr lang="en-US" dirty="0"/>
          </a:p>
          <a:p>
            <a:pPr lvl="1"/>
            <a:endParaRPr lang="en-US" dirty="0"/>
          </a:p>
          <a:p>
            <a:pPr lvl="1"/>
            <a:r>
              <a:rPr lang="en-US" dirty="0"/>
              <a:t>R. Smith tutorial in Decision modeling and Shiny</a:t>
            </a:r>
          </a:p>
          <a:p>
            <a:pPr lvl="2"/>
            <a:r>
              <a:rPr lang="en-US" dirty="0">
                <a:hlinkClick r:id="rId3"/>
              </a:rPr>
              <a:t>https://pubmed.ncbi.nlm.nih.gov/32904933/</a:t>
            </a:r>
            <a:endParaRPr lang="en-US" dirty="0"/>
          </a:p>
          <a:p>
            <a:pPr lvl="1"/>
            <a:endParaRPr lang="en-US" dirty="0"/>
          </a:p>
          <a:p>
            <a:pPr lvl="1"/>
            <a:r>
              <a:rPr lang="en-US" dirty="0" err="1"/>
              <a:t>R.Hart</a:t>
            </a:r>
            <a:r>
              <a:rPr lang="en-US" dirty="0"/>
              <a:t> tutorial in CEA and Shiny</a:t>
            </a:r>
          </a:p>
          <a:p>
            <a:pPr lvl="2"/>
            <a:r>
              <a:rPr lang="en-US" dirty="0">
                <a:hlinkClick r:id="rId4"/>
              </a:rPr>
              <a:t>https://pubmed.ncbi.nlm.nih.gov/32236891/</a:t>
            </a:r>
            <a:endParaRPr lang="en-US" dirty="0"/>
          </a:p>
          <a:p>
            <a:pPr marL="777240" lvl="2" indent="0">
              <a:buNone/>
            </a:pPr>
            <a:endParaRPr lang="en-US" dirty="0"/>
          </a:p>
          <a:p>
            <a:pPr lvl="2"/>
            <a:r>
              <a:rPr lang="en-US" dirty="0">
                <a:hlinkClick r:id="rId5"/>
              </a:rPr>
              <a:t>https://bresmed-intrface-hypothetical-car-t-model.shinyapps.io/IntRface_Model-PharmacoEconomics/</a:t>
            </a:r>
            <a:endParaRPr lang="en-US" dirty="0"/>
          </a:p>
          <a:p>
            <a:pPr lvl="2"/>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9A34FB5A-53E6-4CBE-BC2D-3DFAA5257638}"/>
              </a:ext>
            </a:extLst>
          </p:cNvPr>
          <p:cNvSpPr>
            <a:spLocks noGrp="1"/>
          </p:cNvSpPr>
          <p:nvPr>
            <p:ph type="sldNum" sz="quarter" idx="12"/>
          </p:nvPr>
        </p:nvSpPr>
        <p:spPr/>
        <p:txBody>
          <a:bodyPr/>
          <a:lstStyle/>
          <a:p>
            <a:fld id="{0798D939-2D9E-2142-A80A-FFDECD1E5A9B}" type="slidenum">
              <a:rPr lang="en-US" smtClean="0"/>
              <a:t>18</a:t>
            </a:fld>
            <a:endParaRPr lang="en-US"/>
          </a:p>
        </p:txBody>
      </p:sp>
    </p:spTree>
    <p:extLst>
      <p:ext uri="{BB962C8B-B14F-4D97-AF65-F5344CB8AC3E}">
        <p14:creationId xmlns:p14="http://schemas.microsoft.com/office/powerpoint/2010/main" val="586710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19</a:t>
            </a:fld>
            <a:endParaRPr lang="en-US"/>
          </a:p>
        </p:txBody>
      </p:sp>
    </p:spTree>
    <p:extLst>
      <p:ext uri="{BB962C8B-B14F-4D97-AF65-F5344CB8AC3E}">
        <p14:creationId xmlns:p14="http://schemas.microsoft.com/office/powerpoint/2010/main" val="1236097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en-US" dirty="0"/>
              <a:t>Overview</a:t>
            </a:r>
          </a:p>
        </p:txBody>
      </p:sp>
      <p:sp>
        <p:nvSpPr>
          <p:cNvPr id="381955" name="Rectangle 3"/>
          <p:cNvSpPr>
            <a:spLocks noGrp="1" noChangeArrowheads="1"/>
          </p:cNvSpPr>
          <p:nvPr>
            <p:ph idx="1"/>
          </p:nvPr>
        </p:nvSpPr>
        <p:spPr/>
        <p:txBody>
          <a:bodyPr>
            <a:normAutofit/>
          </a:bodyPr>
          <a:lstStyle/>
          <a:p>
            <a:pPr>
              <a:lnSpc>
                <a:spcPct val="95000"/>
              </a:lnSpc>
              <a:spcBef>
                <a:spcPct val="10000"/>
              </a:spcBef>
              <a:spcAft>
                <a:spcPts val="1200"/>
              </a:spcAft>
            </a:pPr>
            <a:r>
              <a:rPr lang="en-US" dirty="0">
                <a:cs typeface="Times New Roman" pitchFamily="18" charset="0"/>
              </a:rPr>
              <a:t>Introduction to Shiny</a:t>
            </a:r>
          </a:p>
          <a:p>
            <a:pPr lvl="1">
              <a:lnSpc>
                <a:spcPct val="95000"/>
              </a:lnSpc>
              <a:spcBef>
                <a:spcPct val="10000"/>
              </a:spcBef>
              <a:spcAft>
                <a:spcPts val="1200"/>
              </a:spcAft>
            </a:pPr>
            <a:r>
              <a:rPr lang="en-US" i="1" dirty="0">
                <a:solidFill>
                  <a:schemeClr val="accent1"/>
                </a:solidFill>
                <a:cs typeface="Times New Roman" pitchFamily="18" charset="0"/>
              </a:rPr>
              <a:t>What is it, what can it do , how can it do it, how does it conceptually work</a:t>
            </a:r>
          </a:p>
          <a:p>
            <a:pPr>
              <a:lnSpc>
                <a:spcPct val="90000"/>
              </a:lnSpc>
              <a:spcAft>
                <a:spcPts val="1200"/>
              </a:spcAft>
              <a:buClr>
                <a:schemeClr val="tx2"/>
              </a:buClr>
            </a:pPr>
            <a:r>
              <a:rPr lang="en-US" altLang="en-US" dirty="0"/>
              <a:t>Illustration of simple Shiny example  </a:t>
            </a:r>
          </a:p>
          <a:p>
            <a:pPr lvl="1">
              <a:lnSpc>
                <a:spcPct val="90000"/>
              </a:lnSpc>
              <a:spcAft>
                <a:spcPts val="1200"/>
              </a:spcAft>
              <a:buClr>
                <a:schemeClr val="tx2"/>
              </a:buClr>
            </a:pPr>
            <a:r>
              <a:rPr lang="en-US" altLang="en-US" i="1" dirty="0">
                <a:solidFill>
                  <a:srgbClr val="009999"/>
                </a:solidFill>
              </a:rPr>
              <a:t>Basic Shiny structure, Input vs Output, tools to communicate with the user (dropdowns , </a:t>
            </a:r>
            <a:r>
              <a:rPr lang="en-US" altLang="en-US" i="1" dirty="0" err="1">
                <a:solidFill>
                  <a:srgbClr val="009999"/>
                </a:solidFill>
              </a:rPr>
              <a:t>TextInput</a:t>
            </a:r>
            <a:r>
              <a:rPr lang="en-US" altLang="en-US" i="1" dirty="0">
                <a:solidFill>
                  <a:srgbClr val="009999"/>
                </a:solidFill>
              </a:rPr>
              <a:t>, </a:t>
            </a:r>
            <a:r>
              <a:rPr lang="en-US" altLang="en-US" i="1" dirty="0" err="1">
                <a:solidFill>
                  <a:srgbClr val="009999"/>
                </a:solidFill>
              </a:rPr>
              <a:t>etc</a:t>
            </a:r>
            <a:r>
              <a:rPr lang="en-US" altLang="en-US" i="1" dirty="0">
                <a:solidFill>
                  <a:srgbClr val="009999"/>
                </a:solidFill>
              </a:rPr>
              <a:t>)</a:t>
            </a:r>
          </a:p>
          <a:p>
            <a:pPr>
              <a:lnSpc>
                <a:spcPct val="90000"/>
              </a:lnSpc>
              <a:spcAft>
                <a:spcPts val="1200"/>
              </a:spcAft>
              <a:buClr>
                <a:schemeClr val="tx2"/>
              </a:buClr>
            </a:pPr>
            <a:r>
              <a:rPr lang="en-US" altLang="en-US" dirty="0"/>
              <a:t>Handling and manipulating input</a:t>
            </a:r>
          </a:p>
          <a:p>
            <a:pPr>
              <a:lnSpc>
                <a:spcPct val="90000"/>
              </a:lnSpc>
              <a:spcAft>
                <a:spcPts val="1200"/>
              </a:spcAft>
              <a:buClr>
                <a:schemeClr val="tx2"/>
              </a:buClr>
            </a:pPr>
            <a:r>
              <a:rPr lang="en-US" altLang="en-US" dirty="0"/>
              <a:t>Embed plotting</a:t>
            </a:r>
          </a:p>
          <a:p>
            <a:pPr>
              <a:lnSpc>
                <a:spcPct val="90000"/>
              </a:lnSpc>
              <a:spcAft>
                <a:spcPts val="1200"/>
              </a:spcAft>
              <a:buClr>
                <a:schemeClr val="tx2"/>
              </a:buClr>
            </a:pPr>
            <a:r>
              <a:rPr lang="en-US" altLang="en-US" dirty="0"/>
              <a:t>Deploying and embedding the app</a:t>
            </a:r>
          </a:p>
          <a:p>
            <a:pPr>
              <a:lnSpc>
                <a:spcPct val="90000"/>
              </a:lnSpc>
              <a:spcAft>
                <a:spcPts val="1200"/>
              </a:spcAft>
              <a:buClr>
                <a:schemeClr val="tx2"/>
              </a:buClr>
            </a:pPr>
            <a:r>
              <a:rPr lang="en-US" altLang="en-US" dirty="0"/>
              <a:t>General Advice  </a:t>
            </a:r>
          </a:p>
        </p:txBody>
      </p:sp>
      <p:sp>
        <p:nvSpPr>
          <p:cNvPr id="2" name="Slide Number Placeholder 1"/>
          <p:cNvSpPr>
            <a:spLocks noGrp="1"/>
          </p:cNvSpPr>
          <p:nvPr>
            <p:ph type="sldNum" sz="quarter" idx="12"/>
          </p:nvPr>
        </p:nvSpPr>
        <p:spPr/>
        <p:txBody>
          <a:bodyPr/>
          <a:lstStyle/>
          <a:p>
            <a:fld id="{0798D939-2D9E-2142-A80A-FFDECD1E5A9B}" type="slidenum">
              <a:rPr lang="en-US" smtClean="0"/>
              <a:t>2</a:t>
            </a:fld>
            <a:endParaRPr lang="en-US"/>
          </a:p>
        </p:txBody>
      </p:sp>
    </p:spTree>
    <p:extLst>
      <p:ext uri="{BB962C8B-B14F-4D97-AF65-F5344CB8AC3E}">
        <p14:creationId xmlns:p14="http://schemas.microsoft.com/office/powerpoint/2010/main" val="3562629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02575-DD08-4529-B7C3-FB9726423174}"/>
              </a:ext>
            </a:extLst>
          </p:cNvPr>
          <p:cNvSpPr>
            <a:spLocks noGrp="1"/>
          </p:cNvSpPr>
          <p:nvPr>
            <p:ph type="title"/>
          </p:nvPr>
        </p:nvSpPr>
        <p:spPr/>
        <p:txBody>
          <a:bodyPr/>
          <a:lstStyle/>
          <a:p>
            <a:r>
              <a:rPr lang="en-US" dirty="0"/>
              <a:t>Let’s make some decisions!!</a:t>
            </a:r>
          </a:p>
        </p:txBody>
      </p:sp>
      <p:sp>
        <p:nvSpPr>
          <p:cNvPr id="4" name="Slide Number Placeholder 3">
            <a:extLst>
              <a:ext uri="{FF2B5EF4-FFF2-40B4-BE49-F238E27FC236}">
                <a16:creationId xmlns:a16="http://schemas.microsoft.com/office/drawing/2014/main" id="{CCEE581E-B892-44A2-A829-EC6843A28682}"/>
              </a:ext>
            </a:extLst>
          </p:cNvPr>
          <p:cNvSpPr>
            <a:spLocks noGrp="1"/>
          </p:cNvSpPr>
          <p:nvPr>
            <p:ph type="sldNum" sz="quarter" idx="12"/>
          </p:nvPr>
        </p:nvSpPr>
        <p:spPr/>
        <p:txBody>
          <a:bodyPr/>
          <a:lstStyle/>
          <a:p>
            <a:fld id="{0798D939-2D9E-2142-A80A-FFDECD1E5A9B}" type="slidenum">
              <a:rPr lang="en-US" smtClean="0"/>
              <a:t>3</a:t>
            </a:fld>
            <a:endParaRPr lang="en-US"/>
          </a:p>
        </p:txBody>
      </p:sp>
      <p:pic>
        <p:nvPicPr>
          <p:cNvPr id="50178" name="Picture 2" descr="Two Buttons Meme Generator - Imgflip">
            <a:hlinkClick r:id="rId2"/>
            <a:extLst>
              <a:ext uri="{FF2B5EF4-FFF2-40B4-BE49-F238E27FC236}">
                <a16:creationId xmlns:a16="http://schemas.microsoft.com/office/drawing/2014/main" id="{E2251B1D-01BA-49D6-9663-644F4E0DE94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92003" y="1156381"/>
            <a:ext cx="3708912" cy="5612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37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7FA4D-427D-4A45-93F8-6D9A5BA8CB21}"/>
              </a:ext>
            </a:extLst>
          </p:cNvPr>
          <p:cNvSpPr>
            <a:spLocks noGrp="1"/>
          </p:cNvSpPr>
          <p:nvPr>
            <p:ph type="title"/>
          </p:nvPr>
        </p:nvSpPr>
        <p:spPr/>
        <p:txBody>
          <a:bodyPr/>
          <a:lstStyle/>
          <a:p>
            <a:r>
              <a:rPr lang="en-US" dirty="0"/>
              <a:t>What is R Shiny</a:t>
            </a:r>
          </a:p>
        </p:txBody>
      </p:sp>
      <p:sp>
        <p:nvSpPr>
          <p:cNvPr id="3" name="Content Placeholder 2">
            <a:extLst>
              <a:ext uri="{FF2B5EF4-FFF2-40B4-BE49-F238E27FC236}">
                <a16:creationId xmlns:a16="http://schemas.microsoft.com/office/drawing/2014/main" id="{A3361A21-E81B-4C48-876C-FE9C2164B613}"/>
              </a:ext>
            </a:extLst>
          </p:cNvPr>
          <p:cNvSpPr>
            <a:spLocks noGrp="1"/>
          </p:cNvSpPr>
          <p:nvPr>
            <p:ph idx="1"/>
          </p:nvPr>
        </p:nvSpPr>
        <p:spPr/>
        <p:txBody>
          <a:bodyPr/>
          <a:lstStyle/>
          <a:p>
            <a:r>
              <a:rPr lang="en-US" dirty="0">
                <a:solidFill>
                  <a:srgbClr val="000000"/>
                </a:solidFill>
                <a:latin typeface="open sans"/>
              </a:rPr>
              <a:t>T</a:t>
            </a:r>
            <a:r>
              <a:rPr lang="en-US" b="0" i="0" dirty="0">
                <a:solidFill>
                  <a:srgbClr val="000000"/>
                </a:solidFill>
                <a:effectLst/>
                <a:latin typeface="open sans"/>
              </a:rPr>
              <a:t>ool to build simple interactive Web-based interfaces for R scripts</a:t>
            </a:r>
          </a:p>
          <a:p>
            <a:endParaRPr lang="en-US" b="0" i="0" dirty="0">
              <a:solidFill>
                <a:srgbClr val="000000"/>
              </a:solidFill>
              <a:effectLst/>
              <a:latin typeface="open sans"/>
            </a:endParaRPr>
          </a:p>
          <a:p>
            <a:r>
              <a:rPr lang="en-US" b="0" i="0" dirty="0">
                <a:solidFill>
                  <a:srgbClr val="000000"/>
                </a:solidFill>
                <a:effectLst/>
                <a:latin typeface="open sans"/>
              </a:rPr>
              <a:t>Developed in 2012 by </a:t>
            </a:r>
            <a:r>
              <a:rPr lang="en-US" b="0" i="0" dirty="0" err="1">
                <a:solidFill>
                  <a:srgbClr val="000000"/>
                </a:solidFill>
                <a:effectLst/>
                <a:latin typeface="open sans"/>
              </a:rPr>
              <a:t>Rstudio</a:t>
            </a:r>
            <a:r>
              <a:rPr lang="en-US" b="0" i="0" dirty="0">
                <a:solidFill>
                  <a:srgbClr val="000000"/>
                </a:solidFill>
                <a:effectLst/>
                <a:latin typeface="open sans"/>
              </a:rPr>
              <a:t> – comes with the basic </a:t>
            </a:r>
            <a:r>
              <a:rPr lang="en-US" b="0" i="0" dirty="0" err="1">
                <a:solidFill>
                  <a:srgbClr val="000000"/>
                </a:solidFill>
                <a:effectLst/>
                <a:latin typeface="open sans"/>
              </a:rPr>
              <a:t>Rstudio</a:t>
            </a:r>
            <a:r>
              <a:rPr lang="en-US" b="0" i="0" dirty="0">
                <a:solidFill>
                  <a:srgbClr val="000000"/>
                </a:solidFill>
                <a:effectLst/>
                <a:latin typeface="open sans"/>
              </a:rPr>
              <a:t> version</a:t>
            </a:r>
          </a:p>
          <a:p>
            <a:endParaRPr lang="en-US" dirty="0">
              <a:solidFill>
                <a:srgbClr val="000000"/>
              </a:solidFill>
              <a:latin typeface="open sans"/>
            </a:endParaRPr>
          </a:p>
          <a:p>
            <a:r>
              <a:rPr lang="en-US" dirty="0">
                <a:solidFill>
                  <a:srgbClr val="000000"/>
                </a:solidFill>
                <a:latin typeface="open sans"/>
              </a:rPr>
              <a:t>More info: shiny.rstudio.com</a:t>
            </a:r>
            <a:endParaRPr lang="en-US" b="0" i="0" dirty="0">
              <a:solidFill>
                <a:srgbClr val="000000"/>
              </a:solidFill>
              <a:effectLst/>
              <a:latin typeface="open sans"/>
            </a:endParaRPr>
          </a:p>
          <a:p>
            <a:endParaRPr lang="en-US" dirty="0">
              <a:solidFill>
                <a:srgbClr val="000000"/>
              </a:solidFill>
              <a:latin typeface="open sans"/>
            </a:endParaRPr>
          </a:p>
          <a:p>
            <a:r>
              <a:rPr lang="en-US" dirty="0">
                <a:solidFill>
                  <a:srgbClr val="000000"/>
                </a:solidFill>
                <a:latin typeface="open sans"/>
              </a:rPr>
              <a:t>Built entirely using R code  with Java on the back end</a:t>
            </a:r>
          </a:p>
          <a:p>
            <a:endParaRPr lang="en-US" dirty="0">
              <a:latin typeface="open sans"/>
            </a:endParaRPr>
          </a:p>
          <a:p>
            <a:r>
              <a:rPr lang="en-US" dirty="0">
                <a:latin typeface="open sans"/>
              </a:rPr>
              <a:t>Apps can also be deployed locally as opposed to the Web</a:t>
            </a:r>
          </a:p>
          <a:p>
            <a:endParaRPr lang="en-US" dirty="0">
              <a:latin typeface="open sans"/>
            </a:endParaRPr>
          </a:p>
        </p:txBody>
      </p:sp>
      <p:sp>
        <p:nvSpPr>
          <p:cNvPr id="4" name="Slide Number Placeholder 3">
            <a:extLst>
              <a:ext uri="{FF2B5EF4-FFF2-40B4-BE49-F238E27FC236}">
                <a16:creationId xmlns:a16="http://schemas.microsoft.com/office/drawing/2014/main" id="{E553B508-AC7B-44B1-A8ED-49E3842B041A}"/>
              </a:ext>
            </a:extLst>
          </p:cNvPr>
          <p:cNvSpPr>
            <a:spLocks noGrp="1"/>
          </p:cNvSpPr>
          <p:nvPr>
            <p:ph type="sldNum" sz="quarter" idx="12"/>
          </p:nvPr>
        </p:nvSpPr>
        <p:spPr/>
        <p:txBody>
          <a:bodyPr/>
          <a:lstStyle/>
          <a:p>
            <a:fld id="{0798D939-2D9E-2142-A80A-FFDECD1E5A9B}" type="slidenum">
              <a:rPr lang="en-US" smtClean="0"/>
              <a:t>4</a:t>
            </a:fld>
            <a:endParaRPr lang="en-US"/>
          </a:p>
        </p:txBody>
      </p:sp>
    </p:spTree>
    <p:extLst>
      <p:ext uri="{BB962C8B-B14F-4D97-AF65-F5344CB8AC3E}">
        <p14:creationId xmlns:p14="http://schemas.microsoft.com/office/powerpoint/2010/main" val="3615812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D7A0-C671-4EAE-BD60-78827B350263}"/>
              </a:ext>
            </a:extLst>
          </p:cNvPr>
          <p:cNvSpPr>
            <a:spLocks noGrp="1"/>
          </p:cNvSpPr>
          <p:nvPr>
            <p:ph type="title"/>
          </p:nvPr>
        </p:nvSpPr>
        <p:spPr/>
        <p:txBody>
          <a:bodyPr/>
          <a:lstStyle/>
          <a:p>
            <a:r>
              <a:rPr lang="en-US" dirty="0"/>
              <a:t>What can it do	</a:t>
            </a:r>
          </a:p>
        </p:txBody>
      </p:sp>
      <p:sp>
        <p:nvSpPr>
          <p:cNvPr id="3" name="Content Placeholder 2">
            <a:extLst>
              <a:ext uri="{FF2B5EF4-FFF2-40B4-BE49-F238E27FC236}">
                <a16:creationId xmlns:a16="http://schemas.microsoft.com/office/drawing/2014/main" id="{B54C33F2-5324-434A-BC85-73103A144DFD}"/>
              </a:ext>
            </a:extLst>
          </p:cNvPr>
          <p:cNvSpPr>
            <a:spLocks noGrp="1"/>
          </p:cNvSpPr>
          <p:nvPr>
            <p:ph idx="1"/>
          </p:nvPr>
        </p:nvSpPr>
        <p:spPr/>
        <p:txBody>
          <a:bodyPr/>
          <a:lstStyle/>
          <a:p>
            <a:r>
              <a:rPr lang="en-US" dirty="0"/>
              <a:t>Visualization</a:t>
            </a:r>
          </a:p>
          <a:p>
            <a:endParaRPr lang="en-US" dirty="0"/>
          </a:p>
          <a:p>
            <a:r>
              <a:rPr lang="en-US" dirty="0"/>
              <a:t>Interaction</a:t>
            </a:r>
          </a:p>
          <a:p>
            <a:endParaRPr lang="en-US" dirty="0"/>
          </a:p>
          <a:p>
            <a:r>
              <a:rPr lang="en-US" dirty="0"/>
              <a:t>Quick access / sensitivity analysis</a:t>
            </a:r>
          </a:p>
          <a:p>
            <a:endParaRPr lang="en-US" dirty="0"/>
          </a:p>
          <a:p>
            <a:r>
              <a:rPr lang="en-US" dirty="0"/>
              <a:t>Server Capacity (indirectly)</a:t>
            </a:r>
          </a:p>
          <a:p>
            <a:endParaRPr lang="en-US" dirty="0"/>
          </a:p>
          <a:p>
            <a:r>
              <a:rPr lang="en-US" dirty="0"/>
              <a:t>Smooth integration with HTML, JAVA, Python </a:t>
            </a:r>
            <a:r>
              <a:rPr lang="en-US" dirty="0" err="1"/>
              <a:t>etc</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B7824DF9-6C1D-4E80-B317-FEC3B6A66267}"/>
              </a:ext>
            </a:extLst>
          </p:cNvPr>
          <p:cNvSpPr>
            <a:spLocks noGrp="1"/>
          </p:cNvSpPr>
          <p:nvPr>
            <p:ph type="sldNum" sz="quarter" idx="12"/>
          </p:nvPr>
        </p:nvSpPr>
        <p:spPr/>
        <p:txBody>
          <a:bodyPr/>
          <a:lstStyle/>
          <a:p>
            <a:fld id="{0798D939-2D9E-2142-A80A-FFDECD1E5A9B}" type="slidenum">
              <a:rPr lang="en-US" smtClean="0"/>
              <a:t>5</a:t>
            </a:fld>
            <a:endParaRPr lang="en-US"/>
          </a:p>
        </p:txBody>
      </p:sp>
    </p:spTree>
    <p:extLst>
      <p:ext uri="{BB962C8B-B14F-4D97-AF65-F5344CB8AC3E}">
        <p14:creationId xmlns:p14="http://schemas.microsoft.com/office/powerpoint/2010/main" val="1418844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FBFC3-70AD-4011-B211-4837E19BAC37}"/>
              </a:ext>
            </a:extLst>
          </p:cNvPr>
          <p:cNvSpPr>
            <a:spLocks noGrp="1"/>
          </p:cNvSpPr>
          <p:nvPr>
            <p:ph type="title"/>
          </p:nvPr>
        </p:nvSpPr>
        <p:spPr/>
        <p:txBody>
          <a:bodyPr/>
          <a:lstStyle/>
          <a:p>
            <a:r>
              <a:rPr lang="en-US" dirty="0"/>
              <a:t>How does it do it</a:t>
            </a:r>
          </a:p>
        </p:txBody>
      </p:sp>
      <p:sp>
        <p:nvSpPr>
          <p:cNvPr id="3" name="Content Placeholder 2">
            <a:extLst>
              <a:ext uri="{FF2B5EF4-FFF2-40B4-BE49-F238E27FC236}">
                <a16:creationId xmlns:a16="http://schemas.microsoft.com/office/drawing/2014/main" id="{0A730698-3FF6-4B4F-9C9F-0DB18DE3E6CE}"/>
              </a:ext>
            </a:extLst>
          </p:cNvPr>
          <p:cNvSpPr>
            <a:spLocks noGrp="1"/>
          </p:cNvSpPr>
          <p:nvPr>
            <p:ph idx="1"/>
          </p:nvPr>
        </p:nvSpPr>
        <p:spPr/>
        <p:txBody>
          <a:bodyPr/>
          <a:lstStyle/>
          <a:p>
            <a:r>
              <a:rPr lang="en-US" dirty="0"/>
              <a:t>Majority of functionality in  “shiny” library</a:t>
            </a:r>
          </a:p>
          <a:p>
            <a:endParaRPr lang="en-US" dirty="0"/>
          </a:p>
          <a:p>
            <a:r>
              <a:rPr lang="en-US" dirty="0"/>
              <a:t>The Shiny function - </a:t>
            </a:r>
            <a:r>
              <a:rPr lang="en-US" dirty="0" err="1">
                <a:latin typeface="Courier New" panose="02070309020205020404" pitchFamily="49" charset="0"/>
                <a:cs typeface="Courier New" panose="02070309020205020404" pitchFamily="49" charset="0"/>
              </a:rPr>
              <a:t>shinyApp</a:t>
            </a:r>
            <a:r>
              <a:rPr lang="en-US" dirty="0">
                <a:latin typeface="Courier New" panose="02070309020205020404" pitchFamily="49" charset="0"/>
                <a:cs typeface="Courier New" panose="02070309020205020404" pitchFamily="49" charset="0"/>
              </a:rPr>
              <a:t>()</a:t>
            </a:r>
            <a:r>
              <a:rPr lang="en-US" dirty="0"/>
              <a:t> - relies on two R scripts: </a:t>
            </a:r>
          </a:p>
          <a:p>
            <a:endParaRPr lang="en-US" dirty="0"/>
          </a:p>
          <a:p>
            <a:r>
              <a:rPr lang="en-US" dirty="0" err="1">
                <a:latin typeface="Courier New" panose="02070309020205020404" pitchFamily="49" charset="0"/>
                <a:cs typeface="Courier New" panose="02070309020205020404" pitchFamily="49" charset="0"/>
              </a:rPr>
              <a:t>ui.R</a:t>
            </a:r>
            <a:r>
              <a:rPr lang="en-US" dirty="0">
                <a:latin typeface="Courier New" panose="02070309020205020404" pitchFamily="49" charset="0"/>
                <a:cs typeface="Courier New" panose="02070309020205020404" pitchFamily="49" charset="0"/>
              </a:rPr>
              <a:t> </a:t>
            </a:r>
            <a:r>
              <a:rPr lang="en-US" dirty="0"/>
              <a:t>(User interface)</a:t>
            </a:r>
          </a:p>
          <a:p>
            <a:endParaRPr lang="en-US" dirty="0"/>
          </a:p>
          <a:p>
            <a:pPr lvl="1"/>
            <a:r>
              <a:rPr lang="en-US" sz="2200" dirty="0" err="1">
                <a:latin typeface="Courier New" panose="02070309020205020404" pitchFamily="49" charset="0"/>
                <a:cs typeface="Courier New" panose="02070309020205020404" pitchFamily="49" charset="0"/>
              </a:rPr>
              <a:t>ui</a:t>
            </a:r>
            <a:r>
              <a:rPr lang="en-US" sz="2200" dirty="0">
                <a:latin typeface="Courier New" panose="02070309020205020404" pitchFamily="49" charset="0"/>
                <a:cs typeface="Courier New" panose="02070309020205020404" pitchFamily="49" charset="0"/>
              </a:rPr>
              <a:t> &lt;- </a:t>
            </a:r>
            <a:r>
              <a:rPr lang="en-US" sz="2200" dirty="0" err="1">
                <a:latin typeface="Courier New" panose="02070309020205020404" pitchFamily="49" charset="0"/>
                <a:cs typeface="Courier New" panose="02070309020205020404" pitchFamily="49" charset="0"/>
              </a:rPr>
              <a:t>fluidPage</a:t>
            </a:r>
            <a:r>
              <a:rPr lang="en-US" sz="2200"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server.R</a:t>
            </a:r>
            <a:r>
              <a:rPr lang="en-US" dirty="0">
                <a:latin typeface="Courier New" panose="02070309020205020404" pitchFamily="49" charset="0"/>
                <a:cs typeface="Courier New" panose="02070309020205020404" pitchFamily="49" charset="0"/>
              </a:rPr>
              <a:t> </a:t>
            </a:r>
            <a:r>
              <a:rPr lang="en-US" dirty="0"/>
              <a:t>(the server or “engine” of the app)</a:t>
            </a:r>
          </a:p>
          <a:p>
            <a:pPr lvl="1"/>
            <a:r>
              <a:rPr lang="en-US" sz="2200" dirty="0">
                <a:latin typeface="Courier New" panose="02070309020205020404" pitchFamily="49" charset="0"/>
                <a:cs typeface="Courier New" panose="02070309020205020404" pitchFamily="49" charset="0"/>
              </a:rPr>
              <a:t>server &lt;- function(input, output)</a:t>
            </a:r>
          </a:p>
          <a:p>
            <a:endParaRPr lang="en-US" dirty="0"/>
          </a:p>
        </p:txBody>
      </p:sp>
      <p:sp>
        <p:nvSpPr>
          <p:cNvPr id="4" name="Slide Number Placeholder 3">
            <a:extLst>
              <a:ext uri="{FF2B5EF4-FFF2-40B4-BE49-F238E27FC236}">
                <a16:creationId xmlns:a16="http://schemas.microsoft.com/office/drawing/2014/main" id="{75BF8F0A-7399-4680-8616-E309F54EC98A}"/>
              </a:ext>
            </a:extLst>
          </p:cNvPr>
          <p:cNvSpPr>
            <a:spLocks noGrp="1"/>
          </p:cNvSpPr>
          <p:nvPr>
            <p:ph type="sldNum" sz="quarter" idx="12"/>
          </p:nvPr>
        </p:nvSpPr>
        <p:spPr/>
        <p:txBody>
          <a:bodyPr/>
          <a:lstStyle/>
          <a:p>
            <a:fld id="{0798D939-2D9E-2142-A80A-FFDECD1E5A9B}" type="slidenum">
              <a:rPr lang="en-US" smtClean="0"/>
              <a:t>6</a:t>
            </a:fld>
            <a:endParaRPr lang="en-US"/>
          </a:p>
        </p:txBody>
      </p:sp>
    </p:spTree>
    <p:extLst>
      <p:ext uri="{BB962C8B-B14F-4D97-AF65-F5344CB8AC3E}">
        <p14:creationId xmlns:p14="http://schemas.microsoft.com/office/powerpoint/2010/main" val="2737225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C2CB4-686E-47A1-B498-07BF6B5A342D}"/>
              </a:ext>
            </a:extLst>
          </p:cNvPr>
          <p:cNvSpPr>
            <a:spLocks noGrp="1"/>
          </p:cNvSpPr>
          <p:nvPr>
            <p:ph type="title"/>
          </p:nvPr>
        </p:nvSpPr>
        <p:spPr/>
        <p:txBody>
          <a:bodyPr/>
          <a:lstStyle/>
          <a:p>
            <a:r>
              <a:rPr lang="en-US" dirty="0"/>
              <a:t>An R note</a:t>
            </a:r>
          </a:p>
        </p:txBody>
      </p:sp>
      <p:sp>
        <p:nvSpPr>
          <p:cNvPr id="3" name="Content Placeholder 2">
            <a:extLst>
              <a:ext uri="{FF2B5EF4-FFF2-40B4-BE49-F238E27FC236}">
                <a16:creationId xmlns:a16="http://schemas.microsoft.com/office/drawing/2014/main" id="{BB5114B9-4685-4C3E-8355-67DE7A16B546}"/>
              </a:ext>
            </a:extLst>
          </p:cNvPr>
          <p:cNvSpPr>
            <a:spLocks noGrp="1"/>
          </p:cNvSpPr>
          <p:nvPr>
            <p:ph idx="1"/>
          </p:nvPr>
        </p:nvSpPr>
        <p:spPr/>
        <p:txBody>
          <a:bodyPr/>
          <a:lstStyle/>
          <a:p>
            <a:pPr marL="114300" indent="0">
              <a:buNone/>
            </a:pPr>
            <a:r>
              <a:rPr lang="en-US" dirty="0"/>
              <a:t>When code is embedded in </a:t>
            </a:r>
            <a:r>
              <a:rPr lang="en-US" dirty="0">
                <a:latin typeface="Courier New" panose="02070309020205020404" pitchFamily="49" charset="0"/>
                <a:cs typeface="Courier New" panose="02070309020205020404" pitchFamily="49" charset="0"/>
              </a:rPr>
              <a:t>{}</a:t>
            </a:r>
            <a:r>
              <a:rPr lang="en-US" dirty="0"/>
              <a:t>, R understands that this needs to be executed as a whole chunk </a:t>
            </a:r>
          </a:p>
          <a:p>
            <a:pPr marL="114300" indent="0">
              <a:buNone/>
            </a:pPr>
            <a:endParaRPr lang="en-US" dirty="0"/>
          </a:p>
          <a:p>
            <a:pPr marL="114300" indent="0">
              <a:buNone/>
            </a:pPr>
            <a:endParaRPr lang="en-US" dirty="0"/>
          </a:p>
          <a:p>
            <a:pPr marL="114300" indent="0">
              <a:buNone/>
            </a:pPr>
            <a:r>
              <a:rPr lang="en-US" dirty="0" err="1">
                <a:latin typeface="Courier New" panose="02070309020205020404" pitchFamily="49" charset="0"/>
                <a:cs typeface="Courier New" panose="02070309020205020404" pitchFamily="49" charset="0"/>
              </a:rPr>
              <a:t>mu_Y</a:t>
            </a:r>
            <a:r>
              <a:rPr lang="en-US" dirty="0">
                <a:latin typeface="Courier New" panose="02070309020205020404" pitchFamily="49" charset="0"/>
                <a:cs typeface="Courier New" panose="02070309020205020404" pitchFamily="49" charset="0"/>
              </a:rPr>
              <a:t> &lt;- mean(x= {	</a:t>
            </a:r>
          </a:p>
          <a:p>
            <a:pPr marL="114300" indent="0">
              <a:buNone/>
            </a:pPr>
            <a:r>
              <a:rPr lang="en-US" dirty="0">
                <a:latin typeface="Courier New" panose="02070309020205020404" pitchFamily="49" charset="0"/>
                <a:cs typeface="Courier New" panose="02070309020205020404" pitchFamily="49" charset="0"/>
              </a:rPr>
              <a:t>		X &lt;- 1:10</a:t>
            </a:r>
          </a:p>
          <a:p>
            <a:pPr marL="114300" indent="0">
              <a:buNone/>
            </a:pPr>
            <a:r>
              <a:rPr lang="en-US" dirty="0">
                <a:latin typeface="Courier New" panose="02070309020205020404" pitchFamily="49" charset="0"/>
                <a:cs typeface="Courier New" panose="02070309020205020404" pitchFamily="49" charset="0"/>
              </a:rPr>
              <a:t>		Y &lt;- X * 2</a:t>
            </a:r>
          </a:p>
          <a:p>
            <a:pPr marL="114300" indent="0">
              <a:buNone/>
            </a:pPr>
            <a:r>
              <a:rPr lang="en-US" dirty="0">
                <a:latin typeface="Courier New" panose="02070309020205020404" pitchFamily="49" charset="0"/>
                <a:cs typeface="Courier New" panose="02070309020205020404" pitchFamily="49" charset="0"/>
              </a:rPr>
              <a:t>		Y</a:t>
            </a:r>
          </a:p>
          <a:p>
            <a:pPr marL="114300" indent="0">
              <a:buNone/>
            </a:pPr>
            <a:r>
              <a:rPr lang="en-US" dirty="0">
                <a:latin typeface="Courier New" panose="02070309020205020404" pitchFamily="49" charset="0"/>
                <a:cs typeface="Courier New" panose="02070309020205020404" pitchFamily="49" charset="0"/>
              </a:rPr>
              <a:t>	}</a:t>
            </a:r>
          </a:p>
          <a:p>
            <a:pPr marL="114300" indent="0">
              <a:buNone/>
            </a:pPr>
            <a:r>
              <a:rPr lang="en-US" dirty="0">
                <a:latin typeface="Courier New" panose="02070309020205020404" pitchFamily="49" charset="0"/>
                <a:cs typeface="Courier New" panose="02070309020205020404" pitchFamily="49" charset="0"/>
              </a:rPr>
              <a:t>)</a:t>
            </a:r>
          </a:p>
          <a:p>
            <a:endParaRPr lang="en-US" dirty="0"/>
          </a:p>
        </p:txBody>
      </p:sp>
      <p:sp>
        <p:nvSpPr>
          <p:cNvPr id="4" name="Slide Number Placeholder 3">
            <a:extLst>
              <a:ext uri="{FF2B5EF4-FFF2-40B4-BE49-F238E27FC236}">
                <a16:creationId xmlns:a16="http://schemas.microsoft.com/office/drawing/2014/main" id="{A4562AFD-59BB-4687-908E-CC61F57D2BB6}"/>
              </a:ext>
            </a:extLst>
          </p:cNvPr>
          <p:cNvSpPr>
            <a:spLocks noGrp="1"/>
          </p:cNvSpPr>
          <p:nvPr>
            <p:ph type="sldNum" sz="quarter" idx="12"/>
          </p:nvPr>
        </p:nvSpPr>
        <p:spPr/>
        <p:txBody>
          <a:bodyPr/>
          <a:lstStyle/>
          <a:p>
            <a:fld id="{0798D939-2D9E-2142-A80A-FFDECD1E5A9B}" type="slidenum">
              <a:rPr lang="en-US" smtClean="0"/>
              <a:t>7</a:t>
            </a:fld>
            <a:endParaRPr lang="en-US"/>
          </a:p>
        </p:txBody>
      </p:sp>
    </p:spTree>
    <p:extLst>
      <p:ext uri="{BB962C8B-B14F-4D97-AF65-F5344CB8AC3E}">
        <p14:creationId xmlns:p14="http://schemas.microsoft.com/office/powerpoint/2010/main" val="4165620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26DA-DE20-4684-8D64-F59430BB83B3}"/>
              </a:ext>
            </a:extLst>
          </p:cNvPr>
          <p:cNvSpPr>
            <a:spLocks noGrp="1"/>
          </p:cNvSpPr>
          <p:nvPr>
            <p:ph type="title"/>
          </p:nvPr>
        </p:nvSpPr>
        <p:spPr/>
        <p:txBody>
          <a:bodyPr/>
          <a:lstStyle/>
          <a:p>
            <a:r>
              <a:rPr lang="en-US" dirty="0"/>
              <a:t>Useful functions</a:t>
            </a:r>
          </a:p>
        </p:txBody>
      </p:sp>
      <p:sp>
        <p:nvSpPr>
          <p:cNvPr id="3" name="Content Placeholder 2">
            <a:extLst>
              <a:ext uri="{FF2B5EF4-FFF2-40B4-BE49-F238E27FC236}">
                <a16:creationId xmlns:a16="http://schemas.microsoft.com/office/drawing/2014/main" id="{7D072C90-6617-48D6-87C3-3CE5E8FED08B}"/>
              </a:ext>
            </a:extLst>
          </p:cNvPr>
          <p:cNvSpPr>
            <a:spLocks noGrp="1"/>
          </p:cNvSpPr>
          <p:nvPr>
            <p:ph idx="1"/>
          </p:nvPr>
        </p:nvSpPr>
        <p:spPr>
          <a:xfrm>
            <a:off x="840432" y="1417638"/>
            <a:ext cx="7620000" cy="5383212"/>
          </a:xfrm>
        </p:spPr>
        <p:txBody>
          <a:bodyPr>
            <a:normAutofit fontScale="85000" lnSpcReduction="20000"/>
          </a:bodyPr>
          <a:lstStyle/>
          <a:p>
            <a:pPr marL="114300" indent="0">
              <a:buNone/>
            </a:pPr>
            <a:r>
              <a:rPr lang="en-US" dirty="0"/>
              <a:t>Structure &amp; Layout</a:t>
            </a:r>
          </a:p>
          <a:p>
            <a:r>
              <a:rPr lang="en-US" dirty="0" err="1">
                <a:latin typeface="Courier New" panose="02070309020205020404" pitchFamily="49" charset="0"/>
                <a:cs typeface="Courier New" panose="02070309020205020404" pitchFamily="49" charset="0"/>
              </a:rPr>
              <a:t>titlePanel</a:t>
            </a:r>
            <a:r>
              <a:rPr lang="en-US"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sidebarLayout</a:t>
            </a:r>
            <a:r>
              <a:rPr lang="en-US"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sidebarPanel</a:t>
            </a:r>
            <a:r>
              <a:rPr lang="en-US"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tabPanel</a:t>
            </a:r>
            <a:r>
              <a:rPr lang="en-US" dirty="0">
                <a:latin typeface="Courier New" panose="02070309020205020404" pitchFamily="49" charset="0"/>
                <a:cs typeface="Courier New" panose="02070309020205020404" pitchFamily="49" charset="0"/>
              </a:rPr>
              <a:t>()</a:t>
            </a:r>
          </a:p>
          <a:p>
            <a:endParaRPr lang="en-US" dirty="0"/>
          </a:p>
          <a:p>
            <a:endParaRPr lang="en-US" dirty="0"/>
          </a:p>
          <a:p>
            <a:pPr marL="114300" indent="0">
              <a:buNone/>
            </a:pPr>
            <a:r>
              <a:rPr lang="en-US" dirty="0"/>
              <a:t>Input</a:t>
            </a:r>
          </a:p>
          <a:p>
            <a:r>
              <a:rPr lang="en-US" dirty="0" err="1">
                <a:latin typeface="Courier New" panose="02070309020205020404" pitchFamily="49" charset="0"/>
                <a:cs typeface="Courier New" panose="02070309020205020404" pitchFamily="49" charset="0"/>
              </a:rPr>
              <a:t>numericInput</a:t>
            </a:r>
            <a:r>
              <a:rPr lang="en-US"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textInput</a:t>
            </a:r>
            <a:r>
              <a:rPr lang="en-US"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checkboxInput</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sliderInput</a:t>
            </a:r>
            <a:r>
              <a:rPr lang="en-US"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D6EE3307-8CA3-43E3-B259-E5A6B7AD7F99}"/>
              </a:ext>
            </a:extLst>
          </p:cNvPr>
          <p:cNvSpPr>
            <a:spLocks noGrp="1"/>
          </p:cNvSpPr>
          <p:nvPr>
            <p:ph type="sldNum" sz="quarter" idx="12"/>
          </p:nvPr>
        </p:nvSpPr>
        <p:spPr/>
        <p:txBody>
          <a:bodyPr/>
          <a:lstStyle/>
          <a:p>
            <a:fld id="{0798D939-2D9E-2142-A80A-FFDECD1E5A9B}" type="slidenum">
              <a:rPr lang="en-US" smtClean="0"/>
              <a:t>8</a:t>
            </a:fld>
            <a:endParaRPr lang="en-US"/>
          </a:p>
        </p:txBody>
      </p:sp>
    </p:spTree>
    <p:extLst>
      <p:ext uri="{BB962C8B-B14F-4D97-AF65-F5344CB8AC3E}">
        <p14:creationId xmlns:p14="http://schemas.microsoft.com/office/powerpoint/2010/main" val="3979817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26DA-DE20-4684-8D64-F59430BB83B3}"/>
              </a:ext>
            </a:extLst>
          </p:cNvPr>
          <p:cNvSpPr>
            <a:spLocks noGrp="1"/>
          </p:cNvSpPr>
          <p:nvPr>
            <p:ph type="title"/>
          </p:nvPr>
        </p:nvSpPr>
        <p:spPr/>
        <p:txBody>
          <a:bodyPr/>
          <a:lstStyle/>
          <a:p>
            <a:r>
              <a:rPr lang="en-US" dirty="0"/>
              <a:t>Useful functions</a:t>
            </a:r>
          </a:p>
        </p:txBody>
      </p:sp>
      <p:sp>
        <p:nvSpPr>
          <p:cNvPr id="3" name="Content Placeholder 2">
            <a:extLst>
              <a:ext uri="{FF2B5EF4-FFF2-40B4-BE49-F238E27FC236}">
                <a16:creationId xmlns:a16="http://schemas.microsoft.com/office/drawing/2014/main" id="{7D072C90-6617-48D6-87C3-3CE5E8FED08B}"/>
              </a:ext>
            </a:extLst>
          </p:cNvPr>
          <p:cNvSpPr>
            <a:spLocks noGrp="1"/>
          </p:cNvSpPr>
          <p:nvPr>
            <p:ph idx="1"/>
          </p:nvPr>
        </p:nvSpPr>
        <p:spPr>
          <a:xfrm>
            <a:off x="840432" y="1417638"/>
            <a:ext cx="7620000" cy="5431938"/>
          </a:xfrm>
        </p:spPr>
        <p:txBody>
          <a:bodyPr>
            <a:normAutofit fontScale="85000" lnSpcReduction="20000"/>
          </a:bodyPr>
          <a:lstStyle/>
          <a:p>
            <a:pPr marL="114300" indent="0">
              <a:buNone/>
            </a:pPr>
            <a:r>
              <a:rPr lang="en-US" dirty="0"/>
              <a:t>Structure &amp; Layout</a:t>
            </a:r>
          </a:p>
          <a:p>
            <a:r>
              <a:rPr lang="en-US" dirty="0" err="1">
                <a:latin typeface="Courier New" panose="02070309020205020404" pitchFamily="49" charset="0"/>
                <a:cs typeface="Courier New" panose="02070309020205020404" pitchFamily="49" charset="0"/>
              </a:rPr>
              <a:t>titlePanel</a:t>
            </a:r>
            <a:r>
              <a:rPr lang="en-US"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sidebarLayout</a:t>
            </a:r>
            <a:r>
              <a:rPr lang="en-US"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sidebarPanel</a:t>
            </a:r>
            <a:r>
              <a:rPr lang="en-US"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tabPanel</a:t>
            </a:r>
            <a:r>
              <a:rPr lang="en-US" dirty="0">
                <a:latin typeface="Courier New" panose="02070309020205020404" pitchFamily="49" charset="0"/>
                <a:cs typeface="Courier New" panose="02070309020205020404" pitchFamily="49" charset="0"/>
              </a:rPr>
              <a:t>()</a:t>
            </a:r>
          </a:p>
          <a:p>
            <a:endParaRPr lang="en-US" dirty="0"/>
          </a:p>
          <a:p>
            <a:endParaRPr lang="en-US" dirty="0"/>
          </a:p>
          <a:p>
            <a:pPr marL="114300" indent="0">
              <a:buNone/>
            </a:pPr>
            <a:r>
              <a:rPr lang="en-US" dirty="0"/>
              <a:t>Input</a:t>
            </a:r>
          </a:p>
          <a:p>
            <a:r>
              <a:rPr lang="en-US" b="1" dirty="0" err="1">
                <a:latin typeface="Courier New" panose="02070309020205020404" pitchFamily="49" charset="0"/>
                <a:cs typeface="Courier New" panose="02070309020205020404" pitchFamily="49" charset="0"/>
              </a:rPr>
              <a:t>numericInput</a:t>
            </a:r>
            <a:r>
              <a:rPr lang="en-US" b="1"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textInput</a:t>
            </a:r>
            <a:r>
              <a:rPr lang="en-US"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checkboxInput</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sliderInput</a:t>
            </a:r>
            <a:r>
              <a:rPr lang="en-US"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D6EE3307-8CA3-43E3-B259-E5A6B7AD7F99}"/>
              </a:ext>
            </a:extLst>
          </p:cNvPr>
          <p:cNvSpPr>
            <a:spLocks noGrp="1"/>
          </p:cNvSpPr>
          <p:nvPr>
            <p:ph type="sldNum" sz="quarter" idx="12"/>
          </p:nvPr>
        </p:nvSpPr>
        <p:spPr/>
        <p:txBody>
          <a:bodyPr/>
          <a:lstStyle/>
          <a:p>
            <a:fld id="{0798D939-2D9E-2142-A80A-FFDECD1E5A9B}" type="slidenum">
              <a:rPr lang="en-US" smtClean="0"/>
              <a:t>9</a:t>
            </a:fld>
            <a:endParaRPr lang="en-US"/>
          </a:p>
        </p:txBody>
      </p:sp>
      <p:pic>
        <p:nvPicPr>
          <p:cNvPr id="5" name="Picture 4">
            <a:extLst>
              <a:ext uri="{FF2B5EF4-FFF2-40B4-BE49-F238E27FC236}">
                <a16:creationId xmlns:a16="http://schemas.microsoft.com/office/drawing/2014/main" id="{3659334D-40D3-4876-A444-6A8F73A16CEF}"/>
              </a:ext>
            </a:extLst>
          </p:cNvPr>
          <p:cNvPicPr>
            <a:picLocks noChangeAspect="1"/>
          </p:cNvPicPr>
          <p:nvPr/>
        </p:nvPicPr>
        <p:blipFill>
          <a:blip r:embed="rId2"/>
          <a:stretch>
            <a:fillRect/>
          </a:stretch>
        </p:blipFill>
        <p:spPr>
          <a:xfrm>
            <a:off x="4138685" y="4558384"/>
            <a:ext cx="4512247" cy="636831"/>
          </a:xfrm>
          <a:prstGeom prst="rect">
            <a:avLst/>
          </a:prstGeom>
        </p:spPr>
      </p:pic>
    </p:spTree>
    <p:extLst>
      <p:ext uri="{BB962C8B-B14F-4D97-AF65-F5344CB8AC3E}">
        <p14:creationId xmlns:p14="http://schemas.microsoft.com/office/powerpoint/2010/main" val="13432603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_updates">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_updates" id="{A88DC74F-817B-2443-A1BF-C7546F4BD305}" vid="{9B2F99B3-81E4-7643-8B10-E59ED8FCBA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ThemeDARTH_updates</Template>
  <TotalTime>7927</TotalTime>
  <Words>658</Words>
  <Application>Microsoft Office PowerPoint</Application>
  <PresentationFormat>On-screen Show (4:3)</PresentationFormat>
  <Paragraphs>169</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Courier New</vt:lpstr>
      <vt:lpstr>open sans</vt:lpstr>
      <vt:lpstr>roboto</vt:lpstr>
      <vt:lpstr>Source Code Pro</vt:lpstr>
      <vt:lpstr>Verdana</vt:lpstr>
      <vt:lpstr>ThemeDARTH_updates</vt:lpstr>
      <vt:lpstr>Developing Shiny apps for decision models</vt:lpstr>
      <vt:lpstr>Overview</vt:lpstr>
      <vt:lpstr>Let’s make some decisions!!</vt:lpstr>
      <vt:lpstr>What is R Shiny</vt:lpstr>
      <vt:lpstr>What can it do </vt:lpstr>
      <vt:lpstr>How does it do it</vt:lpstr>
      <vt:lpstr>An R note</vt:lpstr>
      <vt:lpstr>Useful functions</vt:lpstr>
      <vt:lpstr>Useful functions</vt:lpstr>
      <vt:lpstr>Input Example </vt:lpstr>
      <vt:lpstr>Shiny R CheatSheet</vt:lpstr>
      <vt:lpstr>HTML and Shiny </vt:lpstr>
      <vt:lpstr>CSS and Shiny </vt:lpstr>
      <vt:lpstr>Shiny &amp; HTML      tags</vt:lpstr>
      <vt:lpstr>Publishing your shiny App</vt:lpstr>
      <vt:lpstr>R Shiny and decision modeling</vt:lpstr>
      <vt:lpstr>Disadvantages </vt:lpstr>
      <vt:lpstr>Examples &amp; 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Petros Pechlivanoglou</cp:lastModifiedBy>
  <cp:revision>162</cp:revision>
  <dcterms:created xsi:type="dcterms:W3CDTF">2018-07-06T17:43:18Z</dcterms:created>
  <dcterms:modified xsi:type="dcterms:W3CDTF">2020-11-10T05:13:41Z</dcterms:modified>
</cp:coreProperties>
</file>