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622" r:id="rId2"/>
    <p:sldId id="639" r:id="rId3"/>
    <p:sldId id="621" r:id="rId4"/>
    <p:sldId id="630" r:id="rId5"/>
    <p:sldId id="623" r:id="rId6"/>
    <p:sldId id="638" r:id="rId7"/>
    <p:sldId id="636" r:id="rId8"/>
    <p:sldId id="624" r:id="rId9"/>
    <p:sldId id="642" r:id="rId10"/>
    <p:sldId id="625" r:id="rId11"/>
    <p:sldId id="626" r:id="rId12"/>
    <p:sldId id="627" r:id="rId13"/>
    <p:sldId id="629" r:id="rId14"/>
    <p:sldId id="634" r:id="rId15"/>
    <p:sldId id="635" r:id="rId16"/>
    <p:sldId id="631" r:id="rId17"/>
    <p:sldId id="632" r:id="rId18"/>
    <p:sldId id="633" r:id="rId19"/>
    <p:sldId id="646" r:id="rId20"/>
    <p:sldId id="647" r:id="rId21"/>
    <p:sldId id="641" r:id="rId22"/>
    <p:sldId id="643" r:id="rId23"/>
    <p:sldId id="637" r:id="rId24"/>
    <p:sldId id="645" r:id="rId25"/>
    <p:sldId id="25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73284" autoAdjust="0"/>
  </p:normalViewPr>
  <p:slideViewPr>
    <p:cSldViewPr snapToGrid="0">
      <p:cViewPr varScale="1">
        <p:scale>
          <a:sx n="83" d="100"/>
          <a:sy n="83" d="100"/>
        </p:scale>
        <p:origin x="1500" y="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5EB579-40CB-4787-B284-0CFB497EAD6A}" type="datetimeFigureOut">
              <a:rPr lang="en-US" smtClean="0"/>
              <a:t>4/11/2022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5D3FFA-1CD6-439E-BD50-5CC7666A3CF7}" type="slidenum">
              <a:rPr lang="en-US" smtClean="0"/>
              <a:t>‹#›</a:t>
            </a:fld>
            <a:endParaRPr lang="en-US"/>
          </a:p>
        </p:txBody>
      </p:sp>
    </p:spTree>
    <p:extLst>
      <p:ext uri="{BB962C8B-B14F-4D97-AF65-F5344CB8AC3E}">
        <p14:creationId xmlns:p14="http://schemas.microsoft.com/office/powerpoint/2010/main" val="348171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ea typeface="Malgun Gothic" panose="020B0503020000020004" pitchFamily="34" charset="-127"/>
                <a:cs typeface="Times New Roman" panose="02020603050405020304" pitchFamily="18" charset="0"/>
              </a:rPr>
              <a:t>.</a:t>
            </a:r>
          </a:p>
          <a:p>
            <a:endParaRPr lang="en-US" dirty="0"/>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dirty="0"/>
          </a:p>
        </p:txBody>
      </p:sp>
      <p:sp>
        <p:nvSpPr>
          <p:cNvPr id="4" name="Slide Number Placeholder 3"/>
          <p:cNvSpPr>
            <a:spLocks noGrp="1"/>
          </p:cNvSpPr>
          <p:nvPr>
            <p:ph type="sldNum" sz="quarter" idx="5"/>
          </p:nvPr>
        </p:nvSpPr>
        <p:spPr/>
        <p:txBody>
          <a:bodyPr/>
          <a:lstStyle/>
          <a:p>
            <a:fld id="{C25D3FFA-1CD6-439E-BD50-5CC7666A3CF7}" type="slidenum">
              <a:rPr lang="en-US" smtClean="0"/>
              <a:t>14</a:t>
            </a:fld>
            <a:endParaRPr lang="en-US"/>
          </a:p>
        </p:txBody>
      </p:sp>
    </p:spTree>
    <p:extLst>
      <p:ext uri="{BB962C8B-B14F-4D97-AF65-F5344CB8AC3E}">
        <p14:creationId xmlns:p14="http://schemas.microsoft.com/office/powerpoint/2010/main" val="4203261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5D3FFA-1CD6-439E-BD50-5CC7666A3CF7}" type="slidenum">
              <a:rPr lang="en-US" smtClean="0"/>
              <a:t>15</a:t>
            </a:fld>
            <a:endParaRPr lang="en-US"/>
          </a:p>
        </p:txBody>
      </p:sp>
    </p:spTree>
    <p:extLst>
      <p:ext uri="{BB962C8B-B14F-4D97-AF65-F5344CB8AC3E}">
        <p14:creationId xmlns:p14="http://schemas.microsoft.com/office/powerpoint/2010/main" val="3997585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5D3FFA-1CD6-439E-BD50-5CC7666A3CF7}" type="slidenum">
              <a:rPr lang="en-US" smtClean="0"/>
              <a:t>16</a:t>
            </a:fld>
            <a:endParaRPr lang="en-US"/>
          </a:p>
        </p:txBody>
      </p:sp>
    </p:spTree>
    <p:extLst>
      <p:ext uri="{BB962C8B-B14F-4D97-AF65-F5344CB8AC3E}">
        <p14:creationId xmlns:p14="http://schemas.microsoft.com/office/powerpoint/2010/main" val="3082302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5D3FFA-1CD6-439E-BD50-5CC7666A3CF7}" type="slidenum">
              <a:rPr lang="en-US" smtClean="0"/>
              <a:t>17</a:t>
            </a:fld>
            <a:endParaRPr lang="en-US"/>
          </a:p>
        </p:txBody>
      </p:sp>
    </p:spTree>
    <p:extLst>
      <p:ext uri="{BB962C8B-B14F-4D97-AF65-F5344CB8AC3E}">
        <p14:creationId xmlns:p14="http://schemas.microsoft.com/office/powerpoint/2010/main" val="323712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5D3FFA-1CD6-439E-BD50-5CC7666A3CF7}" type="slidenum">
              <a:rPr lang="en-US" smtClean="0"/>
              <a:t>18</a:t>
            </a:fld>
            <a:endParaRPr lang="en-US"/>
          </a:p>
        </p:txBody>
      </p:sp>
    </p:spTree>
    <p:extLst>
      <p:ext uri="{BB962C8B-B14F-4D97-AF65-F5344CB8AC3E}">
        <p14:creationId xmlns:p14="http://schemas.microsoft.com/office/powerpoint/2010/main" val="3577695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25D3FFA-1CD6-439E-BD50-5CC7666A3CF7}" type="slidenum">
              <a:rPr lang="en-US" smtClean="0"/>
              <a:t>25</a:t>
            </a:fld>
            <a:endParaRPr lang="en-US"/>
          </a:p>
        </p:txBody>
      </p:sp>
    </p:spTree>
    <p:extLst>
      <p:ext uri="{BB962C8B-B14F-4D97-AF65-F5344CB8AC3E}">
        <p14:creationId xmlns:p14="http://schemas.microsoft.com/office/powerpoint/2010/main" val="3402379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81850B-F20C-4032-B7AB-033B61453A23}" type="slidenum">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2978" name="Rectangle 2"/>
          <p:cNvSpPr>
            <a:spLocks noGrp="1" noRot="1" noChangeAspect="1" noChangeArrowheads="1" noTextEdit="1"/>
          </p:cNvSpPr>
          <p:nvPr>
            <p:ph type="sldImg"/>
          </p:nvPr>
        </p:nvSpPr>
        <p:spPr>
          <a:xfrm>
            <a:off x="381000" y="685800"/>
            <a:ext cx="6096000" cy="3429000"/>
          </a:xfrm>
          <a:ln/>
        </p:spPr>
      </p:sp>
      <p:sp>
        <p:nvSpPr>
          <p:cNvPr id="38297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454843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5D3FFA-1CD6-439E-BD50-5CC7666A3CF7}" type="slidenum">
              <a:rPr lang="en-US" smtClean="0"/>
              <a:t>5</a:t>
            </a:fld>
            <a:endParaRPr lang="en-US"/>
          </a:p>
        </p:txBody>
      </p:sp>
    </p:spTree>
    <p:extLst>
      <p:ext uri="{BB962C8B-B14F-4D97-AF65-F5344CB8AC3E}">
        <p14:creationId xmlns:p14="http://schemas.microsoft.com/office/powerpoint/2010/main" val="1341284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5D3FFA-1CD6-439E-BD50-5CC7666A3CF7}" type="slidenum">
              <a:rPr lang="en-US" smtClean="0"/>
              <a:t>7</a:t>
            </a:fld>
            <a:endParaRPr lang="en-US"/>
          </a:p>
        </p:txBody>
      </p:sp>
    </p:spTree>
    <p:extLst>
      <p:ext uri="{BB962C8B-B14F-4D97-AF65-F5344CB8AC3E}">
        <p14:creationId xmlns:p14="http://schemas.microsoft.com/office/powerpoint/2010/main" val="731962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sz="12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25D3FFA-1CD6-439E-BD50-5CC7666A3CF7}" type="slidenum">
              <a:rPr lang="en-US" smtClean="0"/>
              <a:t>8</a:t>
            </a:fld>
            <a:endParaRPr lang="en-US"/>
          </a:p>
        </p:txBody>
      </p:sp>
    </p:spTree>
    <p:extLst>
      <p:ext uri="{BB962C8B-B14F-4D97-AF65-F5344CB8AC3E}">
        <p14:creationId xmlns:p14="http://schemas.microsoft.com/office/powerpoint/2010/main" val="3112352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5D3FFA-1CD6-439E-BD50-5CC7666A3CF7}" type="slidenum">
              <a:rPr lang="en-US" smtClean="0"/>
              <a:t>10</a:t>
            </a:fld>
            <a:endParaRPr lang="en-US"/>
          </a:p>
        </p:txBody>
      </p:sp>
    </p:spTree>
    <p:extLst>
      <p:ext uri="{BB962C8B-B14F-4D97-AF65-F5344CB8AC3E}">
        <p14:creationId xmlns:p14="http://schemas.microsoft.com/office/powerpoint/2010/main" val="108037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dirty="0"/>
          </a:p>
        </p:txBody>
      </p:sp>
      <p:sp>
        <p:nvSpPr>
          <p:cNvPr id="4" name="Slide Number Placeholder 3"/>
          <p:cNvSpPr>
            <a:spLocks noGrp="1"/>
          </p:cNvSpPr>
          <p:nvPr>
            <p:ph type="sldNum" sz="quarter" idx="5"/>
          </p:nvPr>
        </p:nvSpPr>
        <p:spPr/>
        <p:txBody>
          <a:bodyPr/>
          <a:lstStyle/>
          <a:p>
            <a:fld id="{C25D3FFA-1CD6-439E-BD50-5CC7666A3CF7}" type="slidenum">
              <a:rPr lang="en-US" smtClean="0"/>
              <a:t>11</a:t>
            </a:fld>
            <a:endParaRPr lang="en-US"/>
          </a:p>
        </p:txBody>
      </p:sp>
    </p:spTree>
    <p:extLst>
      <p:ext uri="{BB962C8B-B14F-4D97-AF65-F5344CB8AC3E}">
        <p14:creationId xmlns:p14="http://schemas.microsoft.com/office/powerpoint/2010/main" val="3556521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5D3FFA-1CD6-439E-BD50-5CC7666A3CF7}" type="slidenum">
              <a:rPr lang="en-US" smtClean="0"/>
              <a:t>12</a:t>
            </a:fld>
            <a:endParaRPr lang="en-US"/>
          </a:p>
        </p:txBody>
      </p:sp>
    </p:spTree>
    <p:extLst>
      <p:ext uri="{BB962C8B-B14F-4D97-AF65-F5344CB8AC3E}">
        <p14:creationId xmlns:p14="http://schemas.microsoft.com/office/powerpoint/2010/main" val="791035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sz="12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25D3FFA-1CD6-439E-BD50-5CC7666A3CF7}" type="slidenum">
              <a:rPr lang="en-US" smtClean="0"/>
              <a:t>13</a:t>
            </a:fld>
            <a:endParaRPr lang="en-US"/>
          </a:p>
        </p:txBody>
      </p:sp>
    </p:spTree>
    <p:extLst>
      <p:ext uri="{BB962C8B-B14F-4D97-AF65-F5344CB8AC3E}">
        <p14:creationId xmlns:p14="http://schemas.microsoft.com/office/powerpoint/2010/main" val="2742597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3445" y="3501008"/>
            <a:ext cx="861568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865717" y="6453337"/>
            <a:ext cx="6382411"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2421136" y="764704"/>
            <a:ext cx="9744405"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004D99"/>
              </a:solidFill>
            </a:endParaRPr>
          </a:p>
        </p:txBody>
      </p:sp>
      <p:sp>
        <p:nvSpPr>
          <p:cNvPr id="2" name="Title 1"/>
          <p:cNvSpPr>
            <a:spLocks noGrp="1"/>
          </p:cNvSpPr>
          <p:nvPr>
            <p:ph type="ctrTitle"/>
          </p:nvPr>
        </p:nvSpPr>
        <p:spPr>
          <a:xfrm>
            <a:off x="2421136" y="764705"/>
            <a:ext cx="9809493"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extLst>
      <p:ext uri="{BB962C8B-B14F-4D97-AF65-F5344CB8AC3E}">
        <p14:creationId xmlns:p14="http://schemas.microsoft.com/office/powerpoint/2010/main" val="629770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301419" y="5315288"/>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1301417" y="5915744"/>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34AAD-AC3C-4F24-B5C0-1761CB9C20B3}" type="datetime1">
              <a:rPr lang="en-US" smtClean="0"/>
              <a:t>4/11/2022</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1301417" y="200744"/>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755351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269408" y="5085184"/>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867072" y="0"/>
            <a:ext cx="112776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69408" y="5685906"/>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F58B934-03E5-4DEE-840D-354C57FF6DD8}" type="datetime1">
              <a:rPr lang="en-US" smtClean="0"/>
              <a:t>4/11/2022</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4021487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12597" y="1556792"/>
            <a:ext cx="1016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D6EDD-8212-4CC1-A46C-60F2740FE912}" type="datetime1">
              <a:rPr lang="en-US" smtClean="0"/>
              <a:t>4/11/2022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780430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3829"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94229"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C9A538-5928-443A-B2DD-6EEAA70C9EA3}" type="datetime1">
              <a:rPr lang="en-US" smtClean="0"/>
              <a:t>4/11/2022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696849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F9657FAC-F191-4D41-846F-1D23273BCACE}" type="datetime1">
              <a:rPr lang="en-US" smtClean="0"/>
              <a:t>4/11/2022</a:t>
            </a:fld>
            <a:endParaRPr lang="en-US"/>
          </a:p>
        </p:txBody>
      </p:sp>
      <p:sp>
        <p:nvSpPr>
          <p:cNvPr id="6"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855398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810724" y="5242599"/>
            <a:ext cx="2438400" cy="487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fld id="{F2BFDEF7-F228-4136-A2A2-5D84383ABA85}" type="datetime1">
              <a:rPr lang="en-US" smtClean="0"/>
              <a:t>4/11/2022</a:t>
            </a:fld>
            <a:endParaRPr lang="en-US"/>
          </a:p>
        </p:txBody>
      </p:sp>
      <p:pic>
        <p:nvPicPr>
          <p:cNvPr id="146" name="Google Shape;146;p21" descr="Image result for website icon white"/>
          <p:cNvPicPr preferRelativeResize="0"/>
          <p:nvPr/>
        </p:nvPicPr>
        <p:blipFill rotWithShape="1">
          <a:blip r:embed="rId2">
            <a:alphaModFix/>
          </a:blip>
          <a:srcRect/>
          <a:stretch/>
        </p:blipFill>
        <p:spPr>
          <a:xfrm>
            <a:off x="2447595" y="2243336"/>
            <a:ext cx="720000" cy="540000"/>
          </a:xfrm>
          <a:prstGeom prst="rect">
            <a:avLst/>
          </a:prstGeom>
          <a:noFill/>
          <a:ln>
            <a:noFill/>
          </a:ln>
        </p:spPr>
      </p:pic>
      <p:sp>
        <p:nvSpPr>
          <p:cNvPr id="147" name="Google Shape;147;p21"/>
          <p:cNvSpPr txBox="1">
            <a:spLocks noGrp="1"/>
          </p:cNvSpPr>
          <p:nvPr>
            <p:ph type="ftr" idx="11"/>
          </p:nvPr>
        </p:nvSpPr>
        <p:spPr>
          <a:xfrm>
            <a:off x="865717" y="6481911"/>
            <a:ext cx="63824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lang="en-US"/>
          </a:p>
        </p:txBody>
      </p:sp>
      <p:sp>
        <p:nvSpPr>
          <p:cNvPr id="148" name="Google Shape;148;p21"/>
          <p:cNvSpPr>
            <a:spLocks noGrp="1"/>
          </p:cNvSpPr>
          <p:nvPr>
            <p:ph type="sldNum" idx="12"/>
          </p:nvPr>
        </p:nvSpPr>
        <p:spPr>
          <a:xfrm>
            <a:off x="11413152" y="6453336"/>
            <a:ext cx="7316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fld id="{0798D939-2D9E-2142-A80A-FFDECD1E5A9B}" type="slidenum">
              <a:rPr lang="en-US" smtClean="0"/>
              <a:t>‹#›</a:t>
            </a:fld>
            <a:endParaRPr lang="en-US"/>
          </a:p>
        </p:txBody>
      </p:sp>
      <p:pic>
        <p:nvPicPr>
          <p:cNvPr id="149" name="Google Shape;149;p21"/>
          <p:cNvPicPr preferRelativeResize="0"/>
          <p:nvPr/>
        </p:nvPicPr>
        <p:blipFill rotWithShape="1">
          <a:blip r:embed="rId3">
            <a:alphaModFix/>
          </a:blip>
          <a:srcRect/>
          <a:stretch/>
        </p:blipFill>
        <p:spPr>
          <a:xfrm>
            <a:off x="2447595" y="2927472"/>
            <a:ext cx="768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2474977" y="3719560"/>
            <a:ext cx="720000" cy="540000"/>
          </a:xfrm>
          <a:prstGeom prst="rect">
            <a:avLst/>
          </a:prstGeom>
          <a:noFill/>
          <a:ln>
            <a:noFill/>
          </a:ln>
        </p:spPr>
      </p:pic>
      <p:sp>
        <p:nvSpPr>
          <p:cNvPr id="151" name="Google Shape;151;p21"/>
          <p:cNvSpPr txBox="1"/>
          <p:nvPr/>
        </p:nvSpPr>
        <p:spPr>
          <a:xfrm>
            <a:off x="3451033" y="3835675"/>
            <a:ext cx="6828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3451033" y="3071488"/>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871763" y="5807005"/>
            <a:ext cx="104668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sz="1800"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2420077" y="620688"/>
            <a:ext cx="97444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3451033" y="2363475"/>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3451033" y="4577563"/>
            <a:ext cx="6828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2447600" y="4475625"/>
            <a:ext cx="768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252799996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CD98B2-BE87-44A5-9DF5-DF786278A694}" type="datetime1">
              <a:rPr lang="en-US" smtClean="0"/>
              <a:t>4/11/2022</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4360" y="2279647"/>
            <a:ext cx="761235"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7595" y="2852936"/>
            <a:ext cx="72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47595" y="3537072"/>
            <a:ext cx="768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74977" y="4329160"/>
            <a:ext cx="720000" cy="540000"/>
          </a:xfrm>
          <a:prstGeom prst="rect">
            <a:avLst/>
          </a:prstGeom>
        </p:spPr>
      </p:pic>
      <p:sp>
        <p:nvSpPr>
          <p:cNvPr id="18" name="TextBox 17"/>
          <p:cNvSpPr txBox="1"/>
          <p:nvPr/>
        </p:nvSpPr>
        <p:spPr>
          <a:xfrm>
            <a:off x="3451034" y="4445272"/>
            <a:ext cx="5512229"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3451033" y="3681089"/>
            <a:ext cx="7432443"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2420078" y="620688"/>
            <a:ext cx="9744405"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004D99"/>
              </a:solidFill>
            </a:endParaRPr>
          </a:p>
        </p:txBody>
      </p:sp>
    </p:spTree>
    <p:extLst>
      <p:ext uri="{BB962C8B-B14F-4D97-AF65-F5344CB8AC3E}">
        <p14:creationId xmlns:p14="http://schemas.microsoft.com/office/powerpoint/2010/main" val="1880690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1174300" y="593375"/>
            <a:ext cx="106020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133" name="Shape 133"/>
          <p:cNvSpPr txBox="1">
            <a:spLocks noGrp="1"/>
          </p:cNvSpPr>
          <p:nvPr>
            <p:ph type="body" idx="1"/>
          </p:nvPr>
        </p:nvSpPr>
        <p:spPr>
          <a:xfrm>
            <a:off x="970767" y="1536625"/>
            <a:ext cx="108056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pPr lvl="0"/>
            <a:r>
              <a:rPr lang="en-US"/>
              <a:t>Click to edit Master text styles</a:t>
            </a:r>
          </a:p>
        </p:txBody>
      </p:sp>
      <p:sp>
        <p:nvSpPr>
          <p:cNvPr id="134" name="Shape 134"/>
          <p:cNvSpPr txBox="1">
            <a:spLocks noGrp="1"/>
          </p:cNvSpPr>
          <p:nvPr>
            <p:ph type="sldNum" idx="12"/>
          </p:nvPr>
        </p:nvSpPr>
        <p:spPr>
          <a:xfrm>
            <a:off x="11320333" y="6241346"/>
            <a:ext cx="7316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798D939-2D9E-2142-A80A-FFDECD1E5A9B}" type="slidenum">
              <a:rPr lang="en-US" smtClean="0"/>
              <a:t>‹#›</a:t>
            </a:fld>
            <a:endParaRPr lang="en-US"/>
          </a:p>
        </p:txBody>
      </p:sp>
    </p:spTree>
    <p:extLst>
      <p:ext uri="{BB962C8B-B14F-4D97-AF65-F5344CB8AC3E}">
        <p14:creationId xmlns:p14="http://schemas.microsoft.com/office/powerpoint/2010/main" val="292060562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2447595" y="818458"/>
            <a:ext cx="9744405"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737510371"/>
              </p:ext>
            </p:extLst>
          </p:nvPr>
        </p:nvGraphicFramePr>
        <p:xfrm>
          <a:off x="2480501" y="1553344"/>
          <a:ext cx="9711498" cy="3291840"/>
        </p:xfrm>
        <a:graphic>
          <a:graphicData uri="http://schemas.openxmlformats.org/drawingml/2006/table">
            <a:tbl>
              <a:tblPr firstRow="1" bandRow="1">
                <a:tableStyleId>{2D5ABB26-0587-4C30-8999-92F81FD0307C}</a:tableStyleId>
              </a:tblPr>
              <a:tblGrid>
                <a:gridCol w="4863637">
                  <a:extLst>
                    <a:ext uri="{9D8B030D-6E8A-4147-A177-3AD203B41FA5}">
                      <a16:colId xmlns:a16="http://schemas.microsoft.com/office/drawing/2014/main" val="20000"/>
                    </a:ext>
                  </a:extLst>
                </a:gridCol>
                <a:gridCol w="4847861">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marL="121920" marR="121920"/>
                </a:tc>
                <a:tc>
                  <a:txBody>
                    <a:bodyPr/>
                    <a:lstStyle/>
                    <a:p>
                      <a:endParaRPr lang="en-GB" sz="1200" dirty="0">
                        <a:solidFill>
                          <a:schemeClr val="bg1"/>
                        </a:solidFill>
                      </a:endParaRPr>
                    </a:p>
                  </a:txBody>
                  <a:tcPr marL="121920" marR="121920"/>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Drug Policy Program, Center for Research and Teaching in Economics (CIDE) - CONACyT, </a:t>
                      </a:r>
                    </a:p>
                    <a:p>
                      <a:r>
                        <a:rPr lang="en-US" sz="1200" kern="1200" dirty="0">
                          <a:solidFill>
                            <a:srgbClr val="FEF8F3"/>
                          </a:solidFill>
                          <a:effectLst/>
                          <a:latin typeface="+mn-lt"/>
                          <a:ea typeface="+mn-ea"/>
                          <a:cs typeface="+mn-cs"/>
                        </a:rPr>
                        <a:t>  Aguascalientes, Mexico</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marL="121920" marR="121920"/>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207433" y="-144463"/>
            <a:ext cx="4064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4" name="AutoShape 16" descr="Image result for sick kids vector logo wiki"/>
          <p:cNvSpPr>
            <a:spLocks noChangeAspect="1" noChangeArrowheads="1"/>
          </p:cNvSpPr>
          <p:nvPr/>
        </p:nvSpPr>
        <p:spPr bwMode="auto">
          <a:xfrm>
            <a:off x="410633" y="7938"/>
            <a:ext cx="4064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6" name="Rectangle 5"/>
          <p:cNvSpPr/>
          <p:nvPr/>
        </p:nvSpPr>
        <p:spPr>
          <a:xfrm rot="16200000" flipV="1">
            <a:off x="-1098375" y="1658773"/>
            <a:ext cx="3024336" cy="400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63844" y="5323650"/>
            <a:ext cx="1632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1335" y="5255703"/>
            <a:ext cx="3552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2633" y="5306390"/>
            <a:ext cx="1728193"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81979" y="5306115"/>
            <a:ext cx="2688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2480501" y="4748220"/>
            <a:ext cx="6377067"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p:nvSpPr>
        <p:spPr>
          <a:xfrm flipH="1">
            <a:off x="2480501" y="4748221"/>
            <a:ext cx="6377067"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p:nvPicPr>
        <p:blipFill>
          <a:blip r:embed="rId6"/>
          <a:stretch>
            <a:fillRect/>
          </a:stretch>
        </p:blipFill>
        <p:spPr>
          <a:xfrm>
            <a:off x="322243" y="4980651"/>
            <a:ext cx="948267" cy="901700"/>
          </a:xfrm>
          <a:prstGeom prst="rect">
            <a:avLst/>
          </a:prstGeom>
        </p:spPr>
      </p:pic>
    </p:spTree>
    <p:extLst>
      <p:ext uri="{BB962C8B-B14F-4D97-AF65-F5344CB8AC3E}">
        <p14:creationId xmlns:p14="http://schemas.microsoft.com/office/powerpoint/2010/main" val="2574352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2447595" y="818458"/>
            <a:ext cx="9744405"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207433" y="-144463"/>
            <a:ext cx="4064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4" name="AutoShape 16" descr="Image result for sick kids vector logo wiki"/>
          <p:cNvSpPr>
            <a:spLocks noChangeAspect="1" noChangeArrowheads="1"/>
          </p:cNvSpPr>
          <p:nvPr/>
        </p:nvSpPr>
        <p:spPr bwMode="auto">
          <a:xfrm>
            <a:off x="410633" y="7938"/>
            <a:ext cx="4064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6" name="Rectangle 5"/>
          <p:cNvSpPr/>
          <p:nvPr/>
        </p:nvSpPr>
        <p:spPr>
          <a:xfrm rot="16200000" flipV="1">
            <a:off x="-1098375" y="1658773"/>
            <a:ext cx="3024336" cy="400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5" name="Subtitle 2"/>
          <p:cNvSpPr>
            <a:spLocks noGrp="1"/>
          </p:cNvSpPr>
          <p:nvPr>
            <p:ph type="subTitle" idx="1" hasCustomPrompt="1"/>
          </p:nvPr>
        </p:nvSpPr>
        <p:spPr>
          <a:xfrm>
            <a:off x="2447595" y="1628800"/>
            <a:ext cx="9409045"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63844" y="5323650"/>
            <a:ext cx="1632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1335" y="5255703"/>
            <a:ext cx="3552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2633" y="5306390"/>
            <a:ext cx="1728193"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81979" y="5306115"/>
            <a:ext cx="2688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p:nvPicPr>
        <p:blipFill>
          <a:blip r:embed="rId6"/>
          <a:stretch>
            <a:fillRect/>
          </a:stretch>
        </p:blipFill>
        <p:spPr>
          <a:xfrm>
            <a:off x="322243" y="4980651"/>
            <a:ext cx="948267" cy="901700"/>
          </a:xfrm>
          <a:prstGeom prst="rect">
            <a:avLst/>
          </a:prstGeom>
        </p:spPr>
      </p:pic>
    </p:spTree>
    <p:extLst>
      <p:ext uri="{BB962C8B-B14F-4D97-AF65-F5344CB8AC3E}">
        <p14:creationId xmlns:p14="http://schemas.microsoft.com/office/powerpoint/2010/main" val="755246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1120576" y="1417638"/>
            <a:ext cx="1016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FCD08C-45F2-4972-B58E-0165F8DD73B3}" type="datetime1">
              <a:rPr lang="en-US" smtClean="0"/>
              <a:t>4/11/2022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77116456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163671" y="4918521"/>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1163671" y="3284984"/>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92A12-140A-45AD-91E4-8A60410740A7}" type="datetime1">
              <a:rPr lang="en-US" smtClean="0"/>
              <a:t>4/11/2022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703992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0576"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03776"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746EDC-9F92-40D0-8564-FB2328CFB04E}" type="datetime1">
              <a:rPr lang="en-US" smtClean="0"/>
              <a:t>4/11/2022</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243550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20576"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576"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3776"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03776"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6C3F91-7C8C-4FDC-BEC9-93A5968DD22D}" type="datetime1">
              <a:rPr lang="en-US" smtClean="0"/>
              <a:t>4/11/2022</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527013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587" y="274638"/>
            <a:ext cx="1016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ED7B798B-8967-4EDE-918B-8E7C60DB7AA6}" type="datetime1">
              <a:rPr lang="en-US" smtClean="0"/>
              <a:t>4/11/2022</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5819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BCF9E-F679-44BC-9990-211693B5077A}" type="datetime1">
              <a:rPr lang="en-US" smtClean="0"/>
              <a:t>4/11/2022</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805998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67" y="274638"/>
            <a:ext cx="1016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1312597" y="1600200"/>
            <a:ext cx="1016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30423" y="0"/>
            <a:ext cx="9144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Slide Number Placeholder 5"/>
          <p:cNvSpPr>
            <a:spLocks noGrp="1"/>
          </p:cNvSpPr>
          <p:nvPr>
            <p:ph type="sldNum" sz="quarter" idx="4"/>
          </p:nvPr>
        </p:nvSpPr>
        <p:spPr>
          <a:xfrm>
            <a:off x="11413152" y="6453336"/>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865717" y="6481912"/>
            <a:ext cx="8398635"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810682" y="5242560"/>
            <a:ext cx="2438399" cy="487680"/>
          </a:xfrm>
          <a:prstGeom prst="rect">
            <a:avLst/>
          </a:prstGeom>
        </p:spPr>
        <p:txBody>
          <a:bodyPr vert="horz" lIns="91440" tIns="45720" rIns="91440" bIns="45720" rtlCol="0" anchor="ctr"/>
          <a:lstStyle>
            <a:lvl1pPr algn="l">
              <a:defRPr sz="1200">
                <a:solidFill>
                  <a:schemeClr val="bg1"/>
                </a:solidFill>
              </a:defRPr>
            </a:lvl1pPr>
          </a:lstStyle>
          <a:p>
            <a:fld id="{F2BFDEF7-F228-4136-A2A2-5D84383ABA85}" type="datetime1">
              <a:rPr lang="en-US" smtClean="0"/>
              <a:t>4/11/2022</a:t>
            </a:fld>
            <a:endParaRPr lang="en-US"/>
          </a:p>
        </p:txBody>
      </p:sp>
    </p:spTree>
    <p:extLst>
      <p:ext uri="{BB962C8B-B14F-4D97-AF65-F5344CB8AC3E}">
        <p14:creationId xmlns:p14="http://schemas.microsoft.com/office/powerpoint/2010/main" val="30319649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hyperlink" Target="https://shiny.rstudio.com/images/shiny-cheatsheet.pdf"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shiny.rstudio.com/images/shiny-cheatsheet.pdf"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8.sv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shiny.rstudio.com/images/shiny-cheatsheet.pdf"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pubmed.ncbi.nlm.nih.gov/32904933/" TargetMode="External"/><Relationship Id="rId2" Type="http://schemas.openxmlformats.org/officeDocument/2006/relationships/hyperlink" Target="https://pubmed.ncbi.nlm.nih.gov/31549359/" TargetMode="External"/><Relationship Id="rId1" Type="http://schemas.openxmlformats.org/officeDocument/2006/relationships/slideLayout" Target="../slideLayouts/slideLayout4.xml"/><Relationship Id="rId4" Type="http://schemas.openxmlformats.org/officeDocument/2006/relationships/hyperlink" Target="https://pubmed.ncbi.nlm.nih.gov/32236891/"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24224" y="3400425"/>
            <a:ext cx="7308280" cy="2107750"/>
          </a:xfrm>
        </p:spPr>
        <p:txBody>
          <a:bodyPr>
            <a:normAutofit/>
          </a:bodyPr>
          <a:lstStyle/>
          <a:p>
            <a:r>
              <a:rPr lang="en-US" dirty="0"/>
              <a:t>Decision Modeling for Public Health</a:t>
            </a:r>
          </a:p>
          <a:p>
            <a:endParaRPr lang="en-US" dirty="0"/>
          </a:p>
          <a:p>
            <a:r>
              <a:rPr lang="en-US" dirty="0"/>
              <a:t>April 2022</a:t>
            </a:r>
          </a:p>
          <a:p>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a:latin typeface="Verdana"/>
              </a:rPr>
              <a:pPr/>
              <a:t>1</a:t>
            </a:fld>
            <a:endParaRPr lang="en-US">
              <a:latin typeface="Verdana"/>
            </a:endParaRPr>
          </a:p>
        </p:txBody>
      </p:sp>
      <p:sp>
        <p:nvSpPr>
          <p:cNvPr id="2" name="Title 1"/>
          <p:cNvSpPr>
            <a:spLocks noGrp="1"/>
          </p:cNvSpPr>
          <p:nvPr>
            <p:ph type="ctrTitle"/>
          </p:nvPr>
        </p:nvSpPr>
        <p:spPr>
          <a:xfrm>
            <a:off x="3324224" y="800102"/>
            <a:ext cx="7308280" cy="2228849"/>
          </a:xfrm>
        </p:spPr>
        <p:txBody>
          <a:bodyPr anchor="ctr" anchorCtr="0"/>
          <a:lstStyle/>
          <a:p>
            <a:pPr algn="ctr"/>
            <a:r>
              <a:rPr lang="en-US" sz="5000" dirty="0"/>
              <a:t>R Shiny Introduction</a:t>
            </a:r>
          </a:p>
        </p:txBody>
      </p:sp>
      <p:sp>
        <p:nvSpPr>
          <p:cNvPr id="5" name="Rectangle 4">
            <a:extLst>
              <a:ext uri="{FF2B5EF4-FFF2-40B4-BE49-F238E27FC236}">
                <a16:creationId xmlns:a16="http://schemas.microsoft.com/office/drawing/2014/main" id="{718A6714-AB02-440E-9D80-7D1C5C683B25}"/>
              </a:ext>
            </a:extLst>
          </p:cNvPr>
          <p:cNvSpPr/>
          <p:nvPr/>
        </p:nvSpPr>
        <p:spPr>
          <a:xfrm>
            <a:off x="381223" y="5338911"/>
            <a:ext cx="10920190" cy="123333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A85B2-00C6-4BD6-9159-20FA7A3D9002}"/>
              </a:ext>
            </a:extLst>
          </p:cNvPr>
          <p:cNvSpPr>
            <a:spLocks noGrp="1"/>
          </p:cNvSpPr>
          <p:nvPr>
            <p:ph type="title"/>
          </p:nvPr>
        </p:nvSpPr>
        <p:spPr/>
        <p:txBody>
          <a:bodyPr/>
          <a:lstStyle/>
          <a:p>
            <a:r>
              <a:rPr lang="en-US" dirty="0"/>
              <a:t>App walkthrough</a:t>
            </a:r>
          </a:p>
        </p:txBody>
      </p:sp>
      <p:sp>
        <p:nvSpPr>
          <p:cNvPr id="4" name="Slide Number Placeholder 3">
            <a:extLst>
              <a:ext uri="{FF2B5EF4-FFF2-40B4-BE49-F238E27FC236}">
                <a16:creationId xmlns:a16="http://schemas.microsoft.com/office/drawing/2014/main" id="{730BF78D-068F-40D4-A5B1-1E9DB8D0A1FD}"/>
              </a:ext>
            </a:extLst>
          </p:cNvPr>
          <p:cNvSpPr>
            <a:spLocks noGrp="1"/>
          </p:cNvSpPr>
          <p:nvPr>
            <p:ph type="sldNum" sz="quarter" idx="12"/>
          </p:nvPr>
        </p:nvSpPr>
        <p:spPr/>
        <p:txBody>
          <a:bodyPr/>
          <a:lstStyle/>
          <a:p>
            <a:fld id="{0798D939-2D9E-2142-A80A-FFDECD1E5A9B}" type="slidenum">
              <a:rPr lang="en-US" smtClean="0"/>
              <a:t>10</a:t>
            </a:fld>
            <a:endParaRPr lang="en-US"/>
          </a:p>
        </p:txBody>
      </p:sp>
      <p:pic>
        <p:nvPicPr>
          <p:cNvPr id="5" name="Picture 4" descr="Chart, line chart&#10;&#10;Description automatically generated">
            <a:extLst>
              <a:ext uri="{FF2B5EF4-FFF2-40B4-BE49-F238E27FC236}">
                <a16:creationId xmlns:a16="http://schemas.microsoft.com/office/drawing/2014/main" id="{7DD1CFBA-47EA-4B14-93EF-2386ACE7FD6B}"/>
              </a:ext>
            </a:extLst>
          </p:cNvPr>
          <p:cNvPicPr>
            <a:picLocks noChangeAspect="1"/>
          </p:cNvPicPr>
          <p:nvPr/>
        </p:nvPicPr>
        <p:blipFill>
          <a:blip r:embed="rId3"/>
          <a:stretch>
            <a:fillRect/>
          </a:stretch>
        </p:blipFill>
        <p:spPr>
          <a:xfrm>
            <a:off x="4532145" y="1342085"/>
            <a:ext cx="4109619" cy="5146998"/>
          </a:xfrm>
          <a:prstGeom prst="rect">
            <a:avLst/>
          </a:prstGeom>
        </p:spPr>
      </p:pic>
      <p:pic>
        <p:nvPicPr>
          <p:cNvPr id="6" name="Picture 5" descr="Graphical user interface, chart&#10;&#10;Description automatically generated">
            <a:extLst>
              <a:ext uri="{FF2B5EF4-FFF2-40B4-BE49-F238E27FC236}">
                <a16:creationId xmlns:a16="http://schemas.microsoft.com/office/drawing/2014/main" id="{778A4CD7-FCF2-488C-ABEB-01E6A5DAE939}"/>
              </a:ext>
            </a:extLst>
          </p:cNvPr>
          <p:cNvPicPr>
            <a:picLocks noChangeAspect="1"/>
          </p:cNvPicPr>
          <p:nvPr/>
        </p:nvPicPr>
        <p:blipFill>
          <a:blip r:embed="rId4"/>
          <a:stretch>
            <a:fillRect/>
          </a:stretch>
        </p:blipFill>
        <p:spPr>
          <a:xfrm>
            <a:off x="4532144" y="1342085"/>
            <a:ext cx="4109619" cy="5087343"/>
          </a:xfrm>
          <a:prstGeom prst="rect">
            <a:avLst/>
          </a:prstGeom>
        </p:spPr>
      </p:pic>
      <p:pic>
        <p:nvPicPr>
          <p:cNvPr id="7" name="Picture 6" descr="Chart&#10;&#10;Description automatically generated">
            <a:extLst>
              <a:ext uri="{FF2B5EF4-FFF2-40B4-BE49-F238E27FC236}">
                <a16:creationId xmlns:a16="http://schemas.microsoft.com/office/drawing/2014/main" id="{4ED6FA94-9E7C-496C-85FD-4CF93378BDF8}"/>
              </a:ext>
            </a:extLst>
          </p:cNvPr>
          <p:cNvPicPr>
            <a:picLocks noChangeAspect="1"/>
          </p:cNvPicPr>
          <p:nvPr/>
        </p:nvPicPr>
        <p:blipFill>
          <a:blip r:embed="rId5"/>
          <a:stretch>
            <a:fillRect/>
          </a:stretch>
        </p:blipFill>
        <p:spPr>
          <a:xfrm>
            <a:off x="4532144" y="1337471"/>
            <a:ext cx="4109619" cy="5071445"/>
          </a:xfrm>
          <a:prstGeom prst="rect">
            <a:avLst/>
          </a:prstGeom>
        </p:spPr>
      </p:pic>
    </p:spTree>
    <p:extLst>
      <p:ext uri="{BB962C8B-B14F-4D97-AF65-F5344CB8AC3E}">
        <p14:creationId xmlns:p14="http://schemas.microsoft.com/office/powerpoint/2010/main" val="315106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0218-8019-4D3F-8D09-C8664ADCB1AA}"/>
              </a:ext>
            </a:extLst>
          </p:cNvPr>
          <p:cNvSpPr>
            <a:spLocks noGrp="1"/>
          </p:cNvSpPr>
          <p:nvPr>
            <p:ph type="title"/>
          </p:nvPr>
        </p:nvSpPr>
        <p:spPr/>
        <p:txBody>
          <a:bodyPr/>
          <a:lstStyle/>
          <a:p>
            <a:r>
              <a:rPr lang="en-US" dirty="0"/>
              <a:t>Setup</a:t>
            </a:r>
          </a:p>
        </p:txBody>
      </p:sp>
      <p:sp>
        <p:nvSpPr>
          <p:cNvPr id="3" name="Content Placeholder 2">
            <a:extLst>
              <a:ext uri="{FF2B5EF4-FFF2-40B4-BE49-F238E27FC236}">
                <a16:creationId xmlns:a16="http://schemas.microsoft.com/office/drawing/2014/main" id="{F46455CB-B326-4753-A13D-4FAC0CED6106}"/>
              </a:ext>
            </a:extLst>
          </p:cNvPr>
          <p:cNvSpPr>
            <a:spLocks noGrp="1"/>
          </p:cNvSpPr>
          <p:nvPr>
            <p:ph idx="1"/>
          </p:nvPr>
        </p:nvSpPr>
        <p:spPr/>
        <p:txBody>
          <a:bodyPr/>
          <a:lstStyle/>
          <a:p>
            <a:pPr marL="114300" indent="0">
              <a:buNone/>
            </a:pPr>
            <a:endParaRPr lang="en-US" dirty="0"/>
          </a:p>
          <a:p>
            <a:pPr marL="114300" indent="0">
              <a:buNone/>
            </a:pPr>
            <a:r>
              <a:rPr lang="en-US" dirty="0"/>
              <a:t>library(shiny)</a:t>
            </a:r>
          </a:p>
          <a:p>
            <a:pPr marL="114300" indent="0">
              <a:buNone/>
            </a:pPr>
            <a:r>
              <a:rPr lang="en-US" dirty="0"/>
              <a:t>library(ggplot2)</a:t>
            </a:r>
          </a:p>
          <a:p>
            <a:pPr marL="114300" indent="0">
              <a:buNone/>
            </a:pPr>
            <a:endParaRPr lang="en-US" dirty="0"/>
          </a:p>
          <a:p>
            <a:pPr marL="114300" indent="0">
              <a:buNone/>
            </a:pPr>
            <a:r>
              <a:rPr lang="en-US" dirty="0" err="1"/>
              <a:t>framingham</a:t>
            </a:r>
            <a:r>
              <a:rPr lang="en-US" dirty="0"/>
              <a:t> &lt;- read.csv("framingham.csv")</a:t>
            </a:r>
          </a:p>
          <a:p>
            <a:pPr marL="114300" indent="0">
              <a:buNone/>
            </a:pPr>
            <a:endParaRPr lang="en-US" dirty="0"/>
          </a:p>
          <a:p>
            <a:pPr marL="114300" indent="0">
              <a:buNone/>
            </a:pPr>
            <a:r>
              <a:rPr lang="en-US" dirty="0" err="1"/>
              <a:t>quantvars</a:t>
            </a:r>
            <a:r>
              <a:rPr lang="en-US" dirty="0"/>
              <a:t> &lt;- c("AGE", "TOTCHOL", "HDLC", "LDLC", "SYSBP", 			     "DIABP", "BMI", "HEARTRTE", "GLUCOSE")</a:t>
            </a:r>
          </a:p>
          <a:p>
            <a:pPr marL="114300" indent="0">
              <a:buNone/>
            </a:pPr>
            <a:r>
              <a:rPr lang="en-US" dirty="0" err="1"/>
              <a:t>framingham</a:t>
            </a:r>
            <a:r>
              <a:rPr lang="en-US" dirty="0"/>
              <a:t> &lt;- </a:t>
            </a:r>
            <a:r>
              <a:rPr lang="en-US" dirty="0" err="1"/>
              <a:t>framingham</a:t>
            </a:r>
            <a:r>
              <a:rPr lang="en-US" dirty="0"/>
              <a:t>[, </a:t>
            </a:r>
            <a:r>
              <a:rPr lang="en-US" dirty="0" err="1"/>
              <a:t>quantvars</a:t>
            </a:r>
            <a:r>
              <a:rPr lang="en-US" dirty="0"/>
              <a:t>]</a:t>
            </a:r>
          </a:p>
          <a:p>
            <a:pPr marL="114300" indent="0">
              <a:buNone/>
            </a:pPr>
            <a:endParaRPr lang="en-US" dirty="0"/>
          </a:p>
        </p:txBody>
      </p:sp>
      <p:sp>
        <p:nvSpPr>
          <p:cNvPr id="4" name="Slide Number Placeholder 3">
            <a:extLst>
              <a:ext uri="{FF2B5EF4-FFF2-40B4-BE49-F238E27FC236}">
                <a16:creationId xmlns:a16="http://schemas.microsoft.com/office/drawing/2014/main" id="{32F724AA-04D1-4198-9913-AFA2A91F87B3}"/>
              </a:ext>
            </a:extLst>
          </p:cNvPr>
          <p:cNvSpPr>
            <a:spLocks noGrp="1"/>
          </p:cNvSpPr>
          <p:nvPr>
            <p:ph type="sldNum" sz="quarter" idx="12"/>
          </p:nvPr>
        </p:nvSpPr>
        <p:spPr/>
        <p:txBody>
          <a:bodyPr/>
          <a:lstStyle/>
          <a:p>
            <a:fld id="{0798D939-2D9E-2142-A80A-FFDECD1E5A9B}" type="slidenum">
              <a:rPr lang="en-US" smtClean="0"/>
              <a:t>11</a:t>
            </a:fld>
            <a:endParaRPr lang="en-US"/>
          </a:p>
        </p:txBody>
      </p:sp>
      <p:sp>
        <p:nvSpPr>
          <p:cNvPr id="7" name="Left Brace 6">
            <a:extLst>
              <a:ext uri="{FF2B5EF4-FFF2-40B4-BE49-F238E27FC236}">
                <a16:creationId xmlns:a16="http://schemas.microsoft.com/office/drawing/2014/main" id="{F01B902B-46D2-410F-828E-9217E5EFC180}"/>
              </a:ext>
            </a:extLst>
          </p:cNvPr>
          <p:cNvSpPr/>
          <p:nvPr/>
        </p:nvSpPr>
        <p:spPr>
          <a:xfrm>
            <a:off x="7634288" y="3057525"/>
            <a:ext cx="252412" cy="3714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C8B5DF5C-0A69-4F37-AB0A-9D1C4B376E84}"/>
              </a:ext>
            </a:extLst>
          </p:cNvPr>
          <p:cNvSpPr txBox="1"/>
          <p:nvPr/>
        </p:nvSpPr>
        <p:spPr>
          <a:xfrm>
            <a:off x="7886700" y="2920096"/>
            <a:ext cx="3698281" cy="646331"/>
          </a:xfrm>
          <a:prstGeom prst="rect">
            <a:avLst/>
          </a:prstGeom>
          <a:noFill/>
        </p:spPr>
        <p:txBody>
          <a:bodyPr wrap="square" rtlCol="0">
            <a:spAutoFit/>
          </a:bodyPr>
          <a:lstStyle/>
          <a:p>
            <a:r>
              <a:rPr lang="en-US" dirty="0">
                <a:solidFill>
                  <a:schemeClr val="accent1"/>
                </a:solidFill>
              </a:rPr>
              <a:t>Data can be imported before Shiny functions</a:t>
            </a:r>
          </a:p>
        </p:txBody>
      </p:sp>
      <p:sp>
        <p:nvSpPr>
          <p:cNvPr id="9" name="TextBox 8">
            <a:extLst>
              <a:ext uri="{FF2B5EF4-FFF2-40B4-BE49-F238E27FC236}">
                <a16:creationId xmlns:a16="http://schemas.microsoft.com/office/drawing/2014/main" id="{2489CD73-4DC2-43EF-A1A2-5105F6E81DBE}"/>
              </a:ext>
            </a:extLst>
          </p:cNvPr>
          <p:cNvSpPr txBox="1"/>
          <p:nvPr/>
        </p:nvSpPr>
        <p:spPr>
          <a:xfrm>
            <a:off x="7680326" y="4489244"/>
            <a:ext cx="3391098" cy="923330"/>
          </a:xfrm>
          <a:prstGeom prst="rect">
            <a:avLst/>
          </a:prstGeom>
          <a:noFill/>
        </p:spPr>
        <p:txBody>
          <a:bodyPr wrap="square" rtlCol="0">
            <a:spAutoFit/>
          </a:bodyPr>
          <a:lstStyle/>
          <a:p>
            <a:r>
              <a:rPr lang="en-US" dirty="0">
                <a:solidFill>
                  <a:schemeClr val="accent1"/>
                </a:solidFill>
              </a:rPr>
              <a:t>We only want to keep some variables from the “</a:t>
            </a:r>
            <a:r>
              <a:rPr lang="en-US" dirty="0" err="1">
                <a:solidFill>
                  <a:schemeClr val="accent1"/>
                </a:solidFill>
              </a:rPr>
              <a:t>framingham</a:t>
            </a:r>
            <a:r>
              <a:rPr lang="en-US" dirty="0">
                <a:solidFill>
                  <a:schemeClr val="accent1"/>
                </a:solidFill>
              </a:rPr>
              <a:t>” dataset</a:t>
            </a:r>
          </a:p>
        </p:txBody>
      </p:sp>
      <p:sp>
        <p:nvSpPr>
          <p:cNvPr id="10" name="Left Brace 9">
            <a:extLst>
              <a:ext uri="{FF2B5EF4-FFF2-40B4-BE49-F238E27FC236}">
                <a16:creationId xmlns:a16="http://schemas.microsoft.com/office/drawing/2014/main" id="{125120C2-34EB-4AB8-A274-BF9AA17B3120}"/>
              </a:ext>
            </a:extLst>
          </p:cNvPr>
          <p:cNvSpPr/>
          <p:nvPr/>
        </p:nvSpPr>
        <p:spPr>
          <a:xfrm>
            <a:off x="7381876" y="4612138"/>
            <a:ext cx="252412" cy="3714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835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0D17E97A-16DD-49CB-9D4E-EC0947225712}"/>
              </a:ext>
            </a:extLst>
          </p:cNvPr>
          <p:cNvSpPr/>
          <p:nvPr/>
        </p:nvSpPr>
        <p:spPr>
          <a:xfrm>
            <a:off x="7985028" y="1366736"/>
            <a:ext cx="360164" cy="3693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6E21628C-3A2D-4252-85F6-4097FAAA7283}"/>
              </a:ext>
            </a:extLst>
          </p:cNvPr>
          <p:cNvSpPr/>
          <p:nvPr/>
        </p:nvSpPr>
        <p:spPr>
          <a:xfrm>
            <a:off x="911424" y="2070100"/>
            <a:ext cx="360164" cy="3693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1DE81553-63ED-400D-8E85-BD05E92F8102}"/>
              </a:ext>
            </a:extLst>
          </p:cNvPr>
          <p:cNvSpPr>
            <a:spLocks noGrp="1"/>
          </p:cNvSpPr>
          <p:nvPr>
            <p:ph type="title"/>
          </p:nvPr>
        </p:nvSpPr>
        <p:spPr/>
        <p:txBody>
          <a:bodyPr/>
          <a:lstStyle/>
          <a:p>
            <a:r>
              <a:rPr lang="en-US" dirty="0"/>
              <a:t>UI</a:t>
            </a:r>
          </a:p>
        </p:txBody>
      </p:sp>
      <p:sp>
        <p:nvSpPr>
          <p:cNvPr id="3" name="Content Placeholder 2">
            <a:extLst>
              <a:ext uri="{FF2B5EF4-FFF2-40B4-BE49-F238E27FC236}">
                <a16:creationId xmlns:a16="http://schemas.microsoft.com/office/drawing/2014/main" id="{C1BE2E4E-BD6D-4229-9201-B55F65BB29C8}"/>
              </a:ext>
            </a:extLst>
          </p:cNvPr>
          <p:cNvSpPr>
            <a:spLocks noGrp="1"/>
          </p:cNvSpPr>
          <p:nvPr>
            <p:ph idx="1"/>
          </p:nvPr>
        </p:nvSpPr>
        <p:spPr/>
        <p:txBody>
          <a:bodyPr>
            <a:normAutofit fontScale="92500" lnSpcReduction="10000"/>
          </a:bodyPr>
          <a:lstStyle/>
          <a:p>
            <a:pPr marL="114300" indent="0">
              <a:buNone/>
            </a:pPr>
            <a:r>
              <a:rPr lang="en-US" dirty="0" err="1"/>
              <a:t>ui</a:t>
            </a:r>
            <a:r>
              <a:rPr lang="en-US" dirty="0"/>
              <a:t> &lt;- </a:t>
            </a:r>
            <a:r>
              <a:rPr lang="en-US" dirty="0" err="1"/>
              <a:t>fluidPage</a:t>
            </a:r>
            <a:r>
              <a:rPr lang="en-US" dirty="0"/>
              <a:t>(</a:t>
            </a:r>
          </a:p>
          <a:p>
            <a:pPr marL="114300" indent="0">
              <a:buNone/>
            </a:pPr>
            <a:r>
              <a:rPr lang="en-US" dirty="0"/>
              <a:t>  </a:t>
            </a:r>
            <a:r>
              <a:rPr lang="en-US" dirty="0">
                <a:solidFill>
                  <a:schemeClr val="accent1"/>
                </a:solidFill>
              </a:rPr>
              <a:t># Specify title of app</a:t>
            </a:r>
          </a:p>
          <a:p>
            <a:pPr marL="114300" indent="0">
              <a:buNone/>
            </a:pPr>
            <a:r>
              <a:rPr lang="en-US" dirty="0"/>
              <a:t>  </a:t>
            </a:r>
            <a:r>
              <a:rPr lang="en-US" dirty="0" err="1"/>
              <a:t>titlePanel</a:t>
            </a:r>
            <a:r>
              <a:rPr lang="en-US" dirty="0"/>
              <a:t>("Framingham Summary"),</a:t>
            </a:r>
          </a:p>
          <a:p>
            <a:pPr marL="114300" indent="0">
              <a:buNone/>
            </a:pPr>
            <a:r>
              <a:rPr lang="en-US" dirty="0"/>
              <a:t>  </a:t>
            </a:r>
          </a:p>
          <a:p>
            <a:pPr marL="114300" indent="0">
              <a:buNone/>
            </a:pPr>
            <a:r>
              <a:rPr lang="en-US" dirty="0"/>
              <a:t>  </a:t>
            </a:r>
            <a:r>
              <a:rPr lang="en-US" dirty="0">
                <a:solidFill>
                  <a:schemeClr val="accent1"/>
                </a:solidFill>
              </a:rPr>
              <a:t># *Input() functions define input type</a:t>
            </a:r>
          </a:p>
          <a:p>
            <a:pPr marL="114300" indent="0">
              <a:buNone/>
            </a:pPr>
            <a:r>
              <a:rPr lang="en-US" dirty="0"/>
              <a:t>  </a:t>
            </a:r>
            <a:r>
              <a:rPr lang="en-US" dirty="0" err="1"/>
              <a:t>selectInput</a:t>
            </a:r>
            <a:r>
              <a:rPr lang="en-US" dirty="0"/>
              <a:t>(</a:t>
            </a:r>
            <a:r>
              <a:rPr lang="en-US" dirty="0" err="1"/>
              <a:t>inputId</a:t>
            </a:r>
            <a:r>
              <a:rPr lang="en-US" dirty="0"/>
              <a:t> = "var", label = "Variable", </a:t>
            </a:r>
          </a:p>
          <a:p>
            <a:pPr marL="114300" indent="0">
              <a:buNone/>
            </a:pPr>
            <a:r>
              <a:rPr lang="en-US" dirty="0"/>
              <a:t>                   choices = names(</a:t>
            </a:r>
            <a:r>
              <a:rPr lang="en-US" dirty="0" err="1"/>
              <a:t>framingham</a:t>
            </a:r>
            <a:r>
              <a:rPr lang="en-US" dirty="0"/>
              <a:t>)),</a:t>
            </a:r>
          </a:p>
          <a:p>
            <a:pPr marL="114300" indent="0">
              <a:buNone/>
            </a:pPr>
            <a:r>
              <a:rPr lang="en-US" dirty="0"/>
              <a:t>  </a:t>
            </a:r>
          </a:p>
          <a:p>
            <a:pPr marL="114300" indent="0">
              <a:buNone/>
            </a:pPr>
            <a:r>
              <a:rPr lang="en-US" dirty="0"/>
              <a:t>  </a:t>
            </a:r>
          </a:p>
          <a:p>
            <a:pPr marL="114300" indent="0">
              <a:buNone/>
            </a:pPr>
            <a:r>
              <a:rPr lang="en-US" dirty="0"/>
              <a:t>  </a:t>
            </a:r>
            <a:r>
              <a:rPr lang="en-US" dirty="0" err="1"/>
              <a:t>plotOutput</a:t>
            </a:r>
            <a:r>
              <a:rPr lang="en-US" dirty="0"/>
              <a:t>('plot1'),</a:t>
            </a:r>
          </a:p>
          <a:p>
            <a:pPr marL="114300" indent="0">
              <a:buNone/>
            </a:pPr>
            <a:r>
              <a:rPr lang="en-US" dirty="0"/>
              <a:t>  </a:t>
            </a:r>
          </a:p>
          <a:p>
            <a:pPr marL="114300" indent="0">
              <a:buNone/>
            </a:pPr>
            <a:endParaRPr lang="en-US" dirty="0"/>
          </a:p>
          <a:p>
            <a:pPr marL="114300" indent="0">
              <a:buNone/>
            </a:pPr>
            <a:r>
              <a:rPr lang="en-US" dirty="0"/>
              <a:t>  </a:t>
            </a:r>
            <a:r>
              <a:rPr lang="en-US" dirty="0" err="1"/>
              <a:t>tableOutput</a:t>
            </a:r>
            <a:r>
              <a:rPr lang="en-US" dirty="0"/>
              <a:t>('table1')</a:t>
            </a:r>
          </a:p>
          <a:p>
            <a:pPr marL="114300" indent="0">
              <a:buNone/>
            </a:pPr>
            <a:r>
              <a:rPr lang="en-US" dirty="0"/>
              <a:t>)</a:t>
            </a:r>
          </a:p>
        </p:txBody>
      </p:sp>
      <p:sp>
        <p:nvSpPr>
          <p:cNvPr id="4" name="Slide Number Placeholder 3">
            <a:extLst>
              <a:ext uri="{FF2B5EF4-FFF2-40B4-BE49-F238E27FC236}">
                <a16:creationId xmlns:a16="http://schemas.microsoft.com/office/drawing/2014/main" id="{8B62D41E-6B31-4BB7-B050-C313A29ADE87}"/>
              </a:ext>
            </a:extLst>
          </p:cNvPr>
          <p:cNvSpPr>
            <a:spLocks noGrp="1"/>
          </p:cNvSpPr>
          <p:nvPr>
            <p:ph type="sldNum" sz="quarter" idx="12"/>
          </p:nvPr>
        </p:nvSpPr>
        <p:spPr/>
        <p:txBody>
          <a:bodyPr/>
          <a:lstStyle/>
          <a:p>
            <a:fld id="{0798D939-2D9E-2142-A80A-FFDECD1E5A9B}" type="slidenum">
              <a:rPr lang="en-US" smtClean="0"/>
              <a:t>12</a:t>
            </a:fld>
            <a:endParaRPr lang="en-US"/>
          </a:p>
        </p:txBody>
      </p:sp>
      <p:pic>
        <p:nvPicPr>
          <p:cNvPr id="5" name="Picture 4" descr="Chart&#10;&#10;Description automatically generated">
            <a:extLst>
              <a:ext uri="{FF2B5EF4-FFF2-40B4-BE49-F238E27FC236}">
                <a16:creationId xmlns:a16="http://schemas.microsoft.com/office/drawing/2014/main" id="{3190FD67-9900-4D21-B1FD-ADD6517D9002}"/>
              </a:ext>
            </a:extLst>
          </p:cNvPr>
          <p:cNvPicPr>
            <a:picLocks noChangeAspect="1"/>
          </p:cNvPicPr>
          <p:nvPr/>
        </p:nvPicPr>
        <p:blipFill>
          <a:blip r:embed="rId3"/>
          <a:stretch>
            <a:fillRect/>
          </a:stretch>
        </p:blipFill>
        <p:spPr>
          <a:xfrm>
            <a:off x="8419605" y="1130554"/>
            <a:ext cx="3725067" cy="4596892"/>
          </a:xfrm>
          <a:prstGeom prst="rect">
            <a:avLst/>
          </a:prstGeom>
        </p:spPr>
      </p:pic>
      <p:sp>
        <p:nvSpPr>
          <p:cNvPr id="6" name="TextBox 5">
            <a:extLst>
              <a:ext uri="{FF2B5EF4-FFF2-40B4-BE49-F238E27FC236}">
                <a16:creationId xmlns:a16="http://schemas.microsoft.com/office/drawing/2014/main" id="{4CFEDCDF-8100-47CE-B17D-26C424F38ED5}"/>
              </a:ext>
            </a:extLst>
          </p:cNvPr>
          <p:cNvSpPr txBox="1"/>
          <p:nvPr/>
        </p:nvSpPr>
        <p:spPr>
          <a:xfrm>
            <a:off x="911424" y="2070100"/>
            <a:ext cx="577651" cy="369332"/>
          </a:xfrm>
          <a:prstGeom prst="rect">
            <a:avLst/>
          </a:prstGeom>
          <a:noFill/>
        </p:spPr>
        <p:txBody>
          <a:bodyPr wrap="square" rtlCol="0">
            <a:spAutoFit/>
          </a:bodyPr>
          <a:lstStyle/>
          <a:p>
            <a:r>
              <a:rPr lang="en-US" b="1" dirty="0">
                <a:solidFill>
                  <a:srgbClr val="FF0000"/>
                </a:solidFill>
              </a:rPr>
              <a:t>1</a:t>
            </a:r>
          </a:p>
        </p:txBody>
      </p:sp>
      <p:sp>
        <p:nvSpPr>
          <p:cNvPr id="7" name="TextBox 6">
            <a:extLst>
              <a:ext uri="{FF2B5EF4-FFF2-40B4-BE49-F238E27FC236}">
                <a16:creationId xmlns:a16="http://schemas.microsoft.com/office/drawing/2014/main" id="{2A191854-DDAE-40D7-A198-3F52FDCAFE08}"/>
              </a:ext>
            </a:extLst>
          </p:cNvPr>
          <p:cNvSpPr txBox="1"/>
          <p:nvPr/>
        </p:nvSpPr>
        <p:spPr>
          <a:xfrm>
            <a:off x="7985028" y="1366736"/>
            <a:ext cx="577651" cy="369332"/>
          </a:xfrm>
          <a:prstGeom prst="rect">
            <a:avLst/>
          </a:prstGeom>
          <a:noFill/>
        </p:spPr>
        <p:txBody>
          <a:bodyPr wrap="square" rtlCol="0">
            <a:spAutoFit/>
          </a:bodyPr>
          <a:lstStyle/>
          <a:p>
            <a:r>
              <a:rPr lang="en-US" b="1" dirty="0">
                <a:solidFill>
                  <a:srgbClr val="FF0000"/>
                </a:solidFill>
              </a:rPr>
              <a:t>1</a:t>
            </a:r>
          </a:p>
        </p:txBody>
      </p:sp>
      <p:sp>
        <p:nvSpPr>
          <p:cNvPr id="10" name="Oval 9">
            <a:extLst>
              <a:ext uri="{FF2B5EF4-FFF2-40B4-BE49-F238E27FC236}">
                <a16:creationId xmlns:a16="http://schemas.microsoft.com/office/drawing/2014/main" id="{A8DEFC78-1E70-4D45-A6C0-BF255FD9E80C}"/>
              </a:ext>
            </a:extLst>
          </p:cNvPr>
          <p:cNvSpPr/>
          <p:nvPr/>
        </p:nvSpPr>
        <p:spPr>
          <a:xfrm>
            <a:off x="7941670" y="2070100"/>
            <a:ext cx="360164" cy="3693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733BCF75-A165-4398-8C57-0581CD210DB2}"/>
              </a:ext>
            </a:extLst>
          </p:cNvPr>
          <p:cNvSpPr/>
          <p:nvPr/>
        </p:nvSpPr>
        <p:spPr>
          <a:xfrm>
            <a:off x="940494" y="5400698"/>
            <a:ext cx="360164" cy="3693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1DC8C22E-0A8E-4F17-81B3-59C144717C86}"/>
              </a:ext>
            </a:extLst>
          </p:cNvPr>
          <p:cNvSpPr/>
          <p:nvPr/>
        </p:nvSpPr>
        <p:spPr>
          <a:xfrm>
            <a:off x="940494" y="4418569"/>
            <a:ext cx="360164" cy="3693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A84CDB6A-9226-4A87-A930-19AEC6B2AA77}"/>
              </a:ext>
            </a:extLst>
          </p:cNvPr>
          <p:cNvSpPr/>
          <p:nvPr/>
        </p:nvSpPr>
        <p:spPr>
          <a:xfrm>
            <a:off x="911424" y="3035476"/>
            <a:ext cx="360164" cy="3693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Oval 13">
            <a:extLst>
              <a:ext uri="{FF2B5EF4-FFF2-40B4-BE49-F238E27FC236}">
                <a16:creationId xmlns:a16="http://schemas.microsoft.com/office/drawing/2014/main" id="{D9CCA715-DDD8-4541-AA5C-C7158F398EFD}"/>
              </a:ext>
            </a:extLst>
          </p:cNvPr>
          <p:cNvSpPr/>
          <p:nvPr/>
        </p:nvSpPr>
        <p:spPr>
          <a:xfrm>
            <a:off x="7941670" y="3818277"/>
            <a:ext cx="360164" cy="3693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B83DFBA8-C83C-4DC5-902A-D171294CD8F2}"/>
              </a:ext>
            </a:extLst>
          </p:cNvPr>
          <p:cNvSpPr/>
          <p:nvPr/>
        </p:nvSpPr>
        <p:spPr>
          <a:xfrm>
            <a:off x="7941670" y="5391978"/>
            <a:ext cx="360164" cy="3693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TextBox 15">
            <a:extLst>
              <a:ext uri="{FF2B5EF4-FFF2-40B4-BE49-F238E27FC236}">
                <a16:creationId xmlns:a16="http://schemas.microsoft.com/office/drawing/2014/main" id="{ECB71A5E-0B56-41D5-882D-064FEED69E72}"/>
              </a:ext>
            </a:extLst>
          </p:cNvPr>
          <p:cNvSpPr txBox="1"/>
          <p:nvPr/>
        </p:nvSpPr>
        <p:spPr>
          <a:xfrm>
            <a:off x="7957345" y="2063959"/>
            <a:ext cx="577651" cy="369332"/>
          </a:xfrm>
          <a:prstGeom prst="rect">
            <a:avLst/>
          </a:prstGeom>
          <a:noFill/>
        </p:spPr>
        <p:txBody>
          <a:bodyPr wrap="square" rtlCol="0">
            <a:spAutoFit/>
          </a:bodyPr>
          <a:lstStyle/>
          <a:p>
            <a:r>
              <a:rPr lang="en-US" b="1" dirty="0">
                <a:solidFill>
                  <a:srgbClr val="FF0000"/>
                </a:solidFill>
              </a:rPr>
              <a:t>2</a:t>
            </a:r>
          </a:p>
        </p:txBody>
      </p:sp>
      <p:sp>
        <p:nvSpPr>
          <p:cNvPr id="17" name="TextBox 16">
            <a:extLst>
              <a:ext uri="{FF2B5EF4-FFF2-40B4-BE49-F238E27FC236}">
                <a16:creationId xmlns:a16="http://schemas.microsoft.com/office/drawing/2014/main" id="{A767B93A-0435-4A97-B1DC-6E113E3CC1C3}"/>
              </a:ext>
            </a:extLst>
          </p:cNvPr>
          <p:cNvSpPr txBox="1"/>
          <p:nvPr/>
        </p:nvSpPr>
        <p:spPr>
          <a:xfrm>
            <a:off x="7944348" y="3818277"/>
            <a:ext cx="577651" cy="369332"/>
          </a:xfrm>
          <a:prstGeom prst="rect">
            <a:avLst/>
          </a:prstGeom>
          <a:noFill/>
        </p:spPr>
        <p:txBody>
          <a:bodyPr wrap="square" rtlCol="0">
            <a:spAutoFit/>
          </a:bodyPr>
          <a:lstStyle/>
          <a:p>
            <a:r>
              <a:rPr lang="en-US" b="1" dirty="0">
                <a:solidFill>
                  <a:srgbClr val="FF0000"/>
                </a:solidFill>
              </a:rPr>
              <a:t>3</a:t>
            </a:r>
          </a:p>
        </p:txBody>
      </p:sp>
      <p:sp>
        <p:nvSpPr>
          <p:cNvPr id="18" name="TextBox 17">
            <a:extLst>
              <a:ext uri="{FF2B5EF4-FFF2-40B4-BE49-F238E27FC236}">
                <a16:creationId xmlns:a16="http://schemas.microsoft.com/office/drawing/2014/main" id="{CDE1D205-CF09-4A65-91BF-15F09159AB3C}"/>
              </a:ext>
            </a:extLst>
          </p:cNvPr>
          <p:cNvSpPr txBox="1"/>
          <p:nvPr/>
        </p:nvSpPr>
        <p:spPr>
          <a:xfrm>
            <a:off x="7940082" y="5381788"/>
            <a:ext cx="577651" cy="369332"/>
          </a:xfrm>
          <a:prstGeom prst="rect">
            <a:avLst/>
          </a:prstGeom>
          <a:noFill/>
        </p:spPr>
        <p:txBody>
          <a:bodyPr wrap="square" rtlCol="0">
            <a:spAutoFit/>
          </a:bodyPr>
          <a:lstStyle/>
          <a:p>
            <a:r>
              <a:rPr lang="en-US" b="1" dirty="0">
                <a:solidFill>
                  <a:srgbClr val="FF0000"/>
                </a:solidFill>
              </a:rPr>
              <a:t>4</a:t>
            </a:r>
          </a:p>
        </p:txBody>
      </p:sp>
      <p:sp>
        <p:nvSpPr>
          <p:cNvPr id="19" name="TextBox 18">
            <a:extLst>
              <a:ext uri="{FF2B5EF4-FFF2-40B4-BE49-F238E27FC236}">
                <a16:creationId xmlns:a16="http://schemas.microsoft.com/office/drawing/2014/main" id="{918BC2EC-DD8D-4E40-B38F-E3D8D4710671}"/>
              </a:ext>
            </a:extLst>
          </p:cNvPr>
          <p:cNvSpPr txBox="1"/>
          <p:nvPr/>
        </p:nvSpPr>
        <p:spPr>
          <a:xfrm>
            <a:off x="918963" y="3019963"/>
            <a:ext cx="577651" cy="369332"/>
          </a:xfrm>
          <a:prstGeom prst="rect">
            <a:avLst/>
          </a:prstGeom>
          <a:noFill/>
        </p:spPr>
        <p:txBody>
          <a:bodyPr wrap="square" rtlCol="0">
            <a:spAutoFit/>
          </a:bodyPr>
          <a:lstStyle/>
          <a:p>
            <a:r>
              <a:rPr lang="en-US" b="1" dirty="0">
                <a:solidFill>
                  <a:srgbClr val="FF0000"/>
                </a:solidFill>
              </a:rPr>
              <a:t>2</a:t>
            </a:r>
          </a:p>
        </p:txBody>
      </p:sp>
      <p:sp>
        <p:nvSpPr>
          <p:cNvPr id="20" name="TextBox 19">
            <a:extLst>
              <a:ext uri="{FF2B5EF4-FFF2-40B4-BE49-F238E27FC236}">
                <a16:creationId xmlns:a16="http://schemas.microsoft.com/office/drawing/2014/main" id="{F7E1AC6F-A224-4356-8021-9B3E0D47E869}"/>
              </a:ext>
            </a:extLst>
          </p:cNvPr>
          <p:cNvSpPr txBox="1"/>
          <p:nvPr/>
        </p:nvSpPr>
        <p:spPr>
          <a:xfrm>
            <a:off x="944860" y="4418569"/>
            <a:ext cx="577651" cy="369332"/>
          </a:xfrm>
          <a:prstGeom prst="rect">
            <a:avLst/>
          </a:prstGeom>
          <a:noFill/>
        </p:spPr>
        <p:txBody>
          <a:bodyPr wrap="square" rtlCol="0">
            <a:spAutoFit/>
          </a:bodyPr>
          <a:lstStyle/>
          <a:p>
            <a:r>
              <a:rPr lang="en-US" b="1" dirty="0">
                <a:solidFill>
                  <a:srgbClr val="FF0000"/>
                </a:solidFill>
              </a:rPr>
              <a:t>3</a:t>
            </a:r>
          </a:p>
        </p:txBody>
      </p:sp>
      <p:sp>
        <p:nvSpPr>
          <p:cNvPr id="21" name="TextBox 20">
            <a:extLst>
              <a:ext uri="{FF2B5EF4-FFF2-40B4-BE49-F238E27FC236}">
                <a16:creationId xmlns:a16="http://schemas.microsoft.com/office/drawing/2014/main" id="{0093CC5E-8C70-461B-BB69-FA35904BE505}"/>
              </a:ext>
            </a:extLst>
          </p:cNvPr>
          <p:cNvSpPr txBox="1"/>
          <p:nvPr/>
        </p:nvSpPr>
        <p:spPr>
          <a:xfrm>
            <a:off x="943373" y="5400698"/>
            <a:ext cx="577651" cy="369332"/>
          </a:xfrm>
          <a:prstGeom prst="rect">
            <a:avLst/>
          </a:prstGeom>
          <a:noFill/>
        </p:spPr>
        <p:txBody>
          <a:bodyPr wrap="square" rtlCol="0">
            <a:spAutoFit/>
          </a:bodyPr>
          <a:lstStyle/>
          <a:p>
            <a:r>
              <a:rPr lang="en-US" b="1" dirty="0">
                <a:solidFill>
                  <a:srgbClr val="FF0000"/>
                </a:solidFill>
              </a:rPr>
              <a:t>4</a:t>
            </a:r>
          </a:p>
        </p:txBody>
      </p:sp>
      <p:sp>
        <p:nvSpPr>
          <p:cNvPr id="22" name="TextBox 21">
            <a:extLst>
              <a:ext uri="{FF2B5EF4-FFF2-40B4-BE49-F238E27FC236}">
                <a16:creationId xmlns:a16="http://schemas.microsoft.com/office/drawing/2014/main" id="{89A1E9F8-3D31-40F8-87BF-0C29DD36D730}"/>
              </a:ext>
            </a:extLst>
          </p:cNvPr>
          <p:cNvSpPr txBox="1"/>
          <p:nvPr/>
        </p:nvSpPr>
        <p:spPr>
          <a:xfrm>
            <a:off x="1232198" y="6191726"/>
            <a:ext cx="6066434" cy="523220"/>
          </a:xfrm>
          <a:prstGeom prst="rect">
            <a:avLst/>
          </a:prstGeom>
          <a:noFill/>
        </p:spPr>
        <p:txBody>
          <a:bodyPr wrap="square" rtlCol="0">
            <a:spAutoFit/>
          </a:bodyPr>
          <a:lstStyle/>
          <a:p>
            <a:r>
              <a:rPr lang="en-US" sz="1400" dirty="0">
                <a:solidFill>
                  <a:schemeClr val="accent1"/>
                </a:solidFill>
              </a:rPr>
              <a:t>See </a:t>
            </a:r>
            <a:r>
              <a:rPr lang="en-US" sz="1400" dirty="0">
                <a:solidFill>
                  <a:schemeClr val="accent1"/>
                </a:solidFill>
                <a:hlinkClick r:id="rId4">
                  <a:extLst>
                    <a:ext uri="{A12FA001-AC4F-418D-AE19-62706E023703}">
                      <ahyp:hlinkClr xmlns:ahyp="http://schemas.microsoft.com/office/drawing/2018/hyperlinkcolor" val="tx"/>
                    </a:ext>
                  </a:extLst>
                </a:hlinkClick>
              </a:rPr>
              <a:t>https://shiny.rstudio.com/images/shiny-cheatsheet.pdf</a:t>
            </a:r>
            <a:r>
              <a:rPr lang="en-US" sz="1400" dirty="0">
                <a:solidFill>
                  <a:schemeClr val="accent1"/>
                </a:solidFill>
              </a:rPr>
              <a:t> for other *Input functions</a:t>
            </a:r>
          </a:p>
        </p:txBody>
      </p:sp>
      <p:cxnSp>
        <p:nvCxnSpPr>
          <p:cNvPr id="27" name="Straight Connector 26">
            <a:extLst>
              <a:ext uri="{FF2B5EF4-FFF2-40B4-BE49-F238E27FC236}">
                <a16:creationId xmlns:a16="http://schemas.microsoft.com/office/drawing/2014/main" id="{AD2FEAD3-285A-40A8-B26B-FF3FB23F6434}"/>
              </a:ext>
            </a:extLst>
          </p:cNvPr>
          <p:cNvCxnSpPr/>
          <p:nvPr/>
        </p:nvCxnSpPr>
        <p:spPr>
          <a:xfrm>
            <a:off x="3062177" y="3429000"/>
            <a:ext cx="19244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E8604A-D213-42EE-AF02-F1C38ED73443}"/>
              </a:ext>
            </a:extLst>
          </p:cNvPr>
          <p:cNvCxnSpPr>
            <a:cxnSpLocks/>
          </p:cNvCxnSpPr>
          <p:nvPr/>
        </p:nvCxnSpPr>
        <p:spPr>
          <a:xfrm>
            <a:off x="5220586" y="3429000"/>
            <a:ext cx="21265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6E61398-D5F6-48B1-9A42-35F5381BC40A}"/>
              </a:ext>
            </a:extLst>
          </p:cNvPr>
          <p:cNvCxnSpPr>
            <a:cxnSpLocks/>
          </p:cNvCxnSpPr>
          <p:nvPr/>
        </p:nvCxnSpPr>
        <p:spPr>
          <a:xfrm>
            <a:off x="2993065" y="3740888"/>
            <a:ext cx="3987209"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103F340-582A-4C2F-BBD6-9479E2AF3CE2}"/>
              </a:ext>
            </a:extLst>
          </p:cNvPr>
          <p:cNvSpPr txBox="1"/>
          <p:nvPr/>
        </p:nvSpPr>
        <p:spPr>
          <a:xfrm>
            <a:off x="1496614" y="3818356"/>
            <a:ext cx="6066434" cy="307777"/>
          </a:xfrm>
          <a:prstGeom prst="rect">
            <a:avLst/>
          </a:prstGeom>
          <a:noFill/>
        </p:spPr>
        <p:txBody>
          <a:bodyPr wrap="square" rtlCol="0">
            <a:spAutoFit/>
          </a:bodyPr>
          <a:lstStyle/>
          <a:p>
            <a:r>
              <a:rPr lang="en-US" sz="1400" dirty="0">
                <a:solidFill>
                  <a:schemeClr val="accent1"/>
                </a:solidFill>
              </a:rPr>
              <a:t>This input will be stored in the object </a:t>
            </a:r>
            <a:r>
              <a:rPr lang="en-US" sz="1400" dirty="0" err="1">
                <a:solidFill>
                  <a:schemeClr val="accent1"/>
                </a:solidFill>
              </a:rPr>
              <a:t>input$var</a:t>
            </a:r>
            <a:endParaRPr lang="en-US" sz="1400" dirty="0">
              <a:solidFill>
                <a:schemeClr val="accent1"/>
              </a:solidFill>
            </a:endParaRPr>
          </a:p>
        </p:txBody>
      </p:sp>
    </p:spTree>
    <p:extLst>
      <p:ext uri="{BB962C8B-B14F-4D97-AF65-F5344CB8AC3E}">
        <p14:creationId xmlns:p14="http://schemas.microsoft.com/office/powerpoint/2010/main" val="2337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subTnLst>
                                    <p:set>
                                      <p:cBhvr override="childStyle">
                                        <p:cTn dur="1" fill="hold" display="0" masterRel="nextClick" afterEffect="1"/>
                                        <p:tgtEl>
                                          <p:spTgt spid="27"/>
                                        </p:tgtEl>
                                        <p:attrNameLst>
                                          <p:attrName>style.visibility</p:attrName>
                                        </p:attrNameLst>
                                      </p:cBhvr>
                                      <p:to>
                                        <p:strVal val="hidden"/>
                                      </p:to>
                                    </p:set>
                                  </p:sub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8"/>
                                        </p:tgtEl>
                                        <p:attrNameLst>
                                          <p:attrName>style.visibility</p:attrName>
                                        </p:attrNameLst>
                                      </p:cBhvr>
                                      <p:to>
                                        <p:strVal val="visible"/>
                                      </p:to>
                                    </p:se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1"/>
                                        </p:tgtEl>
                                        <p:attrNameLst>
                                          <p:attrName>style.visibility</p:attrName>
                                        </p:attrNameLst>
                                      </p:cBhvr>
                                      <p:to>
                                        <p:strVal val="visible"/>
                                      </p:to>
                                    </p:se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6" grpId="0"/>
      <p:bldP spid="7" grpId="0"/>
      <p:bldP spid="10" grpId="0" animBg="1"/>
      <p:bldP spid="11" grpId="0" animBg="1"/>
      <p:bldP spid="12" grpId="0" animBg="1"/>
      <p:bldP spid="13" grpId="0" animBg="1"/>
      <p:bldP spid="14" grpId="0" animBg="1"/>
      <p:bldP spid="15" grpId="0" animBg="1"/>
      <p:bldP spid="16" grpId="0"/>
      <p:bldP spid="17" grpId="0"/>
      <p:bldP spid="18" grpId="0"/>
      <p:bldP spid="19" grpId="0"/>
      <p:bldP spid="20" grpId="0"/>
      <p:bldP spid="21"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4675E-1B8C-498D-B2BF-028849DAE669}"/>
              </a:ext>
            </a:extLst>
          </p:cNvPr>
          <p:cNvSpPr>
            <a:spLocks noGrp="1"/>
          </p:cNvSpPr>
          <p:nvPr>
            <p:ph type="title"/>
          </p:nvPr>
        </p:nvSpPr>
        <p:spPr/>
        <p:txBody>
          <a:bodyPr/>
          <a:lstStyle/>
          <a:p>
            <a:r>
              <a:rPr lang="en-US" dirty="0"/>
              <a:t>Server</a:t>
            </a:r>
          </a:p>
        </p:txBody>
      </p:sp>
      <p:sp>
        <p:nvSpPr>
          <p:cNvPr id="3" name="Content Placeholder 2">
            <a:extLst>
              <a:ext uri="{FF2B5EF4-FFF2-40B4-BE49-F238E27FC236}">
                <a16:creationId xmlns:a16="http://schemas.microsoft.com/office/drawing/2014/main" id="{711905FA-EF8F-40D8-96A9-494DA015C105}"/>
              </a:ext>
            </a:extLst>
          </p:cNvPr>
          <p:cNvSpPr>
            <a:spLocks noGrp="1"/>
          </p:cNvSpPr>
          <p:nvPr>
            <p:ph idx="1"/>
          </p:nvPr>
        </p:nvSpPr>
        <p:spPr/>
        <p:txBody>
          <a:bodyPr>
            <a:normAutofit lnSpcReduction="10000"/>
          </a:bodyPr>
          <a:lstStyle/>
          <a:p>
            <a:pPr marL="114300" indent="0">
              <a:buNone/>
            </a:pPr>
            <a:r>
              <a:rPr lang="en-US" sz="1800" dirty="0"/>
              <a:t>server &lt;- function(input, output) {</a:t>
            </a:r>
          </a:p>
          <a:p>
            <a:pPr marL="114300" indent="0">
              <a:buNone/>
            </a:pPr>
            <a:r>
              <a:rPr lang="en-US" sz="1800" dirty="0"/>
              <a:t> </a:t>
            </a:r>
          </a:p>
          <a:p>
            <a:pPr marL="114300" indent="0">
              <a:buNone/>
            </a:pPr>
            <a:r>
              <a:rPr lang="en-US" sz="1800" dirty="0"/>
              <a:t> output$plot1 &lt;- </a:t>
            </a:r>
            <a:r>
              <a:rPr lang="en-US" sz="1800" dirty="0" err="1"/>
              <a:t>renderPlot</a:t>
            </a:r>
            <a:r>
              <a:rPr lang="en-US" sz="1800" dirty="0"/>
              <a:t>({</a:t>
            </a:r>
          </a:p>
          <a:p>
            <a:pPr marL="114300" indent="0">
              <a:buNone/>
            </a:pPr>
            <a:r>
              <a:rPr lang="en-US" sz="1800" dirty="0"/>
              <a:t>    </a:t>
            </a:r>
            <a:r>
              <a:rPr lang="en-US" sz="1800" dirty="0" err="1"/>
              <a:t>framingham_plot</a:t>
            </a:r>
            <a:r>
              <a:rPr lang="en-US" sz="1800" dirty="0"/>
              <a:t> &lt;- </a:t>
            </a:r>
            <a:r>
              <a:rPr lang="en-US" sz="1800" dirty="0" err="1"/>
              <a:t>framingham</a:t>
            </a:r>
            <a:r>
              <a:rPr lang="en-US" sz="1800" dirty="0"/>
              <a:t>[which(!is.na(</a:t>
            </a:r>
            <a:r>
              <a:rPr lang="en-US" sz="1800" dirty="0" err="1"/>
              <a:t>framingham</a:t>
            </a:r>
            <a:r>
              <a:rPr lang="en-US" sz="1800" dirty="0"/>
              <a:t>[, input$var])),]</a:t>
            </a:r>
          </a:p>
          <a:p>
            <a:pPr marL="114300" indent="0">
              <a:buNone/>
            </a:pPr>
            <a:r>
              <a:rPr lang="en-US" sz="1800" dirty="0"/>
              <a:t>    </a:t>
            </a:r>
            <a:r>
              <a:rPr lang="en-US" sz="1800" dirty="0" err="1"/>
              <a:t>ggplot</a:t>
            </a:r>
            <a:r>
              <a:rPr lang="en-US" sz="1800" dirty="0"/>
              <a:t>(data = </a:t>
            </a:r>
            <a:r>
              <a:rPr lang="en-US" sz="1800" dirty="0" err="1"/>
              <a:t>framingham_plot</a:t>
            </a:r>
            <a:r>
              <a:rPr lang="en-US" sz="1800" dirty="0"/>
              <a:t>, </a:t>
            </a:r>
            <a:r>
              <a:rPr lang="en-US" sz="1800" dirty="0" err="1"/>
              <a:t>aes</a:t>
            </a:r>
            <a:r>
              <a:rPr lang="en-US" sz="1800" dirty="0"/>
              <a:t>(x = .data[[input$var]])) +</a:t>
            </a:r>
          </a:p>
          <a:p>
            <a:pPr marL="114300" indent="0">
              <a:buNone/>
            </a:pPr>
            <a:r>
              <a:rPr lang="en-US" sz="1800" dirty="0"/>
              <a:t>      </a:t>
            </a:r>
            <a:r>
              <a:rPr lang="en-US" sz="1800" dirty="0" err="1"/>
              <a:t>geom_density</a:t>
            </a:r>
            <a:r>
              <a:rPr lang="en-US" sz="1800" dirty="0"/>
              <a:t>()</a:t>
            </a:r>
          </a:p>
          <a:p>
            <a:pPr marL="114300" indent="0">
              <a:buNone/>
            </a:pPr>
            <a:r>
              <a:rPr lang="en-US" sz="1800" dirty="0"/>
              <a:t>  })</a:t>
            </a:r>
          </a:p>
          <a:p>
            <a:pPr marL="114300" indent="0">
              <a:buNone/>
            </a:pPr>
            <a:r>
              <a:rPr lang="en-US" sz="1800" dirty="0"/>
              <a:t>  </a:t>
            </a:r>
          </a:p>
          <a:p>
            <a:pPr marL="114300" indent="0">
              <a:buNone/>
            </a:pPr>
            <a:r>
              <a:rPr lang="en-US" sz="1800" dirty="0"/>
              <a:t>output$table1 &lt;- </a:t>
            </a:r>
            <a:r>
              <a:rPr lang="en-US" sz="1800" dirty="0" err="1"/>
              <a:t>renderTable</a:t>
            </a:r>
            <a:r>
              <a:rPr lang="en-US" sz="1800" dirty="0"/>
              <a:t>({</a:t>
            </a:r>
          </a:p>
          <a:p>
            <a:pPr marL="114300" indent="0">
              <a:buNone/>
            </a:pPr>
            <a:r>
              <a:rPr lang="en-US" sz="1800" dirty="0"/>
              <a:t>    </a:t>
            </a:r>
            <a:r>
              <a:rPr lang="en-US" sz="1800" dirty="0" err="1"/>
              <a:t>data.frame</a:t>
            </a:r>
            <a:r>
              <a:rPr lang="en-US" sz="1800" dirty="0"/>
              <a:t>(Median = median(</a:t>
            </a:r>
            <a:r>
              <a:rPr lang="en-US" sz="1800" dirty="0" err="1"/>
              <a:t>framingham</a:t>
            </a:r>
            <a:r>
              <a:rPr lang="en-US" sz="1800" dirty="0"/>
              <a:t>[, </a:t>
            </a:r>
            <a:r>
              <a:rPr lang="en-US" sz="1800" dirty="0" err="1"/>
              <a:t>input$var</a:t>
            </a:r>
            <a:r>
              <a:rPr lang="en-US" sz="1800" dirty="0"/>
              <a:t>], na.rm = TRUE),</a:t>
            </a:r>
          </a:p>
          <a:p>
            <a:pPr marL="114300" indent="0">
              <a:buNone/>
            </a:pPr>
            <a:r>
              <a:rPr lang="en-US" sz="1800" dirty="0"/>
              <a:t>               Mean = mean(</a:t>
            </a:r>
            <a:r>
              <a:rPr lang="en-US" sz="1800" dirty="0" err="1"/>
              <a:t>framingham</a:t>
            </a:r>
            <a:r>
              <a:rPr lang="en-US" sz="1800" dirty="0"/>
              <a:t>[, </a:t>
            </a:r>
            <a:r>
              <a:rPr lang="en-US" sz="1800" dirty="0" err="1"/>
              <a:t>input$var</a:t>
            </a:r>
            <a:r>
              <a:rPr lang="en-US" sz="1800" dirty="0"/>
              <a:t>], na.rm = TRUE),</a:t>
            </a:r>
          </a:p>
          <a:p>
            <a:pPr marL="114300" indent="0">
              <a:buNone/>
            </a:pPr>
            <a:r>
              <a:rPr lang="en-US" sz="1800" dirty="0"/>
              <a:t>               </a:t>
            </a:r>
            <a:r>
              <a:rPr lang="en-US" sz="1800" dirty="0" err="1"/>
              <a:t>StandardDeviation</a:t>
            </a:r>
            <a:r>
              <a:rPr lang="en-US" sz="1800" dirty="0"/>
              <a:t> = </a:t>
            </a:r>
            <a:r>
              <a:rPr lang="en-US" sz="1800" dirty="0" err="1"/>
              <a:t>sd</a:t>
            </a:r>
            <a:r>
              <a:rPr lang="en-US" sz="1800" dirty="0"/>
              <a:t>(</a:t>
            </a:r>
            <a:r>
              <a:rPr lang="en-US" sz="1800" dirty="0" err="1"/>
              <a:t>framingham</a:t>
            </a:r>
            <a:r>
              <a:rPr lang="en-US" sz="1800" dirty="0"/>
              <a:t>[, </a:t>
            </a:r>
            <a:r>
              <a:rPr lang="en-US" sz="1800" dirty="0" err="1"/>
              <a:t>input$var</a:t>
            </a:r>
            <a:r>
              <a:rPr lang="en-US" sz="1800" dirty="0"/>
              <a:t>], na.rm = TRUE),</a:t>
            </a:r>
          </a:p>
          <a:p>
            <a:pPr marL="114300" indent="0">
              <a:buNone/>
            </a:pPr>
            <a:r>
              <a:rPr lang="en-US" sz="1800" dirty="0"/>
              <a:t>               N = sum(!is.na(</a:t>
            </a:r>
            <a:r>
              <a:rPr lang="en-US" sz="1800" dirty="0" err="1"/>
              <a:t>framingham</a:t>
            </a:r>
            <a:r>
              <a:rPr lang="en-US" sz="1800" dirty="0"/>
              <a:t>[, </a:t>
            </a:r>
            <a:r>
              <a:rPr lang="en-US" sz="1800" dirty="0" err="1"/>
              <a:t>input$var</a:t>
            </a:r>
            <a:r>
              <a:rPr lang="en-US" sz="1800" dirty="0"/>
              <a:t>])),</a:t>
            </a:r>
          </a:p>
          <a:p>
            <a:pPr marL="114300" indent="0">
              <a:buNone/>
            </a:pPr>
            <a:r>
              <a:rPr lang="en-US" sz="1800" dirty="0"/>
              <a:t>               Missing = sum(is.na(</a:t>
            </a:r>
            <a:r>
              <a:rPr lang="en-US" sz="1800" dirty="0" err="1"/>
              <a:t>framingham</a:t>
            </a:r>
            <a:r>
              <a:rPr lang="en-US" sz="1800" dirty="0"/>
              <a:t>[, </a:t>
            </a:r>
            <a:r>
              <a:rPr lang="en-US" sz="1800" dirty="0" err="1"/>
              <a:t>input$var</a:t>
            </a:r>
            <a:r>
              <a:rPr lang="en-US" sz="1800" dirty="0"/>
              <a:t>])))</a:t>
            </a:r>
          </a:p>
          <a:p>
            <a:pPr marL="114300" indent="0">
              <a:buNone/>
            </a:pPr>
            <a:r>
              <a:rPr lang="en-US" sz="1800" dirty="0"/>
              <a:t>  })</a:t>
            </a:r>
          </a:p>
          <a:p>
            <a:pPr marL="114300" indent="0">
              <a:buNone/>
            </a:pPr>
            <a:r>
              <a:rPr lang="en-US" sz="1800" dirty="0"/>
              <a:t>}</a:t>
            </a:r>
          </a:p>
        </p:txBody>
      </p:sp>
      <p:sp>
        <p:nvSpPr>
          <p:cNvPr id="4" name="Slide Number Placeholder 3">
            <a:extLst>
              <a:ext uri="{FF2B5EF4-FFF2-40B4-BE49-F238E27FC236}">
                <a16:creationId xmlns:a16="http://schemas.microsoft.com/office/drawing/2014/main" id="{52822BC1-9899-48CA-998D-BE53AB61B88E}"/>
              </a:ext>
            </a:extLst>
          </p:cNvPr>
          <p:cNvSpPr>
            <a:spLocks noGrp="1"/>
          </p:cNvSpPr>
          <p:nvPr>
            <p:ph type="sldNum" sz="quarter" idx="12"/>
          </p:nvPr>
        </p:nvSpPr>
        <p:spPr/>
        <p:txBody>
          <a:bodyPr/>
          <a:lstStyle/>
          <a:p>
            <a:fld id="{0798D939-2D9E-2142-A80A-FFDECD1E5A9B}" type="slidenum">
              <a:rPr lang="en-US" smtClean="0"/>
              <a:t>13</a:t>
            </a:fld>
            <a:endParaRPr lang="en-US"/>
          </a:p>
        </p:txBody>
      </p:sp>
      <p:cxnSp>
        <p:nvCxnSpPr>
          <p:cNvPr id="5" name="Straight Connector 4">
            <a:extLst>
              <a:ext uri="{FF2B5EF4-FFF2-40B4-BE49-F238E27FC236}">
                <a16:creationId xmlns:a16="http://schemas.microsoft.com/office/drawing/2014/main" id="{52AF9867-9797-4D49-8B31-83A6BE41E6F0}"/>
              </a:ext>
            </a:extLst>
          </p:cNvPr>
          <p:cNvCxnSpPr>
            <a:cxnSpLocks/>
          </p:cNvCxnSpPr>
          <p:nvPr/>
        </p:nvCxnSpPr>
        <p:spPr>
          <a:xfrm>
            <a:off x="3529012" y="1728788"/>
            <a:ext cx="6143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267AE9-74EB-429F-B895-4202A4A2C61C}"/>
              </a:ext>
            </a:extLst>
          </p:cNvPr>
          <p:cNvCxnSpPr>
            <a:cxnSpLocks/>
          </p:cNvCxnSpPr>
          <p:nvPr/>
        </p:nvCxnSpPr>
        <p:spPr>
          <a:xfrm>
            <a:off x="4338637" y="1728788"/>
            <a:ext cx="614363"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8A557F2-0E71-4530-B1BC-254F26454C61}"/>
              </a:ext>
            </a:extLst>
          </p:cNvPr>
          <p:cNvSpPr/>
          <p:nvPr/>
        </p:nvSpPr>
        <p:spPr>
          <a:xfrm>
            <a:off x="1357312" y="2004258"/>
            <a:ext cx="1528763" cy="3531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24607FC-B6DB-4B2A-A5E6-BBEA76FBC7C7}"/>
              </a:ext>
            </a:extLst>
          </p:cNvPr>
          <p:cNvSpPr/>
          <p:nvPr/>
        </p:nvSpPr>
        <p:spPr>
          <a:xfrm>
            <a:off x="1255613" y="3785849"/>
            <a:ext cx="1730475" cy="3531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392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4675E-1B8C-498D-B2BF-028849DAE669}"/>
              </a:ext>
            </a:extLst>
          </p:cNvPr>
          <p:cNvSpPr>
            <a:spLocks noGrp="1"/>
          </p:cNvSpPr>
          <p:nvPr>
            <p:ph type="title"/>
          </p:nvPr>
        </p:nvSpPr>
        <p:spPr/>
        <p:txBody>
          <a:bodyPr/>
          <a:lstStyle/>
          <a:p>
            <a:r>
              <a:rPr lang="en-US" dirty="0"/>
              <a:t>Server</a:t>
            </a:r>
          </a:p>
        </p:txBody>
      </p:sp>
      <p:sp>
        <p:nvSpPr>
          <p:cNvPr id="3" name="Content Placeholder 2">
            <a:extLst>
              <a:ext uri="{FF2B5EF4-FFF2-40B4-BE49-F238E27FC236}">
                <a16:creationId xmlns:a16="http://schemas.microsoft.com/office/drawing/2014/main" id="{711905FA-EF8F-40D8-96A9-494DA015C105}"/>
              </a:ext>
            </a:extLst>
          </p:cNvPr>
          <p:cNvSpPr>
            <a:spLocks noGrp="1"/>
          </p:cNvSpPr>
          <p:nvPr>
            <p:ph idx="1"/>
          </p:nvPr>
        </p:nvSpPr>
        <p:spPr/>
        <p:txBody>
          <a:bodyPr>
            <a:noAutofit/>
          </a:bodyPr>
          <a:lstStyle/>
          <a:p>
            <a:pPr marL="114300" indent="0">
              <a:buNone/>
            </a:pPr>
            <a:r>
              <a:rPr lang="en-US" dirty="0"/>
              <a:t>server &lt;- function(input, output) {</a:t>
            </a:r>
          </a:p>
          <a:p>
            <a:pPr marL="114300" indent="0">
              <a:buNone/>
            </a:pPr>
            <a:r>
              <a:rPr lang="en-US" dirty="0"/>
              <a:t> </a:t>
            </a:r>
            <a:r>
              <a:rPr lang="en-US" dirty="0">
                <a:solidFill>
                  <a:schemeClr val="accent1"/>
                </a:solidFill>
              </a:rPr>
              <a:t># render*() functions define output type</a:t>
            </a:r>
            <a:endParaRPr lang="en-US" dirty="0"/>
          </a:p>
          <a:p>
            <a:pPr marL="114300" indent="0">
              <a:buNone/>
            </a:pPr>
            <a:r>
              <a:rPr lang="en-US" dirty="0"/>
              <a:t>  output$plot1 &lt;- </a:t>
            </a:r>
            <a:r>
              <a:rPr lang="en-US" dirty="0" err="1"/>
              <a:t>renderPlot</a:t>
            </a:r>
            <a:r>
              <a:rPr lang="en-US" dirty="0"/>
              <a:t>({</a:t>
            </a:r>
          </a:p>
          <a:p>
            <a:pPr marL="114300" indent="0">
              <a:buNone/>
            </a:pPr>
            <a:endParaRPr lang="en-US" dirty="0"/>
          </a:p>
          <a:p>
            <a:pPr marL="114300" indent="0">
              <a:buNone/>
            </a:pPr>
            <a:r>
              <a:rPr lang="en-US" dirty="0"/>
              <a:t>    </a:t>
            </a:r>
            <a:r>
              <a:rPr lang="en-US" sz="1900" dirty="0" err="1"/>
              <a:t>framingham_plot</a:t>
            </a:r>
            <a:r>
              <a:rPr lang="en-US" sz="1900" dirty="0"/>
              <a:t> &lt;- </a:t>
            </a:r>
            <a:r>
              <a:rPr lang="en-US" sz="1900" dirty="0" err="1"/>
              <a:t>framingham</a:t>
            </a:r>
            <a:r>
              <a:rPr lang="en-US" sz="1900" dirty="0"/>
              <a:t>[which(!is.na(</a:t>
            </a:r>
            <a:r>
              <a:rPr lang="en-US" sz="1900" dirty="0" err="1"/>
              <a:t>framingham</a:t>
            </a:r>
            <a:r>
              <a:rPr lang="en-US" sz="1900" dirty="0"/>
              <a:t>[, input$var])),]</a:t>
            </a:r>
          </a:p>
          <a:p>
            <a:pPr marL="114300" indent="0">
              <a:buNone/>
            </a:pPr>
            <a:r>
              <a:rPr lang="en-US" dirty="0"/>
              <a:t>   </a:t>
            </a:r>
          </a:p>
          <a:p>
            <a:pPr marL="114300" indent="0">
              <a:buNone/>
            </a:pPr>
            <a:r>
              <a:rPr lang="en-US" dirty="0"/>
              <a:t>    </a:t>
            </a:r>
            <a:r>
              <a:rPr lang="en-US" sz="1900" dirty="0" err="1"/>
              <a:t>ggplot</a:t>
            </a:r>
            <a:r>
              <a:rPr lang="en-US" sz="1900" dirty="0"/>
              <a:t>(data = </a:t>
            </a:r>
            <a:r>
              <a:rPr lang="en-US" sz="1900" dirty="0" err="1"/>
              <a:t>framingham_plot</a:t>
            </a:r>
            <a:r>
              <a:rPr lang="en-US" sz="1900" dirty="0"/>
              <a:t>, </a:t>
            </a:r>
            <a:r>
              <a:rPr lang="en-US" sz="1900" dirty="0" err="1"/>
              <a:t>aes</a:t>
            </a:r>
            <a:r>
              <a:rPr lang="en-US" sz="1900" dirty="0"/>
              <a:t>(x = .data[[input$var]])) +</a:t>
            </a:r>
          </a:p>
          <a:p>
            <a:pPr marL="114300" indent="0">
              <a:buNone/>
            </a:pPr>
            <a:r>
              <a:rPr lang="en-US" sz="1900" dirty="0"/>
              <a:t>       </a:t>
            </a:r>
            <a:r>
              <a:rPr lang="en-US" sz="1900" dirty="0" err="1"/>
              <a:t>geom_density</a:t>
            </a:r>
            <a:r>
              <a:rPr lang="en-US" sz="1900" dirty="0"/>
              <a:t>()</a:t>
            </a:r>
          </a:p>
          <a:p>
            <a:pPr marL="114300" indent="0">
              <a:buNone/>
            </a:pPr>
            <a:r>
              <a:rPr lang="en-US" dirty="0"/>
              <a:t>  })</a:t>
            </a:r>
          </a:p>
          <a:p>
            <a:pPr marL="114300" indent="0">
              <a:buNone/>
            </a:pPr>
            <a:r>
              <a:rPr lang="en-US" b="1" dirty="0"/>
              <a:t>…</a:t>
            </a:r>
          </a:p>
          <a:p>
            <a:pPr marL="114300" indent="0">
              <a:buNone/>
            </a:pPr>
            <a:r>
              <a:rPr lang="en-US" dirty="0"/>
              <a:t>}</a:t>
            </a:r>
          </a:p>
          <a:p>
            <a:pPr marL="114300" indent="0">
              <a:buNone/>
            </a:pPr>
            <a:r>
              <a:rPr lang="en-US" dirty="0"/>
              <a:t>  </a:t>
            </a:r>
          </a:p>
        </p:txBody>
      </p:sp>
      <p:sp>
        <p:nvSpPr>
          <p:cNvPr id="4" name="Slide Number Placeholder 3">
            <a:extLst>
              <a:ext uri="{FF2B5EF4-FFF2-40B4-BE49-F238E27FC236}">
                <a16:creationId xmlns:a16="http://schemas.microsoft.com/office/drawing/2014/main" id="{52822BC1-9899-48CA-998D-BE53AB61B88E}"/>
              </a:ext>
            </a:extLst>
          </p:cNvPr>
          <p:cNvSpPr>
            <a:spLocks noGrp="1"/>
          </p:cNvSpPr>
          <p:nvPr>
            <p:ph type="sldNum" sz="quarter" idx="12"/>
          </p:nvPr>
        </p:nvSpPr>
        <p:spPr/>
        <p:txBody>
          <a:bodyPr/>
          <a:lstStyle/>
          <a:p>
            <a:fld id="{0798D939-2D9E-2142-A80A-FFDECD1E5A9B}" type="slidenum">
              <a:rPr lang="en-US" smtClean="0"/>
              <a:t>14</a:t>
            </a:fld>
            <a:endParaRPr lang="en-US"/>
          </a:p>
        </p:txBody>
      </p:sp>
      <p:sp>
        <p:nvSpPr>
          <p:cNvPr id="5" name="Rectangle 4">
            <a:extLst>
              <a:ext uri="{FF2B5EF4-FFF2-40B4-BE49-F238E27FC236}">
                <a16:creationId xmlns:a16="http://schemas.microsoft.com/office/drawing/2014/main" id="{C2657E7C-E9D3-4EE2-9EAB-653FB194B7A8}"/>
              </a:ext>
            </a:extLst>
          </p:cNvPr>
          <p:cNvSpPr/>
          <p:nvPr/>
        </p:nvSpPr>
        <p:spPr>
          <a:xfrm>
            <a:off x="1457323" y="2241173"/>
            <a:ext cx="1900239" cy="4305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7A28B44B-566D-43D3-BD1E-508FDD5C0767}"/>
              </a:ext>
            </a:extLst>
          </p:cNvPr>
          <p:cNvCxnSpPr>
            <a:cxnSpLocks/>
          </p:cNvCxnSpPr>
          <p:nvPr/>
        </p:nvCxnSpPr>
        <p:spPr>
          <a:xfrm>
            <a:off x="9081586" y="3429000"/>
            <a:ext cx="13573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7C12DA2-9F44-4BF1-8794-B0102D2A081C}"/>
              </a:ext>
            </a:extLst>
          </p:cNvPr>
          <p:cNvCxnSpPr>
            <a:cxnSpLocks/>
          </p:cNvCxnSpPr>
          <p:nvPr/>
        </p:nvCxnSpPr>
        <p:spPr>
          <a:xfrm>
            <a:off x="7449803" y="4243784"/>
            <a:ext cx="154305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70412A6-FA07-4C7A-9939-A11408EDF159}"/>
              </a:ext>
            </a:extLst>
          </p:cNvPr>
          <p:cNvSpPr txBox="1"/>
          <p:nvPr/>
        </p:nvSpPr>
        <p:spPr>
          <a:xfrm>
            <a:off x="10601919" y="3652397"/>
            <a:ext cx="1357313" cy="369332"/>
          </a:xfrm>
          <a:prstGeom prst="rect">
            <a:avLst/>
          </a:prstGeom>
          <a:noFill/>
        </p:spPr>
        <p:txBody>
          <a:bodyPr wrap="square" rtlCol="0">
            <a:spAutoFit/>
          </a:bodyPr>
          <a:lstStyle/>
          <a:p>
            <a:r>
              <a:rPr lang="en-US" dirty="0">
                <a:solidFill>
                  <a:schemeClr val="accent1"/>
                </a:solidFill>
              </a:rPr>
              <a:t>From UI</a:t>
            </a:r>
          </a:p>
        </p:txBody>
      </p:sp>
      <p:cxnSp>
        <p:nvCxnSpPr>
          <p:cNvPr id="12" name="Straight Arrow Connector 11">
            <a:extLst>
              <a:ext uri="{FF2B5EF4-FFF2-40B4-BE49-F238E27FC236}">
                <a16:creationId xmlns:a16="http://schemas.microsoft.com/office/drawing/2014/main" id="{CAC85A77-FE0A-4D83-91B9-5D8796EE364A}"/>
              </a:ext>
            </a:extLst>
          </p:cNvPr>
          <p:cNvCxnSpPr>
            <a:cxnSpLocks/>
            <a:stCxn id="10" idx="1"/>
          </p:cNvCxnSpPr>
          <p:nvPr/>
        </p:nvCxnSpPr>
        <p:spPr>
          <a:xfrm flipH="1" flipV="1">
            <a:off x="10058400" y="3437795"/>
            <a:ext cx="543519" cy="399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A12F545-F2B6-4B65-BF93-A6E3AE68932C}"/>
              </a:ext>
            </a:extLst>
          </p:cNvPr>
          <p:cNvCxnSpPr>
            <a:cxnSpLocks/>
            <a:stCxn id="10" idx="1"/>
          </p:cNvCxnSpPr>
          <p:nvPr/>
        </p:nvCxnSpPr>
        <p:spPr>
          <a:xfrm flipH="1">
            <a:off x="9240253" y="3837063"/>
            <a:ext cx="1361666" cy="406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452C103-B4FF-4A68-B6BD-69A07704EF49}"/>
              </a:ext>
            </a:extLst>
          </p:cNvPr>
          <p:cNvSpPr/>
          <p:nvPr/>
        </p:nvSpPr>
        <p:spPr>
          <a:xfrm>
            <a:off x="5457827" y="2241173"/>
            <a:ext cx="228598" cy="4305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64B046B-FE33-4C2A-967A-420354E96261}"/>
              </a:ext>
            </a:extLst>
          </p:cNvPr>
          <p:cNvSpPr/>
          <p:nvPr/>
        </p:nvSpPr>
        <p:spPr>
          <a:xfrm>
            <a:off x="1457324" y="4627563"/>
            <a:ext cx="257176" cy="4305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D8B3D6E-E446-43AF-AC0A-8F0083FF1A09}"/>
              </a:ext>
            </a:extLst>
          </p:cNvPr>
          <p:cNvSpPr txBox="1"/>
          <p:nvPr/>
        </p:nvSpPr>
        <p:spPr>
          <a:xfrm>
            <a:off x="1457323" y="2671763"/>
            <a:ext cx="8872542" cy="307777"/>
          </a:xfrm>
          <a:prstGeom prst="rect">
            <a:avLst/>
          </a:prstGeom>
          <a:noFill/>
        </p:spPr>
        <p:txBody>
          <a:bodyPr wrap="square" rtlCol="0">
            <a:spAutoFit/>
          </a:bodyPr>
          <a:lstStyle/>
          <a:p>
            <a:r>
              <a:rPr lang="en-US" sz="1400" dirty="0">
                <a:solidFill>
                  <a:schemeClr val="accent1"/>
                </a:solidFill>
              </a:rPr>
              <a:t>See </a:t>
            </a:r>
            <a:r>
              <a:rPr lang="en-US" sz="1400" dirty="0">
                <a:solidFill>
                  <a:schemeClr val="accent1"/>
                </a:solidFill>
                <a:hlinkClick r:id="rId3">
                  <a:extLst>
                    <a:ext uri="{A12FA001-AC4F-418D-AE19-62706E023703}">
                      <ahyp:hlinkClr xmlns:ahyp="http://schemas.microsoft.com/office/drawing/2018/hyperlinkcolor" val="tx"/>
                    </a:ext>
                  </a:extLst>
                </a:hlinkClick>
              </a:rPr>
              <a:t>https://shiny.rstudio.com/images/shiny-cheatsheet.pdf</a:t>
            </a:r>
            <a:r>
              <a:rPr lang="en-US" sz="1400" dirty="0">
                <a:solidFill>
                  <a:schemeClr val="accent1"/>
                </a:solidFill>
              </a:rPr>
              <a:t> for other render*() functions</a:t>
            </a:r>
          </a:p>
        </p:txBody>
      </p:sp>
      <p:sp>
        <p:nvSpPr>
          <p:cNvPr id="21" name="TextBox 20">
            <a:extLst>
              <a:ext uri="{FF2B5EF4-FFF2-40B4-BE49-F238E27FC236}">
                <a16:creationId xmlns:a16="http://schemas.microsoft.com/office/drawing/2014/main" id="{B8739856-BAC5-4E6F-B1BB-F509CB019F03}"/>
              </a:ext>
            </a:extLst>
          </p:cNvPr>
          <p:cNvSpPr txBox="1"/>
          <p:nvPr/>
        </p:nvSpPr>
        <p:spPr>
          <a:xfrm>
            <a:off x="6283464" y="4442898"/>
            <a:ext cx="4046401" cy="430590"/>
          </a:xfrm>
          <a:prstGeom prst="rect">
            <a:avLst/>
          </a:prstGeom>
          <a:noFill/>
        </p:spPr>
        <p:txBody>
          <a:bodyPr wrap="square" rtlCol="0">
            <a:spAutoFit/>
          </a:bodyPr>
          <a:lstStyle/>
          <a:p>
            <a:r>
              <a:rPr lang="en-US" sz="2200" dirty="0" err="1">
                <a:effectLst/>
                <a:latin typeface="+mj-lt"/>
                <a:ea typeface="Malgun Gothic" panose="020B0503020000020004" pitchFamily="34" charset="-127"/>
                <a:cs typeface="Times New Roman" panose="02020603050405020304" pitchFamily="18" charset="0"/>
              </a:rPr>
              <a:t>aes</a:t>
            </a:r>
            <a:r>
              <a:rPr lang="en-US" sz="2200" dirty="0">
                <a:effectLst/>
                <a:latin typeface="+mj-lt"/>
                <a:ea typeface="Malgun Gothic" panose="020B0503020000020004" pitchFamily="34" charset="-127"/>
                <a:cs typeface="Times New Roman" panose="02020603050405020304" pitchFamily="18" charset="0"/>
              </a:rPr>
              <a:t>(x = </a:t>
            </a:r>
            <a:r>
              <a:rPr lang="en-US" sz="2200" dirty="0" err="1">
                <a:effectLst/>
                <a:latin typeface="+mj-lt"/>
                <a:ea typeface="Malgun Gothic" panose="020B0503020000020004" pitchFamily="34" charset="-127"/>
                <a:cs typeface="Times New Roman" panose="02020603050405020304" pitchFamily="18" charset="0"/>
              </a:rPr>
              <a:t>input$var</a:t>
            </a:r>
            <a:r>
              <a:rPr lang="en-US" sz="1800" dirty="0">
                <a:effectLst/>
                <a:latin typeface="+mj-lt"/>
                <a:ea typeface="Malgun Gothic" panose="020B0503020000020004" pitchFamily="34" charset="-127"/>
                <a:cs typeface="Times New Roman" panose="02020603050405020304" pitchFamily="18" charset="0"/>
              </a:rPr>
              <a:t>)</a:t>
            </a:r>
            <a:endParaRPr lang="en-US" dirty="0">
              <a:latin typeface="+mj-lt"/>
            </a:endParaRPr>
          </a:p>
        </p:txBody>
      </p:sp>
      <p:sp>
        <p:nvSpPr>
          <p:cNvPr id="23" name="TextBox 22">
            <a:extLst>
              <a:ext uri="{FF2B5EF4-FFF2-40B4-BE49-F238E27FC236}">
                <a16:creationId xmlns:a16="http://schemas.microsoft.com/office/drawing/2014/main" id="{CCC1B726-9636-41F9-906D-F0CEF08F5E43}"/>
              </a:ext>
            </a:extLst>
          </p:cNvPr>
          <p:cNvSpPr txBox="1"/>
          <p:nvPr/>
        </p:nvSpPr>
        <p:spPr>
          <a:xfrm>
            <a:off x="6281540" y="4964810"/>
            <a:ext cx="4453136" cy="430887"/>
          </a:xfrm>
          <a:prstGeom prst="rect">
            <a:avLst/>
          </a:prstGeom>
          <a:noFill/>
        </p:spPr>
        <p:txBody>
          <a:bodyPr wrap="square" rtlCol="0">
            <a:spAutoFit/>
          </a:bodyPr>
          <a:lstStyle/>
          <a:p>
            <a:r>
              <a:rPr lang="en-US" sz="2200" dirty="0" err="1">
                <a:effectLst/>
                <a:latin typeface="+mj-lt"/>
                <a:ea typeface="Malgun Gothic" panose="020B0503020000020004" pitchFamily="34" charset="-127"/>
                <a:cs typeface="Times New Roman" panose="02020603050405020304" pitchFamily="18" charset="0"/>
              </a:rPr>
              <a:t>aes</a:t>
            </a:r>
            <a:r>
              <a:rPr lang="en-US" sz="2200" dirty="0">
                <a:effectLst/>
                <a:latin typeface="+mj-lt"/>
                <a:ea typeface="Malgun Gothic" panose="020B0503020000020004" pitchFamily="34" charset="-127"/>
                <a:cs typeface="Times New Roman" panose="02020603050405020304" pitchFamily="18" charset="0"/>
              </a:rPr>
              <a:t>(x =</a:t>
            </a:r>
            <a:r>
              <a:rPr lang="en-US" sz="2200" dirty="0">
                <a:solidFill>
                  <a:schemeClr val="accent1"/>
                </a:solidFill>
                <a:effectLst/>
                <a:latin typeface="+mj-lt"/>
                <a:ea typeface="Malgun Gothic" panose="020B0503020000020004" pitchFamily="34" charset="-127"/>
                <a:cs typeface="Times New Roman" panose="02020603050405020304" pitchFamily="18" charset="0"/>
              </a:rPr>
              <a:t> </a:t>
            </a:r>
            <a:r>
              <a:rPr lang="en-US" sz="2200" b="1" dirty="0">
                <a:solidFill>
                  <a:schemeClr val="accent1"/>
                </a:solidFill>
              </a:rPr>
              <a:t>.data[[</a:t>
            </a:r>
            <a:r>
              <a:rPr lang="en-US" sz="2200" dirty="0" err="1">
                <a:effectLst/>
                <a:latin typeface="+mj-lt"/>
                <a:ea typeface="Malgun Gothic" panose="020B0503020000020004" pitchFamily="34" charset="-127"/>
                <a:cs typeface="Times New Roman" panose="02020603050405020304" pitchFamily="18" charset="0"/>
              </a:rPr>
              <a:t>input$var</a:t>
            </a:r>
            <a:r>
              <a:rPr lang="en-US" sz="2200" b="1" dirty="0">
                <a:solidFill>
                  <a:schemeClr val="accent1"/>
                </a:solidFill>
              </a:rPr>
              <a:t>]]</a:t>
            </a:r>
            <a:r>
              <a:rPr lang="en-US" sz="2200" dirty="0">
                <a:effectLst/>
                <a:latin typeface="+mj-lt"/>
                <a:ea typeface="Malgun Gothic" panose="020B0503020000020004" pitchFamily="34" charset="-127"/>
                <a:cs typeface="Times New Roman" panose="02020603050405020304" pitchFamily="18" charset="0"/>
              </a:rPr>
              <a:t>)</a:t>
            </a:r>
            <a:endParaRPr lang="en-US" sz="2200" dirty="0">
              <a:latin typeface="+mj-lt"/>
            </a:endParaRPr>
          </a:p>
        </p:txBody>
      </p:sp>
      <p:sp>
        <p:nvSpPr>
          <p:cNvPr id="24" name="Multiplication Sign 23">
            <a:extLst>
              <a:ext uri="{FF2B5EF4-FFF2-40B4-BE49-F238E27FC236}">
                <a16:creationId xmlns:a16="http://schemas.microsoft.com/office/drawing/2014/main" id="{326B2EA0-A92F-485F-B8DE-81397DABC036}"/>
              </a:ext>
            </a:extLst>
          </p:cNvPr>
          <p:cNvSpPr/>
          <p:nvPr/>
        </p:nvSpPr>
        <p:spPr>
          <a:xfrm>
            <a:off x="5719921" y="4380955"/>
            <a:ext cx="595115" cy="61525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Checkmark with solid fill">
            <a:extLst>
              <a:ext uri="{FF2B5EF4-FFF2-40B4-BE49-F238E27FC236}">
                <a16:creationId xmlns:a16="http://schemas.microsoft.com/office/drawing/2014/main" id="{2002AD80-73EE-4248-AB40-862902F1BE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18730" y="4882695"/>
            <a:ext cx="595115" cy="595115"/>
          </a:xfrm>
          <a:prstGeom prst="rect">
            <a:avLst/>
          </a:prstGeom>
        </p:spPr>
      </p:pic>
      <p:sp>
        <p:nvSpPr>
          <p:cNvPr id="27" name="Rectangle 26">
            <a:extLst>
              <a:ext uri="{FF2B5EF4-FFF2-40B4-BE49-F238E27FC236}">
                <a16:creationId xmlns:a16="http://schemas.microsoft.com/office/drawing/2014/main" id="{894E5A84-5689-4584-B693-8CD3762C7A11}"/>
              </a:ext>
            </a:extLst>
          </p:cNvPr>
          <p:cNvSpPr/>
          <p:nvPr/>
        </p:nvSpPr>
        <p:spPr>
          <a:xfrm>
            <a:off x="1330161" y="4627563"/>
            <a:ext cx="595115" cy="4305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C74A9699-3B7E-4306-AFFF-847B4E330F6E}"/>
              </a:ext>
            </a:extLst>
          </p:cNvPr>
          <p:cNvSpPr/>
          <p:nvPr/>
        </p:nvSpPr>
        <p:spPr>
          <a:xfrm>
            <a:off x="1120576" y="3162300"/>
            <a:ext cx="451049" cy="2111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3856AD92-D2DA-4D9F-B5FD-046AADB737E5}"/>
              </a:ext>
            </a:extLst>
          </p:cNvPr>
          <p:cNvSpPr/>
          <p:nvPr/>
        </p:nvSpPr>
        <p:spPr>
          <a:xfrm>
            <a:off x="1115813" y="3986023"/>
            <a:ext cx="451049" cy="2111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517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par>
                                <p:cTn id="47" presetID="1"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par>
                                <p:cTn id="49" presetID="1"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par>
                                <p:cTn id="51" presetID="1"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par>
                                <p:cTn id="53" presetID="1" presetClass="entr" presetSubtype="0" fill="hold" nodeType="withEffect">
                                  <p:stCondLst>
                                    <p:cond delay="0"/>
                                  </p:stCondLst>
                                  <p:childTnLst>
                                    <p:set>
                                      <p:cBhvr>
                                        <p:cTn id="5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7"/>
                                        </p:tgtEl>
                                        <p:attrNameLst>
                                          <p:attrName>style.visibility</p:attrName>
                                        </p:attrNameLst>
                                      </p:cBhvr>
                                      <p:to>
                                        <p:strVal val="visible"/>
                                      </p:to>
                                    </p:se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7" grpId="0" animBg="1"/>
      <p:bldP spid="19" grpId="0" animBg="1"/>
      <p:bldP spid="21" grpId="0"/>
      <p:bldP spid="23" grpId="0"/>
      <p:bldP spid="24" grpId="0" animBg="1"/>
      <p:bldP spid="27" grpId="0" animBg="1"/>
      <p:bldP spid="7"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4675E-1B8C-498D-B2BF-028849DAE669}"/>
              </a:ext>
            </a:extLst>
          </p:cNvPr>
          <p:cNvSpPr>
            <a:spLocks noGrp="1"/>
          </p:cNvSpPr>
          <p:nvPr>
            <p:ph type="title"/>
          </p:nvPr>
        </p:nvSpPr>
        <p:spPr/>
        <p:txBody>
          <a:bodyPr/>
          <a:lstStyle/>
          <a:p>
            <a:r>
              <a:rPr lang="en-US" dirty="0"/>
              <a:t>Server</a:t>
            </a:r>
          </a:p>
        </p:txBody>
      </p:sp>
      <p:sp>
        <p:nvSpPr>
          <p:cNvPr id="3" name="Content Placeholder 2">
            <a:extLst>
              <a:ext uri="{FF2B5EF4-FFF2-40B4-BE49-F238E27FC236}">
                <a16:creationId xmlns:a16="http://schemas.microsoft.com/office/drawing/2014/main" id="{711905FA-EF8F-40D8-96A9-494DA015C105}"/>
              </a:ext>
            </a:extLst>
          </p:cNvPr>
          <p:cNvSpPr>
            <a:spLocks noGrp="1"/>
          </p:cNvSpPr>
          <p:nvPr>
            <p:ph idx="1"/>
          </p:nvPr>
        </p:nvSpPr>
        <p:spPr>
          <a:xfrm>
            <a:off x="1120576" y="1417638"/>
            <a:ext cx="11024096" cy="5035698"/>
          </a:xfrm>
        </p:spPr>
        <p:txBody>
          <a:bodyPr>
            <a:noAutofit/>
          </a:bodyPr>
          <a:lstStyle/>
          <a:p>
            <a:pPr marL="114300" indent="0">
              <a:buNone/>
            </a:pPr>
            <a:r>
              <a:rPr lang="en-US" sz="2000" dirty="0"/>
              <a:t>server &lt;- function(input, output) {</a:t>
            </a:r>
          </a:p>
          <a:p>
            <a:pPr marL="114300" indent="0">
              <a:buNone/>
            </a:pPr>
            <a:r>
              <a:rPr lang="en-US" sz="2000" b="1" dirty="0"/>
              <a:t>…</a:t>
            </a:r>
          </a:p>
          <a:p>
            <a:pPr marL="114300" indent="0">
              <a:buNone/>
            </a:pPr>
            <a:endParaRPr lang="en-US" sz="2000" dirty="0"/>
          </a:p>
          <a:p>
            <a:pPr marL="114300" indent="0">
              <a:buNone/>
            </a:pPr>
            <a:r>
              <a:rPr lang="en-US" sz="2000" dirty="0"/>
              <a:t>output$table1 &lt;- </a:t>
            </a:r>
            <a:r>
              <a:rPr lang="en-US" sz="2000" dirty="0" err="1"/>
              <a:t>renderTable</a:t>
            </a:r>
            <a:r>
              <a:rPr lang="en-US" sz="2000" dirty="0"/>
              <a:t>({</a:t>
            </a:r>
          </a:p>
          <a:p>
            <a:pPr marL="114300" indent="0">
              <a:buNone/>
            </a:pPr>
            <a:endParaRPr lang="en-US" sz="2000" dirty="0"/>
          </a:p>
          <a:p>
            <a:pPr marL="114300" indent="0">
              <a:buNone/>
            </a:pPr>
            <a:r>
              <a:rPr lang="en-US" sz="2000" dirty="0"/>
              <a:t>    </a:t>
            </a:r>
            <a:r>
              <a:rPr lang="en-US" sz="2000" dirty="0" err="1"/>
              <a:t>data.frame</a:t>
            </a:r>
            <a:r>
              <a:rPr lang="en-US" sz="2000" dirty="0"/>
              <a:t>(Median = median(</a:t>
            </a:r>
            <a:r>
              <a:rPr lang="en-US" sz="2000" dirty="0" err="1"/>
              <a:t>framingham</a:t>
            </a:r>
            <a:r>
              <a:rPr lang="en-US" sz="2000" dirty="0"/>
              <a:t>[, </a:t>
            </a:r>
            <a:r>
              <a:rPr lang="en-US" sz="2000" dirty="0" err="1"/>
              <a:t>input$var</a:t>
            </a:r>
            <a:r>
              <a:rPr lang="en-US" sz="2000" dirty="0"/>
              <a:t>], na.rm = TRUE),</a:t>
            </a:r>
          </a:p>
          <a:p>
            <a:pPr marL="114300" indent="0">
              <a:buNone/>
            </a:pPr>
            <a:r>
              <a:rPr lang="en-US" sz="2000" dirty="0"/>
              <a:t>                     Mean = mean(</a:t>
            </a:r>
            <a:r>
              <a:rPr lang="en-US" sz="2000" dirty="0" err="1"/>
              <a:t>framingham</a:t>
            </a:r>
            <a:r>
              <a:rPr lang="en-US" sz="2000" dirty="0"/>
              <a:t>[, </a:t>
            </a:r>
            <a:r>
              <a:rPr lang="en-US" sz="2000" dirty="0" err="1"/>
              <a:t>input$var</a:t>
            </a:r>
            <a:r>
              <a:rPr lang="en-US" sz="2000" dirty="0"/>
              <a:t>], na.rm = TRUE),</a:t>
            </a:r>
          </a:p>
          <a:p>
            <a:pPr marL="114300" indent="0">
              <a:buNone/>
            </a:pPr>
            <a:r>
              <a:rPr lang="en-US" sz="2000" dirty="0"/>
              <a:t>                     </a:t>
            </a:r>
            <a:r>
              <a:rPr lang="en-US" sz="2000" dirty="0" err="1"/>
              <a:t>StandardDeviation</a:t>
            </a:r>
            <a:r>
              <a:rPr lang="en-US" sz="2000" dirty="0"/>
              <a:t> = </a:t>
            </a:r>
            <a:r>
              <a:rPr lang="en-US" sz="2000" dirty="0" err="1"/>
              <a:t>sd</a:t>
            </a:r>
            <a:r>
              <a:rPr lang="en-US" sz="2000" dirty="0"/>
              <a:t>(</a:t>
            </a:r>
            <a:r>
              <a:rPr lang="en-US" sz="2000" dirty="0" err="1"/>
              <a:t>framingham</a:t>
            </a:r>
            <a:r>
              <a:rPr lang="en-US" sz="2000" dirty="0"/>
              <a:t>[, </a:t>
            </a:r>
            <a:r>
              <a:rPr lang="en-US" sz="2000" dirty="0" err="1"/>
              <a:t>input$var</a:t>
            </a:r>
            <a:r>
              <a:rPr lang="en-US" sz="2000" dirty="0"/>
              <a:t>], na.rm = TRUE),</a:t>
            </a:r>
          </a:p>
          <a:p>
            <a:pPr marL="114300" indent="0">
              <a:buNone/>
            </a:pPr>
            <a:r>
              <a:rPr lang="en-US" sz="2000" dirty="0"/>
              <a:t>		  N = sum(!is.na(</a:t>
            </a:r>
            <a:r>
              <a:rPr lang="en-US" sz="2000" dirty="0" err="1"/>
              <a:t>framingham</a:t>
            </a:r>
            <a:r>
              <a:rPr lang="en-US" sz="2000" dirty="0"/>
              <a:t>[, </a:t>
            </a:r>
            <a:r>
              <a:rPr lang="en-US" sz="2000" dirty="0" err="1"/>
              <a:t>input$var</a:t>
            </a:r>
            <a:r>
              <a:rPr lang="en-US" sz="2000" dirty="0"/>
              <a:t>])),</a:t>
            </a:r>
          </a:p>
          <a:p>
            <a:pPr marL="114300" indent="0">
              <a:buNone/>
            </a:pPr>
            <a:r>
              <a:rPr lang="en-US" sz="2000" dirty="0"/>
              <a:t>                     Missing = sum(is.na(</a:t>
            </a:r>
            <a:r>
              <a:rPr lang="en-US" sz="2000" dirty="0" err="1"/>
              <a:t>framingham</a:t>
            </a:r>
            <a:r>
              <a:rPr lang="en-US" sz="2000" dirty="0"/>
              <a:t>[, </a:t>
            </a:r>
            <a:r>
              <a:rPr lang="en-US" sz="2000" dirty="0" err="1"/>
              <a:t>input$var</a:t>
            </a:r>
            <a:r>
              <a:rPr lang="en-US" sz="2000" dirty="0"/>
              <a:t>])))</a:t>
            </a:r>
          </a:p>
          <a:p>
            <a:pPr marL="114300" indent="0">
              <a:buNone/>
            </a:pPr>
            <a:r>
              <a:rPr lang="en-US" sz="2000" dirty="0"/>
              <a:t>  })</a:t>
            </a:r>
          </a:p>
          <a:p>
            <a:pPr marL="114300" indent="0">
              <a:buNone/>
            </a:pPr>
            <a:r>
              <a:rPr lang="en-US" sz="2000" dirty="0"/>
              <a:t>}</a:t>
            </a:r>
          </a:p>
        </p:txBody>
      </p:sp>
      <p:sp>
        <p:nvSpPr>
          <p:cNvPr id="4" name="Slide Number Placeholder 3">
            <a:extLst>
              <a:ext uri="{FF2B5EF4-FFF2-40B4-BE49-F238E27FC236}">
                <a16:creationId xmlns:a16="http://schemas.microsoft.com/office/drawing/2014/main" id="{52822BC1-9899-48CA-998D-BE53AB61B88E}"/>
              </a:ext>
            </a:extLst>
          </p:cNvPr>
          <p:cNvSpPr>
            <a:spLocks noGrp="1"/>
          </p:cNvSpPr>
          <p:nvPr>
            <p:ph type="sldNum" sz="quarter" idx="12"/>
          </p:nvPr>
        </p:nvSpPr>
        <p:spPr/>
        <p:txBody>
          <a:bodyPr/>
          <a:lstStyle/>
          <a:p>
            <a:fld id="{0798D939-2D9E-2142-A80A-FFDECD1E5A9B}" type="slidenum">
              <a:rPr lang="en-US" smtClean="0"/>
              <a:t>15</a:t>
            </a:fld>
            <a:endParaRPr lang="en-US"/>
          </a:p>
        </p:txBody>
      </p:sp>
      <p:sp>
        <p:nvSpPr>
          <p:cNvPr id="5" name="Rectangle 4">
            <a:extLst>
              <a:ext uri="{FF2B5EF4-FFF2-40B4-BE49-F238E27FC236}">
                <a16:creationId xmlns:a16="http://schemas.microsoft.com/office/drawing/2014/main" id="{79D26083-7BB7-46C9-852C-F647A121EAFA}"/>
              </a:ext>
            </a:extLst>
          </p:cNvPr>
          <p:cNvSpPr/>
          <p:nvPr/>
        </p:nvSpPr>
        <p:spPr>
          <a:xfrm>
            <a:off x="3516148" y="2560638"/>
            <a:ext cx="1741652" cy="368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A9D23DF-EAA6-4E6F-8AC2-99739FF521C6}"/>
              </a:ext>
            </a:extLst>
          </p:cNvPr>
          <p:cNvSpPr/>
          <p:nvPr/>
        </p:nvSpPr>
        <p:spPr>
          <a:xfrm>
            <a:off x="5414963" y="3186113"/>
            <a:ext cx="3357561" cy="5143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EC2964E-AC04-42E2-B3B0-6E69162152E1}"/>
              </a:ext>
            </a:extLst>
          </p:cNvPr>
          <p:cNvSpPr/>
          <p:nvPr/>
        </p:nvSpPr>
        <p:spPr>
          <a:xfrm>
            <a:off x="1029413" y="5081588"/>
            <a:ext cx="927975" cy="747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078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025A153-5361-42E0-BF87-4176419C2E31}"/>
              </a:ext>
            </a:extLst>
          </p:cNvPr>
          <p:cNvPicPr>
            <a:picLocks noChangeAspect="1"/>
          </p:cNvPicPr>
          <p:nvPr/>
        </p:nvPicPr>
        <p:blipFill>
          <a:blip r:embed="rId3"/>
          <a:stretch>
            <a:fillRect/>
          </a:stretch>
        </p:blipFill>
        <p:spPr>
          <a:xfrm>
            <a:off x="1120576" y="3341767"/>
            <a:ext cx="9330481" cy="2838569"/>
          </a:xfrm>
          <a:prstGeom prst="rect">
            <a:avLst/>
          </a:prstGeom>
        </p:spPr>
      </p:pic>
      <p:sp>
        <p:nvSpPr>
          <p:cNvPr id="2" name="Title 1">
            <a:extLst>
              <a:ext uri="{FF2B5EF4-FFF2-40B4-BE49-F238E27FC236}">
                <a16:creationId xmlns:a16="http://schemas.microsoft.com/office/drawing/2014/main" id="{62EDA055-A9A5-4FE7-BC41-102315BADE7A}"/>
              </a:ext>
            </a:extLst>
          </p:cNvPr>
          <p:cNvSpPr>
            <a:spLocks noGrp="1"/>
          </p:cNvSpPr>
          <p:nvPr>
            <p:ph type="title"/>
          </p:nvPr>
        </p:nvSpPr>
        <p:spPr/>
        <p:txBody>
          <a:bodyPr/>
          <a:lstStyle/>
          <a:p>
            <a:r>
              <a:rPr lang="en-US" dirty="0"/>
              <a:t>Wrapping up and running the app</a:t>
            </a:r>
          </a:p>
        </p:txBody>
      </p:sp>
      <p:sp>
        <p:nvSpPr>
          <p:cNvPr id="3" name="Content Placeholder 2">
            <a:extLst>
              <a:ext uri="{FF2B5EF4-FFF2-40B4-BE49-F238E27FC236}">
                <a16:creationId xmlns:a16="http://schemas.microsoft.com/office/drawing/2014/main" id="{CC402E48-D3F1-40D5-AEF6-B88FFFC4A8DC}"/>
              </a:ext>
            </a:extLst>
          </p:cNvPr>
          <p:cNvSpPr>
            <a:spLocks noGrp="1"/>
          </p:cNvSpPr>
          <p:nvPr>
            <p:ph idx="1"/>
          </p:nvPr>
        </p:nvSpPr>
        <p:spPr/>
        <p:txBody>
          <a:bodyPr/>
          <a:lstStyle/>
          <a:p>
            <a:pPr marL="114300" indent="0">
              <a:buNone/>
            </a:pPr>
            <a:r>
              <a:rPr lang="en-US" dirty="0">
                <a:solidFill>
                  <a:schemeClr val="accent1"/>
                </a:solidFill>
              </a:rPr>
              <a:t># Final line of code in </a:t>
            </a:r>
            <a:r>
              <a:rPr lang="en-US" dirty="0" err="1">
                <a:solidFill>
                  <a:schemeClr val="accent1"/>
                </a:solidFill>
              </a:rPr>
              <a:t>app.R</a:t>
            </a:r>
            <a:endParaRPr lang="en-US" dirty="0">
              <a:solidFill>
                <a:schemeClr val="accent1"/>
              </a:solidFill>
            </a:endParaRPr>
          </a:p>
          <a:p>
            <a:pPr marL="114300" indent="0">
              <a:buNone/>
            </a:pPr>
            <a:r>
              <a:rPr lang="en-US" dirty="0" err="1"/>
              <a:t>shinyApp</a:t>
            </a:r>
            <a:r>
              <a:rPr lang="en-US" dirty="0"/>
              <a:t>(</a:t>
            </a:r>
            <a:r>
              <a:rPr lang="en-US" dirty="0" err="1"/>
              <a:t>ui</a:t>
            </a:r>
            <a:r>
              <a:rPr lang="en-US" dirty="0"/>
              <a:t> = </a:t>
            </a:r>
            <a:r>
              <a:rPr lang="en-US" dirty="0" err="1"/>
              <a:t>ui</a:t>
            </a:r>
            <a:r>
              <a:rPr lang="en-US" dirty="0"/>
              <a:t>, server = server)</a:t>
            </a:r>
          </a:p>
        </p:txBody>
      </p:sp>
      <p:sp>
        <p:nvSpPr>
          <p:cNvPr id="4" name="Slide Number Placeholder 3">
            <a:extLst>
              <a:ext uri="{FF2B5EF4-FFF2-40B4-BE49-F238E27FC236}">
                <a16:creationId xmlns:a16="http://schemas.microsoft.com/office/drawing/2014/main" id="{0732EDF5-5D3B-4928-ABDF-76FB6976755E}"/>
              </a:ext>
            </a:extLst>
          </p:cNvPr>
          <p:cNvSpPr>
            <a:spLocks noGrp="1"/>
          </p:cNvSpPr>
          <p:nvPr>
            <p:ph type="sldNum" sz="quarter" idx="12"/>
          </p:nvPr>
        </p:nvSpPr>
        <p:spPr/>
        <p:txBody>
          <a:bodyPr/>
          <a:lstStyle/>
          <a:p>
            <a:fld id="{0798D939-2D9E-2142-A80A-FFDECD1E5A9B}" type="slidenum">
              <a:rPr lang="en-US" smtClean="0"/>
              <a:t>16</a:t>
            </a:fld>
            <a:endParaRPr lang="en-US"/>
          </a:p>
        </p:txBody>
      </p:sp>
      <p:sp>
        <p:nvSpPr>
          <p:cNvPr id="9" name="Rectangle 8">
            <a:extLst>
              <a:ext uri="{FF2B5EF4-FFF2-40B4-BE49-F238E27FC236}">
                <a16:creationId xmlns:a16="http://schemas.microsoft.com/office/drawing/2014/main" id="{B11EFCE5-EF3B-45E5-8EB4-15926814F426}"/>
              </a:ext>
            </a:extLst>
          </p:cNvPr>
          <p:cNvSpPr/>
          <p:nvPr/>
        </p:nvSpPr>
        <p:spPr>
          <a:xfrm>
            <a:off x="8286750" y="3725069"/>
            <a:ext cx="857250" cy="261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E79C9FE2-A4B6-42CF-89FC-F996A7D81E84}"/>
              </a:ext>
            </a:extLst>
          </p:cNvPr>
          <p:cNvCxnSpPr>
            <a:cxnSpLocks/>
          </p:cNvCxnSpPr>
          <p:nvPr/>
        </p:nvCxnSpPr>
        <p:spPr>
          <a:xfrm>
            <a:off x="8330828" y="2956322"/>
            <a:ext cx="355973" cy="768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708999E-B928-4B7C-9FA6-1DB60D027FAF}"/>
              </a:ext>
            </a:extLst>
          </p:cNvPr>
          <p:cNvCxnSpPr>
            <a:cxnSpLocks/>
          </p:cNvCxnSpPr>
          <p:nvPr/>
        </p:nvCxnSpPr>
        <p:spPr>
          <a:xfrm flipH="1">
            <a:off x="9251555" y="2956322"/>
            <a:ext cx="347970" cy="78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D803594-4FB0-43C5-A28C-5F4327F6C327}"/>
              </a:ext>
            </a:extLst>
          </p:cNvPr>
          <p:cNvSpPr txBox="1"/>
          <p:nvPr/>
        </p:nvSpPr>
        <p:spPr>
          <a:xfrm>
            <a:off x="6096000" y="2599571"/>
            <a:ext cx="2862263" cy="369332"/>
          </a:xfrm>
          <a:prstGeom prst="rect">
            <a:avLst/>
          </a:prstGeom>
          <a:noFill/>
        </p:spPr>
        <p:txBody>
          <a:bodyPr wrap="square" rtlCol="0">
            <a:spAutoFit/>
          </a:bodyPr>
          <a:lstStyle/>
          <a:p>
            <a:r>
              <a:rPr lang="en-US" dirty="0">
                <a:solidFill>
                  <a:schemeClr val="accent1"/>
                </a:solidFill>
              </a:rPr>
              <a:t>Click here to run app</a:t>
            </a:r>
          </a:p>
        </p:txBody>
      </p:sp>
      <p:sp>
        <p:nvSpPr>
          <p:cNvPr id="20" name="TextBox 19">
            <a:extLst>
              <a:ext uri="{FF2B5EF4-FFF2-40B4-BE49-F238E27FC236}">
                <a16:creationId xmlns:a16="http://schemas.microsoft.com/office/drawing/2014/main" id="{DC239049-C6B1-429A-B366-CB32A8E6E4AF}"/>
              </a:ext>
            </a:extLst>
          </p:cNvPr>
          <p:cNvSpPr txBox="1"/>
          <p:nvPr/>
        </p:nvSpPr>
        <p:spPr>
          <a:xfrm>
            <a:off x="9282409" y="2615684"/>
            <a:ext cx="2862263" cy="369332"/>
          </a:xfrm>
          <a:prstGeom prst="rect">
            <a:avLst/>
          </a:prstGeom>
          <a:noFill/>
        </p:spPr>
        <p:txBody>
          <a:bodyPr wrap="square" rtlCol="0">
            <a:spAutoFit/>
          </a:bodyPr>
          <a:lstStyle/>
          <a:p>
            <a:r>
              <a:rPr lang="en-US" dirty="0">
                <a:solidFill>
                  <a:schemeClr val="accent1"/>
                </a:solidFill>
              </a:rPr>
              <a:t>Adjust settings here</a:t>
            </a:r>
          </a:p>
        </p:txBody>
      </p:sp>
    </p:spTree>
    <p:extLst>
      <p:ext uri="{BB962C8B-B14F-4D97-AF65-F5344CB8AC3E}">
        <p14:creationId xmlns:p14="http://schemas.microsoft.com/office/powerpoint/2010/main" val="22766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9335A-50A5-410A-AEDF-E652FC52A5DB}"/>
              </a:ext>
            </a:extLst>
          </p:cNvPr>
          <p:cNvSpPr>
            <a:spLocks noGrp="1"/>
          </p:cNvSpPr>
          <p:nvPr>
            <p:ph type="title"/>
          </p:nvPr>
        </p:nvSpPr>
        <p:spPr/>
        <p:txBody>
          <a:bodyPr/>
          <a:lstStyle/>
          <a:p>
            <a:r>
              <a:rPr lang="en-US" dirty="0"/>
              <a:t>Reaching a wider audience</a:t>
            </a:r>
          </a:p>
        </p:txBody>
      </p:sp>
      <p:sp>
        <p:nvSpPr>
          <p:cNvPr id="4" name="Slide Number Placeholder 3">
            <a:extLst>
              <a:ext uri="{FF2B5EF4-FFF2-40B4-BE49-F238E27FC236}">
                <a16:creationId xmlns:a16="http://schemas.microsoft.com/office/drawing/2014/main" id="{839FD264-BADB-4F77-9192-BD7BC49B1F6B}"/>
              </a:ext>
            </a:extLst>
          </p:cNvPr>
          <p:cNvSpPr>
            <a:spLocks noGrp="1"/>
          </p:cNvSpPr>
          <p:nvPr>
            <p:ph type="sldNum" sz="quarter" idx="12"/>
          </p:nvPr>
        </p:nvSpPr>
        <p:spPr/>
        <p:txBody>
          <a:bodyPr/>
          <a:lstStyle/>
          <a:p>
            <a:fld id="{0798D939-2D9E-2142-A80A-FFDECD1E5A9B}" type="slidenum">
              <a:rPr lang="en-US" smtClean="0"/>
              <a:t>17</a:t>
            </a:fld>
            <a:endParaRPr lang="en-US"/>
          </a:p>
        </p:txBody>
      </p:sp>
      <p:pic>
        <p:nvPicPr>
          <p:cNvPr id="5" name="Content Placeholder 4">
            <a:extLst>
              <a:ext uri="{FF2B5EF4-FFF2-40B4-BE49-F238E27FC236}">
                <a16:creationId xmlns:a16="http://schemas.microsoft.com/office/drawing/2014/main" id="{7C086BE7-4842-47DE-B083-0BC8BF40CA29}"/>
              </a:ext>
            </a:extLst>
          </p:cNvPr>
          <p:cNvPicPr>
            <a:picLocks noGrp="1" noChangeAspect="1"/>
          </p:cNvPicPr>
          <p:nvPr>
            <p:ph idx="1"/>
          </p:nvPr>
        </p:nvPicPr>
        <p:blipFill>
          <a:blip r:embed="rId3"/>
          <a:stretch>
            <a:fillRect/>
          </a:stretch>
        </p:blipFill>
        <p:spPr>
          <a:xfrm>
            <a:off x="1120576" y="1417638"/>
            <a:ext cx="6984207" cy="4983162"/>
          </a:xfrm>
          <a:prstGeom prst="rect">
            <a:avLst/>
          </a:prstGeom>
        </p:spPr>
      </p:pic>
    </p:spTree>
    <p:extLst>
      <p:ext uri="{BB962C8B-B14F-4D97-AF65-F5344CB8AC3E}">
        <p14:creationId xmlns:p14="http://schemas.microsoft.com/office/powerpoint/2010/main" val="242039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04000-7750-4C75-A309-F41AEE70790A}"/>
              </a:ext>
            </a:extLst>
          </p:cNvPr>
          <p:cNvSpPr>
            <a:spLocks noGrp="1"/>
          </p:cNvSpPr>
          <p:nvPr>
            <p:ph type="title"/>
          </p:nvPr>
        </p:nvSpPr>
        <p:spPr/>
        <p:txBody>
          <a:bodyPr/>
          <a:lstStyle/>
          <a:p>
            <a:r>
              <a:rPr lang="en-US" dirty="0"/>
              <a:t>Making your own app</a:t>
            </a:r>
          </a:p>
        </p:txBody>
      </p:sp>
      <p:sp>
        <p:nvSpPr>
          <p:cNvPr id="3" name="Content Placeholder 2">
            <a:extLst>
              <a:ext uri="{FF2B5EF4-FFF2-40B4-BE49-F238E27FC236}">
                <a16:creationId xmlns:a16="http://schemas.microsoft.com/office/drawing/2014/main" id="{B9876600-1A4B-4864-8F01-FCA521B2C7DA}"/>
              </a:ext>
            </a:extLst>
          </p:cNvPr>
          <p:cNvSpPr>
            <a:spLocks noGrp="1"/>
          </p:cNvSpPr>
          <p:nvPr>
            <p:ph idx="1"/>
          </p:nvPr>
        </p:nvSpPr>
        <p:spPr/>
        <p:txBody>
          <a:bodyPr/>
          <a:lstStyle/>
          <a:p>
            <a:r>
              <a:rPr lang="en-US" dirty="0"/>
              <a:t>Useful resources for further learning:</a:t>
            </a:r>
          </a:p>
          <a:p>
            <a:pPr lvl="1"/>
            <a:r>
              <a:rPr lang="en-US" sz="1800" dirty="0">
                <a:solidFill>
                  <a:schemeClr val="accent1"/>
                </a:solidFill>
                <a:hlinkClick r:id="rId3">
                  <a:extLst>
                    <a:ext uri="{A12FA001-AC4F-418D-AE19-62706E023703}">
                      <ahyp:hlinkClr xmlns:ahyp="http://schemas.microsoft.com/office/drawing/2018/hyperlinkcolor" val="tx"/>
                    </a:ext>
                  </a:extLst>
                </a:hlinkClick>
              </a:rPr>
              <a:t>https://shiny.rstudio.com/tutorial/</a:t>
            </a:r>
          </a:p>
          <a:p>
            <a:pPr lvl="1"/>
            <a:r>
              <a:rPr lang="en-US" sz="1800" dirty="0">
                <a:solidFill>
                  <a:schemeClr val="accent1"/>
                </a:solidFill>
                <a:hlinkClick r:id="rId3">
                  <a:extLst>
                    <a:ext uri="{A12FA001-AC4F-418D-AE19-62706E023703}">
                      <ahyp:hlinkClr xmlns:ahyp="http://schemas.microsoft.com/office/drawing/2018/hyperlinkcolor" val="tx"/>
                    </a:ext>
                  </a:extLst>
                </a:hlinkClick>
              </a:rPr>
              <a:t>https://shiny.rstudio.com/images/shiny-cheatsheet.pdf</a:t>
            </a:r>
            <a:endParaRPr lang="en-US" sz="1800" dirty="0">
              <a:solidFill>
                <a:schemeClr val="accent1"/>
              </a:solidFill>
              <a:latin typeface="Calibri" panose="020F0502020204030204" pitchFamily="34" charset="0"/>
              <a:ea typeface="Malgun Gothic" panose="020B0503020000020004" pitchFamily="34" charset="-127"/>
              <a:cs typeface="Times New Roman" panose="02020603050405020304" pitchFamily="18" charset="0"/>
            </a:endParaRPr>
          </a:p>
          <a:p>
            <a:pPr lvl="1"/>
            <a:endParaRPr lang="en-US" dirty="0"/>
          </a:p>
          <a:p>
            <a:r>
              <a:rPr lang="en-US" dirty="0"/>
              <a:t>Practice making Shiny apps for your own analyses</a:t>
            </a:r>
          </a:p>
          <a:p>
            <a:pPr lvl="1"/>
            <a:r>
              <a:rPr lang="en-US" i="1" dirty="0">
                <a:solidFill>
                  <a:schemeClr val="accent1"/>
                </a:solidFill>
              </a:rPr>
              <a:t>Start with the template provided</a:t>
            </a:r>
          </a:p>
          <a:p>
            <a:pPr lvl="1"/>
            <a:r>
              <a:rPr lang="en-US" i="1" dirty="0">
                <a:solidFill>
                  <a:schemeClr val="accent1"/>
                </a:solidFill>
              </a:rPr>
              <a:t>Figure out which input/output functions you will need to use by looking at the Shiny cheat-sheet</a:t>
            </a:r>
          </a:p>
          <a:p>
            <a:pPr lvl="1"/>
            <a:r>
              <a:rPr lang="en-US" i="1" dirty="0">
                <a:solidFill>
                  <a:schemeClr val="accent1"/>
                </a:solidFill>
              </a:rPr>
              <a:t>Troubleshoot with the help of the shiny package help documentation (e.g. by typing “?</a:t>
            </a:r>
            <a:r>
              <a:rPr lang="en-US" i="1" dirty="0" err="1">
                <a:solidFill>
                  <a:schemeClr val="accent1"/>
                </a:solidFill>
              </a:rPr>
              <a:t>renderPlot</a:t>
            </a:r>
            <a:r>
              <a:rPr lang="en-US" i="1" dirty="0">
                <a:solidFill>
                  <a:schemeClr val="accent1"/>
                </a:solidFill>
              </a:rPr>
              <a:t>” into the R console after loading the package)</a:t>
            </a:r>
          </a:p>
        </p:txBody>
      </p:sp>
      <p:sp>
        <p:nvSpPr>
          <p:cNvPr id="4" name="Slide Number Placeholder 3">
            <a:extLst>
              <a:ext uri="{FF2B5EF4-FFF2-40B4-BE49-F238E27FC236}">
                <a16:creationId xmlns:a16="http://schemas.microsoft.com/office/drawing/2014/main" id="{E5A97925-2D12-403C-8AC5-0F7F01E3AED6}"/>
              </a:ext>
            </a:extLst>
          </p:cNvPr>
          <p:cNvSpPr>
            <a:spLocks noGrp="1"/>
          </p:cNvSpPr>
          <p:nvPr>
            <p:ph type="sldNum" sz="quarter" idx="12"/>
          </p:nvPr>
        </p:nvSpPr>
        <p:spPr/>
        <p:txBody>
          <a:bodyPr/>
          <a:lstStyle/>
          <a:p>
            <a:fld id="{0798D939-2D9E-2142-A80A-FFDECD1E5A9B}" type="slidenum">
              <a:rPr lang="en-US" smtClean="0"/>
              <a:t>18</a:t>
            </a:fld>
            <a:endParaRPr lang="en-US"/>
          </a:p>
        </p:txBody>
      </p:sp>
    </p:spTree>
    <p:extLst>
      <p:ext uri="{BB962C8B-B14F-4D97-AF65-F5344CB8AC3E}">
        <p14:creationId xmlns:p14="http://schemas.microsoft.com/office/powerpoint/2010/main" val="102024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26DA-DE20-4684-8D64-F59430BB83B3}"/>
              </a:ext>
            </a:extLst>
          </p:cNvPr>
          <p:cNvSpPr>
            <a:spLocks noGrp="1"/>
          </p:cNvSpPr>
          <p:nvPr>
            <p:ph type="title"/>
          </p:nvPr>
        </p:nvSpPr>
        <p:spPr/>
        <p:txBody>
          <a:bodyPr/>
          <a:lstStyle/>
          <a:p>
            <a:r>
              <a:rPr lang="en-US" dirty="0"/>
              <a:t>More UI functions</a:t>
            </a:r>
          </a:p>
        </p:txBody>
      </p:sp>
      <p:sp>
        <p:nvSpPr>
          <p:cNvPr id="4" name="Slide Number Placeholder 3">
            <a:extLst>
              <a:ext uri="{FF2B5EF4-FFF2-40B4-BE49-F238E27FC236}">
                <a16:creationId xmlns:a16="http://schemas.microsoft.com/office/drawing/2014/main" id="{D6EE3307-8CA3-43E3-B259-E5A6B7AD7F99}"/>
              </a:ext>
            </a:extLst>
          </p:cNvPr>
          <p:cNvSpPr>
            <a:spLocks noGrp="1"/>
          </p:cNvSpPr>
          <p:nvPr>
            <p:ph type="sldNum" sz="quarter" idx="12"/>
          </p:nvPr>
        </p:nvSpPr>
        <p:spPr/>
        <p:txBody>
          <a:bodyPr/>
          <a:lstStyle/>
          <a:p>
            <a:fld id="{0798D939-2D9E-2142-A80A-FFDECD1E5A9B}" type="slidenum">
              <a:rPr lang="en-US" smtClean="0"/>
              <a:t>19</a:t>
            </a:fld>
            <a:endParaRPr lang="en-US"/>
          </a:p>
        </p:txBody>
      </p:sp>
      <p:pic>
        <p:nvPicPr>
          <p:cNvPr id="7" name="Picture 6">
            <a:extLst>
              <a:ext uri="{FF2B5EF4-FFF2-40B4-BE49-F238E27FC236}">
                <a16:creationId xmlns:a16="http://schemas.microsoft.com/office/drawing/2014/main" id="{D7D6F7CB-F897-49BB-82D3-3F6C6179F1DD}"/>
              </a:ext>
            </a:extLst>
          </p:cNvPr>
          <p:cNvPicPr>
            <a:picLocks noChangeAspect="1"/>
          </p:cNvPicPr>
          <p:nvPr/>
        </p:nvPicPr>
        <p:blipFill>
          <a:blip r:embed="rId2"/>
          <a:stretch>
            <a:fillRect/>
          </a:stretch>
        </p:blipFill>
        <p:spPr>
          <a:xfrm>
            <a:off x="1120576" y="1902745"/>
            <a:ext cx="4872001" cy="3651636"/>
          </a:xfrm>
          <a:prstGeom prst="rect">
            <a:avLst/>
          </a:prstGeom>
        </p:spPr>
      </p:pic>
      <p:pic>
        <p:nvPicPr>
          <p:cNvPr id="9" name="Picture 8">
            <a:extLst>
              <a:ext uri="{FF2B5EF4-FFF2-40B4-BE49-F238E27FC236}">
                <a16:creationId xmlns:a16="http://schemas.microsoft.com/office/drawing/2014/main" id="{02EE18B6-CEAA-4C9C-86BB-B0A5B93FCF24}"/>
              </a:ext>
            </a:extLst>
          </p:cNvPr>
          <p:cNvPicPr>
            <a:picLocks noChangeAspect="1"/>
          </p:cNvPicPr>
          <p:nvPr/>
        </p:nvPicPr>
        <p:blipFill>
          <a:blip r:embed="rId3"/>
          <a:stretch>
            <a:fillRect/>
          </a:stretch>
        </p:blipFill>
        <p:spPr>
          <a:xfrm>
            <a:off x="6437654" y="1902745"/>
            <a:ext cx="5341258" cy="2222827"/>
          </a:xfrm>
          <a:prstGeom prst="rect">
            <a:avLst/>
          </a:prstGeom>
        </p:spPr>
      </p:pic>
    </p:spTree>
    <p:extLst>
      <p:ext uri="{BB962C8B-B14F-4D97-AF65-F5344CB8AC3E}">
        <p14:creationId xmlns:p14="http://schemas.microsoft.com/office/powerpoint/2010/main" val="1343260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ABB14-A647-4720-914C-0F171C4F72B7}"/>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E25F229-BBA2-40C7-A68B-222A4C87A45E}"/>
              </a:ext>
            </a:extLst>
          </p:cNvPr>
          <p:cNvSpPr>
            <a:spLocks noGrp="1"/>
          </p:cNvSpPr>
          <p:nvPr>
            <p:ph idx="1"/>
          </p:nvPr>
        </p:nvSpPr>
        <p:spPr>
          <a:xfrm>
            <a:off x="1120576" y="4369113"/>
            <a:ext cx="10160000" cy="717631"/>
          </a:xfrm>
        </p:spPr>
        <p:txBody>
          <a:bodyPr/>
          <a:lstStyle/>
          <a:p>
            <a:r>
              <a:rPr lang="en-US" b="0" i="0" dirty="0">
                <a:effectLst/>
                <a:latin typeface="Lato" panose="020F0502020204030203" pitchFamily="34" charset="0"/>
              </a:rPr>
              <a:t>Slack support available 9:00am - 4:00pm Eastern Time</a:t>
            </a:r>
          </a:p>
          <a:p>
            <a:endParaRPr lang="en-US" dirty="0"/>
          </a:p>
        </p:txBody>
      </p:sp>
      <p:sp>
        <p:nvSpPr>
          <p:cNvPr id="4" name="Slide Number Placeholder 3">
            <a:extLst>
              <a:ext uri="{FF2B5EF4-FFF2-40B4-BE49-F238E27FC236}">
                <a16:creationId xmlns:a16="http://schemas.microsoft.com/office/drawing/2014/main" id="{525C2CDF-5E8C-4DFC-A590-AD11B9214B18}"/>
              </a:ext>
            </a:extLst>
          </p:cNvPr>
          <p:cNvSpPr>
            <a:spLocks noGrp="1"/>
          </p:cNvSpPr>
          <p:nvPr>
            <p:ph type="sldNum" sz="quarter" idx="12"/>
          </p:nvPr>
        </p:nvSpPr>
        <p:spPr/>
        <p:txBody>
          <a:bodyPr/>
          <a:lstStyle/>
          <a:p>
            <a:fld id="{0798D939-2D9E-2142-A80A-FFDECD1E5A9B}" type="slidenum">
              <a:rPr lang="en-US" smtClean="0"/>
              <a:t>2</a:t>
            </a:fld>
            <a:endParaRPr lang="en-US"/>
          </a:p>
        </p:txBody>
      </p:sp>
      <p:pic>
        <p:nvPicPr>
          <p:cNvPr id="6" name="Picture 5">
            <a:extLst>
              <a:ext uri="{FF2B5EF4-FFF2-40B4-BE49-F238E27FC236}">
                <a16:creationId xmlns:a16="http://schemas.microsoft.com/office/drawing/2014/main" id="{97108CC0-5CFB-4C91-99FB-BBE37690DF11}"/>
              </a:ext>
            </a:extLst>
          </p:cNvPr>
          <p:cNvPicPr>
            <a:picLocks noChangeAspect="1"/>
          </p:cNvPicPr>
          <p:nvPr/>
        </p:nvPicPr>
        <p:blipFill>
          <a:blip r:embed="rId2"/>
          <a:stretch>
            <a:fillRect/>
          </a:stretch>
        </p:blipFill>
        <p:spPr>
          <a:xfrm>
            <a:off x="1247897" y="1460913"/>
            <a:ext cx="8241689" cy="2908200"/>
          </a:xfrm>
          <a:prstGeom prst="rect">
            <a:avLst/>
          </a:prstGeom>
        </p:spPr>
      </p:pic>
    </p:spTree>
    <p:extLst>
      <p:ext uri="{BB962C8B-B14F-4D97-AF65-F5344CB8AC3E}">
        <p14:creationId xmlns:p14="http://schemas.microsoft.com/office/powerpoint/2010/main" val="2265642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7B86E-7092-479F-84FD-81923EE5AE29}"/>
              </a:ext>
            </a:extLst>
          </p:cNvPr>
          <p:cNvSpPr>
            <a:spLocks noGrp="1"/>
          </p:cNvSpPr>
          <p:nvPr>
            <p:ph type="title"/>
          </p:nvPr>
        </p:nvSpPr>
        <p:spPr/>
        <p:txBody>
          <a:bodyPr/>
          <a:lstStyle/>
          <a:p>
            <a:r>
              <a:rPr lang="en-US" dirty="0"/>
              <a:t>More UI functions</a:t>
            </a:r>
          </a:p>
        </p:txBody>
      </p:sp>
      <p:sp>
        <p:nvSpPr>
          <p:cNvPr id="4" name="Slide Number Placeholder 3">
            <a:extLst>
              <a:ext uri="{FF2B5EF4-FFF2-40B4-BE49-F238E27FC236}">
                <a16:creationId xmlns:a16="http://schemas.microsoft.com/office/drawing/2014/main" id="{FFFC57C1-598C-4D1B-9667-DF0859EC7700}"/>
              </a:ext>
            </a:extLst>
          </p:cNvPr>
          <p:cNvSpPr>
            <a:spLocks noGrp="1"/>
          </p:cNvSpPr>
          <p:nvPr>
            <p:ph type="sldNum" sz="quarter" idx="12"/>
          </p:nvPr>
        </p:nvSpPr>
        <p:spPr/>
        <p:txBody>
          <a:bodyPr/>
          <a:lstStyle/>
          <a:p>
            <a:fld id="{0798D939-2D9E-2142-A80A-FFDECD1E5A9B}" type="slidenum">
              <a:rPr lang="en-US" smtClean="0"/>
              <a:t>20</a:t>
            </a:fld>
            <a:endParaRPr lang="en-US"/>
          </a:p>
        </p:txBody>
      </p:sp>
      <p:pic>
        <p:nvPicPr>
          <p:cNvPr id="10" name="Picture 9">
            <a:extLst>
              <a:ext uri="{FF2B5EF4-FFF2-40B4-BE49-F238E27FC236}">
                <a16:creationId xmlns:a16="http://schemas.microsoft.com/office/drawing/2014/main" id="{EF3AB65F-11E3-4125-BA36-B4EA442147BF}"/>
              </a:ext>
            </a:extLst>
          </p:cNvPr>
          <p:cNvPicPr>
            <a:picLocks noChangeAspect="1"/>
          </p:cNvPicPr>
          <p:nvPr/>
        </p:nvPicPr>
        <p:blipFill>
          <a:blip r:embed="rId2"/>
          <a:stretch>
            <a:fillRect/>
          </a:stretch>
        </p:blipFill>
        <p:spPr>
          <a:xfrm>
            <a:off x="3746517" y="1417638"/>
            <a:ext cx="4908117" cy="4987924"/>
          </a:xfrm>
          <a:prstGeom prst="rect">
            <a:avLst/>
          </a:prstGeom>
        </p:spPr>
      </p:pic>
    </p:spTree>
    <p:extLst>
      <p:ext uri="{BB962C8B-B14F-4D97-AF65-F5344CB8AC3E}">
        <p14:creationId xmlns:p14="http://schemas.microsoft.com/office/powerpoint/2010/main" val="350882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135F-B46A-4E5D-AA1F-9B10D657C813}"/>
              </a:ext>
            </a:extLst>
          </p:cNvPr>
          <p:cNvSpPr>
            <a:spLocks noGrp="1"/>
          </p:cNvSpPr>
          <p:nvPr>
            <p:ph type="title"/>
          </p:nvPr>
        </p:nvSpPr>
        <p:spPr/>
        <p:txBody>
          <a:bodyPr/>
          <a:lstStyle/>
          <a:p>
            <a:r>
              <a:rPr lang="en-US" dirty="0"/>
              <a:t>Input Example </a:t>
            </a:r>
          </a:p>
        </p:txBody>
      </p:sp>
      <p:sp>
        <p:nvSpPr>
          <p:cNvPr id="3" name="Content Placeholder 2">
            <a:extLst>
              <a:ext uri="{FF2B5EF4-FFF2-40B4-BE49-F238E27FC236}">
                <a16:creationId xmlns:a16="http://schemas.microsoft.com/office/drawing/2014/main" id="{4B774C63-C1D9-49DD-BC54-6447693AC275}"/>
              </a:ext>
            </a:extLst>
          </p:cNvPr>
          <p:cNvSpPr>
            <a:spLocks noGrp="1"/>
          </p:cNvSpPr>
          <p:nvPr>
            <p:ph idx="1"/>
          </p:nvPr>
        </p:nvSpPr>
        <p:spPr>
          <a:xfrm>
            <a:off x="1169668" y="1668294"/>
            <a:ext cx="10609244" cy="4983162"/>
          </a:xfrm>
        </p:spPr>
        <p:txBody>
          <a:bodyPr>
            <a:normAutofit/>
          </a:bodyPr>
          <a:lstStyle/>
          <a:p>
            <a:pPr marL="114300" indent="0">
              <a:buNone/>
            </a:pPr>
            <a:r>
              <a:rPr lang="en-US" dirty="0" err="1">
                <a:latin typeface="+mj-lt"/>
                <a:cs typeface="Courier New" panose="02070309020205020404" pitchFamily="49" charset="0"/>
              </a:rPr>
              <a:t>NumericInput</a:t>
            </a:r>
            <a:r>
              <a:rPr lang="en-US" dirty="0">
                <a:latin typeface="+mj-lt"/>
                <a:cs typeface="Courier New" panose="02070309020205020404" pitchFamily="49" charset="0"/>
              </a:rPr>
              <a:t>(</a:t>
            </a:r>
          </a:p>
          <a:p>
            <a:pPr marL="114300" indent="0">
              <a:buNone/>
            </a:pPr>
            <a:endParaRPr lang="en-US" dirty="0">
              <a:latin typeface="+mj-lt"/>
              <a:cs typeface="Courier New" panose="02070309020205020404" pitchFamily="49" charset="0"/>
            </a:endParaRPr>
          </a:p>
          <a:p>
            <a:pPr marL="114300" indent="0">
              <a:buNone/>
            </a:pPr>
            <a:r>
              <a:rPr lang="en-US" dirty="0">
                <a:latin typeface="+mj-lt"/>
                <a:cs typeface="Courier New" panose="02070309020205020404" pitchFamily="49" charset="0"/>
              </a:rPr>
              <a:t>  </a:t>
            </a:r>
            <a:r>
              <a:rPr lang="en-US" dirty="0" err="1">
                <a:latin typeface="+mj-lt"/>
                <a:cs typeface="Courier New" panose="02070309020205020404" pitchFamily="49" charset="0"/>
              </a:rPr>
              <a:t>inputId</a:t>
            </a:r>
            <a:r>
              <a:rPr lang="en-US" dirty="0">
                <a:latin typeface="+mj-lt"/>
                <a:cs typeface="Courier New" panose="02070309020205020404" pitchFamily="49" charset="0"/>
              </a:rPr>
              <a:t> = , # what should the variable be named</a:t>
            </a:r>
          </a:p>
          <a:p>
            <a:pPr marL="114300" indent="0">
              <a:buNone/>
            </a:pPr>
            <a:r>
              <a:rPr lang="en-US" dirty="0">
                <a:latin typeface="+mj-lt"/>
                <a:cs typeface="Courier New" panose="02070309020205020404" pitchFamily="49" charset="0"/>
              </a:rPr>
              <a:t>  label     = , # what should the title of the input box say?</a:t>
            </a:r>
          </a:p>
          <a:p>
            <a:pPr marL="114300" indent="0">
              <a:buNone/>
            </a:pPr>
            <a:r>
              <a:rPr lang="en-US" dirty="0">
                <a:latin typeface="+mj-lt"/>
                <a:cs typeface="Courier New" panose="02070309020205020404" pitchFamily="49" charset="0"/>
              </a:rPr>
              <a:t>  min      =  , # what is the minimum value allowed</a:t>
            </a:r>
          </a:p>
          <a:p>
            <a:pPr marL="114300" indent="0">
              <a:buNone/>
            </a:pPr>
            <a:r>
              <a:rPr lang="en-US" dirty="0">
                <a:latin typeface="+mj-lt"/>
                <a:cs typeface="Courier New" panose="02070309020205020404" pitchFamily="49" charset="0"/>
              </a:rPr>
              <a:t>  max     =  , # what is the maximum value allowed</a:t>
            </a:r>
          </a:p>
          <a:p>
            <a:pPr marL="114300" indent="0">
              <a:buNone/>
            </a:pPr>
            <a:r>
              <a:rPr lang="en-US" dirty="0">
                <a:latin typeface="+mj-lt"/>
                <a:cs typeface="Courier New" panose="02070309020205020404" pitchFamily="49" charset="0"/>
              </a:rPr>
              <a:t>  value    =    # what is the default value</a:t>
            </a:r>
          </a:p>
          <a:p>
            <a:pPr marL="114300" indent="0">
              <a:buNone/>
            </a:pPr>
            <a:r>
              <a:rPr lang="en-US" dirty="0">
                <a:latin typeface="+mj-lt"/>
                <a:cs typeface="Courier New" panose="02070309020205020404" pitchFamily="49" charset="0"/>
              </a:rPr>
              <a:t>)</a:t>
            </a:r>
          </a:p>
        </p:txBody>
      </p:sp>
      <p:sp>
        <p:nvSpPr>
          <p:cNvPr id="4" name="Slide Number Placeholder 3">
            <a:extLst>
              <a:ext uri="{FF2B5EF4-FFF2-40B4-BE49-F238E27FC236}">
                <a16:creationId xmlns:a16="http://schemas.microsoft.com/office/drawing/2014/main" id="{097C66AF-A063-4B86-9C0A-9C20601BB449}"/>
              </a:ext>
            </a:extLst>
          </p:cNvPr>
          <p:cNvSpPr>
            <a:spLocks noGrp="1"/>
          </p:cNvSpPr>
          <p:nvPr>
            <p:ph type="sldNum" sz="quarter" idx="12"/>
          </p:nvPr>
        </p:nvSpPr>
        <p:spPr/>
        <p:txBody>
          <a:bodyPr/>
          <a:lstStyle/>
          <a:p>
            <a:fld id="{0798D939-2D9E-2142-A80A-FFDECD1E5A9B}" type="slidenum">
              <a:rPr lang="en-US" smtClean="0"/>
              <a:t>21</a:t>
            </a:fld>
            <a:endParaRPr lang="en-US"/>
          </a:p>
        </p:txBody>
      </p:sp>
    </p:spTree>
    <p:extLst>
      <p:ext uri="{BB962C8B-B14F-4D97-AF65-F5344CB8AC3E}">
        <p14:creationId xmlns:p14="http://schemas.microsoft.com/office/powerpoint/2010/main" val="701999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5BB4B-28D1-40B9-89D8-28DAB57979BD}"/>
              </a:ext>
            </a:extLst>
          </p:cNvPr>
          <p:cNvSpPr>
            <a:spLocks noGrp="1"/>
          </p:cNvSpPr>
          <p:nvPr>
            <p:ph type="title"/>
          </p:nvPr>
        </p:nvSpPr>
        <p:spPr/>
        <p:txBody>
          <a:bodyPr/>
          <a:lstStyle/>
          <a:p>
            <a:r>
              <a:rPr lang="en-US" dirty="0"/>
              <a:t>Advanced Reactivity</a:t>
            </a:r>
          </a:p>
        </p:txBody>
      </p:sp>
      <p:pic>
        <p:nvPicPr>
          <p:cNvPr id="6" name="Content Placeholder 5">
            <a:extLst>
              <a:ext uri="{FF2B5EF4-FFF2-40B4-BE49-F238E27FC236}">
                <a16:creationId xmlns:a16="http://schemas.microsoft.com/office/drawing/2014/main" id="{5521EC12-8298-4D00-B8B3-DCBF1A02B23C}"/>
              </a:ext>
            </a:extLst>
          </p:cNvPr>
          <p:cNvPicPr>
            <a:picLocks noGrp="1" noChangeAspect="1"/>
          </p:cNvPicPr>
          <p:nvPr>
            <p:ph idx="1"/>
          </p:nvPr>
        </p:nvPicPr>
        <p:blipFill>
          <a:blip r:embed="rId2"/>
          <a:stretch>
            <a:fillRect/>
          </a:stretch>
        </p:blipFill>
        <p:spPr>
          <a:xfrm>
            <a:off x="1676476" y="1417638"/>
            <a:ext cx="9048598" cy="4983162"/>
          </a:xfrm>
        </p:spPr>
      </p:pic>
      <p:sp>
        <p:nvSpPr>
          <p:cNvPr id="4" name="Slide Number Placeholder 3">
            <a:extLst>
              <a:ext uri="{FF2B5EF4-FFF2-40B4-BE49-F238E27FC236}">
                <a16:creationId xmlns:a16="http://schemas.microsoft.com/office/drawing/2014/main" id="{08D268DF-7F46-40E4-988A-698FE6011116}"/>
              </a:ext>
            </a:extLst>
          </p:cNvPr>
          <p:cNvSpPr>
            <a:spLocks noGrp="1"/>
          </p:cNvSpPr>
          <p:nvPr>
            <p:ph type="sldNum" sz="quarter" idx="12"/>
          </p:nvPr>
        </p:nvSpPr>
        <p:spPr/>
        <p:txBody>
          <a:bodyPr/>
          <a:lstStyle/>
          <a:p>
            <a:fld id="{0798D939-2D9E-2142-A80A-FFDECD1E5A9B}" type="slidenum">
              <a:rPr lang="en-US" smtClean="0"/>
              <a:t>22</a:t>
            </a:fld>
            <a:endParaRPr lang="en-US"/>
          </a:p>
        </p:txBody>
      </p:sp>
    </p:spTree>
    <p:extLst>
      <p:ext uri="{BB962C8B-B14F-4D97-AF65-F5344CB8AC3E}">
        <p14:creationId xmlns:p14="http://schemas.microsoft.com/office/powerpoint/2010/main" val="2942317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233F-D630-4218-9A0B-EAA82FCDC85D}"/>
              </a:ext>
            </a:extLst>
          </p:cNvPr>
          <p:cNvSpPr>
            <a:spLocks noGrp="1"/>
          </p:cNvSpPr>
          <p:nvPr>
            <p:ph type="title"/>
          </p:nvPr>
        </p:nvSpPr>
        <p:spPr/>
        <p:txBody>
          <a:bodyPr/>
          <a:lstStyle/>
          <a:p>
            <a:r>
              <a:rPr lang="en-US" dirty="0"/>
              <a:t>Additional Tips</a:t>
            </a:r>
          </a:p>
        </p:txBody>
      </p:sp>
      <p:sp>
        <p:nvSpPr>
          <p:cNvPr id="3" name="Content Placeholder 2">
            <a:extLst>
              <a:ext uri="{FF2B5EF4-FFF2-40B4-BE49-F238E27FC236}">
                <a16:creationId xmlns:a16="http://schemas.microsoft.com/office/drawing/2014/main" id="{A81ADC70-D3BF-4428-9045-BE5F124DD954}"/>
              </a:ext>
            </a:extLst>
          </p:cNvPr>
          <p:cNvSpPr>
            <a:spLocks noGrp="1"/>
          </p:cNvSpPr>
          <p:nvPr>
            <p:ph idx="1"/>
          </p:nvPr>
        </p:nvSpPr>
        <p:spPr/>
        <p:txBody>
          <a:bodyPr/>
          <a:lstStyle/>
          <a:p>
            <a:r>
              <a:rPr lang="en-US" dirty="0"/>
              <a:t>What if your model takes a long time to run?</a:t>
            </a:r>
          </a:p>
          <a:p>
            <a:pPr lvl="1"/>
            <a:r>
              <a:rPr lang="en-US" dirty="0">
                <a:solidFill>
                  <a:schemeClr val="accent1"/>
                </a:solidFill>
              </a:rPr>
              <a:t>It might be impossible for server to quickly update results</a:t>
            </a:r>
          </a:p>
          <a:p>
            <a:pPr lvl="1"/>
            <a:r>
              <a:rPr lang="en-US" dirty="0">
                <a:solidFill>
                  <a:schemeClr val="accent1"/>
                </a:solidFill>
              </a:rPr>
              <a:t>Interactivity of the app would suffer!</a:t>
            </a:r>
          </a:p>
          <a:p>
            <a:r>
              <a:rPr lang="en-US" dirty="0"/>
              <a:t>Possible solutions:</a:t>
            </a:r>
          </a:p>
          <a:p>
            <a:pPr lvl="1"/>
            <a:r>
              <a:rPr lang="en-US" dirty="0">
                <a:solidFill>
                  <a:schemeClr val="accent1"/>
                </a:solidFill>
              </a:rPr>
              <a:t>Host app on a faster server? (likely not worth it)</a:t>
            </a:r>
          </a:p>
          <a:p>
            <a:pPr lvl="1"/>
            <a:r>
              <a:rPr lang="en-US" dirty="0">
                <a:solidFill>
                  <a:schemeClr val="accent1"/>
                </a:solidFill>
              </a:rPr>
              <a:t>Run model/app ahead of time for all combinations of inputs that could be provided to the </a:t>
            </a:r>
            <a:r>
              <a:rPr lang="en-US" dirty="0" err="1">
                <a:solidFill>
                  <a:schemeClr val="accent1"/>
                </a:solidFill>
              </a:rPr>
              <a:t>ui</a:t>
            </a:r>
            <a:r>
              <a:rPr lang="en-US" dirty="0">
                <a:solidFill>
                  <a:schemeClr val="accent1"/>
                </a:solidFill>
              </a:rPr>
              <a:t>() function and cache the results.</a:t>
            </a:r>
          </a:p>
          <a:p>
            <a:pPr lvl="2"/>
            <a:r>
              <a:rPr lang="en-US" dirty="0">
                <a:solidFill>
                  <a:schemeClr val="accent1"/>
                </a:solidFill>
              </a:rPr>
              <a:t>Instruct the server to load the preemptively calculated results rather than calculate them on-the-fly, conditional on what the end user requests</a:t>
            </a:r>
          </a:p>
          <a:p>
            <a:pPr lvl="2"/>
            <a:r>
              <a:rPr lang="en-US" dirty="0">
                <a:solidFill>
                  <a:schemeClr val="accent1"/>
                </a:solidFill>
              </a:rPr>
              <a:t>Easiest to accomplish if you limit input options slightly</a:t>
            </a:r>
          </a:p>
          <a:p>
            <a:pPr lvl="2"/>
            <a:endParaRPr lang="en-US" dirty="0"/>
          </a:p>
          <a:p>
            <a:pPr lvl="1"/>
            <a:endParaRPr lang="en-US" dirty="0"/>
          </a:p>
        </p:txBody>
      </p:sp>
      <p:sp>
        <p:nvSpPr>
          <p:cNvPr id="4" name="Slide Number Placeholder 3">
            <a:extLst>
              <a:ext uri="{FF2B5EF4-FFF2-40B4-BE49-F238E27FC236}">
                <a16:creationId xmlns:a16="http://schemas.microsoft.com/office/drawing/2014/main" id="{59EE1521-46BE-4728-916E-A2754392981F}"/>
              </a:ext>
            </a:extLst>
          </p:cNvPr>
          <p:cNvSpPr>
            <a:spLocks noGrp="1"/>
          </p:cNvSpPr>
          <p:nvPr>
            <p:ph type="sldNum" sz="quarter" idx="12"/>
          </p:nvPr>
        </p:nvSpPr>
        <p:spPr/>
        <p:txBody>
          <a:bodyPr/>
          <a:lstStyle/>
          <a:p>
            <a:fld id="{0798D939-2D9E-2142-A80A-FFDECD1E5A9B}" type="slidenum">
              <a:rPr lang="en-US" smtClean="0"/>
              <a:t>23</a:t>
            </a:fld>
            <a:endParaRPr lang="en-US"/>
          </a:p>
        </p:txBody>
      </p:sp>
    </p:spTree>
    <p:extLst>
      <p:ext uri="{BB962C8B-B14F-4D97-AF65-F5344CB8AC3E}">
        <p14:creationId xmlns:p14="http://schemas.microsoft.com/office/powerpoint/2010/main" val="145001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5526B-89D9-4DDD-85E5-F5B4F7B2A306}"/>
              </a:ext>
            </a:extLst>
          </p:cNvPr>
          <p:cNvSpPr>
            <a:spLocks noGrp="1"/>
          </p:cNvSpPr>
          <p:nvPr>
            <p:ph type="title"/>
          </p:nvPr>
        </p:nvSpPr>
        <p:spPr/>
        <p:txBody>
          <a:bodyPr/>
          <a:lstStyle/>
          <a:p>
            <a:r>
              <a:rPr lang="en-US" dirty="0"/>
              <a:t>Examples &amp; Resources</a:t>
            </a:r>
          </a:p>
        </p:txBody>
      </p:sp>
      <p:sp>
        <p:nvSpPr>
          <p:cNvPr id="3" name="Content Placeholder 2">
            <a:extLst>
              <a:ext uri="{FF2B5EF4-FFF2-40B4-BE49-F238E27FC236}">
                <a16:creationId xmlns:a16="http://schemas.microsoft.com/office/drawing/2014/main" id="{1D2F3663-CBC3-4331-BC16-F0289171FF78}"/>
              </a:ext>
            </a:extLst>
          </p:cNvPr>
          <p:cNvSpPr>
            <a:spLocks noGrp="1"/>
          </p:cNvSpPr>
          <p:nvPr>
            <p:ph idx="1"/>
          </p:nvPr>
        </p:nvSpPr>
        <p:spPr/>
        <p:txBody>
          <a:bodyPr>
            <a:normAutofit/>
          </a:bodyPr>
          <a:lstStyle/>
          <a:p>
            <a:r>
              <a:rPr lang="en-US" dirty="0"/>
              <a:t>Tutorial on Shiny and decision modeling</a:t>
            </a:r>
          </a:p>
          <a:p>
            <a:pPr lvl="1"/>
            <a:r>
              <a:rPr lang="en-US" dirty="0" err="1"/>
              <a:t>DARTHpack</a:t>
            </a:r>
            <a:r>
              <a:rPr lang="en-US" dirty="0"/>
              <a:t> : Need for change</a:t>
            </a:r>
          </a:p>
          <a:p>
            <a:pPr lvl="2"/>
            <a:r>
              <a:rPr lang="en-US" dirty="0">
                <a:hlinkClick r:id="rId2"/>
              </a:rPr>
              <a:t>https://pubmed.ncbi.nlm.nih.gov/31549359/</a:t>
            </a:r>
            <a:endParaRPr lang="en-US" dirty="0"/>
          </a:p>
          <a:p>
            <a:pPr lvl="1"/>
            <a:endParaRPr lang="en-US" dirty="0"/>
          </a:p>
          <a:p>
            <a:pPr lvl="1"/>
            <a:r>
              <a:rPr lang="en-US" dirty="0"/>
              <a:t>R. Smith tutorial in Decision modeling and Shiny</a:t>
            </a:r>
          </a:p>
          <a:p>
            <a:pPr lvl="2"/>
            <a:r>
              <a:rPr lang="en-US" dirty="0">
                <a:hlinkClick r:id="rId3"/>
              </a:rPr>
              <a:t>https://pubmed.ncbi.nlm.nih.gov/32904933/</a:t>
            </a:r>
            <a:endParaRPr lang="en-US" dirty="0"/>
          </a:p>
          <a:p>
            <a:pPr lvl="1"/>
            <a:endParaRPr lang="en-US" dirty="0"/>
          </a:p>
          <a:p>
            <a:pPr lvl="1"/>
            <a:r>
              <a:rPr lang="en-US" dirty="0" err="1"/>
              <a:t>R.Hart</a:t>
            </a:r>
            <a:r>
              <a:rPr lang="en-US" dirty="0"/>
              <a:t> tutorial in CEA and Shiny</a:t>
            </a:r>
          </a:p>
          <a:p>
            <a:pPr lvl="2"/>
            <a:r>
              <a:rPr lang="en-US" dirty="0">
                <a:hlinkClick r:id="rId4"/>
              </a:rPr>
              <a:t>https://pubmed.ncbi.nlm.nih.gov/32236891/</a:t>
            </a:r>
            <a:endParaRPr lang="en-US" dirty="0"/>
          </a:p>
          <a:p>
            <a:pPr marL="777240" lvl="2" indent="0">
              <a:buNone/>
            </a:pPr>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9A34FB5A-53E6-4CBE-BC2D-3DFAA5257638}"/>
              </a:ext>
            </a:extLst>
          </p:cNvPr>
          <p:cNvSpPr>
            <a:spLocks noGrp="1"/>
          </p:cNvSpPr>
          <p:nvPr>
            <p:ph type="sldNum" sz="quarter" idx="12"/>
          </p:nvPr>
        </p:nvSpPr>
        <p:spPr/>
        <p:txBody>
          <a:bodyPr/>
          <a:lstStyle/>
          <a:p>
            <a:fld id="{0798D939-2D9E-2142-A80A-FFDECD1E5A9B}" type="slidenum">
              <a:rPr lang="en-US" smtClean="0"/>
              <a:t>24</a:t>
            </a:fld>
            <a:endParaRPr lang="en-US"/>
          </a:p>
        </p:txBody>
      </p:sp>
    </p:spTree>
    <p:extLst>
      <p:ext uri="{BB962C8B-B14F-4D97-AF65-F5344CB8AC3E}">
        <p14:creationId xmlns:p14="http://schemas.microsoft.com/office/powerpoint/2010/main" val="586710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25</a:t>
            </a:fld>
            <a:endParaRPr lang="en-US"/>
          </a:p>
        </p:txBody>
      </p:sp>
    </p:spTree>
    <p:extLst>
      <p:ext uri="{BB962C8B-B14F-4D97-AF65-F5344CB8AC3E}">
        <p14:creationId xmlns:p14="http://schemas.microsoft.com/office/powerpoint/2010/main" val="1236097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en-US" dirty="0"/>
              <a:t>Overview</a:t>
            </a:r>
          </a:p>
        </p:txBody>
      </p:sp>
      <p:sp>
        <p:nvSpPr>
          <p:cNvPr id="381955" name="Rectangle 3"/>
          <p:cNvSpPr>
            <a:spLocks noGrp="1" noChangeArrowheads="1"/>
          </p:cNvSpPr>
          <p:nvPr>
            <p:ph idx="1"/>
          </p:nvPr>
        </p:nvSpPr>
        <p:spPr/>
        <p:txBody>
          <a:bodyPr>
            <a:normAutofit/>
          </a:bodyPr>
          <a:lstStyle/>
          <a:p>
            <a:pPr>
              <a:lnSpc>
                <a:spcPct val="95000"/>
              </a:lnSpc>
              <a:spcBef>
                <a:spcPct val="10000"/>
              </a:spcBef>
              <a:spcAft>
                <a:spcPts val="1200"/>
              </a:spcAft>
            </a:pPr>
            <a:r>
              <a:rPr lang="en-US" dirty="0">
                <a:cs typeface="Times New Roman" pitchFamily="18" charset="0"/>
              </a:rPr>
              <a:t>Introduction to Shiny</a:t>
            </a:r>
          </a:p>
          <a:p>
            <a:pPr lvl="1">
              <a:lnSpc>
                <a:spcPct val="95000"/>
              </a:lnSpc>
              <a:spcBef>
                <a:spcPct val="10000"/>
              </a:spcBef>
              <a:spcAft>
                <a:spcPts val="1200"/>
              </a:spcAft>
            </a:pPr>
            <a:r>
              <a:rPr lang="en-US" i="1" dirty="0">
                <a:solidFill>
                  <a:schemeClr val="accent1"/>
                </a:solidFill>
                <a:cs typeface="Times New Roman" pitchFamily="18" charset="0"/>
              </a:rPr>
              <a:t>What is it and why should you use it?</a:t>
            </a:r>
          </a:p>
          <a:p>
            <a:pPr>
              <a:lnSpc>
                <a:spcPct val="95000"/>
              </a:lnSpc>
              <a:spcBef>
                <a:spcPct val="10000"/>
              </a:spcBef>
              <a:spcAft>
                <a:spcPts val="1200"/>
              </a:spcAft>
            </a:pPr>
            <a:r>
              <a:rPr lang="en-US" dirty="0">
                <a:cs typeface="Times New Roman" pitchFamily="18" charset="0"/>
              </a:rPr>
              <a:t>How to make a Shiny app</a:t>
            </a:r>
          </a:p>
          <a:p>
            <a:pPr lvl="1">
              <a:lnSpc>
                <a:spcPct val="95000"/>
              </a:lnSpc>
              <a:spcBef>
                <a:spcPct val="10000"/>
              </a:spcBef>
              <a:spcAft>
                <a:spcPts val="1200"/>
              </a:spcAft>
            </a:pPr>
            <a:r>
              <a:rPr lang="en-US" i="1" dirty="0">
                <a:solidFill>
                  <a:schemeClr val="accent1"/>
                </a:solidFill>
                <a:cs typeface="Times New Roman" pitchFamily="18" charset="0"/>
              </a:rPr>
              <a:t>Start from a template</a:t>
            </a:r>
          </a:p>
          <a:p>
            <a:pPr lvl="1">
              <a:lnSpc>
                <a:spcPct val="95000"/>
              </a:lnSpc>
              <a:spcBef>
                <a:spcPct val="10000"/>
              </a:spcBef>
              <a:spcAft>
                <a:spcPts val="1200"/>
              </a:spcAft>
            </a:pPr>
            <a:r>
              <a:rPr lang="en-US" i="1" dirty="0">
                <a:solidFill>
                  <a:schemeClr val="accent1"/>
                </a:solidFill>
                <a:cs typeface="Times New Roman" pitchFamily="18" charset="0"/>
              </a:rPr>
              <a:t>Walkthrough the creation of a relatively simple example</a:t>
            </a:r>
          </a:p>
        </p:txBody>
      </p:sp>
      <p:sp>
        <p:nvSpPr>
          <p:cNvPr id="2" name="Slide Number Placeholder 1"/>
          <p:cNvSpPr>
            <a:spLocks noGrp="1"/>
          </p:cNvSpPr>
          <p:nvPr>
            <p:ph type="sldNum" sz="quarter" idx="12"/>
          </p:nvPr>
        </p:nvSpPr>
        <p:spPr/>
        <p:txBody>
          <a:bodyPr/>
          <a:lstStyle/>
          <a:p>
            <a:fld id="{0798D939-2D9E-2142-A80A-FFDECD1E5A9B}" type="slidenum">
              <a:rPr lang="en-US">
                <a:latin typeface="Verdana"/>
              </a:rPr>
              <a:pPr/>
              <a:t>3</a:t>
            </a:fld>
            <a:endParaRPr lang="en-US">
              <a:latin typeface="Verdana"/>
            </a:endParaRPr>
          </a:p>
        </p:txBody>
      </p:sp>
    </p:spTree>
    <p:extLst>
      <p:ext uri="{BB962C8B-B14F-4D97-AF65-F5344CB8AC3E}">
        <p14:creationId xmlns:p14="http://schemas.microsoft.com/office/powerpoint/2010/main" val="356262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1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19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19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19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19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7FA4D-427D-4A45-93F8-6D9A5BA8CB21}"/>
              </a:ext>
            </a:extLst>
          </p:cNvPr>
          <p:cNvSpPr>
            <a:spLocks noGrp="1"/>
          </p:cNvSpPr>
          <p:nvPr>
            <p:ph type="title"/>
          </p:nvPr>
        </p:nvSpPr>
        <p:spPr/>
        <p:txBody>
          <a:bodyPr/>
          <a:lstStyle/>
          <a:p>
            <a:r>
              <a:rPr lang="en-US" dirty="0"/>
              <a:t>What is R Shiny?</a:t>
            </a:r>
          </a:p>
        </p:txBody>
      </p:sp>
      <p:sp>
        <p:nvSpPr>
          <p:cNvPr id="3" name="Content Placeholder 2">
            <a:extLst>
              <a:ext uri="{FF2B5EF4-FFF2-40B4-BE49-F238E27FC236}">
                <a16:creationId xmlns:a16="http://schemas.microsoft.com/office/drawing/2014/main" id="{A3361A21-E81B-4C48-876C-FE9C2164B613}"/>
              </a:ext>
            </a:extLst>
          </p:cNvPr>
          <p:cNvSpPr>
            <a:spLocks noGrp="1"/>
          </p:cNvSpPr>
          <p:nvPr>
            <p:ph idx="1"/>
          </p:nvPr>
        </p:nvSpPr>
        <p:spPr/>
        <p:txBody>
          <a:bodyPr/>
          <a:lstStyle/>
          <a:p>
            <a:r>
              <a:rPr lang="en-US" dirty="0">
                <a:solidFill>
                  <a:srgbClr val="000000"/>
                </a:solidFill>
                <a:latin typeface="Verdana (Body)"/>
              </a:rPr>
              <a:t>T</a:t>
            </a:r>
            <a:r>
              <a:rPr lang="en-US" b="0" i="0" dirty="0">
                <a:solidFill>
                  <a:srgbClr val="000000"/>
                </a:solidFill>
                <a:effectLst/>
                <a:latin typeface="Verdana (Body)"/>
              </a:rPr>
              <a:t>ool to build simple interactive web-based interfaces for R scripts</a:t>
            </a:r>
          </a:p>
          <a:p>
            <a:endParaRPr lang="en-US" b="0" i="0" dirty="0">
              <a:solidFill>
                <a:srgbClr val="000000"/>
              </a:solidFill>
              <a:effectLst/>
              <a:latin typeface="Verdana (Body)"/>
            </a:endParaRPr>
          </a:p>
          <a:p>
            <a:r>
              <a:rPr lang="en-US" b="0" i="0" dirty="0">
                <a:solidFill>
                  <a:srgbClr val="000000"/>
                </a:solidFill>
                <a:effectLst/>
                <a:latin typeface="Verdana (Body)"/>
              </a:rPr>
              <a:t>Developed in 2012 by RStudio</a:t>
            </a:r>
          </a:p>
          <a:p>
            <a:pPr marL="114300" indent="0">
              <a:buNone/>
            </a:pPr>
            <a:endParaRPr lang="en-US" dirty="0">
              <a:solidFill>
                <a:srgbClr val="000000"/>
              </a:solidFill>
              <a:latin typeface="Verdana (Body)"/>
            </a:endParaRPr>
          </a:p>
          <a:p>
            <a:r>
              <a:rPr lang="en-US" dirty="0">
                <a:solidFill>
                  <a:srgbClr val="000000"/>
                </a:solidFill>
                <a:latin typeface="Verdana (Body)"/>
              </a:rPr>
              <a:t>Built entirely using R code with Java on the back end</a:t>
            </a:r>
          </a:p>
          <a:p>
            <a:endParaRPr lang="en-US" dirty="0">
              <a:latin typeface="Verdana (Body)"/>
            </a:endParaRPr>
          </a:p>
          <a:p>
            <a:r>
              <a:rPr lang="en-US" dirty="0">
                <a:latin typeface="Verdana (Body)"/>
              </a:rPr>
              <a:t>Apps can also be deployed locally OR on the web</a:t>
            </a:r>
          </a:p>
          <a:p>
            <a:endParaRPr lang="en-US" dirty="0">
              <a:solidFill>
                <a:srgbClr val="000000"/>
              </a:solidFill>
              <a:latin typeface="Verdana (Body)"/>
            </a:endParaRPr>
          </a:p>
          <a:p>
            <a:r>
              <a:rPr lang="en-US" dirty="0">
                <a:solidFill>
                  <a:srgbClr val="000000"/>
                </a:solidFill>
                <a:latin typeface="Verdana (Body)"/>
              </a:rPr>
              <a:t>More info: shiny.rstudio.com</a:t>
            </a:r>
          </a:p>
          <a:p>
            <a:endParaRPr lang="en-US" dirty="0">
              <a:latin typeface="open sans"/>
            </a:endParaRPr>
          </a:p>
        </p:txBody>
      </p:sp>
      <p:sp>
        <p:nvSpPr>
          <p:cNvPr id="4" name="Slide Number Placeholder 3">
            <a:extLst>
              <a:ext uri="{FF2B5EF4-FFF2-40B4-BE49-F238E27FC236}">
                <a16:creationId xmlns:a16="http://schemas.microsoft.com/office/drawing/2014/main" id="{E553B508-AC7B-44B1-A8ED-49E3842B041A}"/>
              </a:ext>
            </a:extLst>
          </p:cNvPr>
          <p:cNvSpPr>
            <a:spLocks noGrp="1"/>
          </p:cNvSpPr>
          <p:nvPr>
            <p:ph type="sldNum" sz="quarter" idx="12"/>
          </p:nvPr>
        </p:nvSpPr>
        <p:spPr/>
        <p:txBody>
          <a:bodyPr/>
          <a:lstStyle/>
          <a:p>
            <a:fld id="{0798D939-2D9E-2142-A80A-FFDECD1E5A9B}" type="slidenum">
              <a:rPr lang="en-US" smtClean="0"/>
              <a:t>4</a:t>
            </a:fld>
            <a:endParaRPr lang="en-US"/>
          </a:p>
        </p:txBody>
      </p:sp>
    </p:spTree>
    <p:extLst>
      <p:ext uri="{BB962C8B-B14F-4D97-AF65-F5344CB8AC3E}">
        <p14:creationId xmlns:p14="http://schemas.microsoft.com/office/powerpoint/2010/main" val="3615812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B02E-4C2A-45EC-B66B-43FFE4C00B9B}"/>
              </a:ext>
            </a:extLst>
          </p:cNvPr>
          <p:cNvSpPr>
            <a:spLocks noGrp="1"/>
          </p:cNvSpPr>
          <p:nvPr>
            <p:ph type="title"/>
          </p:nvPr>
        </p:nvSpPr>
        <p:spPr/>
        <p:txBody>
          <a:bodyPr/>
          <a:lstStyle/>
          <a:p>
            <a:r>
              <a:rPr lang="en-US" dirty="0"/>
              <a:t>What is R Shiny?</a:t>
            </a:r>
          </a:p>
        </p:txBody>
      </p:sp>
      <p:sp>
        <p:nvSpPr>
          <p:cNvPr id="3" name="Content Placeholder 2">
            <a:extLst>
              <a:ext uri="{FF2B5EF4-FFF2-40B4-BE49-F238E27FC236}">
                <a16:creationId xmlns:a16="http://schemas.microsoft.com/office/drawing/2014/main" id="{6CD63596-AA2B-4CB1-B007-C4FBA6F6ADD3}"/>
              </a:ext>
            </a:extLst>
          </p:cNvPr>
          <p:cNvSpPr>
            <a:spLocks noGrp="1"/>
          </p:cNvSpPr>
          <p:nvPr>
            <p:ph idx="1"/>
          </p:nvPr>
        </p:nvSpPr>
        <p:spPr>
          <a:xfrm>
            <a:off x="1120576" y="1417638"/>
            <a:ext cx="8052000" cy="5035698"/>
          </a:xfrm>
        </p:spPr>
        <p:txBody>
          <a:bodyPr>
            <a:normAutofit/>
          </a:bodyPr>
          <a:lstStyle/>
          <a:p>
            <a:r>
              <a:rPr lang="en-US" dirty="0"/>
              <a:t>Standalone R script </a:t>
            </a:r>
          </a:p>
          <a:p>
            <a:pPr lvl="1"/>
            <a:r>
              <a:rPr lang="en-US" i="1" dirty="0">
                <a:solidFill>
                  <a:schemeClr val="accent1"/>
                </a:solidFill>
              </a:rPr>
              <a:t>Typically executed only once</a:t>
            </a:r>
          </a:p>
          <a:p>
            <a:pPr lvl="1"/>
            <a:r>
              <a:rPr lang="en-US" i="1" dirty="0">
                <a:solidFill>
                  <a:schemeClr val="accent1"/>
                </a:solidFill>
              </a:rPr>
              <a:t>Inputs are fixed by the programmer</a:t>
            </a:r>
          </a:p>
          <a:p>
            <a:pPr lvl="1"/>
            <a:r>
              <a:rPr lang="en-US" i="1" dirty="0">
                <a:solidFill>
                  <a:schemeClr val="accent1"/>
                </a:solidFill>
              </a:rPr>
              <a:t>Interaction requires knowledge of R</a:t>
            </a:r>
          </a:p>
          <a:p>
            <a:r>
              <a:rPr lang="en-US" dirty="0"/>
              <a:t>Shiny app</a:t>
            </a:r>
          </a:p>
          <a:p>
            <a:pPr lvl="1"/>
            <a:r>
              <a:rPr lang="en-US" i="1" dirty="0">
                <a:solidFill>
                  <a:schemeClr val="accent1"/>
                </a:solidFill>
              </a:rPr>
              <a:t>Server runs R code continuously, updating outputs in response to changes in inputs</a:t>
            </a:r>
          </a:p>
          <a:p>
            <a:pPr lvl="1"/>
            <a:r>
              <a:rPr lang="en-US" i="1" dirty="0">
                <a:solidFill>
                  <a:schemeClr val="accent1"/>
                </a:solidFill>
              </a:rPr>
              <a:t>Inputs are interactive</a:t>
            </a:r>
          </a:p>
          <a:p>
            <a:pPr lvl="1"/>
            <a:r>
              <a:rPr lang="en-US" i="1" dirty="0">
                <a:solidFill>
                  <a:schemeClr val="accent1"/>
                </a:solidFill>
              </a:rPr>
              <a:t>Interaction does not require knowledge of R</a:t>
            </a:r>
          </a:p>
          <a:p>
            <a:pPr lvl="1"/>
            <a:endParaRPr lang="en-US" dirty="0"/>
          </a:p>
        </p:txBody>
      </p:sp>
      <p:sp>
        <p:nvSpPr>
          <p:cNvPr id="4" name="Slide Number Placeholder 3">
            <a:extLst>
              <a:ext uri="{FF2B5EF4-FFF2-40B4-BE49-F238E27FC236}">
                <a16:creationId xmlns:a16="http://schemas.microsoft.com/office/drawing/2014/main" id="{EF539860-0C4D-410D-A78F-843205D81D9F}"/>
              </a:ext>
            </a:extLst>
          </p:cNvPr>
          <p:cNvSpPr>
            <a:spLocks noGrp="1"/>
          </p:cNvSpPr>
          <p:nvPr>
            <p:ph type="sldNum" sz="quarter" idx="12"/>
          </p:nvPr>
        </p:nvSpPr>
        <p:spPr/>
        <p:txBody>
          <a:bodyPr/>
          <a:lstStyle/>
          <a:p>
            <a:fld id="{0798D939-2D9E-2142-A80A-FFDECD1E5A9B}" type="slidenum">
              <a:rPr lang="en-US" smtClean="0"/>
              <a:t>5</a:t>
            </a:fld>
            <a:endParaRPr lang="en-US"/>
          </a:p>
        </p:txBody>
      </p:sp>
      <p:sp>
        <p:nvSpPr>
          <p:cNvPr id="7" name="Content Placeholder 2">
            <a:extLst>
              <a:ext uri="{FF2B5EF4-FFF2-40B4-BE49-F238E27FC236}">
                <a16:creationId xmlns:a16="http://schemas.microsoft.com/office/drawing/2014/main" id="{B40F1A50-3809-442C-8131-F5A11A2410CD}"/>
              </a:ext>
            </a:extLst>
          </p:cNvPr>
          <p:cNvSpPr txBox="1">
            <a:spLocks/>
          </p:cNvSpPr>
          <p:nvPr/>
        </p:nvSpPr>
        <p:spPr>
          <a:xfrm>
            <a:off x="6200575" y="1407529"/>
            <a:ext cx="5543750" cy="4983162"/>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83698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CBD41-CD11-4841-B307-11962D231734}"/>
              </a:ext>
            </a:extLst>
          </p:cNvPr>
          <p:cNvSpPr>
            <a:spLocks noGrp="1"/>
          </p:cNvSpPr>
          <p:nvPr>
            <p:ph type="title"/>
          </p:nvPr>
        </p:nvSpPr>
        <p:spPr/>
        <p:txBody>
          <a:bodyPr/>
          <a:lstStyle/>
          <a:p>
            <a:r>
              <a:rPr lang="en-US" dirty="0"/>
              <a:t>Why should modelers use Shiny?</a:t>
            </a:r>
          </a:p>
        </p:txBody>
      </p:sp>
      <p:sp>
        <p:nvSpPr>
          <p:cNvPr id="3" name="Content Placeholder 2">
            <a:extLst>
              <a:ext uri="{FF2B5EF4-FFF2-40B4-BE49-F238E27FC236}">
                <a16:creationId xmlns:a16="http://schemas.microsoft.com/office/drawing/2014/main" id="{6A76F1F1-253E-4DA7-ACBA-016280B867D0}"/>
              </a:ext>
            </a:extLst>
          </p:cNvPr>
          <p:cNvSpPr>
            <a:spLocks noGrp="1"/>
          </p:cNvSpPr>
          <p:nvPr>
            <p:ph idx="1"/>
          </p:nvPr>
        </p:nvSpPr>
        <p:spPr/>
        <p:txBody>
          <a:bodyPr>
            <a:normAutofit/>
          </a:bodyPr>
          <a:lstStyle/>
          <a:p>
            <a:pPr indent="-342900">
              <a:spcBef>
                <a:spcPts val="0"/>
              </a:spcBef>
              <a:buClrTx/>
              <a:buSzTx/>
              <a:defRPr/>
            </a:pPr>
            <a:r>
              <a:rPr lang="en-US" dirty="0">
                <a:cs typeface="Times New Roman" pitchFamily="18" charset="0"/>
              </a:rPr>
              <a:t>Strengths of decision-analytic modeling:</a:t>
            </a:r>
          </a:p>
          <a:p>
            <a:pPr lvl="1" indent="-342900">
              <a:spcBef>
                <a:spcPts val="0"/>
              </a:spcBef>
              <a:buClrTx/>
              <a:buSzTx/>
              <a:defRPr/>
            </a:pPr>
            <a:r>
              <a:rPr lang="en-US" dirty="0">
                <a:solidFill>
                  <a:schemeClr val="accent1"/>
                </a:solidFill>
                <a:cs typeface="Times New Roman" pitchFamily="18" charset="0"/>
              </a:rPr>
              <a:t>Encourages </a:t>
            </a:r>
            <a:r>
              <a:rPr lang="en-US" i="1" dirty="0">
                <a:solidFill>
                  <a:schemeClr val="accent1"/>
                </a:solidFill>
                <a:cs typeface="Times New Roman" pitchFamily="18" charset="0"/>
              </a:rPr>
              <a:t>“what if” </a:t>
            </a:r>
            <a:r>
              <a:rPr lang="en-US" dirty="0">
                <a:solidFill>
                  <a:schemeClr val="accent1"/>
                </a:solidFill>
                <a:cs typeface="Times New Roman" pitchFamily="18" charset="0"/>
              </a:rPr>
              <a:t>analyses</a:t>
            </a:r>
          </a:p>
          <a:p>
            <a:pPr lvl="1" indent="-342900">
              <a:spcBef>
                <a:spcPts val="0"/>
              </a:spcBef>
              <a:buClrTx/>
              <a:buSzTx/>
              <a:defRPr/>
            </a:pPr>
            <a:r>
              <a:rPr lang="en-US" u="sng" dirty="0">
                <a:solidFill>
                  <a:schemeClr val="accent1"/>
                </a:solidFill>
                <a:cs typeface="Times New Roman" pitchFamily="18" charset="0"/>
              </a:rPr>
              <a:t>Explicit assumptions </a:t>
            </a:r>
            <a:r>
              <a:rPr lang="en-US" dirty="0">
                <a:solidFill>
                  <a:schemeClr val="accent1"/>
                </a:solidFill>
                <a:cs typeface="Times New Roman" pitchFamily="18" charset="0"/>
              </a:rPr>
              <a:t>are translated into policy recommendations</a:t>
            </a:r>
          </a:p>
          <a:p>
            <a:pPr marL="297180" lvl="1" indent="0">
              <a:spcBef>
                <a:spcPts val="0"/>
              </a:spcBef>
              <a:buClrTx/>
              <a:buSzTx/>
              <a:buNone/>
              <a:defRPr/>
            </a:pPr>
            <a:endParaRPr lang="en-US" dirty="0">
              <a:cs typeface="Times New Roman" pitchFamily="18" charset="0"/>
            </a:endParaRPr>
          </a:p>
          <a:p>
            <a:pPr indent="-342900">
              <a:spcBef>
                <a:spcPts val="0"/>
              </a:spcBef>
              <a:buClrTx/>
              <a:buSzTx/>
              <a:defRPr/>
            </a:pPr>
            <a:r>
              <a:rPr lang="en-US" dirty="0">
                <a:cs typeface="Times New Roman" pitchFamily="18" charset="0"/>
              </a:rPr>
              <a:t>Weaknesses of decision-analytic modeling:</a:t>
            </a:r>
          </a:p>
          <a:p>
            <a:pPr lvl="1" indent="-342900">
              <a:spcBef>
                <a:spcPts val="0"/>
              </a:spcBef>
              <a:buClrTx/>
              <a:buSzTx/>
              <a:defRPr/>
            </a:pPr>
            <a:r>
              <a:rPr lang="en-US" dirty="0">
                <a:solidFill>
                  <a:schemeClr val="accent1"/>
                </a:solidFill>
                <a:cs typeface="Times New Roman" pitchFamily="18" charset="0"/>
              </a:rPr>
              <a:t>Data to inform input parameter values may be lacking or of poor quality</a:t>
            </a:r>
          </a:p>
          <a:p>
            <a:pPr lvl="1" indent="-342900">
              <a:spcBef>
                <a:spcPts val="0"/>
              </a:spcBef>
              <a:buClrTx/>
              <a:buSzTx/>
              <a:defRPr/>
            </a:pPr>
            <a:r>
              <a:rPr lang="en-US" dirty="0">
                <a:solidFill>
                  <a:schemeClr val="accent1"/>
                </a:solidFill>
                <a:cs typeface="Times New Roman" pitchFamily="18" charset="0"/>
              </a:rPr>
              <a:t>The “black box” lacks transparency, which threatens trust</a:t>
            </a:r>
          </a:p>
          <a:p>
            <a:pPr marL="0" indent="0">
              <a:spcBef>
                <a:spcPts val="0"/>
              </a:spcBef>
              <a:buClrTx/>
              <a:buSzTx/>
              <a:buNone/>
              <a:defRPr/>
            </a:pPr>
            <a:endParaRPr lang="en-US" dirty="0">
              <a:cs typeface="Times New Roman" pitchFamily="18" charset="0"/>
            </a:endParaRPr>
          </a:p>
          <a:p>
            <a:pPr indent="-342900">
              <a:spcBef>
                <a:spcPts val="0"/>
              </a:spcBef>
              <a:buClrTx/>
              <a:buSzTx/>
              <a:defRPr/>
            </a:pPr>
            <a:r>
              <a:rPr lang="en-US" dirty="0">
                <a:cs typeface="Times New Roman" pitchFamily="18" charset="0"/>
              </a:rPr>
              <a:t>Shiny enables decision-makers to quickly assess how results change in response to different explicit assumptions</a:t>
            </a:r>
          </a:p>
          <a:p>
            <a:pPr indent="-342900">
              <a:spcBef>
                <a:spcPts val="0"/>
              </a:spcBef>
              <a:buClrTx/>
              <a:buSzTx/>
              <a:defRPr/>
            </a:pPr>
            <a:r>
              <a:rPr lang="en-US" dirty="0">
                <a:cs typeface="Times New Roman" pitchFamily="18" charset="0"/>
              </a:rPr>
              <a:t>Users can play with the inputs and gain intuition about how the “black box” works. This interactivity can make the model feel more transparent and trustworthy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cs typeface="Times New Roman" pitchFamily="18" charset="0"/>
            </a:endParaRPr>
          </a:p>
        </p:txBody>
      </p:sp>
      <p:sp>
        <p:nvSpPr>
          <p:cNvPr id="4" name="Slide Number Placeholder 3">
            <a:extLst>
              <a:ext uri="{FF2B5EF4-FFF2-40B4-BE49-F238E27FC236}">
                <a16:creationId xmlns:a16="http://schemas.microsoft.com/office/drawing/2014/main" id="{66472D74-A412-4FF9-8AF9-FF7DB1BC88ED}"/>
              </a:ext>
            </a:extLst>
          </p:cNvPr>
          <p:cNvSpPr>
            <a:spLocks noGrp="1"/>
          </p:cNvSpPr>
          <p:nvPr>
            <p:ph type="sldNum" sz="quarter" idx="12"/>
          </p:nvPr>
        </p:nvSpPr>
        <p:spPr/>
        <p:txBody>
          <a:bodyPr/>
          <a:lstStyle/>
          <a:p>
            <a:fld id="{0798D939-2D9E-2142-A80A-FFDECD1E5A9B}" type="slidenum">
              <a:rPr lang="en-US" smtClean="0"/>
              <a:t>6</a:t>
            </a:fld>
            <a:endParaRPr lang="en-US"/>
          </a:p>
        </p:txBody>
      </p:sp>
    </p:spTree>
    <p:extLst>
      <p:ext uri="{BB962C8B-B14F-4D97-AF65-F5344CB8AC3E}">
        <p14:creationId xmlns:p14="http://schemas.microsoft.com/office/powerpoint/2010/main" val="837414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9" name="Rectangle 5"/>
          <p:cNvSpPr>
            <a:spLocks noChangeArrowheads="1"/>
          </p:cNvSpPr>
          <p:nvPr/>
        </p:nvSpPr>
        <p:spPr bwMode="auto">
          <a:xfrm>
            <a:off x="5334000" y="2590800"/>
            <a:ext cx="1600200" cy="1600200"/>
          </a:xfrm>
          <a:prstGeom prst="rect">
            <a:avLst/>
          </a:prstGeom>
          <a:solidFill>
            <a:srgbClr val="00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a:solidFill>
                  <a:schemeClr val="bg1"/>
                </a:solidFill>
              </a:rPr>
              <a:t>Decision</a:t>
            </a:r>
          </a:p>
          <a:p>
            <a:pPr algn="ctr"/>
            <a:r>
              <a:rPr lang="en-US" altLang="en-US" sz="2000" dirty="0">
                <a:solidFill>
                  <a:schemeClr val="bg1"/>
                </a:solidFill>
              </a:rPr>
              <a:t>model</a:t>
            </a:r>
          </a:p>
        </p:txBody>
      </p:sp>
      <p:sp>
        <p:nvSpPr>
          <p:cNvPr id="692234" name="Text Box 10"/>
          <p:cNvSpPr txBox="1">
            <a:spLocks noChangeArrowheads="1"/>
          </p:cNvSpPr>
          <p:nvPr/>
        </p:nvSpPr>
        <p:spPr bwMode="auto">
          <a:xfrm>
            <a:off x="8323264" y="5334001"/>
            <a:ext cx="1598515" cy="646331"/>
          </a:xfrm>
          <a:prstGeom prst="rect">
            <a:avLst/>
          </a:prstGeom>
          <a:solidFill>
            <a:srgbClr val="80008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dirty="0">
                <a:solidFill>
                  <a:schemeClr val="bg1"/>
                </a:solidFill>
              </a:rPr>
              <a:t>Policy</a:t>
            </a:r>
          </a:p>
          <a:p>
            <a:pPr algn="ctr"/>
            <a:r>
              <a:rPr lang="en-US" altLang="en-US" dirty="0">
                <a:solidFill>
                  <a:schemeClr val="bg1"/>
                </a:solidFill>
              </a:rPr>
              <a:t>Implications</a:t>
            </a:r>
          </a:p>
        </p:txBody>
      </p:sp>
      <p:sp>
        <p:nvSpPr>
          <p:cNvPr id="692240" name="Rectangle 16"/>
          <p:cNvSpPr>
            <a:spLocks noChangeArrowheads="1"/>
          </p:cNvSpPr>
          <p:nvPr/>
        </p:nvSpPr>
        <p:spPr bwMode="auto">
          <a:xfrm>
            <a:off x="1905000" y="2101851"/>
            <a:ext cx="2895600" cy="639763"/>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Efficacy of treatment</a:t>
            </a:r>
          </a:p>
        </p:txBody>
      </p:sp>
      <p:sp>
        <p:nvSpPr>
          <p:cNvPr id="692241" name="Rectangle 17"/>
          <p:cNvSpPr>
            <a:spLocks noChangeArrowheads="1"/>
          </p:cNvSpPr>
          <p:nvPr/>
        </p:nvSpPr>
        <p:spPr bwMode="auto">
          <a:xfrm>
            <a:off x="1828800" y="3106738"/>
            <a:ext cx="29718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Risk of future events</a:t>
            </a:r>
          </a:p>
        </p:txBody>
      </p:sp>
      <p:sp>
        <p:nvSpPr>
          <p:cNvPr id="692242" name="Rectangle 18"/>
          <p:cNvSpPr>
            <a:spLocks noChangeArrowheads="1"/>
          </p:cNvSpPr>
          <p:nvPr/>
        </p:nvSpPr>
        <p:spPr bwMode="auto">
          <a:xfrm>
            <a:off x="3200400" y="730250"/>
            <a:ext cx="2209800" cy="914400"/>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Probability</a:t>
            </a:r>
          </a:p>
          <a:p>
            <a:pPr algn="ctr"/>
            <a:r>
              <a:rPr lang="en-US" altLang="en-US" sz="2000">
                <a:solidFill>
                  <a:schemeClr val="bg1"/>
                </a:solidFill>
              </a:rPr>
              <a:t>of disease</a:t>
            </a:r>
          </a:p>
        </p:txBody>
      </p:sp>
      <p:sp>
        <p:nvSpPr>
          <p:cNvPr id="692243" name="Rectangle 19"/>
          <p:cNvSpPr>
            <a:spLocks noChangeArrowheads="1"/>
          </p:cNvSpPr>
          <p:nvPr/>
        </p:nvSpPr>
        <p:spPr bwMode="auto">
          <a:xfrm>
            <a:off x="2514600" y="4113213"/>
            <a:ext cx="16764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Costs</a:t>
            </a:r>
          </a:p>
        </p:txBody>
      </p:sp>
      <p:sp>
        <p:nvSpPr>
          <p:cNvPr id="692244" name="Rectangle 20"/>
          <p:cNvSpPr>
            <a:spLocks noChangeArrowheads="1"/>
          </p:cNvSpPr>
          <p:nvPr/>
        </p:nvSpPr>
        <p:spPr bwMode="auto">
          <a:xfrm>
            <a:off x="7315200" y="4113213"/>
            <a:ext cx="28956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Test characteristics</a:t>
            </a:r>
          </a:p>
        </p:txBody>
      </p:sp>
      <p:sp>
        <p:nvSpPr>
          <p:cNvPr id="692245" name="Rectangle 21"/>
          <p:cNvSpPr>
            <a:spLocks noChangeArrowheads="1"/>
          </p:cNvSpPr>
          <p:nvPr/>
        </p:nvSpPr>
        <p:spPr bwMode="auto">
          <a:xfrm>
            <a:off x="7543800" y="2101851"/>
            <a:ext cx="2819400" cy="639763"/>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Risks of treatment</a:t>
            </a:r>
          </a:p>
        </p:txBody>
      </p:sp>
      <p:sp>
        <p:nvSpPr>
          <p:cNvPr id="692246" name="Rectangle 22"/>
          <p:cNvSpPr>
            <a:spLocks noChangeArrowheads="1"/>
          </p:cNvSpPr>
          <p:nvPr/>
        </p:nvSpPr>
        <p:spPr bwMode="auto">
          <a:xfrm>
            <a:off x="6096000" y="730250"/>
            <a:ext cx="2362200" cy="914400"/>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Health-related</a:t>
            </a:r>
          </a:p>
          <a:p>
            <a:pPr algn="ctr"/>
            <a:r>
              <a:rPr lang="en-US" altLang="en-US" sz="2000">
                <a:solidFill>
                  <a:schemeClr val="bg1"/>
                </a:solidFill>
              </a:rPr>
              <a:t>quality of life</a:t>
            </a:r>
          </a:p>
        </p:txBody>
      </p:sp>
      <p:sp>
        <p:nvSpPr>
          <p:cNvPr id="692247" name="Rectangle 23"/>
          <p:cNvSpPr>
            <a:spLocks noChangeArrowheads="1"/>
          </p:cNvSpPr>
          <p:nvPr/>
        </p:nvSpPr>
        <p:spPr bwMode="auto">
          <a:xfrm>
            <a:off x="7772400" y="3106738"/>
            <a:ext cx="19812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Adherence </a:t>
            </a:r>
          </a:p>
        </p:txBody>
      </p:sp>
      <p:sp>
        <p:nvSpPr>
          <p:cNvPr id="692248" name="Line 24"/>
          <p:cNvSpPr>
            <a:spLocks noChangeShapeType="1"/>
          </p:cNvSpPr>
          <p:nvPr/>
        </p:nvSpPr>
        <p:spPr bwMode="auto">
          <a:xfrm>
            <a:off x="5029200" y="1752600"/>
            <a:ext cx="5334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49" name="Line 25"/>
          <p:cNvSpPr>
            <a:spLocks noChangeShapeType="1"/>
          </p:cNvSpPr>
          <p:nvPr/>
        </p:nvSpPr>
        <p:spPr bwMode="auto">
          <a:xfrm flipH="1">
            <a:off x="6324600" y="1752600"/>
            <a:ext cx="2286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0" name="Line 26"/>
          <p:cNvSpPr>
            <a:spLocks noChangeShapeType="1"/>
          </p:cNvSpPr>
          <p:nvPr/>
        </p:nvSpPr>
        <p:spPr bwMode="auto">
          <a:xfrm>
            <a:off x="4876800" y="2438400"/>
            <a:ext cx="3810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1" name="Line 27"/>
          <p:cNvSpPr>
            <a:spLocks noChangeShapeType="1"/>
          </p:cNvSpPr>
          <p:nvPr/>
        </p:nvSpPr>
        <p:spPr bwMode="auto">
          <a:xfrm>
            <a:off x="4876800" y="34290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2" name="Line 28"/>
          <p:cNvSpPr>
            <a:spLocks noChangeShapeType="1"/>
          </p:cNvSpPr>
          <p:nvPr/>
        </p:nvSpPr>
        <p:spPr bwMode="auto">
          <a:xfrm flipV="1">
            <a:off x="4267200" y="4038600"/>
            <a:ext cx="99060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3" name="Line 29"/>
          <p:cNvSpPr>
            <a:spLocks noChangeShapeType="1"/>
          </p:cNvSpPr>
          <p:nvPr/>
        </p:nvSpPr>
        <p:spPr bwMode="auto">
          <a:xfrm flipH="1">
            <a:off x="7010400" y="2438400"/>
            <a:ext cx="4572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4" name="Line 30"/>
          <p:cNvSpPr>
            <a:spLocks noChangeShapeType="1"/>
          </p:cNvSpPr>
          <p:nvPr/>
        </p:nvSpPr>
        <p:spPr bwMode="auto">
          <a:xfrm flipH="1">
            <a:off x="7010400" y="34290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5" name="Line 31"/>
          <p:cNvSpPr>
            <a:spLocks noChangeShapeType="1"/>
          </p:cNvSpPr>
          <p:nvPr/>
        </p:nvSpPr>
        <p:spPr bwMode="auto">
          <a:xfrm flipH="1" flipV="1">
            <a:off x="6934200" y="4267200"/>
            <a:ext cx="30480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7" name="Line 33"/>
          <p:cNvSpPr>
            <a:spLocks noChangeShapeType="1"/>
          </p:cNvSpPr>
          <p:nvPr/>
        </p:nvSpPr>
        <p:spPr bwMode="auto">
          <a:xfrm flipH="1">
            <a:off x="5715000" y="4267200"/>
            <a:ext cx="381000" cy="914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0" name="Line 36"/>
          <p:cNvSpPr>
            <a:spLocks noChangeShapeType="1"/>
          </p:cNvSpPr>
          <p:nvPr/>
        </p:nvSpPr>
        <p:spPr bwMode="auto">
          <a:xfrm>
            <a:off x="5867400" y="5029200"/>
            <a:ext cx="1524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2" name="Line 38"/>
          <p:cNvSpPr>
            <a:spLocks noChangeShapeType="1"/>
          </p:cNvSpPr>
          <p:nvPr/>
        </p:nvSpPr>
        <p:spPr bwMode="auto">
          <a:xfrm>
            <a:off x="7543800" y="57912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3" name="Rectangle 39"/>
          <p:cNvSpPr>
            <a:spLocks noChangeArrowheads="1"/>
          </p:cNvSpPr>
          <p:nvPr/>
        </p:nvSpPr>
        <p:spPr bwMode="auto">
          <a:xfrm>
            <a:off x="4038600" y="5257800"/>
            <a:ext cx="3352800" cy="1295400"/>
          </a:xfrm>
          <a:prstGeom prst="rect">
            <a:avLst/>
          </a:prstGeom>
          <a:solidFill>
            <a:srgbClr val="92D050"/>
          </a:solidFill>
          <a:ln w="12700">
            <a:solidFill>
              <a:schemeClr val="tx1"/>
            </a:solidFill>
            <a:miter lim="800000"/>
            <a:headEnd/>
            <a:tailEnd/>
          </a:ln>
          <a:effectLst/>
        </p:spPr>
        <p:txBody>
          <a:bodyPr wrap="none" anchor="ctr"/>
          <a:lstStyle/>
          <a:p>
            <a:pPr algn="ctr"/>
            <a:r>
              <a:rPr lang="en-US" altLang="en-US" sz="2000" dirty="0">
                <a:solidFill>
                  <a:schemeClr val="bg1"/>
                </a:solidFill>
              </a:rPr>
              <a:t>Health &amp; economic</a:t>
            </a:r>
          </a:p>
          <a:p>
            <a:pPr algn="ctr"/>
            <a:r>
              <a:rPr lang="en-US" altLang="en-US" sz="2000" dirty="0">
                <a:solidFill>
                  <a:schemeClr val="bg1"/>
                </a:solidFill>
              </a:rPr>
              <a:t>outcomes for</a:t>
            </a:r>
          </a:p>
          <a:p>
            <a:pPr algn="ctr"/>
            <a:r>
              <a:rPr lang="en-US" altLang="en-US" sz="2000" dirty="0">
                <a:solidFill>
                  <a:schemeClr val="bg1"/>
                </a:solidFill>
              </a:rPr>
              <a:t>alternative strategies</a:t>
            </a:r>
          </a:p>
        </p:txBody>
      </p:sp>
      <p:sp>
        <p:nvSpPr>
          <p:cNvPr id="2" name="Slide Number Placeholder 1"/>
          <p:cNvSpPr>
            <a:spLocks noGrp="1"/>
          </p:cNvSpPr>
          <p:nvPr>
            <p:ph type="sldNum" sz="quarter" idx="12"/>
          </p:nvPr>
        </p:nvSpPr>
        <p:spPr/>
        <p:txBody>
          <a:bodyPr/>
          <a:lstStyle/>
          <a:p>
            <a:fld id="{0798D939-2D9E-2142-A80A-FFDECD1E5A9B}" type="slidenum">
              <a:rPr lang="en-US" smtClean="0"/>
              <a:t>7</a:t>
            </a:fld>
            <a:endParaRPr lang="en-US"/>
          </a:p>
        </p:txBody>
      </p:sp>
    </p:spTree>
    <p:extLst>
      <p:ext uri="{BB962C8B-B14F-4D97-AF65-F5344CB8AC3E}">
        <p14:creationId xmlns:p14="http://schemas.microsoft.com/office/powerpoint/2010/main" val="326046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2242"/>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692248"/>
                                        </p:tgtEl>
                                        <p:attrNameLst>
                                          <p:attrName>style.visibility</p:attrName>
                                        </p:attrNameLst>
                                      </p:cBhvr>
                                      <p:to>
                                        <p:strVal val="visible"/>
                                      </p:to>
                                    </p:set>
                                    <p:animEffect transition="in" filter="wipe(up)">
                                      <p:cBhvr>
                                        <p:cTn id="9" dur="500"/>
                                        <p:tgtEl>
                                          <p:spTgt spid="69224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92241"/>
                                        </p:tgtEl>
                                        <p:attrNameLst>
                                          <p:attrName>style.visibility</p:attrName>
                                        </p:attrNameLst>
                                      </p:cBhvr>
                                      <p:to>
                                        <p:strVal val="visible"/>
                                      </p:to>
                                    </p:set>
                                  </p:childTnLst>
                                </p:cTn>
                              </p:par>
                              <p:par>
                                <p:cTn id="14" presetID="22" presetClass="entr" presetSubtype="8" fill="hold" nodeType="withEffect">
                                  <p:stCondLst>
                                    <p:cond delay="0"/>
                                  </p:stCondLst>
                                  <p:childTnLst>
                                    <p:set>
                                      <p:cBhvr>
                                        <p:cTn id="15" dur="1" fill="hold">
                                          <p:stCondLst>
                                            <p:cond delay="0"/>
                                          </p:stCondLst>
                                        </p:cTn>
                                        <p:tgtEl>
                                          <p:spTgt spid="692251"/>
                                        </p:tgtEl>
                                        <p:attrNameLst>
                                          <p:attrName>style.visibility</p:attrName>
                                        </p:attrNameLst>
                                      </p:cBhvr>
                                      <p:to>
                                        <p:strVal val="visible"/>
                                      </p:to>
                                    </p:set>
                                    <p:animEffect transition="in" filter="wipe(left)">
                                      <p:cBhvr>
                                        <p:cTn id="16" dur="500"/>
                                        <p:tgtEl>
                                          <p:spTgt spid="69225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92244"/>
                                        </p:tgtEl>
                                        <p:attrNameLst>
                                          <p:attrName>style.visibility</p:attrName>
                                        </p:attrNameLst>
                                      </p:cBhvr>
                                      <p:to>
                                        <p:strVal val="visible"/>
                                      </p:to>
                                    </p:set>
                                  </p:childTnLst>
                                </p:cTn>
                              </p:par>
                              <p:par>
                                <p:cTn id="21" presetID="22" presetClass="entr" presetSubtype="4" fill="hold" nodeType="withEffect">
                                  <p:stCondLst>
                                    <p:cond delay="0"/>
                                  </p:stCondLst>
                                  <p:childTnLst>
                                    <p:set>
                                      <p:cBhvr>
                                        <p:cTn id="22" dur="1" fill="hold">
                                          <p:stCondLst>
                                            <p:cond delay="0"/>
                                          </p:stCondLst>
                                        </p:cTn>
                                        <p:tgtEl>
                                          <p:spTgt spid="692255"/>
                                        </p:tgtEl>
                                        <p:attrNameLst>
                                          <p:attrName>style.visibility</p:attrName>
                                        </p:attrNameLst>
                                      </p:cBhvr>
                                      <p:to>
                                        <p:strVal val="visible"/>
                                      </p:to>
                                    </p:set>
                                    <p:animEffect transition="in" filter="wipe(down)">
                                      <p:cBhvr>
                                        <p:cTn id="23" dur="500"/>
                                        <p:tgtEl>
                                          <p:spTgt spid="69225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92240"/>
                                        </p:tgtEl>
                                        <p:attrNameLst>
                                          <p:attrName>style.visibility</p:attrName>
                                        </p:attrNameLst>
                                      </p:cBhvr>
                                      <p:to>
                                        <p:strVal val="visible"/>
                                      </p:to>
                                    </p:set>
                                  </p:childTnLst>
                                </p:cTn>
                              </p:par>
                              <p:par>
                                <p:cTn id="28" presetID="22" presetClass="entr" presetSubtype="1" fill="hold" nodeType="withEffect">
                                  <p:stCondLst>
                                    <p:cond delay="0"/>
                                  </p:stCondLst>
                                  <p:childTnLst>
                                    <p:set>
                                      <p:cBhvr>
                                        <p:cTn id="29" dur="1" fill="hold">
                                          <p:stCondLst>
                                            <p:cond delay="0"/>
                                          </p:stCondLst>
                                        </p:cTn>
                                        <p:tgtEl>
                                          <p:spTgt spid="692250"/>
                                        </p:tgtEl>
                                        <p:attrNameLst>
                                          <p:attrName>style.visibility</p:attrName>
                                        </p:attrNameLst>
                                      </p:cBhvr>
                                      <p:to>
                                        <p:strVal val="visible"/>
                                      </p:to>
                                    </p:set>
                                    <p:animEffect transition="in" filter="wipe(up)">
                                      <p:cBhvr>
                                        <p:cTn id="30" dur="500"/>
                                        <p:tgtEl>
                                          <p:spTgt spid="69225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2245"/>
                                        </p:tgtEl>
                                        <p:attrNameLst>
                                          <p:attrName>style.visibility</p:attrName>
                                        </p:attrNameLst>
                                      </p:cBhvr>
                                      <p:to>
                                        <p:strVal val="visible"/>
                                      </p:to>
                                    </p:set>
                                  </p:childTnLst>
                                </p:cTn>
                              </p:par>
                              <p:par>
                                <p:cTn id="35" presetID="22" presetClass="entr" presetSubtype="2" fill="hold" nodeType="withEffect">
                                  <p:stCondLst>
                                    <p:cond delay="0"/>
                                  </p:stCondLst>
                                  <p:childTnLst>
                                    <p:set>
                                      <p:cBhvr>
                                        <p:cTn id="36" dur="1" fill="hold">
                                          <p:stCondLst>
                                            <p:cond delay="0"/>
                                          </p:stCondLst>
                                        </p:cTn>
                                        <p:tgtEl>
                                          <p:spTgt spid="692253"/>
                                        </p:tgtEl>
                                        <p:attrNameLst>
                                          <p:attrName>style.visibility</p:attrName>
                                        </p:attrNameLst>
                                      </p:cBhvr>
                                      <p:to>
                                        <p:strVal val="visible"/>
                                      </p:to>
                                    </p:set>
                                    <p:animEffect transition="in" filter="wipe(right)">
                                      <p:cBhvr>
                                        <p:cTn id="37" dur="500"/>
                                        <p:tgtEl>
                                          <p:spTgt spid="6922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92246"/>
                                        </p:tgtEl>
                                        <p:attrNameLst>
                                          <p:attrName>style.visibility</p:attrName>
                                        </p:attrNameLst>
                                      </p:cBhvr>
                                      <p:to>
                                        <p:strVal val="visible"/>
                                      </p:to>
                                    </p:set>
                                  </p:childTnLst>
                                </p:cTn>
                              </p:par>
                              <p:par>
                                <p:cTn id="42" presetID="22" presetClass="entr" presetSubtype="1" fill="hold" nodeType="withEffect">
                                  <p:stCondLst>
                                    <p:cond delay="0"/>
                                  </p:stCondLst>
                                  <p:childTnLst>
                                    <p:set>
                                      <p:cBhvr>
                                        <p:cTn id="43" dur="1" fill="hold">
                                          <p:stCondLst>
                                            <p:cond delay="0"/>
                                          </p:stCondLst>
                                        </p:cTn>
                                        <p:tgtEl>
                                          <p:spTgt spid="692249"/>
                                        </p:tgtEl>
                                        <p:attrNameLst>
                                          <p:attrName>style.visibility</p:attrName>
                                        </p:attrNameLst>
                                      </p:cBhvr>
                                      <p:to>
                                        <p:strVal val="visible"/>
                                      </p:to>
                                    </p:set>
                                    <p:animEffect transition="in" filter="wipe(up)">
                                      <p:cBhvr>
                                        <p:cTn id="44" dur="500"/>
                                        <p:tgtEl>
                                          <p:spTgt spid="69224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92243"/>
                                        </p:tgtEl>
                                        <p:attrNameLst>
                                          <p:attrName>style.visibility</p:attrName>
                                        </p:attrNameLst>
                                      </p:cBhvr>
                                      <p:to>
                                        <p:strVal val="visible"/>
                                      </p:to>
                                    </p:set>
                                  </p:childTnLst>
                                </p:cTn>
                              </p:par>
                              <p:par>
                                <p:cTn id="49" presetID="22" presetClass="entr" presetSubtype="4" fill="hold" nodeType="withEffect">
                                  <p:stCondLst>
                                    <p:cond delay="0"/>
                                  </p:stCondLst>
                                  <p:childTnLst>
                                    <p:set>
                                      <p:cBhvr>
                                        <p:cTn id="50" dur="1" fill="hold">
                                          <p:stCondLst>
                                            <p:cond delay="0"/>
                                          </p:stCondLst>
                                        </p:cTn>
                                        <p:tgtEl>
                                          <p:spTgt spid="692252"/>
                                        </p:tgtEl>
                                        <p:attrNameLst>
                                          <p:attrName>style.visibility</p:attrName>
                                        </p:attrNameLst>
                                      </p:cBhvr>
                                      <p:to>
                                        <p:strVal val="visible"/>
                                      </p:to>
                                    </p:set>
                                    <p:animEffect transition="in" filter="wipe(down)">
                                      <p:cBhvr>
                                        <p:cTn id="51" dur="500"/>
                                        <p:tgtEl>
                                          <p:spTgt spid="69225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692247"/>
                                        </p:tgtEl>
                                        <p:attrNameLst>
                                          <p:attrName>style.visibility</p:attrName>
                                        </p:attrNameLst>
                                      </p:cBhvr>
                                      <p:to>
                                        <p:strVal val="visible"/>
                                      </p:to>
                                    </p:set>
                                  </p:childTnLst>
                                </p:cTn>
                              </p:par>
                              <p:par>
                                <p:cTn id="56" presetID="22" presetClass="entr" presetSubtype="2" fill="hold" nodeType="withEffect">
                                  <p:stCondLst>
                                    <p:cond delay="0"/>
                                  </p:stCondLst>
                                  <p:childTnLst>
                                    <p:set>
                                      <p:cBhvr>
                                        <p:cTn id="57" dur="1" fill="hold">
                                          <p:stCondLst>
                                            <p:cond delay="0"/>
                                          </p:stCondLst>
                                        </p:cTn>
                                        <p:tgtEl>
                                          <p:spTgt spid="692254"/>
                                        </p:tgtEl>
                                        <p:attrNameLst>
                                          <p:attrName>style.visibility</p:attrName>
                                        </p:attrNameLst>
                                      </p:cBhvr>
                                      <p:to>
                                        <p:strVal val="visible"/>
                                      </p:to>
                                    </p:set>
                                    <p:animEffect transition="in" filter="wipe(right)">
                                      <p:cBhvr>
                                        <p:cTn id="58" dur="500"/>
                                        <p:tgtEl>
                                          <p:spTgt spid="69225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nodeType="clickEffect">
                                  <p:stCondLst>
                                    <p:cond delay="0"/>
                                  </p:stCondLst>
                                  <p:childTnLst>
                                    <p:set>
                                      <p:cBhvr>
                                        <p:cTn id="62" dur="1" fill="hold">
                                          <p:stCondLst>
                                            <p:cond delay="0"/>
                                          </p:stCondLst>
                                        </p:cTn>
                                        <p:tgtEl>
                                          <p:spTgt spid="692257"/>
                                        </p:tgtEl>
                                        <p:attrNameLst>
                                          <p:attrName>style.visibility</p:attrName>
                                        </p:attrNameLst>
                                      </p:cBhvr>
                                      <p:to>
                                        <p:strVal val="visible"/>
                                      </p:to>
                                    </p:set>
                                    <p:animEffect transition="in" filter="wipe(up)">
                                      <p:cBhvr>
                                        <p:cTn id="63" dur="500"/>
                                        <p:tgtEl>
                                          <p:spTgt spid="692257"/>
                                        </p:tgtEl>
                                      </p:cBhvr>
                                    </p:animEffect>
                                  </p:childTnLst>
                                </p:cTn>
                              </p:par>
                              <p:par>
                                <p:cTn id="64" presetID="1" presetClass="entr" presetSubtype="0" fill="hold" grpId="0" nodeType="withEffect">
                                  <p:stCondLst>
                                    <p:cond delay="0"/>
                                  </p:stCondLst>
                                  <p:childTnLst>
                                    <p:set>
                                      <p:cBhvr>
                                        <p:cTn id="65" dur="1" fill="hold">
                                          <p:stCondLst>
                                            <p:cond delay="0"/>
                                          </p:stCondLst>
                                        </p:cTn>
                                        <p:tgtEl>
                                          <p:spTgt spid="692263"/>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692262"/>
                                        </p:tgtEl>
                                        <p:attrNameLst>
                                          <p:attrName>style.visibility</p:attrName>
                                        </p:attrNameLst>
                                      </p:cBhvr>
                                      <p:to>
                                        <p:strVal val="visible"/>
                                      </p:to>
                                    </p:set>
                                    <p:animEffect transition="in" filter="wipe(left)">
                                      <p:cBhvr>
                                        <p:cTn id="70" dur="500"/>
                                        <p:tgtEl>
                                          <p:spTgt spid="692262"/>
                                        </p:tgtEl>
                                      </p:cBhvr>
                                    </p:animEffect>
                                  </p:childTnLst>
                                </p:cTn>
                              </p:par>
                              <p:par>
                                <p:cTn id="71" presetID="1" presetClass="entr" presetSubtype="0" fill="hold" grpId="0" nodeType="withEffect">
                                  <p:stCondLst>
                                    <p:cond delay="0"/>
                                  </p:stCondLst>
                                  <p:childTnLst>
                                    <p:set>
                                      <p:cBhvr>
                                        <p:cTn id="72" dur="1" fill="hold">
                                          <p:stCondLst>
                                            <p:cond delay="0"/>
                                          </p:stCondLst>
                                        </p:cTn>
                                        <p:tgtEl>
                                          <p:spTgt spid="6922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34" grpId="0" animBg="1"/>
      <p:bldP spid="692240" grpId="0" animBg="1"/>
      <p:bldP spid="692241" grpId="0" animBg="1"/>
      <p:bldP spid="692242" grpId="0" animBg="1"/>
      <p:bldP spid="692243" grpId="0" animBg="1"/>
      <p:bldP spid="692244" grpId="0" animBg="1"/>
      <p:bldP spid="692245" grpId="0" animBg="1"/>
      <p:bldP spid="692246" grpId="0" animBg="1"/>
      <p:bldP spid="692247" grpId="0" animBg="1"/>
      <p:bldP spid="69226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E87EB-DC3C-415D-A7C5-4DBDF9A94AD3}"/>
              </a:ext>
            </a:extLst>
          </p:cNvPr>
          <p:cNvSpPr>
            <a:spLocks noGrp="1"/>
          </p:cNvSpPr>
          <p:nvPr>
            <p:ph type="title"/>
          </p:nvPr>
        </p:nvSpPr>
        <p:spPr/>
        <p:txBody>
          <a:bodyPr/>
          <a:lstStyle/>
          <a:p>
            <a:r>
              <a:rPr lang="en-US" dirty="0"/>
              <a:t>Getting started with a template</a:t>
            </a:r>
          </a:p>
        </p:txBody>
      </p:sp>
      <p:sp>
        <p:nvSpPr>
          <p:cNvPr id="3" name="Content Placeholder 2">
            <a:extLst>
              <a:ext uri="{FF2B5EF4-FFF2-40B4-BE49-F238E27FC236}">
                <a16:creationId xmlns:a16="http://schemas.microsoft.com/office/drawing/2014/main" id="{0CA35219-CC5B-41A7-BADF-46245798CFBC}"/>
              </a:ext>
            </a:extLst>
          </p:cNvPr>
          <p:cNvSpPr>
            <a:spLocks noGrp="1"/>
          </p:cNvSpPr>
          <p:nvPr>
            <p:ph idx="1"/>
          </p:nvPr>
        </p:nvSpPr>
        <p:spPr/>
        <p:txBody>
          <a:bodyPr/>
          <a:lstStyle/>
          <a:p>
            <a:pPr marL="114300" indent="0">
              <a:buNone/>
            </a:pPr>
            <a:r>
              <a:rPr lang="en-US" dirty="0">
                <a:solidFill>
                  <a:schemeClr val="accent1"/>
                </a:solidFill>
              </a:rPr>
              <a:t># Load required packages</a:t>
            </a:r>
          </a:p>
          <a:p>
            <a:pPr marL="114300" indent="0">
              <a:buNone/>
            </a:pPr>
            <a:r>
              <a:rPr lang="en-US" dirty="0"/>
              <a:t>library(shiny)  </a:t>
            </a:r>
          </a:p>
          <a:p>
            <a:pPr marL="114300" indent="0">
              <a:buNone/>
            </a:pPr>
            <a:endParaRPr lang="en-US" dirty="0">
              <a:solidFill>
                <a:schemeClr val="accent1"/>
              </a:solidFill>
            </a:endParaRPr>
          </a:p>
          <a:p>
            <a:pPr marL="114300" indent="0">
              <a:buNone/>
            </a:pPr>
            <a:r>
              <a:rPr lang="en-US" dirty="0">
                <a:solidFill>
                  <a:schemeClr val="accent1"/>
                </a:solidFill>
              </a:rPr>
              <a:t># Sets up appearance of app and fields user input</a:t>
            </a:r>
          </a:p>
          <a:p>
            <a:pPr marL="114300" indent="0">
              <a:buNone/>
            </a:pPr>
            <a:r>
              <a:rPr lang="en-US" dirty="0" err="1"/>
              <a:t>ui</a:t>
            </a:r>
            <a:r>
              <a:rPr lang="en-US" dirty="0"/>
              <a:t> &lt;- </a:t>
            </a:r>
            <a:r>
              <a:rPr lang="en-US" dirty="0" err="1"/>
              <a:t>fluidPage</a:t>
            </a:r>
            <a:r>
              <a:rPr lang="en-US" dirty="0"/>
              <a:t>(  )</a:t>
            </a:r>
          </a:p>
          <a:p>
            <a:pPr marL="114300" indent="0">
              <a:buNone/>
            </a:pPr>
            <a:endParaRPr lang="en-US" dirty="0">
              <a:solidFill>
                <a:schemeClr val="accent1"/>
              </a:solidFill>
            </a:endParaRPr>
          </a:p>
          <a:p>
            <a:pPr marL="114300" indent="0">
              <a:buNone/>
            </a:pPr>
            <a:r>
              <a:rPr lang="en-US" dirty="0">
                <a:solidFill>
                  <a:schemeClr val="accent1"/>
                </a:solidFill>
              </a:rPr>
              <a:t># Takes the inputs and creates the outputs</a:t>
            </a:r>
          </a:p>
          <a:p>
            <a:pPr marL="114300" indent="0">
              <a:buNone/>
            </a:pPr>
            <a:r>
              <a:rPr lang="en-US" dirty="0"/>
              <a:t>server &lt;- function(input, output) {  }</a:t>
            </a:r>
          </a:p>
          <a:p>
            <a:pPr marL="114300" indent="0">
              <a:buNone/>
            </a:pPr>
            <a:endParaRPr lang="en-US" dirty="0"/>
          </a:p>
          <a:p>
            <a:pPr marL="114300" indent="0">
              <a:buNone/>
            </a:pPr>
            <a:r>
              <a:rPr lang="en-US" dirty="0">
                <a:solidFill>
                  <a:schemeClr val="accent1"/>
                </a:solidFill>
              </a:rPr>
              <a:t># Creates the final Shiny app object</a:t>
            </a:r>
          </a:p>
          <a:p>
            <a:pPr marL="114300" indent="0">
              <a:buNone/>
            </a:pPr>
            <a:r>
              <a:rPr lang="en-US" dirty="0" err="1"/>
              <a:t>shinyApp</a:t>
            </a:r>
            <a:r>
              <a:rPr lang="en-US" dirty="0"/>
              <a:t>(</a:t>
            </a:r>
            <a:r>
              <a:rPr lang="en-US" dirty="0" err="1"/>
              <a:t>ui</a:t>
            </a:r>
            <a:r>
              <a:rPr lang="en-US" dirty="0"/>
              <a:t> = </a:t>
            </a:r>
            <a:r>
              <a:rPr lang="en-US" dirty="0" err="1"/>
              <a:t>ui</a:t>
            </a:r>
            <a:r>
              <a:rPr lang="en-US" dirty="0"/>
              <a:t>, server = server)</a:t>
            </a:r>
          </a:p>
        </p:txBody>
      </p:sp>
      <p:sp>
        <p:nvSpPr>
          <p:cNvPr id="4" name="Slide Number Placeholder 3">
            <a:extLst>
              <a:ext uri="{FF2B5EF4-FFF2-40B4-BE49-F238E27FC236}">
                <a16:creationId xmlns:a16="http://schemas.microsoft.com/office/drawing/2014/main" id="{EC066B60-D8E8-4492-8DE9-D7B13CFE9492}"/>
              </a:ext>
            </a:extLst>
          </p:cNvPr>
          <p:cNvSpPr>
            <a:spLocks noGrp="1"/>
          </p:cNvSpPr>
          <p:nvPr>
            <p:ph type="sldNum" sz="quarter" idx="12"/>
          </p:nvPr>
        </p:nvSpPr>
        <p:spPr/>
        <p:txBody>
          <a:bodyPr/>
          <a:lstStyle/>
          <a:p>
            <a:fld id="{0798D939-2D9E-2142-A80A-FFDECD1E5A9B}" type="slidenum">
              <a:rPr lang="en-US" smtClean="0"/>
              <a:t>8</a:t>
            </a:fld>
            <a:endParaRPr lang="en-US"/>
          </a:p>
        </p:txBody>
      </p:sp>
      <p:sp>
        <p:nvSpPr>
          <p:cNvPr id="6" name="TextBox 5">
            <a:extLst>
              <a:ext uri="{FF2B5EF4-FFF2-40B4-BE49-F238E27FC236}">
                <a16:creationId xmlns:a16="http://schemas.microsoft.com/office/drawing/2014/main" id="{08818B85-B87A-4802-B2C1-87608E1CE043}"/>
              </a:ext>
            </a:extLst>
          </p:cNvPr>
          <p:cNvSpPr txBox="1"/>
          <p:nvPr/>
        </p:nvSpPr>
        <p:spPr>
          <a:xfrm>
            <a:off x="3602633" y="1828802"/>
            <a:ext cx="5955705" cy="371475"/>
          </a:xfrm>
          <a:prstGeom prst="rect">
            <a:avLst/>
          </a:prstGeom>
          <a:noFill/>
        </p:spPr>
        <p:txBody>
          <a:bodyPr wrap="square" rtlCol="0">
            <a:spAutoFit/>
          </a:bodyPr>
          <a:lstStyle/>
          <a:p>
            <a:r>
              <a:rPr lang="en-US" dirty="0" err="1">
                <a:solidFill>
                  <a:schemeClr val="accent1"/>
                </a:solidFill>
              </a:rPr>
              <a:t>install.packages</a:t>
            </a:r>
            <a:r>
              <a:rPr lang="en-US" dirty="0">
                <a:solidFill>
                  <a:schemeClr val="accent1"/>
                </a:solidFill>
              </a:rPr>
              <a:t>(“shiny”) first, if necessary</a:t>
            </a:r>
          </a:p>
        </p:txBody>
      </p:sp>
      <p:sp>
        <p:nvSpPr>
          <p:cNvPr id="7" name="Left Brace 6">
            <a:extLst>
              <a:ext uri="{FF2B5EF4-FFF2-40B4-BE49-F238E27FC236}">
                <a16:creationId xmlns:a16="http://schemas.microsoft.com/office/drawing/2014/main" id="{D8CE548D-EA3B-4688-8DA9-C442B0E08B99}"/>
              </a:ext>
            </a:extLst>
          </p:cNvPr>
          <p:cNvSpPr/>
          <p:nvPr/>
        </p:nvSpPr>
        <p:spPr>
          <a:xfrm>
            <a:off x="3350221" y="1828802"/>
            <a:ext cx="252412" cy="3714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C09C6225-3008-4CCB-8C6F-C1DA5C559154}"/>
              </a:ext>
            </a:extLst>
          </p:cNvPr>
          <p:cNvCxnSpPr>
            <a:cxnSpLocks/>
          </p:cNvCxnSpPr>
          <p:nvPr/>
        </p:nvCxnSpPr>
        <p:spPr>
          <a:xfrm>
            <a:off x="3476427" y="3429000"/>
            <a:ext cx="3097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439B53A-A023-45A2-B629-CFD5D7280AE4}"/>
              </a:ext>
            </a:extLst>
          </p:cNvPr>
          <p:cNvCxnSpPr/>
          <p:nvPr/>
        </p:nvCxnSpPr>
        <p:spPr>
          <a:xfrm flipH="1">
            <a:off x="3886200" y="3173340"/>
            <a:ext cx="757237" cy="200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C7F99BB-3D1B-400D-864A-A3217799F01E}"/>
              </a:ext>
            </a:extLst>
          </p:cNvPr>
          <p:cNvSpPr txBox="1"/>
          <p:nvPr/>
        </p:nvSpPr>
        <p:spPr>
          <a:xfrm>
            <a:off x="4643437" y="2988674"/>
            <a:ext cx="4757737" cy="369332"/>
          </a:xfrm>
          <a:prstGeom prst="rect">
            <a:avLst/>
          </a:prstGeom>
          <a:noFill/>
        </p:spPr>
        <p:txBody>
          <a:bodyPr wrap="square" rtlCol="0">
            <a:spAutoFit/>
          </a:bodyPr>
          <a:lstStyle/>
          <a:p>
            <a:r>
              <a:rPr lang="en-US" dirty="0">
                <a:solidFill>
                  <a:schemeClr val="accent1"/>
                </a:solidFill>
              </a:rPr>
              <a:t>Instructions go here</a:t>
            </a:r>
          </a:p>
        </p:txBody>
      </p:sp>
      <p:cxnSp>
        <p:nvCxnSpPr>
          <p:cNvPr id="16" name="Straight Connector 15">
            <a:extLst>
              <a:ext uri="{FF2B5EF4-FFF2-40B4-BE49-F238E27FC236}">
                <a16:creationId xmlns:a16="http://schemas.microsoft.com/office/drawing/2014/main" id="{0FB4CCD5-05DD-41D1-9309-AE1A28DE538B}"/>
              </a:ext>
            </a:extLst>
          </p:cNvPr>
          <p:cNvCxnSpPr/>
          <p:nvPr/>
        </p:nvCxnSpPr>
        <p:spPr>
          <a:xfrm>
            <a:off x="4029075" y="4614863"/>
            <a:ext cx="742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41F5E0C-EC79-46AF-B53E-1F8BC446F238}"/>
              </a:ext>
            </a:extLst>
          </p:cNvPr>
          <p:cNvCxnSpPr/>
          <p:nvPr/>
        </p:nvCxnSpPr>
        <p:spPr>
          <a:xfrm>
            <a:off x="4995863" y="4614863"/>
            <a:ext cx="742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794404A-1EA0-4486-ABA0-EDC4673FEEFF}"/>
              </a:ext>
            </a:extLst>
          </p:cNvPr>
          <p:cNvCxnSpPr>
            <a:cxnSpLocks/>
          </p:cNvCxnSpPr>
          <p:nvPr/>
        </p:nvCxnSpPr>
        <p:spPr>
          <a:xfrm>
            <a:off x="6200576" y="4638675"/>
            <a:ext cx="3097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9A67345-0A63-4CE4-B3A6-DAF6D31C9994}"/>
              </a:ext>
            </a:extLst>
          </p:cNvPr>
          <p:cNvCxnSpPr/>
          <p:nvPr/>
        </p:nvCxnSpPr>
        <p:spPr>
          <a:xfrm flipH="1">
            <a:off x="6580485" y="4438650"/>
            <a:ext cx="757237" cy="200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9D1D1E4-6873-4577-8482-2880A0F8DCDB}"/>
              </a:ext>
            </a:extLst>
          </p:cNvPr>
          <p:cNvSpPr txBox="1"/>
          <p:nvPr/>
        </p:nvSpPr>
        <p:spPr>
          <a:xfrm>
            <a:off x="7337722" y="4245531"/>
            <a:ext cx="4757737" cy="369332"/>
          </a:xfrm>
          <a:prstGeom prst="rect">
            <a:avLst/>
          </a:prstGeom>
          <a:noFill/>
        </p:spPr>
        <p:txBody>
          <a:bodyPr wrap="square" rtlCol="0">
            <a:spAutoFit/>
          </a:bodyPr>
          <a:lstStyle/>
          <a:p>
            <a:r>
              <a:rPr lang="en-US" dirty="0">
                <a:solidFill>
                  <a:schemeClr val="accent1"/>
                </a:solidFill>
              </a:rPr>
              <a:t>Instructions go here</a:t>
            </a:r>
          </a:p>
        </p:txBody>
      </p:sp>
    </p:spTree>
    <p:extLst>
      <p:ext uri="{BB962C8B-B14F-4D97-AF65-F5344CB8AC3E}">
        <p14:creationId xmlns:p14="http://schemas.microsoft.com/office/powerpoint/2010/main" val="386604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4"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C2CB4-686E-47A1-B498-07BF6B5A342D}"/>
              </a:ext>
            </a:extLst>
          </p:cNvPr>
          <p:cNvSpPr>
            <a:spLocks noGrp="1"/>
          </p:cNvSpPr>
          <p:nvPr>
            <p:ph type="title"/>
          </p:nvPr>
        </p:nvSpPr>
        <p:spPr/>
        <p:txBody>
          <a:bodyPr/>
          <a:lstStyle/>
          <a:p>
            <a:r>
              <a:rPr lang="en-US" dirty="0"/>
              <a:t>An R note</a:t>
            </a:r>
          </a:p>
        </p:txBody>
      </p:sp>
      <p:sp>
        <p:nvSpPr>
          <p:cNvPr id="3" name="Content Placeholder 2">
            <a:extLst>
              <a:ext uri="{FF2B5EF4-FFF2-40B4-BE49-F238E27FC236}">
                <a16:creationId xmlns:a16="http://schemas.microsoft.com/office/drawing/2014/main" id="{BB5114B9-4685-4C3E-8355-67DE7A16B546}"/>
              </a:ext>
            </a:extLst>
          </p:cNvPr>
          <p:cNvSpPr>
            <a:spLocks noGrp="1"/>
          </p:cNvSpPr>
          <p:nvPr>
            <p:ph idx="1"/>
          </p:nvPr>
        </p:nvSpPr>
        <p:spPr/>
        <p:txBody>
          <a:bodyPr/>
          <a:lstStyle/>
          <a:p>
            <a:pPr marL="114300" indent="0">
              <a:buNone/>
            </a:pPr>
            <a:r>
              <a:rPr lang="en-US" dirty="0">
                <a:latin typeface="+mj-lt"/>
              </a:rPr>
              <a:t>When code is embedded in </a:t>
            </a:r>
            <a:r>
              <a:rPr lang="en-US" dirty="0">
                <a:latin typeface="+mj-lt"/>
                <a:cs typeface="Courier New" panose="02070309020205020404" pitchFamily="49" charset="0"/>
              </a:rPr>
              <a:t>{}</a:t>
            </a:r>
            <a:r>
              <a:rPr lang="en-US" dirty="0">
                <a:latin typeface="+mj-lt"/>
              </a:rPr>
              <a:t>, R understands that this needs to be executed as a whole chunk </a:t>
            </a:r>
          </a:p>
          <a:p>
            <a:pPr marL="114300" indent="0">
              <a:buNone/>
            </a:pPr>
            <a:endParaRPr lang="en-US" dirty="0"/>
          </a:p>
          <a:p>
            <a:pPr marL="114300" indent="0">
              <a:buNone/>
            </a:pPr>
            <a:r>
              <a:rPr lang="en-US" dirty="0" err="1">
                <a:latin typeface="+mj-lt"/>
                <a:cs typeface="Courier New" panose="02070309020205020404" pitchFamily="49" charset="0"/>
              </a:rPr>
              <a:t>mu_Y</a:t>
            </a:r>
            <a:r>
              <a:rPr lang="en-US" dirty="0">
                <a:latin typeface="+mj-lt"/>
                <a:cs typeface="Courier New" panose="02070309020205020404" pitchFamily="49" charset="0"/>
              </a:rPr>
              <a:t> &lt;- mean(x= {	</a:t>
            </a:r>
          </a:p>
          <a:p>
            <a:pPr marL="114300" indent="0">
              <a:buNone/>
            </a:pPr>
            <a:r>
              <a:rPr lang="en-US" dirty="0">
                <a:latin typeface="+mj-lt"/>
                <a:cs typeface="Courier New" panose="02070309020205020404" pitchFamily="49" charset="0"/>
              </a:rPr>
              <a:t>		X &lt;- 1:10</a:t>
            </a:r>
          </a:p>
          <a:p>
            <a:pPr marL="114300" indent="0">
              <a:buNone/>
            </a:pPr>
            <a:r>
              <a:rPr lang="en-US" dirty="0">
                <a:latin typeface="+mj-lt"/>
                <a:cs typeface="Courier New" panose="02070309020205020404" pitchFamily="49" charset="0"/>
              </a:rPr>
              <a:t>		Y &lt;- X * 2</a:t>
            </a:r>
          </a:p>
          <a:p>
            <a:pPr marL="114300" indent="0">
              <a:buNone/>
            </a:pPr>
            <a:r>
              <a:rPr lang="en-US" dirty="0">
                <a:latin typeface="+mj-lt"/>
                <a:cs typeface="Courier New" panose="02070309020205020404" pitchFamily="49" charset="0"/>
              </a:rPr>
              <a:t>		Y</a:t>
            </a:r>
          </a:p>
          <a:p>
            <a:pPr marL="114300" indent="0">
              <a:buNone/>
            </a:pPr>
            <a:r>
              <a:rPr lang="en-US" dirty="0">
                <a:latin typeface="+mj-lt"/>
                <a:cs typeface="Courier New" panose="02070309020205020404" pitchFamily="49" charset="0"/>
              </a:rPr>
              <a:t>	}</a:t>
            </a:r>
          </a:p>
          <a:p>
            <a:pPr marL="114300" indent="0">
              <a:buNone/>
            </a:pPr>
            <a:r>
              <a:rPr lang="en-US" dirty="0">
                <a:latin typeface="+mj-lt"/>
                <a:cs typeface="Courier New" panose="02070309020205020404" pitchFamily="49" charset="0"/>
              </a:rPr>
              <a:t>)</a:t>
            </a:r>
          </a:p>
          <a:p>
            <a:pPr marL="114300" indent="0">
              <a:buNone/>
            </a:pPr>
            <a:endParaRPr lang="en-US" dirty="0">
              <a:latin typeface="+mj-lt"/>
              <a:cs typeface="Courier New" panose="02070309020205020404" pitchFamily="49" charset="0"/>
            </a:endParaRPr>
          </a:p>
          <a:p>
            <a:pPr marL="114300" indent="0">
              <a:buNone/>
            </a:pPr>
            <a:r>
              <a:rPr lang="en-US" dirty="0"/>
              <a:t>server &lt;- function(input, output) {  }</a:t>
            </a:r>
          </a:p>
          <a:p>
            <a:pPr marL="114300" indent="0">
              <a:buNone/>
            </a:pPr>
            <a:endParaRPr lang="en-US" dirty="0">
              <a:latin typeface="+mj-lt"/>
              <a:cs typeface="Courier New" panose="02070309020205020404" pitchFamily="49" charset="0"/>
            </a:endParaRPr>
          </a:p>
          <a:p>
            <a:pPr marL="114300" indent="0">
              <a:buNone/>
            </a:pPr>
            <a:endParaRPr lang="en-US" dirty="0">
              <a:latin typeface="+mj-lt"/>
              <a:cs typeface="Courier New" panose="02070309020205020404" pitchFamily="49" charset="0"/>
            </a:endParaRPr>
          </a:p>
          <a:p>
            <a:pPr marL="114300" indent="0">
              <a:buNone/>
            </a:pPr>
            <a:endParaRPr lang="en-US" dirty="0">
              <a:latin typeface="+mj-lt"/>
              <a:cs typeface="Courier New" panose="02070309020205020404" pitchFamily="49" charset="0"/>
            </a:endParaRPr>
          </a:p>
          <a:p>
            <a:endParaRPr lang="en-US" dirty="0"/>
          </a:p>
        </p:txBody>
      </p:sp>
      <p:sp>
        <p:nvSpPr>
          <p:cNvPr id="4" name="Slide Number Placeholder 3">
            <a:extLst>
              <a:ext uri="{FF2B5EF4-FFF2-40B4-BE49-F238E27FC236}">
                <a16:creationId xmlns:a16="http://schemas.microsoft.com/office/drawing/2014/main" id="{A4562AFD-59BB-4687-908E-CC61F57D2BB6}"/>
              </a:ext>
            </a:extLst>
          </p:cNvPr>
          <p:cNvSpPr>
            <a:spLocks noGrp="1"/>
          </p:cNvSpPr>
          <p:nvPr>
            <p:ph type="sldNum" sz="quarter" idx="12"/>
          </p:nvPr>
        </p:nvSpPr>
        <p:spPr/>
        <p:txBody>
          <a:bodyPr/>
          <a:lstStyle/>
          <a:p>
            <a:fld id="{0798D939-2D9E-2142-A80A-FFDECD1E5A9B}" type="slidenum">
              <a:rPr lang="en-US" smtClean="0"/>
              <a:t>9</a:t>
            </a:fld>
            <a:endParaRPr lang="en-US"/>
          </a:p>
        </p:txBody>
      </p:sp>
    </p:spTree>
    <p:extLst>
      <p:ext uri="{BB962C8B-B14F-4D97-AF65-F5344CB8AC3E}">
        <p14:creationId xmlns:p14="http://schemas.microsoft.com/office/powerpoint/2010/main" val="41656201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_updates">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_updates" id="{A88DC74F-817B-2443-A1BF-C7546F4BD305}" vid="{9B2F99B3-81E4-7643-8B10-E59ED8FCBA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otalTime>3001</TotalTime>
  <Words>1395</Words>
  <Application>Microsoft Office PowerPoint</Application>
  <PresentationFormat>Widescreen</PresentationFormat>
  <Paragraphs>259</Paragraphs>
  <Slides>25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Lato</vt:lpstr>
      <vt:lpstr>open sans</vt:lpstr>
      <vt:lpstr>Verdana</vt:lpstr>
      <vt:lpstr>Verdana (Body)</vt:lpstr>
      <vt:lpstr>ThemeDARTH_updates</vt:lpstr>
      <vt:lpstr>R Shiny Introduction</vt:lpstr>
      <vt:lpstr>Agenda</vt:lpstr>
      <vt:lpstr>Overview</vt:lpstr>
      <vt:lpstr>What is R Shiny?</vt:lpstr>
      <vt:lpstr>What is R Shiny?</vt:lpstr>
      <vt:lpstr>Why should modelers use Shiny?</vt:lpstr>
      <vt:lpstr>PowerPoint Presentation</vt:lpstr>
      <vt:lpstr>Getting started with a template</vt:lpstr>
      <vt:lpstr>An R note</vt:lpstr>
      <vt:lpstr>App walkthrough</vt:lpstr>
      <vt:lpstr>Setup</vt:lpstr>
      <vt:lpstr>UI</vt:lpstr>
      <vt:lpstr>Server</vt:lpstr>
      <vt:lpstr>Server</vt:lpstr>
      <vt:lpstr>Server</vt:lpstr>
      <vt:lpstr>Wrapping up and running the app</vt:lpstr>
      <vt:lpstr>Reaching a wider audience</vt:lpstr>
      <vt:lpstr>Making your own app</vt:lpstr>
      <vt:lpstr>More UI functions</vt:lpstr>
      <vt:lpstr>More UI functions</vt:lpstr>
      <vt:lpstr>Input Example </vt:lpstr>
      <vt:lpstr>Advanced Reactivity</vt:lpstr>
      <vt:lpstr>Additional Tips</vt:lpstr>
      <vt:lpstr>Examples &amp;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Knowlton</dc:creator>
  <cp:lastModifiedBy>Gregory S Knowlton</cp:lastModifiedBy>
  <cp:revision>144</cp:revision>
  <dcterms:created xsi:type="dcterms:W3CDTF">2021-08-02T19:08:54Z</dcterms:created>
  <dcterms:modified xsi:type="dcterms:W3CDTF">2022-04-12T05:40:11Z</dcterms:modified>
</cp:coreProperties>
</file>