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6"/>
  </p:notesMasterIdLst>
  <p:sldIdLst>
    <p:sldId id="256" r:id="rId2"/>
    <p:sldId id="396" r:id="rId3"/>
    <p:sldId id="410" r:id="rId4"/>
    <p:sldId id="397" r:id="rId5"/>
    <p:sldId id="402" r:id="rId6"/>
    <p:sldId id="403" r:id="rId7"/>
    <p:sldId id="404" r:id="rId8"/>
    <p:sldId id="398" r:id="rId9"/>
    <p:sldId id="406" r:id="rId10"/>
    <p:sldId id="405" r:id="rId11"/>
    <p:sldId id="399" r:id="rId12"/>
    <p:sldId id="407" r:id="rId13"/>
    <p:sldId id="401" r:id="rId14"/>
    <p:sldId id="39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8"/>
    <p:restoredTop sz="94646"/>
  </p:normalViewPr>
  <p:slideViewPr>
    <p:cSldViewPr snapToGrid="0" snapToObjects="1">
      <p:cViewPr>
        <p:scale>
          <a:sx n="108" d="100"/>
          <a:sy n="108" d="100"/>
        </p:scale>
        <p:origin x="160" y="1200"/>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4/2/24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9.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4/2/24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4/2/24</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4/2/24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4/2/24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4/2/24</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4/2/24</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37825462"/>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Alarid-Escudero,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a:t>
                      </a:r>
                      <a:r>
                        <a:rPr lang="en-US" sz="1400" b="1" kern="1200" dirty="0" err="1">
                          <a:solidFill>
                            <a:srgbClr val="FEF8F3"/>
                          </a:solidFill>
                          <a:effectLst/>
                        </a:rPr>
                        <a:t>Hunink</a:t>
                      </a:r>
                      <a:r>
                        <a:rPr lang="en-US" sz="1400" b="1" kern="1200" dirty="0">
                          <a:solidFill>
                            <a:srgbClr val="FEF8F3"/>
                          </a:solidFill>
                          <a:effectLst/>
                        </a:rPr>
                        <a:t>,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a:t>
                      </a:r>
                      <a:r>
                        <a:rPr lang="nl-NL" sz="1400" b="1" kern="1200" dirty="0" err="1">
                          <a:solidFill>
                            <a:srgbClr val="FEF8F3"/>
                          </a:solidFill>
                          <a:effectLst/>
                        </a:rPr>
                        <a:t>Krijkamp</a:t>
                      </a:r>
                      <a:r>
                        <a:rPr lang="nl-NL" sz="1400" b="1" kern="1200" dirty="0">
                          <a:solidFill>
                            <a:srgbClr val="FEF8F3"/>
                          </a:solidFill>
                          <a:effectLst/>
                        </a:rPr>
                        <a:t>,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Department of Health Policy, School of Medicine, and Stanford Health Policy, Freeman-</a:t>
                      </a:r>
                      <a:r>
                        <a:rPr lang="en-US" sz="1200" kern="1200" dirty="0" err="1">
                          <a:solidFill>
                            <a:srgbClr val="FEF8F3"/>
                          </a:solidFill>
                          <a:effectLst/>
                          <a:latin typeface="+mn-lt"/>
                          <a:ea typeface="+mn-ea"/>
                          <a:cs typeface="+mn-cs"/>
                        </a:rPr>
                        <a:t>Spogli</a:t>
                      </a:r>
                      <a:r>
                        <a:rPr lang="en-US" sz="1200" kern="1200" dirty="0">
                          <a:solidFill>
                            <a:srgbClr val="FEF8F3"/>
                          </a:solidFill>
                          <a:effectLst/>
                          <a:latin typeface="+mn-lt"/>
                          <a:ea typeface="+mn-ea"/>
                          <a:cs typeface="+mn-cs"/>
                        </a:rPr>
                        <a:t> Institute for International Studies, Stanford University</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7952"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0449"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93983"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1" name="Picture 10" descr="A black background with red text&#10;&#10;Description automatically generated">
            <a:extLst>
              <a:ext uri="{FF2B5EF4-FFF2-40B4-BE49-F238E27FC236}">
                <a16:creationId xmlns:a16="http://schemas.microsoft.com/office/drawing/2014/main" id="{99709D33-7BF6-1581-2A20-BD2900EEAA50}"/>
              </a:ext>
            </a:extLst>
          </p:cNvPr>
          <p:cNvPicPr>
            <a:picLocks noChangeAspect="1"/>
          </p:cNvPicPr>
          <p:nvPr userDrawn="1"/>
        </p:nvPicPr>
        <p:blipFill>
          <a:blip r:embed="rId6"/>
          <a:stretch>
            <a:fillRect/>
          </a:stretch>
        </p:blipFill>
        <p:spPr>
          <a:xfrm>
            <a:off x="-122086" y="5107011"/>
            <a:ext cx="1860376" cy="81391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4/2/24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4/2/24</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4/2/24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4/2/24</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4/2/24</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4/2/24</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4/2/24</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Decision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EF18-7C4A-668C-67CD-C1D1AF4ECFF3}"/>
              </a:ext>
            </a:extLst>
          </p:cNvPr>
          <p:cNvSpPr txBox="1">
            <a:spLocks/>
          </p:cNvSpPr>
          <p:nvPr/>
        </p:nvSpPr>
        <p:spPr>
          <a:xfrm>
            <a:off x="840432" y="274638"/>
            <a:ext cx="7620000" cy="677469"/>
          </a:xfrm>
          <a:prstGeom prst="rect">
            <a:avLst/>
          </a:prstGeom>
        </p:spPr>
        <p:txBody>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US"/>
              <a:t>Markov Models</a:t>
            </a:r>
            <a:endParaRPr lang="en-US" dirty="0"/>
          </a:p>
        </p:txBody>
      </p:sp>
      <p:sp>
        <p:nvSpPr>
          <p:cNvPr id="3" name="Content Placeholder 2">
            <a:extLst>
              <a:ext uri="{FF2B5EF4-FFF2-40B4-BE49-F238E27FC236}">
                <a16:creationId xmlns:a16="http://schemas.microsoft.com/office/drawing/2014/main" id="{39CB21EE-9E9E-5505-9540-E61C2BC1A19E}"/>
              </a:ext>
            </a:extLst>
          </p:cNvPr>
          <p:cNvSpPr txBox="1">
            <a:spLocks/>
          </p:cNvSpPr>
          <p:nvPr/>
        </p:nvSpPr>
        <p:spPr>
          <a:xfrm>
            <a:off x="840431" y="1093509"/>
            <a:ext cx="8030191" cy="5169726"/>
          </a:xfrm>
          <a:prstGeom prst="rect">
            <a:avLst/>
          </a:prstGeom>
        </p:spPr>
        <p:txBody>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411480" indent="0" algn="l" defTabSz="914400" rtl="0" eaLnBrk="1" latinLnBrk="0" hangingPunct="1">
              <a:spcBef>
                <a:spcPct val="20000"/>
              </a:spcBef>
              <a:buClr>
                <a:schemeClr val="accent2"/>
              </a:buClr>
              <a:buSzPct val="100000"/>
              <a:buFont typeface="Arial" pitchFamily="34" charset="0"/>
              <a:buNone/>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a:t>Define states, initial probabilities, and transition probabilities</a:t>
            </a:r>
          </a:p>
          <a:p>
            <a:r>
              <a:rPr lang="en-US"/>
              <a:t>Define rewards associated with states, cycles or events.</a:t>
            </a:r>
          </a:p>
          <a:p>
            <a:r>
              <a:rPr lang="en-US"/>
              <a:t>If probabilities are simulation time dependent (e.g., age-dependent) increase dimension of the transition probability matrix</a:t>
            </a:r>
          </a:p>
          <a:p>
            <a:r>
              <a:rPr lang="en-US"/>
              <a:t>If probabilities are state residency time dependent (e.g., time in a state), add tunnels of a state</a:t>
            </a:r>
          </a:p>
          <a:p>
            <a:r>
              <a:rPr lang="en-US"/>
              <a:t>If there are transition rewards (e.g., every time an event occurs, an additional procedure cost accrues or a disutility is applied), consider changing the dynamics of the Markov model using multi-dimensional array specification of the Markov trace</a:t>
            </a:r>
          </a:p>
          <a:p>
            <a:endParaRPr lang="en-US" dirty="0"/>
          </a:p>
        </p:txBody>
      </p:sp>
    </p:spTree>
    <p:extLst>
      <p:ext uri="{BB962C8B-B14F-4D97-AF65-F5344CB8AC3E}">
        <p14:creationId xmlns:p14="http://schemas.microsoft.com/office/powerpoint/2010/main" val="387353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1B61-FA28-A69A-2E91-6E464764DED0}"/>
              </a:ext>
            </a:extLst>
          </p:cNvPr>
          <p:cNvSpPr txBox="1">
            <a:spLocks/>
          </p:cNvSpPr>
          <p:nvPr/>
        </p:nvSpPr>
        <p:spPr>
          <a:xfrm>
            <a:off x="840432" y="274638"/>
            <a:ext cx="7620000" cy="1143000"/>
          </a:xfrm>
          <a:prstGeom prst="rect">
            <a:avLst/>
          </a:prstGeom>
        </p:spPr>
        <p:txBody>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US"/>
              <a:t>Microsimulation</a:t>
            </a:r>
            <a:endParaRPr lang="en-US" dirty="0"/>
          </a:p>
        </p:txBody>
      </p:sp>
      <p:graphicFrame>
        <p:nvGraphicFramePr>
          <p:cNvPr id="3" name="Table 2">
            <a:extLst>
              <a:ext uri="{FF2B5EF4-FFF2-40B4-BE49-F238E27FC236}">
                <a16:creationId xmlns:a16="http://schemas.microsoft.com/office/drawing/2014/main" id="{8EB98149-6F46-C59E-227C-AF75D580F558}"/>
              </a:ext>
            </a:extLst>
          </p:cNvPr>
          <p:cNvGraphicFramePr>
            <a:graphicFrameLocks noGrp="1"/>
          </p:cNvGraphicFramePr>
          <p:nvPr>
            <p:extLst>
              <p:ext uri="{D42A27DB-BD31-4B8C-83A1-F6EECF244321}">
                <p14:modId xmlns:p14="http://schemas.microsoft.com/office/powerpoint/2010/main" val="3198685014"/>
              </p:ext>
            </p:extLst>
          </p:nvPr>
        </p:nvGraphicFramePr>
        <p:xfrm>
          <a:off x="840432" y="1618151"/>
          <a:ext cx="7620000" cy="2991051"/>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3500783660"/>
                    </a:ext>
                  </a:extLst>
                </a:gridCol>
                <a:gridCol w="3810000">
                  <a:extLst>
                    <a:ext uri="{9D8B030D-6E8A-4147-A177-3AD203B41FA5}">
                      <a16:colId xmlns:a16="http://schemas.microsoft.com/office/drawing/2014/main" val="2020536870"/>
                    </a:ext>
                  </a:extLst>
                </a:gridCol>
              </a:tblGrid>
              <a:tr h="302824">
                <a:tc>
                  <a:txBody>
                    <a:bodyPr/>
                    <a:lstStyle/>
                    <a:p>
                      <a:r>
                        <a:rPr lang="en-US" dirty="0"/>
                        <a:t>Can do well</a:t>
                      </a:r>
                    </a:p>
                  </a:txBody>
                  <a:tcPr/>
                </a:tc>
                <a:tc>
                  <a:txBody>
                    <a:bodyPr/>
                    <a:lstStyle/>
                    <a:p>
                      <a:r>
                        <a:rPr lang="en-US" dirty="0"/>
                        <a:t>Can’t do very well</a:t>
                      </a:r>
                    </a:p>
                  </a:txBody>
                  <a:tcPr/>
                </a:tc>
                <a:extLst>
                  <a:ext uri="{0D108BD9-81ED-4DB2-BD59-A6C34878D82A}">
                    <a16:rowId xmlns:a16="http://schemas.microsoft.com/office/drawing/2014/main" val="2304773774"/>
                  </a:ext>
                </a:extLst>
              </a:tr>
              <a:tr h="279409">
                <a:tc>
                  <a:txBody>
                    <a:bodyPr/>
                    <a:lstStyle/>
                    <a:p>
                      <a:r>
                        <a:rPr lang="en-US" dirty="0"/>
                        <a:t>Multiple decisions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Irregular interval events (some short some long)</a:t>
                      </a:r>
                    </a:p>
                  </a:txBody>
                  <a:tcPr/>
                </a:tc>
                <a:extLst>
                  <a:ext uri="{0D108BD9-81ED-4DB2-BD59-A6C34878D82A}">
                    <a16:rowId xmlns:a16="http://schemas.microsoft.com/office/drawing/2014/main" val="2796875567"/>
                  </a:ext>
                </a:extLst>
              </a:tr>
              <a:tr h="448377">
                <a:tc>
                  <a:txBody>
                    <a:bodyPr/>
                    <a:lstStyle/>
                    <a:p>
                      <a:r>
                        <a:rPr lang="en-US" dirty="0"/>
                        <a:t>Multiple outcomes (cost, effectiveness, …</a:t>
                      </a:r>
                      <a:r>
                        <a:rPr lang="en-US" dirty="0" err="1"/>
                        <a:t>etc</a:t>
                      </a:r>
                      <a:r>
                        <a:rPr lang="en-US" dirty="0"/>
                        <a:t>)</a:t>
                      </a:r>
                    </a:p>
                  </a:txBody>
                  <a:tcPr/>
                </a:tc>
                <a:tc>
                  <a:txBody>
                    <a:bodyPr/>
                    <a:lstStyle/>
                    <a:p>
                      <a:endParaRPr lang="en-US" dirty="0"/>
                    </a:p>
                  </a:txBody>
                  <a:tcPr/>
                </a:tc>
                <a:extLst>
                  <a:ext uri="{0D108BD9-81ED-4DB2-BD59-A6C34878D82A}">
                    <a16:rowId xmlns:a16="http://schemas.microsoft.com/office/drawing/2014/main" val="1857341612"/>
                  </a:ext>
                </a:extLst>
              </a:tr>
              <a:tr h="448377">
                <a:tc>
                  <a:txBody>
                    <a:bodyPr/>
                    <a:lstStyle/>
                    <a:p>
                      <a:r>
                        <a:rPr lang="en-US" dirty="0"/>
                        <a:t>Multiple chained events </a:t>
                      </a:r>
                    </a:p>
                  </a:txBody>
                  <a:tcPr/>
                </a:tc>
                <a:tc>
                  <a:txBody>
                    <a:bodyPr/>
                    <a:lstStyle/>
                    <a:p>
                      <a:endParaRPr lang="en-US" dirty="0"/>
                    </a:p>
                  </a:txBody>
                  <a:tcPr/>
                </a:tc>
                <a:extLst>
                  <a:ext uri="{0D108BD9-81ED-4DB2-BD59-A6C34878D82A}">
                    <a16:rowId xmlns:a16="http://schemas.microsoft.com/office/drawing/2014/main" val="2841745169"/>
                  </a:ext>
                </a:extLst>
              </a:tr>
              <a:tr h="448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Repeating events</a:t>
                      </a:r>
                    </a:p>
                  </a:txBody>
                  <a:tcPr/>
                </a:tc>
                <a:tc>
                  <a:txBody>
                    <a:bodyPr/>
                    <a:lstStyle/>
                    <a:p>
                      <a:endParaRPr lang="en-US" dirty="0"/>
                    </a:p>
                  </a:txBody>
                  <a:tcPr/>
                </a:tc>
                <a:extLst>
                  <a:ext uri="{0D108BD9-81ED-4DB2-BD59-A6C34878D82A}">
                    <a16:rowId xmlns:a16="http://schemas.microsoft.com/office/drawing/2014/main" val="1833987199"/>
                  </a:ext>
                </a:extLst>
              </a:tr>
              <a:tr h="448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Population heterogeneity</a:t>
                      </a:r>
                    </a:p>
                  </a:txBody>
                  <a:tcPr/>
                </a:tc>
                <a:tc>
                  <a:txBody>
                    <a:bodyPr/>
                    <a:lstStyle/>
                    <a:p>
                      <a:endParaRPr lang="en-US" dirty="0"/>
                    </a:p>
                  </a:txBody>
                  <a:tcPr/>
                </a:tc>
                <a:extLst>
                  <a:ext uri="{0D108BD9-81ED-4DB2-BD59-A6C34878D82A}">
                    <a16:rowId xmlns:a16="http://schemas.microsoft.com/office/drawing/2014/main" val="734447861"/>
                  </a:ext>
                </a:extLst>
              </a:tr>
            </a:tbl>
          </a:graphicData>
        </a:graphic>
      </p:graphicFrame>
    </p:spTree>
    <p:extLst>
      <p:ext uri="{BB962C8B-B14F-4D97-AF65-F5344CB8AC3E}">
        <p14:creationId xmlns:p14="http://schemas.microsoft.com/office/powerpoint/2010/main" val="362562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D45F-1DE2-B1E3-A0C9-21FB7F9CB652}"/>
              </a:ext>
            </a:extLst>
          </p:cNvPr>
          <p:cNvSpPr txBox="1">
            <a:spLocks/>
          </p:cNvSpPr>
          <p:nvPr/>
        </p:nvSpPr>
        <p:spPr>
          <a:xfrm>
            <a:off x="840432" y="274638"/>
            <a:ext cx="7620000" cy="677469"/>
          </a:xfrm>
          <a:prstGeom prst="rect">
            <a:avLst/>
          </a:prstGeom>
        </p:spPr>
        <p:txBody>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US"/>
              <a:t>Microsimulation</a:t>
            </a:r>
            <a:endParaRPr lang="en-US" dirty="0"/>
          </a:p>
        </p:txBody>
      </p:sp>
      <p:sp>
        <p:nvSpPr>
          <p:cNvPr id="3" name="Content Placeholder 2">
            <a:extLst>
              <a:ext uri="{FF2B5EF4-FFF2-40B4-BE49-F238E27FC236}">
                <a16:creationId xmlns:a16="http://schemas.microsoft.com/office/drawing/2014/main" id="{49C29C18-CE1D-E6F5-0EA8-F378E65EB923}"/>
              </a:ext>
            </a:extLst>
          </p:cNvPr>
          <p:cNvSpPr txBox="1">
            <a:spLocks/>
          </p:cNvSpPr>
          <p:nvPr/>
        </p:nvSpPr>
        <p:spPr>
          <a:xfrm>
            <a:off x="840431" y="1093509"/>
            <a:ext cx="8030191" cy="5169726"/>
          </a:xfrm>
          <a:prstGeom prst="rect">
            <a:avLst/>
          </a:prstGeom>
        </p:spPr>
        <p:txBody>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411480" indent="0" algn="l" defTabSz="914400" rtl="0" eaLnBrk="1" latinLnBrk="0" hangingPunct="1">
              <a:spcBef>
                <a:spcPct val="20000"/>
              </a:spcBef>
              <a:buClr>
                <a:schemeClr val="accent2"/>
              </a:buClr>
              <a:buSzPct val="100000"/>
              <a:buFont typeface="Arial" pitchFamily="34" charset="0"/>
              <a:buNone/>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a:t>Similar to Markov model, but here you can define simple equations that get applied to everyone.  </a:t>
            </a:r>
          </a:p>
          <a:p>
            <a:r>
              <a:rPr lang="en-US"/>
              <a:t>A flat table structure works well where </a:t>
            </a:r>
          </a:p>
          <a:p>
            <a:pPr lvl="1"/>
            <a:r>
              <a:rPr lang="en-US"/>
              <a:t>Rows = individuals</a:t>
            </a:r>
          </a:p>
          <a:p>
            <a:pPr lvl="1"/>
            <a:r>
              <a:rPr lang="en-US"/>
              <a:t>Columns = cycles</a:t>
            </a:r>
          </a:p>
          <a:p>
            <a:pPr lvl="1"/>
            <a:r>
              <a:rPr lang="en-US"/>
              <a:t>each cycle the status of every individual is updated based on a set of equations</a:t>
            </a:r>
          </a:p>
          <a:p>
            <a:pPr lvl="1"/>
            <a:r>
              <a:rPr lang="en-US"/>
              <a:t> </a:t>
            </a:r>
          </a:p>
          <a:p>
            <a:r>
              <a:rPr lang="en-US"/>
              <a:t>Example R code</a:t>
            </a:r>
            <a:endParaRPr lang="en-US" dirty="0"/>
          </a:p>
        </p:txBody>
      </p:sp>
      <p:grpSp>
        <p:nvGrpSpPr>
          <p:cNvPr id="4" name="Group 3">
            <a:extLst>
              <a:ext uri="{FF2B5EF4-FFF2-40B4-BE49-F238E27FC236}">
                <a16:creationId xmlns:a16="http://schemas.microsoft.com/office/drawing/2014/main" id="{5DE31F82-20C2-1DCA-D1CB-E6E3B00CCE2C}"/>
              </a:ext>
            </a:extLst>
          </p:cNvPr>
          <p:cNvGrpSpPr/>
          <p:nvPr/>
        </p:nvGrpSpPr>
        <p:grpSpPr>
          <a:xfrm>
            <a:off x="840430" y="4542577"/>
            <a:ext cx="14563334" cy="1720657"/>
            <a:chOff x="974938" y="4097518"/>
            <a:chExt cx="8118180" cy="859538"/>
          </a:xfrm>
        </p:grpSpPr>
        <p:pic>
          <p:nvPicPr>
            <p:cNvPr id="5" name="Picture 4">
              <a:extLst>
                <a:ext uri="{FF2B5EF4-FFF2-40B4-BE49-F238E27FC236}">
                  <a16:creationId xmlns:a16="http://schemas.microsoft.com/office/drawing/2014/main" id="{3C75E7A8-F3FB-A76E-AD39-BEC99FABAA7B}"/>
                </a:ext>
              </a:extLst>
            </p:cNvPr>
            <p:cNvPicPr>
              <a:picLocks noChangeAspect="1"/>
            </p:cNvPicPr>
            <p:nvPr userDrawn="1"/>
          </p:nvPicPr>
          <p:blipFill rotWithShape="1">
            <a:blip r:embed="rId2"/>
            <a:srcRect t="21770" b="74402"/>
            <a:stretch/>
          </p:blipFill>
          <p:spPr>
            <a:xfrm>
              <a:off x="974938" y="4097518"/>
              <a:ext cx="7772400" cy="169682"/>
            </a:xfrm>
            <a:prstGeom prst="rect">
              <a:avLst/>
            </a:prstGeom>
          </p:spPr>
        </p:pic>
        <p:pic>
          <p:nvPicPr>
            <p:cNvPr id="6" name="Picture 5">
              <a:extLst>
                <a:ext uri="{FF2B5EF4-FFF2-40B4-BE49-F238E27FC236}">
                  <a16:creationId xmlns:a16="http://schemas.microsoft.com/office/drawing/2014/main" id="{E8BF7AAE-7189-ECD2-BECE-97FE0A9EA2CB}"/>
                </a:ext>
              </a:extLst>
            </p:cNvPr>
            <p:cNvPicPr>
              <a:picLocks noChangeAspect="1"/>
            </p:cNvPicPr>
            <p:nvPr userDrawn="1"/>
          </p:nvPicPr>
          <p:blipFill rotWithShape="1">
            <a:blip r:embed="rId2"/>
            <a:srcRect l="-1658" t="42507" r="1658" b="53665"/>
            <a:stretch/>
          </p:blipFill>
          <p:spPr>
            <a:xfrm>
              <a:off x="974938" y="4247064"/>
              <a:ext cx="7772400" cy="169682"/>
            </a:xfrm>
            <a:prstGeom prst="rect">
              <a:avLst/>
            </a:prstGeom>
          </p:spPr>
        </p:pic>
        <p:pic>
          <p:nvPicPr>
            <p:cNvPr id="7" name="Picture 6">
              <a:extLst>
                <a:ext uri="{FF2B5EF4-FFF2-40B4-BE49-F238E27FC236}">
                  <a16:creationId xmlns:a16="http://schemas.microsoft.com/office/drawing/2014/main" id="{1BAB8C18-0BE2-CDF2-AE68-BFD5A5F754E1}"/>
                </a:ext>
              </a:extLst>
            </p:cNvPr>
            <p:cNvPicPr>
              <a:picLocks noChangeAspect="1"/>
            </p:cNvPicPr>
            <p:nvPr userDrawn="1"/>
          </p:nvPicPr>
          <p:blipFill rotWithShape="1">
            <a:blip r:embed="rId2"/>
            <a:srcRect l="1467" t="56384" r="-1467" b="38544"/>
            <a:stretch/>
          </p:blipFill>
          <p:spPr>
            <a:xfrm>
              <a:off x="1320718" y="4410603"/>
              <a:ext cx="7772400" cy="224820"/>
            </a:xfrm>
            <a:prstGeom prst="rect">
              <a:avLst/>
            </a:prstGeom>
          </p:spPr>
        </p:pic>
        <p:pic>
          <p:nvPicPr>
            <p:cNvPr id="8" name="Picture 7">
              <a:extLst>
                <a:ext uri="{FF2B5EF4-FFF2-40B4-BE49-F238E27FC236}">
                  <a16:creationId xmlns:a16="http://schemas.microsoft.com/office/drawing/2014/main" id="{70CB1E6D-F677-96AD-1293-C8000CD9A955}"/>
                </a:ext>
              </a:extLst>
            </p:cNvPr>
            <p:cNvPicPr>
              <a:picLocks noChangeAspect="1"/>
            </p:cNvPicPr>
            <p:nvPr userDrawn="1"/>
          </p:nvPicPr>
          <p:blipFill rotWithShape="1">
            <a:blip r:embed="rId2"/>
            <a:srcRect t="78162" b="18010"/>
            <a:stretch/>
          </p:blipFill>
          <p:spPr>
            <a:xfrm>
              <a:off x="1128618" y="4606847"/>
              <a:ext cx="7772400" cy="169682"/>
            </a:xfrm>
            <a:prstGeom prst="rect">
              <a:avLst/>
            </a:prstGeom>
          </p:spPr>
        </p:pic>
        <p:pic>
          <p:nvPicPr>
            <p:cNvPr id="9" name="Picture 8">
              <a:extLst>
                <a:ext uri="{FF2B5EF4-FFF2-40B4-BE49-F238E27FC236}">
                  <a16:creationId xmlns:a16="http://schemas.microsoft.com/office/drawing/2014/main" id="{DEC97F22-F0AB-5BC2-0A6F-BFB564E272EB}"/>
                </a:ext>
              </a:extLst>
            </p:cNvPr>
            <p:cNvPicPr>
              <a:picLocks noChangeAspect="1"/>
            </p:cNvPicPr>
            <p:nvPr userDrawn="1"/>
          </p:nvPicPr>
          <p:blipFill rotWithShape="1">
            <a:blip r:embed="rId2"/>
            <a:srcRect t="81590" b="14582"/>
            <a:stretch/>
          </p:blipFill>
          <p:spPr>
            <a:xfrm>
              <a:off x="974938" y="4787374"/>
              <a:ext cx="7772400" cy="169682"/>
            </a:xfrm>
            <a:prstGeom prst="rect">
              <a:avLst/>
            </a:prstGeom>
          </p:spPr>
        </p:pic>
      </p:grpSp>
    </p:spTree>
    <p:extLst>
      <p:ext uri="{BB962C8B-B14F-4D97-AF65-F5344CB8AC3E}">
        <p14:creationId xmlns:p14="http://schemas.microsoft.com/office/powerpoint/2010/main" val="3171318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E25C-F925-2164-41E8-EFD9FF10C895}"/>
              </a:ext>
            </a:extLst>
          </p:cNvPr>
          <p:cNvSpPr txBox="1">
            <a:spLocks/>
          </p:cNvSpPr>
          <p:nvPr/>
        </p:nvSpPr>
        <p:spPr>
          <a:xfrm>
            <a:off x="840432" y="274638"/>
            <a:ext cx="7620000" cy="833971"/>
          </a:xfrm>
          <a:prstGeom prst="rect">
            <a:avLst/>
          </a:prstGeom>
        </p:spPr>
        <p:txBody>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US"/>
              <a:t>Notice</a:t>
            </a:r>
            <a:endParaRPr lang="en-US" dirty="0"/>
          </a:p>
        </p:txBody>
      </p:sp>
      <p:sp>
        <p:nvSpPr>
          <p:cNvPr id="3" name="Content Placeholder 2">
            <a:extLst>
              <a:ext uri="{FF2B5EF4-FFF2-40B4-BE49-F238E27FC236}">
                <a16:creationId xmlns:a16="http://schemas.microsoft.com/office/drawing/2014/main" id="{DA5EB55C-060B-4B19-2C73-96C49C6FF31F}"/>
              </a:ext>
            </a:extLst>
          </p:cNvPr>
          <p:cNvSpPr txBox="1">
            <a:spLocks/>
          </p:cNvSpPr>
          <p:nvPr/>
        </p:nvSpPr>
        <p:spPr>
          <a:xfrm>
            <a:off x="840432" y="973777"/>
            <a:ext cx="7620000" cy="5289458"/>
          </a:xfrm>
          <a:prstGeom prst="rect">
            <a:avLst/>
          </a:prstGeom>
        </p:spPr>
        <p:txBody>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If events occur at irregular intervals, a discrete event simulation may be a suitable model type. </a:t>
            </a:r>
          </a:p>
          <a:p>
            <a:r>
              <a:rPr lang="en-US" dirty="0"/>
              <a:t>Decision trees, Markov models, microsimulation and DES may not be well suited when there are interactions among people (e.g., infection transmission, behavioral influences … </a:t>
            </a:r>
            <a:r>
              <a:rPr lang="en-US" dirty="0" err="1"/>
              <a:t>etc</a:t>
            </a:r>
            <a:r>
              <a:rPr lang="en-US" dirty="0"/>
              <a:t>)</a:t>
            </a:r>
          </a:p>
          <a:p>
            <a:r>
              <a:rPr lang="en-US" dirty="0"/>
              <a:t>For these you can look into </a:t>
            </a:r>
          </a:p>
          <a:p>
            <a:pPr lvl="1"/>
            <a:r>
              <a:rPr lang="en-US" dirty="0"/>
              <a:t>Compartmental models e.g., SIR (Similar to Markov models but can involve interacting compartments)</a:t>
            </a:r>
          </a:p>
          <a:p>
            <a:pPr lvl="1"/>
            <a:r>
              <a:rPr lang="en-US" dirty="0"/>
              <a:t>Agent-based models, similar to a microsimulation or a DES but with the possibility of interactions among individuals. </a:t>
            </a:r>
          </a:p>
          <a:p>
            <a:r>
              <a:rPr lang="en-US" dirty="0"/>
              <a:t>If a decision recurs in every cycle (e.g., modeling time to making a decision) which requires nesting a decision node in each cycle, it may require a Markov Decision Process (MDP)</a:t>
            </a:r>
          </a:p>
          <a:p>
            <a:pPr lvl="1"/>
            <a:endParaRPr lang="en-US" dirty="0"/>
          </a:p>
          <a:p>
            <a:endParaRPr lang="en-US" dirty="0"/>
          </a:p>
        </p:txBody>
      </p:sp>
    </p:spTree>
    <p:extLst>
      <p:ext uri="{BB962C8B-B14F-4D97-AF65-F5344CB8AC3E}">
        <p14:creationId xmlns:p14="http://schemas.microsoft.com/office/powerpoint/2010/main" val="222247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79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2725B6-AC4B-3B5F-5908-8CBEFB9C63E3}"/>
              </a:ext>
            </a:extLst>
          </p:cNvPr>
          <p:cNvSpPr>
            <a:spLocks noGrp="1"/>
          </p:cNvSpPr>
          <p:nvPr>
            <p:ph type="title" hasCustomPrompt="1"/>
          </p:nvPr>
        </p:nvSpPr>
        <p:spPr>
          <a:xfrm>
            <a:off x="840432" y="268224"/>
            <a:ext cx="7620000" cy="1143000"/>
          </a:xfrm>
        </p:spPr>
        <p:txBody>
          <a:bodyPr/>
          <a:lstStyle>
            <a:lvl1pPr>
              <a:defRPr sz="4000"/>
            </a:lvl1pPr>
          </a:lstStyle>
          <a:p>
            <a:r>
              <a:rPr lang="en-US" dirty="0"/>
              <a:t>Decision model types </a:t>
            </a:r>
          </a:p>
        </p:txBody>
      </p:sp>
      <p:sp>
        <p:nvSpPr>
          <p:cNvPr id="4" name="Content Placeholder 2">
            <a:extLst>
              <a:ext uri="{FF2B5EF4-FFF2-40B4-BE49-F238E27FC236}">
                <a16:creationId xmlns:a16="http://schemas.microsoft.com/office/drawing/2014/main" id="{3BB0B008-C50D-DDA3-401E-837E724BBF12}"/>
              </a:ext>
            </a:extLst>
          </p:cNvPr>
          <p:cNvSpPr txBox="1">
            <a:spLocks/>
          </p:cNvSpPr>
          <p:nvPr/>
        </p:nvSpPr>
        <p:spPr>
          <a:xfrm>
            <a:off x="840432" y="1613408"/>
            <a:ext cx="7791504" cy="5067808"/>
          </a:xfrm>
          <a:prstGeom prst="rect">
            <a:avLst/>
          </a:prstGeom>
        </p:spPr>
        <p:txBody>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Decision tree</a:t>
            </a:r>
          </a:p>
          <a:p>
            <a:r>
              <a:rPr lang="en-US" dirty="0"/>
              <a:t>Markov model</a:t>
            </a:r>
          </a:p>
          <a:p>
            <a:pPr lvl="1"/>
            <a:r>
              <a:rPr lang="en-US" dirty="0"/>
              <a:t>Cohort-based state transition model (</a:t>
            </a:r>
            <a:r>
              <a:rPr lang="en-US" dirty="0" err="1"/>
              <a:t>cSTM</a:t>
            </a:r>
            <a:r>
              <a:rPr lang="en-US" dirty="0"/>
              <a:t>)</a:t>
            </a:r>
          </a:p>
          <a:p>
            <a:r>
              <a:rPr lang="en-US" dirty="0"/>
              <a:t>[Discrete time] Microsimulation</a:t>
            </a:r>
          </a:p>
          <a:p>
            <a:pPr lvl="1"/>
            <a:r>
              <a:rPr lang="en-US" dirty="0"/>
              <a:t>Individual-based state transition model (</a:t>
            </a:r>
            <a:r>
              <a:rPr lang="en-US" dirty="0" err="1"/>
              <a:t>iSTM</a:t>
            </a:r>
            <a:r>
              <a:rPr lang="en-US" dirty="0"/>
              <a:t>)</a:t>
            </a:r>
          </a:p>
          <a:p>
            <a:r>
              <a:rPr lang="en-US" dirty="0"/>
              <a:t>Others</a:t>
            </a:r>
          </a:p>
          <a:p>
            <a:pPr lvl="1"/>
            <a:r>
              <a:rPr lang="en-US" dirty="0"/>
              <a:t>Discrete event simulation (DES)</a:t>
            </a:r>
          </a:p>
          <a:p>
            <a:pPr lvl="1"/>
            <a:r>
              <a:rPr lang="en-US" dirty="0"/>
              <a:t>Compartmental models (e.g., SIR, SEIR, … )</a:t>
            </a:r>
          </a:p>
          <a:p>
            <a:pPr lvl="1"/>
            <a:r>
              <a:rPr lang="en-US" dirty="0"/>
              <a:t>Agent-based model (ABM)</a:t>
            </a:r>
          </a:p>
          <a:p>
            <a:pPr lvl="1"/>
            <a:r>
              <a:rPr lang="en-US" dirty="0"/>
              <a:t>Markov Decision Processes (MDP)</a:t>
            </a:r>
          </a:p>
          <a:p>
            <a:pPr lvl="1"/>
            <a:r>
              <a:rPr lang="en-US" dirty="0"/>
              <a:t>… </a:t>
            </a:r>
            <a:r>
              <a:rPr lang="en-US" dirty="0" err="1"/>
              <a:t>etc</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8284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2725B6-AC4B-3B5F-5908-8CBEFB9C63E3}"/>
              </a:ext>
            </a:extLst>
          </p:cNvPr>
          <p:cNvSpPr>
            <a:spLocks noGrp="1"/>
          </p:cNvSpPr>
          <p:nvPr>
            <p:ph type="title" hasCustomPrompt="1"/>
          </p:nvPr>
        </p:nvSpPr>
        <p:spPr>
          <a:xfrm>
            <a:off x="840432" y="268224"/>
            <a:ext cx="7620000" cy="1143000"/>
          </a:xfrm>
        </p:spPr>
        <p:txBody>
          <a:bodyPr/>
          <a:lstStyle>
            <a:lvl1pPr>
              <a:defRPr sz="4000"/>
            </a:lvl1pPr>
          </a:lstStyle>
          <a:p>
            <a:r>
              <a:rPr lang="en-US" dirty="0"/>
              <a:t>Model types </a:t>
            </a:r>
          </a:p>
        </p:txBody>
      </p:sp>
      <p:sp>
        <p:nvSpPr>
          <p:cNvPr id="4" name="Content Placeholder 2">
            <a:extLst>
              <a:ext uri="{FF2B5EF4-FFF2-40B4-BE49-F238E27FC236}">
                <a16:creationId xmlns:a16="http://schemas.microsoft.com/office/drawing/2014/main" id="{3BB0B008-C50D-DDA3-401E-837E724BBF12}"/>
              </a:ext>
            </a:extLst>
          </p:cNvPr>
          <p:cNvSpPr txBox="1">
            <a:spLocks/>
          </p:cNvSpPr>
          <p:nvPr/>
        </p:nvSpPr>
        <p:spPr>
          <a:xfrm>
            <a:off x="840432" y="1613408"/>
            <a:ext cx="3926640" cy="5067808"/>
          </a:xfrm>
          <a:prstGeom prst="rect">
            <a:avLst/>
          </a:prstGeom>
        </p:spPr>
        <p:txBody>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It is often challenging to decide what type of model to choose from a priori</a:t>
            </a:r>
          </a:p>
          <a:p>
            <a:r>
              <a:rPr lang="en-US" dirty="0"/>
              <a:t>Many modeling types can be modified to </a:t>
            </a:r>
            <a:r>
              <a:rPr lang="en-US" i="1" dirty="0"/>
              <a:t>mimic</a:t>
            </a:r>
            <a:r>
              <a:rPr lang="en-US" dirty="0"/>
              <a:t> other types</a:t>
            </a:r>
          </a:p>
          <a:p>
            <a:pPr lvl="1"/>
            <a:r>
              <a:rPr lang="en-US" dirty="0"/>
              <a:t>Decision trees </a:t>
            </a:r>
            <a:r>
              <a:rPr lang="en-US" dirty="0">
                <a:sym typeface="Wingdings" pitchFamily="2" charset="2"/>
              </a:rPr>
              <a:t> Markov </a:t>
            </a:r>
          </a:p>
          <a:p>
            <a:pPr lvl="1"/>
            <a:r>
              <a:rPr lang="en-US" dirty="0">
                <a:sym typeface="Wingdings" pitchFamily="2" charset="2"/>
              </a:rPr>
              <a:t>Markov  microsimulation</a:t>
            </a:r>
          </a:p>
          <a:p>
            <a:pPr lvl="1"/>
            <a:r>
              <a:rPr lang="en-US" dirty="0">
                <a:sym typeface="Wingdings" pitchFamily="2" charset="2"/>
              </a:rPr>
              <a:t>… </a:t>
            </a:r>
            <a:r>
              <a:rPr lang="en-US" dirty="0" err="1">
                <a:sym typeface="Wingdings" pitchFamily="2" charset="2"/>
              </a:rPr>
              <a:t>etc</a:t>
            </a:r>
            <a:endParaRPr lang="en-US" dirty="0">
              <a:sym typeface="Wingdings" pitchFamily="2" charset="2"/>
            </a:endParaRPr>
          </a:p>
          <a:p>
            <a:r>
              <a:rPr lang="en-US" dirty="0"/>
              <a:t>It is easier to use a suitable type to start with</a:t>
            </a:r>
          </a:p>
          <a:p>
            <a:endParaRPr lang="en-US" dirty="0"/>
          </a:p>
          <a:p>
            <a:pPr lvl="1"/>
            <a:endParaRPr lang="en-US" dirty="0"/>
          </a:p>
          <a:p>
            <a:pPr lvl="1"/>
            <a:endParaRPr lang="en-US" dirty="0"/>
          </a:p>
          <a:p>
            <a:endParaRPr lang="en-US" dirty="0"/>
          </a:p>
        </p:txBody>
      </p:sp>
      <p:pic>
        <p:nvPicPr>
          <p:cNvPr id="1026" name="Picture 2">
            <a:extLst>
              <a:ext uri="{FF2B5EF4-FFF2-40B4-BE49-F238E27FC236}">
                <a16:creationId xmlns:a16="http://schemas.microsoft.com/office/drawing/2014/main" id="{0A17E92D-3841-7ACA-BFFF-3791446C7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416" y="475487"/>
            <a:ext cx="4291584" cy="607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5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3243-B49A-1AC4-259C-53841CDC42CB}"/>
              </a:ext>
            </a:extLst>
          </p:cNvPr>
          <p:cNvSpPr txBox="1">
            <a:spLocks/>
          </p:cNvSpPr>
          <p:nvPr/>
        </p:nvSpPr>
        <p:spPr>
          <a:xfrm>
            <a:off x="840432" y="274638"/>
            <a:ext cx="7620000" cy="1143000"/>
          </a:xfrm>
          <a:prstGeom prst="rect">
            <a:avLst/>
          </a:prstGeom>
        </p:spPr>
        <p:txBody>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US"/>
              <a:t>Decision tree</a:t>
            </a:r>
            <a:endParaRPr lang="en-US" dirty="0"/>
          </a:p>
        </p:txBody>
      </p:sp>
      <p:graphicFrame>
        <p:nvGraphicFramePr>
          <p:cNvPr id="3" name="Table 2">
            <a:extLst>
              <a:ext uri="{FF2B5EF4-FFF2-40B4-BE49-F238E27FC236}">
                <a16:creationId xmlns:a16="http://schemas.microsoft.com/office/drawing/2014/main" id="{6C505FDE-7A0F-335F-D15A-E16AE1910035}"/>
              </a:ext>
            </a:extLst>
          </p:cNvPr>
          <p:cNvGraphicFramePr>
            <a:graphicFrameLocks noGrp="1"/>
          </p:cNvGraphicFramePr>
          <p:nvPr>
            <p:extLst>
              <p:ext uri="{D42A27DB-BD31-4B8C-83A1-F6EECF244321}">
                <p14:modId xmlns:p14="http://schemas.microsoft.com/office/powerpoint/2010/main" val="661655568"/>
              </p:ext>
            </p:extLst>
          </p:nvPr>
        </p:nvGraphicFramePr>
        <p:xfrm>
          <a:off x="840432" y="1618151"/>
          <a:ext cx="7620000" cy="201168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3500783660"/>
                    </a:ext>
                  </a:extLst>
                </a:gridCol>
                <a:gridCol w="3810000">
                  <a:extLst>
                    <a:ext uri="{9D8B030D-6E8A-4147-A177-3AD203B41FA5}">
                      <a16:colId xmlns:a16="http://schemas.microsoft.com/office/drawing/2014/main" val="2020536870"/>
                    </a:ext>
                  </a:extLst>
                </a:gridCol>
              </a:tblGrid>
              <a:tr h="302824">
                <a:tc>
                  <a:txBody>
                    <a:bodyPr/>
                    <a:lstStyle/>
                    <a:p>
                      <a:r>
                        <a:rPr lang="en-US" dirty="0"/>
                        <a:t>Can do well</a:t>
                      </a:r>
                    </a:p>
                  </a:txBody>
                  <a:tcPr/>
                </a:tc>
                <a:tc>
                  <a:txBody>
                    <a:bodyPr/>
                    <a:lstStyle/>
                    <a:p>
                      <a:r>
                        <a:rPr lang="en-US" dirty="0"/>
                        <a:t>Can’t do very well</a:t>
                      </a:r>
                    </a:p>
                  </a:txBody>
                  <a:tcPr/>
                </a:tc>
                <a:extLst>
                  <a:ext uri="{0D108BD9-81ED-4DB2-BD59-A6C34878D82A}">
                    <a16:rowId xmlns:a16="http://schemas.microsoft.com/office/drawing/2014/main" val="2304773774"/>
                  </a:ext>
                </a:extLst>
              </a:tr>
              <a:tr h="279409">
                <a:tc>
                  <a:txBody>
                    <a:bodyPr/>
                    <a:lstStyle/>
                    <a:p>
                      <a:r>
                        <a:rPr lang="en-US" dirty="0"/>
                        <a:t>Multiple decisions</a:t>
                      </a:r>
                    </a:p>
                  </a:txBody>
                  <a:tcPr/>
                </a:tc>
                <a:tc>
                  <a:txBody>
                    <a:bodyPr/>
                    <a:lstStyle/>
                    <a:p>
                      <a:r>
                        <a:rPr lang="en-US" dirty="0"/>
                        <a:t>Repeating events</a:t>
                      </a:r>
                    </a:p>
                  </a:txBody>
                  <a:tcPr/>
                </a:tc>
                <a:extLst>
                  <a:ext uri="{0D108BD9-81ED-4DB2-BD59-A6C34878D82A}">
                    <a16:rowId xmlns:a16="http://schemas.microsoft.com/office/drawing/2014/main" val="2796875567"/>
                  </a:ext>
                </a:extLst>
              </a:tr>
              <a:tr h="448377">
                <a:tc>
                  <a:txBody>
                    <a:bodyPr/>
                    <a:lstStyle/>
                    <a:p>
                      <a:r>
                        <a:rPr lang="en-US" dirty="0"/>
                        <a:t>Multiple outcomes (cost, effectiveness, …</a:t>
                      </a:r>
                      <a:r>
                        <a:rPr lang="en-US" dirty="0" err="1"/>
                        <a:t>etc</a:t>
                      </a:r>
                      <a:r>
                        <a:rPr lang="en-US" dirty="0"/>
                        <a:t>)</a:t>
                      </a:r>
                    </a:p>
                  </a:txBody>
                  <a:tcPr/>
                </a:tc>
                <a:tc>
                  <a:txBody>
                    <a:bodyPr/>
                    <a:lstStyle/>
                    <a:p>
                      <a:r>
                        <a:rPr lang="en-US" dirty="0"/>
                        <a:t>Population heterogeneity </a:t>
                      </a:r>
                    </a:p>
                  </a:txBody>
                  <a:tcPr/>
                </a:tc>
                <a:extLst>
                  <a:ext uri="{0D108BD9-81ED-4DB2-BD59-A6C34878D82A}">
                    <a16:rowId xmlns:a16="http://schemas.microsoft.com/office/drawing/2014/main" val="1857341612"/>
                  </a:ext>
                </a:extLst>
              </a:tr>
              <a:tr h="448377">
                <a:tc>
                  <a:txBody>
                    <a:bodyPr/>
                    <a:lstStyle/>
                    <a:p>
                      <a:r>
                        <a:rPr lang="en-US" dirty="0"/>
                        <a:t>Multiple chained events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Irregular interval events (some short, some long)</a:t>
                      </a:r>
                    </a:p>
                  </a:txBody>
                  <a:tcPr/>
                </a:tc>
                <a:extLst>
                  <a:ext uri="{0D108BD9-81ED-4DB2-BD59-A6C34878D82A}">
                    <a16:rowId xmlns:a16="http://schemas.microsoft.com/office/drawing/2014/main" val="2841745169"/>
                  </a:ext>
                </a:extLst>
              </a:tr>
            </a:tbl>
          </a:graphicData>
        </a:graphic>
      </p:graphicFrame>
    </p:spTree>
    <p:extLst>
      <p:ext uri="{BB962C8B-B14F-4D97-AF65-F5344CB8AC3E}">
        <p14:creationId xmlns:p14="http://schemas.microsoft.com/office/powerpoint/2010/main" val="408127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7C05-0229-DB7A-4D47-AEE7DA9A8656}"/>
              </a:ext>
            </a:extLst>
          </p:cNvPr>
          <p:cNvSpPr txBox="1">
            <a:spLocks/>
          </p:cNvSpPr>
          <p:nvPr/>
        </p:nvSpPr>
        <p:spPr>
          <a:xfrm>
            <a:off x="840432" y="274638"/>
            <a:ext cx="7620000" cy="833971"/>
          </a:xfrm>
          <a:prstGeom prst="rect">
            <a:avLst/>
          </a:prstGeom>
        </p:spPr>
        <p:txBody>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US"/>
              <a:t>Decision Tree </a:t>
            </a:r>
            <a:endParaRPr lang="en-US" dirty="0"/>
          </a:p>
        </p:txBody>
      </p:sp>
      <p:sp>
        <p:nvSpPr>
          <p:cNvPr id="3" name="Content Placeholder 2">
            <a:extLst>
              <a:ext uri="{FF2B5EF4-FFF2-40B4-BE49-F238E27FC236}">
                <a16:creationId xmlns:a16="http://schemas.microsoft.com/office/drawing/2014/main" id="{8078D284-7AD3-9C54-E1FE-1BBA6BE3DC33}"/>
              </a:ext>
            </a:extLst>
          </p:cNvPr>
          <p:cNvSpPr txBox="1">
            <a:spLocks/>
          </p:cNvSpPr>
          <p:nvPr/>
        </p:nvSpPr>
        <p:spPr>
          <a:xfrm>
            <a:off x="840432" y="1330511"/>
            <a:ext cx="7620000" cy="4932724"/>
          </a:xfrm>
          <a:prstGeom prst="rect">
            <a:avLst/>
          </a:prstGeom>
        </p:spPr>
        <p:txBody>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411480" indent="0" algn="l" defTabSz="914400" rtl="0" eaLnBrk="1" latinLnBrk="0" hangingPunct="1">
              <a:spcBef>
                <a:spcPct val="20000"/>
              </a:spcBef>
              <a:buClr>
                <a:schemeClr val="accent2"/>
              </a:buClr>
              <a:buSzPct val="100000"/>
              <a:buFont typeface="Arial" pitchFamily="34" charset="0"/>
              <a:buNone/>
              <a:defRPr sz="2000" kern="1200">
                <a:solidFill>
                  <a:schemeClr val="tx1"/>
                </a:solidFill>
                <a:latin typeface="Courier New" panose="02070309020205020404" pitchFamily="49" charset="0"/>
                <a:ea typeface="+mn-ea"/>
                <a:cs typeface="Courier New" panose="02070309020205020404" pitchFamily="49" charset="0"/>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Define paths and outcomes</a:t>
            </a:r>
          </a:p>
          <a:p>
            <a:r>
              <a:rPr lang="en-US" dirty="0"/>
              <a:t>Paths are the chained probabilities for each decision to each terminal outcome</a:t>
            </a:r>
          </a:p>
          <a:p>
            <a:r>
              <a:rPr lang="en-US" dirty="0"/>
              <a:t>Example of payoffs are costs or utilities </a:t>
            </a:r>
          </a:p>
          <a:p>
            <a:r>
              <a:rPr lang="en-US" dirty="0"/>
              <a:t>Complex decision trees can be difficult to code: Tools to help: </a:t>
            </a:r>
            <a:r>
              <a:rPr lang="en-US" dirty="0" err="1"/>
              <a:t>OpenTree</a:t>
            </a:r>
            <a:r>
              <a:rPr lang="en-US" dirty="0"/>
              <a:t> and </a:t>
            </a:r>
            <a:r>
              <a:rPr lang="en-US" dirty="0" err="1"/>
              <a:t>Amua</a:t>
            </a:r>
            <a:endParaRPr lang="en-US" dirty="0"/>
          </a:p>
          <a:p>
            <a:endParaRPr lang="en-US" dirty="0"/>
          </a:p>
          <a:p>
            <a:r>
              <a:rPr lang="en-US" dirty="0"/>
              <a:t>R code snippet:</a:t>
            </a:r>
          </a:p>
          <a:p>
            <a:pPr lvl="1"/>
            <a:r>
              <a:rPr lang="en-US" dirty="0" err="1"/>
              <a:t>expected_payoff</a:t>
            </a:r>
            <a:r>
              <a:rPr lang="en-US" dirty="0"/>
              <a:t> = </a:t>
            </a:r>
            <a:r>
              <a:rPr lang="en-US" dirty="0" err="1"/>
              <a:t>v_probs</a:t>
            </a:r>
            <a:r>
              <a:rPr lang="en-US" dirty="0"/>
              <a:t> %*% </a:t>
            </a:r>
            <a:r>
              <a:rPr lang="en-US" dirty="0" err="1"/>
              <a:t>v_payoffs</a:t>
            </a:r>
            <a:endParaRPr lang="en-US" dirty="0"/>
          </a:p>
          <a:p>
            <a:endParaRPr lang="en-US" dirty="0"/>
          </a:p>
        </p:txBody>
      </p:sp>
    </p:spTree>
    <p:extLst>
      <p:ext uri="{BB962C8B-B14F-4D97-AF65-F5344CB8AC3E}">
        <p14:creationId xmlns:p14="http://schemas.microsoft.com/office/powerpoint/2010/main" val="279756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9532-250F-AA83-D32E-8F3E5CCBEAA9}"/>
              </a:ext>
            </a:extLst>
          </p:cNvPr>
          <p:cNvSpPr txBox="1">
            <a:spLocks/>
          </p:cNvSpPr>
          <p:nvPr/>
        </p:nvSpPr>
        <p:spPr>
          <a:xfrm>
            <a:off x="840432" y="274638"/>
            <a:ext cx="7620000" cy="833971"/>
          </a:xfrm>
          <a:prstGeom prst="rect">
            <a:avLst/>
          </a:prstGeom>
        </p:spPr>
        <p:txBody>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US" dirty="0"/>
              <a:t>Decision Tree</a:t>
            </a:r>
          </a:p>
        </p:txBody>
      </p:sp>
      <p:pic>
        <p:nvPicPr>
          <p:cNvPr id="3" name="Picture 2">
            <a:extLst>
              <a:ext uri="{FF2B5EF4-FFF2-40B4-BE49-F238E27FC236}">
                <a16:creationId xmlns:a16="http://schemas.microsoft.com/office/drawing/2014/main" id="{8317619B-DE9F-FFC2-4439-42F87B218C00}"/>
              </a:ext>
            </a:extLst>
          </p:cNvPr>
          <p:cNvPicPr>
            <a:picLocks noChangeAspect="1"/>
          </p:cNvPicPr>
          <p:nvPr/>
        </p:nvPicPr>
        <p:blipFill>
          <a:blip r:embed="rId2"/>
          <a:stretch>
            <a:fillRect/>
          </a:stretch>
        </p:blipFill>
        <p:spPr>
          <a:xfrm>
            <a:off x="2375554" y="1533680"/>
            <a:ext cx="6082645" cy="5248734"/>
          </a:xfrm>
          <a:prstGeom prst="rect">
            <a:avLst/>
          </a:prstGeom>
        </p:spPr>
      </p:pic>
    </p:spTree>
    <p:extLst>
      <p:ext uri="{BB962C8B-B14F-4D97-AF65-F5344CB8AC3E}">
        <p14:creationId xmlns:p14="http://schemas.microsoft.com/office/powerpoint/2010/main" val="2148966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52F4-9E1E-1ADE-99B4-3918FFD9980D}"/>
              </a:ext>
            </a:extLst>
          </p:cNvPr>
          <p:cNvSpPr txBox="1">
            <a:spLocks/>
          </p:cNvSpPr>
          <p:nvPr/>
        </p:nvSpPr>
        <p:spPr>
          <a:xfrm>
            <a:off x="840432" y="274638"/>
            <a:ext cx="7620000" cy="833971"/>
          </a:xfrm>
          <a:prstGeom prst="rect">
            <a:avLst/>
          </a:prstGeom>
        </p:spPr>
        <p:txBody>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US" dirty="0"/>
              <a:t>Decision Tree</a:t>
            </a:r>
          </a:p>
        </p:txBody>
      </p:sp>
      <p:pic>
        <p:nvPicPr>
          <p:cNvPr id="3" name="Picture 2">
            <a:extLst>
              <a:ext uri="{FF2B5EF4-FFF2-40B4-BE49-F238E27FC236}">
                <a16:creationId xmlns:a16="http://schemas.microsoft.com/office/drawing/2014/main" id="{9C3E30CE-7E2D-69D8-71D0-2772D61281A2}"/>
              </a:ext>
            </a:extLst>
          </p:cNvPr>
          <p:cNvPicPr>
            <a:picLocks noChangeAspect="1"/>
          </p:cNvPicPr>
          <p:nvPr/>
        </p:nvPicPr>
        <p:blipFill>
          <a:blip r:embed="rId2"/>
          <a:stretch>
            <a:fillRect/>
          </a:stretch>
        </p:blipFill>
        <p:spPr>
          <a:xfrm>
            <a:off x="2375554" y="1533680"/>
            <a:ext cx="6082645" cy="5248734"/>
          </a:xfrm>
          <a:prstGeom prst="rect">
            <a:avLst/>
          </a:prstGeom>
        </p:spPr>
      </p:pic>
      <p:sp>
        <p:nvSpPr>
          <p:cNvPr id="4" name="Rectangle 3">
            <a:extLst>
              <a:ext uri="{FF2B5EF4-FFF2-40B4-BE49-F238E27FC236}">
                <a16:creationId xmlns:a16="http://schemas.microsoft.com/office/drawing/2014/main" id="{09D37FD1-625A-C9EA-348E-EFCFE002F742}"/>
              </a:ext>
            </a:extLst>
          </p:cNvPr>
          <p:cNvSpPr/>
          <p:nvPr/>
        </p:nvSpPr>
        <p:spPr>
          <a:xfrm rot="20548967">
            <a:off x="4144200" y="5194919"/>
            <a:ext cx="2288755" cy="4524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D67C8AF-7A23-21CD-04B8-617030265F79}"/>
              </a:ext>
            </a:extLst>
          </p:cNvPr>
          <p:cNvSpPr txBox="1"/>
          <p:nvPr/>
        </p:nvSpPr>
        <p:spPr>
          <a:xfrm rot="20502578">
            <a:off x="4817098" y="4904704"/>
            <a:ext cx="693588" cy="369332"/>
          </a:xfrm>
          <a:prstGeom prst="rect">
            <a:avLst/>
          </a:prstGeom>
          <a:noFill/>
        </p:spPr>
        <p:txBody>
          <a:bodyPr wrap="none" rtlCol="0">
            <a:spAutoFit/>
          </a:bodyPr>
          <a:lstStyle/>
          <a:p>
            <a:r>
              <a:rPr lang="en-US" dirty="0">
                <a:solidFill>
                  <a:srgbClr val="FF0000"/>
                </a:solidFill>
              </a:rPr>
              <a:t>Path</a:t>
            </a:r>
          </a:p>
        </p:txBody>
      </p:sp>
      <p:sp>
        <p:nvSpPr>
          <p:cNvPr id="6" name="TextBox 5">
            <a:extLst>
              <a:ext uri="{FF2B5EF4-FFF2-40B4-BE49-F238E27FC236}">
                <a16:creationId xmlns:a16="http://schemas.microsoft.com/office/drawing/2014/main" id="{039AE439-6A5A-5AF9-FABD-0FA7681A066C}"/>
              </a:ext>
            </a:extLst>
          </p:cNvPr>
          <p:cNvSpPr txBox="1"/>
          <p:nvPr/>
        </p:nvSpPr>
        <p:spPr>
          <a:xfrm>
            <a:off x="7947356" y="4860961"/>
            <a:ext cx="1225015" cy="369332"/>
          </a:xfrm>
          <a:prstGeom prst="rect">
            <a:avLst/>
          </a:prstGeom>
          <a:noFill/>
        </p:spPr>
        <p:txBody>
          <a:bodyPr wrap="none" rtlCol="0">
            <a:spAutoFit/>
          </a:bodyPr>
          <a:lstStyle/>
          <a:p>
            <a:r>
              <a:rPr lang="en-US" dirty="0">
                <a:solidFill>
                  <a:srgbClr val="FF0000"/>
                </a:solidFill>
              </a:rPr>
              <a:t>Outcome</a:t>
            </a:r>
          </a:p>
        </p:txBody>
      </p:sp>
    </p:spTree>
    <p:extLst>
      <p:ext uri="{BB962C8B-B14F-4D97-AF65-F5344CB8AC3E}">
        <p14:creationId xmlns:p14="http://schemas.microsoft.com/office/powerpoint/2010/main" val="2463674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1600-D3AF-25B4-785B-EFD3F235AAEC}"/>
              </a:ext>
            </a:extLst>
          </p:cNvPr>
          <p:cNvSpPr txBox="1">
            <a:spLocks/>
          </p:cNvSpPr>
          <p:nvPr/>
        </p:nvSpPr>
        <p:spPr>
          <a:xfrm>
            <a:off x="840432" y="274638"/>
            <a:ext cx="7620000" cy="1143000"/>
          </a:xfrm>
          <a:prstGeom prst="rect">
            <a:avLst/>
          </a:prstGeom>
        </p:spPr>
        <p:txBody>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US" dirty="0"/>
              <a:t>Markov models</a:t>
            </a:r>
          </a:p>
        </p:txBody>
      </p:sp>
      <p:graphicFrame>
        <p:nvGraphicFramePr>
          <p:cNvPr id="3" name="Table 2">
            <a:extLst>
              <a:ext uri="{FF2B5EF4-FFF2-40B4-BE49-F238E27FC236}">
                <a16:creationId xmlns:a16="http://schemas.microsoft.com/office/drawing/2014/main" id="{E2AA99A2-E459-53D7-C4D3-9C2F0AFD0D13}"/>
              </a:ext>
            </a:extLst>
          </p:cNvPr>
          <p:cNvGraphicFramePr>
            <a:graphicFrameLocks noGrp="1"/>
          </p:cNvGraphicFramePr>
          <p:nvPr>
            <p:extLst>
              <p:ext uri="{D42A27DB-BD31-4B8C-83A1-F6EECF244321}">
                <p14:modId xmlns:p14="http://schemas.microsoft.com/office/powerpoint/2010/main" val="1011582757"/>
              </p:ext>
            </p:extLst>
          </p:nvPr>
        </p:nvGraphicFramePr>
        <p:xfrm>
          <a:off x="840432" y="1618151"/>
          <a:ext cx="7620000" cy="2268354"/>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3500783660"/>
                    </a:ext>
                  </a:extLst>
                </a:gridCol>
                <a:gridCol w="3810000">
                  <a:extLst>
                    <a:ext uri="{9D8B030D-6E8A-4147-A177-3AD203B41FA5}">
                      <a16:colId xmlns:a16="http://schemas.microsoft.com/office/drawing/2014/main" val="2020536870"/>
                    </a:ext>
                  </a:extLst>
                </a:gridCol>
              </a:tblGrid>
              <a:tr h="302824">
                <a:tc>
                  <a:txBody>
                    <a:bodyPr/>
                    <a:lstStyle/>
                    <a:p>
                      <a:r>
                        <a:rPr lang="en-US" dirty="0"/>
                        <a:t>Can do well</a:t>
                      </a:r>
                    </a:p>
                  </a:txBody>
                  <a:tcPr/>
                </a:tc>
                <a:tc>
                  <a:txBody>
                    <a:bodyPr/>
                    <a:lstStyle/>
                    <a:p>
                      <a:r>
                        <a:rPr lang="en-US" dirty="0"/>
                        <a:t>Can’t do very well</a:t>
                      </a:r>
                    </a:p>
                  </a:txBody>
                  <a:tcPr/>
                </a:tc>
                <a:extLst>
                  <a:ext uri="{0D108BD9-81ED-4DB2-BD59-A6C34878D82A}">
                    <a16:rowId xmlns:a16="http://schemas.microsoft.com/office/drawing/2014/main" val="2304773774"/>
                  </a:ext>
                </a:extLst>
              </a:tr>
              <a:tr h="279409">
                <a:tc>
                  <a:txBody>
                    <a:bodyPr/>
                    <a:lstStyle/>
                    <a:p>
                      <a:r>
                        <a:rPr lang="en-US" dirty="0"/>
                        <a:t>Multiple decisions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Population heterogeneity</a:t>
                      </a:r>
                    </a:p>
                  </a:txBody>
                  <a:tcPr/>
                </a:tc>
                <a:extLst>
                  <a:ext uri="{0D108BD9-81ED-4DB2-BD59-A6C34878D82A}">
                    <a16:rowId xmlns:a16="http://schemas.microsoft.com/office/drawing/2014/main" val="2796875567"/>
                  </a:ext>
                </a:extLst>
              </a:tr>
              <a:tr h="448377">
                <a:tc>
                  <a:txBody>
                    <a:bodyPr/>
                    <a:lstStyle/>
                    <a:p>
                      <a:r>
                        <a:rPr lang="en-US" dirty="0"/>
                        <a:t>Multiple outcomes (cost, effectiveness, …</a:t>
                      </a:r>
                      <a:r>
                        <a:rPr lang="en-US" dirty="0" err="1"/>
                        <a:t>etc</a:t>
                      </a:r>
                      <a:r>
                        <a:rPr lang="en-US" dirty="0"/>
                        <a:t>)</a:t>
                      </a:r>
                    </a:p>
                  </a:txBody>
                  <a:tcPr/>
                </a:tc>
                <a:tc>
                  <a:txBody>
                    <a:bodyPr/>
                    <a:lstStyle/>
                    <a:p>
                      <a:r>
                        <a:rPr lang="en-US" dirty="0"/>
                        <a:t>Irregular interval events (some short some long)</a:t>
                      </a:r>
                    </a:p>
                  </a:txBody>
                  <a:tcPr/>
                </a:tc>
                <a:extLst>
                  <a:ext uri="{0D108BD9-81ED-4DB2-BD59-A6C34878D82A}">
                    <a16:rowId xmlns:a16="http://schemas.microsoft.com/office/drawing/2014/main" val="1857341612"/>
                  </a:ext>
                </a:extLst>
              </a:tr>
              <a:tr h="448377">
                <a:tc>
                  <a:txBody>
                    <a:bodyPr/>
                    <a:lstStyle/>
                    <a:p>
                      <a:r>
                        <a:rPr lang="en-US" dirty="0"/>
                        <a:t>Multiple chained events </a:t>
                      </a:r>
                    </a:p>
                  </a:txBody>
                  <a:tcPr/>
                </a:tc>
                <a:tc>
                  <a:txBody>
                    <a:bodyPr/>
                    <a:lstStyle/>
                    <a:p>
                      <a:endParaRPr lang="en-US" dirty="0"/>
                    </a:p>
                  </a:txBody>
                  <a:tcPr/>
                </a:tc>
                <a:extLst>
                  <a:ext uri="{0D108BD9-81ED-4DB2-BD59-A6C34878D82A}">
                    <a16:rowId xmlns:a16="http://schemas.microsoft.com/office/drawing/2014/main" val="2841745169"/>
                  </a:ext>
                </a:extLst>
              </a:tr>
              <a:tr h="448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Repeating events</a:t>
                      </a:r>
                    </a:p>
                  </a:txBody>
                  <a:tcPr/>
                </a:tc>
                <a:tc>
                  <a:txBody>
                    <a:bodyPr/>
                    <a:lstStyle/>
                    <a:p>
                      <a:endParaRPr lang="en-US" dirty="0"/>
                    </a:p>
                  </a:txBody>
                  <a:tcPr/>
                </a:tc>
                <a:extLst>
                  <a:ext uri="{0D108BD9-81ED-4DB2-BD59-A6C34878D82A}">
                    <a16:rowId xmlns:a16="http://schemas.microsoft.com/office/drawing/2014/main" val="1833987199"/>
                  </a:ext>
                </a:extLst>
              </a:tr>
            </a:tbl>
          </a:graphicData>
        </a:graphic>
      </p:graphicFrame>
    </p:spTree>
    <p:extLst>
      <p:ext uri="{BB962C8B-B14F-4D97-AF65-F5344CB8AC3E}">
        <p14:creationId xmlns:p14="http://schemas.microsoft.com/office/powerpoint/2010/main" val="203583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F4C4-14F1-7B93-8141-3347467A8480}"/>
              </a:ext>
            </a:extLst>
          </p:cNvPr>
          <p:cNvSpPr txBox="1">
            <a:spLocks/>
          </p:cNvSpPr>
          <p:nvPr/>
        </p:nvSpPr>
        <p:spPr>
          <a:xfrm>
            <a:off x="840432" y="274638"/>
            <a:ext cx="7620000" cy="677469"/>
          </a:xfrm>
          <a:prstGeom prst="rect">
            <a:avLst/>
          </a:prstGeom>
        </p:spPr>
        <p:txBody>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US"/>
              <a:t>Markov Models</a:t>
            </a:r>
            <a:endParaRPr lang="en-US" dirty="0"/>
          </a:p>
        </p:txBody>
      </p:sp>
      <p:grpSp>
        <p:nvGrpSpPr>
          <p:cNvPr id="3" name="Group 2">
            <a:extLst>
              <a:ext uri="{FF2B5EF4-FFF2-40B4-BE49-F238E27FC236}">
                <a16:creationId xmlns:a16="http://schemas.microsoft.com/office/drawing/2014/main" id="{C7D6DF2F-75BE-E85D-E11C-2D28F6F099B4}"/>
              </a:ext>
            </a:extLst>
          </p:cNvPr>
          <p:cNvGrpSpPr/>
          <p:nvPr/>
        </p:nvGrpSpPr>
        <p:grpSpPr>
          <a:xfrm>
            <a:off x="1001439" y="2105227"/>
            <a:ext cx="5360209" cy="967911"/>
            <a:chOff x="1001440" y="2105227"/>
            <a:chExt cx="3506946" cy="633261"/>
          </a:xfrm>
        </p:grpSpPr>
        <p:pic>
          <p:nvPicPr>
            <p:cNvPr id="4" name="Picture 3">
              <a:extLst>
                <a:ext uri="{FF2B5EF4-FFF2-40B4-BE49-F238E27FC236}">
                  <a16:creationId xmlns:a16="http://schemas.microsoft.com/office/drawing/2014/main" id="{76F235D2-259F-AA65-1CF6-911BA765B87D}"/>
                </a:ext>
              </a:extLst>
            </p:cNvPr>
            <p:cNvPicPr>
              <a:picLocks noChangeAspect="1"/>
            </p:cNvPicPr>
            <p:nvPr userDrawn="1"/>
          </p:nvPicPr>
          <p:blipFill rotWithShape="1">
            <a:blip r:embed="rId2"/>
            <a:srcRect b="89798"/>
            <a:stretch/>
          </p:blipFill>
          <p:spPr>
            <a:xfrm>
              <a:off x="1001441" y="2105227"/>
              <a:ext cx="3506945" cy="194914"/>
            </a:xfrm>
            <a:prstGeom prst="rect">
              <a:avLst/>
            </a:prstGeom>
          </p:spPr>
        </p:pic>
        <p:pic>
          <p:nvPicPr>
            <p:cNvPr id="5" name="Picture 4">
              <a:extLst>
                <a:ext uri="{FF2B5EF4-FFF2-40B4-BE49-F238E27FC236}">
                  <a16:creationId xmlns:a16="http://schemas.microsoft.com/office/drawing/2014/main" id="{4D1C48D7-7C1F-2CF9-0269-B778810473A4}"/>
                </a:ext>
              </a:extLst>
            </p:cNvPr>
            <p:cNvPicPr>
              <a:picLocks noChangeAspect="1"/>
            </p:cNvPicPr>
            <p:nvPr userDrawn="1"/>
          </p:nvPicPr>
          <p:blipFill rotWithShape="1">
            <a:blip r:embed="rId2"/>
            <a:srcRect t="19243" b="71629"/>
            <a:stretch/>
          </p:blipFill>
          <p:spPr>
            <a:xfrm>
              <a:off x="1001440" y="2300141"/>
              <a:ext cx="3506945" cy="174396"/>
            </a:xfrm>
            <a:prstGeom prst="rect">
              <a:avLst/>
            </a:prstGeom>
          </p:spPr>
        </p:pic>
        <p:pic>
          <p:nvPicPr>
            <p:cNvPr id="6" name="Picture 5">
              <a:extLst>
                <a:ext uri="{FF2B5EF4-FFF2-40B4-BE49-F238E27FC236}">
                  <a16:creationId xmlns:a16="http://schemas.microsoft.com/office/drawing/2014/main" id="{3ED28D5B-F7EC-306E-CC61-A9BBCB44828E}"/>
                </a:ext>
              </a:extLst>
            </p:cNvPr>
            <p:cNvPicPr>
              <a:picLocks noChangeAspect="1"/>
            </p:cNvPicPr>
            <p:nvPr userDrawn="1"/>
          </p:nvPicPr>
          <p:blipFill rotWithShape="1">
            <a:blip r:embed="rId2"/>
            <a:srcRect t="86185"/>
            <a:stretch/>
          </p:blipFill>
          <p:spPr>
            <a:xfrm>
              <a:off x="1001440" y="2474537"/>
              <a:ext cx="3506945" cy="263951"/>
            </a:xfrm>
            <a:prstGeom prst="rect">
              <a:avLst/>
            </a:prstGeom>
          </p:spPr>
        </p:pic>
      </p:grpSp>
      <p:pic>
        <p:nvPicPr>
          <p:cNvPr id="7" name="Picture 6">
            <a:extLst>
              <a:ext uri="{FF2B5EF4-FFF2-40B4-BE49-F238E27FC236}">
                <a16:creationId xmlns:a16="http://schemas.microsoft.com/office/drawing/2014/main" id="{CA60A340-F37F-D0A5-0948-945B30A08F60}"/>
              </a:ext>
            </a:extLst>
          </p:cNvPr>
          <p:cNvPicPr>
            <a:picLocks noChangeAspect="1"/>
          </p:cNvPicPr>
          <p:nvPr/>
        </p:nvPicPr>
        <p:blipFill>
          <a:blip r:embed="rId3"/>
          <a:stretch>
            <a:fillRect/>
          </a:stretch>
        </p:blipFill>
        <p:spPr>
          <a:xfrm>
            <a:off x="4683968" y="1093509"/>
            <a:ext cx="4150216" cy="4214436"/>
          </a:xfrm>
          <a:prstGeom prst="rect">
            <a:avLst/>
          </a:prstGeom>
        </p:spPr>
      </p:pic>
    </p:spTree>
    <p:extLst>
      <p:ext uri="{BB962C8B-B14F-4D97-AF65-F5344CB8AC3E}">
        <p14:creationId xmlns:p14="http://schemas.microsoft.com/office/powerpoint/2010/main" val="958524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12498</TotalTime>
  <Words>575</Words>
  <Application>Microsoft Macintosh PowerPoint</Application>
  <PresentationFormat>On-screen Show (4:3)</PresentationFormat>
  <Paragraphs>85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Verdana</vt:lpstr>
      <vt:lpstr>Wingdings</vt:lpstr>
      <vt:lpstr>ThemeDARTH</vt:lpstr>
      <vt:lpstr>Decision models</vt:lpstr>
      <vt:lpstr>Decision model types </vt:lpstr>
      <vt:lpstr>Model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Hawre Jalal</cp:lastModifiedBy>
  <cp:revision>149</cp:revision>
  <dcterms:created xsi:type="dcterms:W3CDTF">2018-07-06T17:43:18Z</dcterms:created>
  <dcterms:modified xsi:type="dcterms:W3CDTF">2024-04-02T12:42:39Z</dcterms:modified>
</cp:coreProperties>
</file>