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notesMasterIdLst>
    <p:notesMasterId r:id="rId16"/>
  </p:notesMasterIdLst>
  <p:sldIdLst>
    <p:sldId id="256" r:id="rId2"/>
    <p:sldId id="285" r:id="rId3"/>
    <p:sldId id="384" r:id="rId4"/>
    <p:sldId id="385" r:id="rId5"/>
    <p:sldId id="386" r:id="rId6"/>
    <p:sldId id="376" r:id="rId7"/>
    <p:sldId id="363" r:id="rId8"/>
    <p:sldId id="364" r:id="rId9"/>
    <p:sldId id="353" r:id="rId10"/>
    <p:sldId id="383" r:id="rId11"/>
    <p:sldId id="303" r:id="rId12"/>
    <p:sldId id="365" r:id="rId13"/>
    <p:sldId id="258" r:id="rId14"/>
    <p:sldId id="34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E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588"/>
    <p:restoredTop sz="94646"/>
  </p:normalViewPr>
  <p:slideViewPr>
    <p:cSldViewPr snapToGrid="0" snapToObjects="1">
      <p:cViewPr varScale="1">
        <p:scale>
          <a:sx n="77" d="100"/>
          <a:sy n="77" d="100"/>
        </p:scale>
        <p:origin x="1324" y="72"/>
      </p:cViewPr>
      <p:guideLst/>
    </p:cSldViewPr>
  </p:slideViewPr>
  <p:notesTextViewPr>
    <p:cViewPr>
      <p:scale>
        <a:sx n="1" d="1"/>
        <a:sy n="1" d="1"/>
      </p:scale>
      <p:origin x="0" y="0"/>
    </p:cViewPr>
  </p:notesTextViewPr>
  <p:sorterViewPr>
    <p:cViewPr>
      <p:scale>
        <a:sx n="130" d="100"/>
        <a:sy n="13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12/5/2022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Date Placeholder 4"/>
          <p:cNvSpPr>
            <a:spLocks noGrp="1"/>
          </p:cNvSpPr>
          <p:nvPr>
            <p:ph type="dt" idx="11"/>
          </p:nvPr>
        </p:nvSpPr>
        <p:spPr/>
        <p:txBody>
          <a:bodyPr/>
          <a:lstStyle/>
          <a:p>
            <a:endParaRPr lang="en-US" dirty="0"/>
          </a:p>
        </p:txBody>
      </p:sp>
    </p:spTree>
    <p:extLst>
      <p:ext uri="{BB962C8B-B14F-4D97-AF65-F5344CB8AC3E}">
        <p14:creationId xmlns:p14="http://schemas.microsoft.com/office/powerpoint/2010/main" val="949248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Shape 5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2" name="Shape 5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93" name="Shape 593"/>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3</a:t>
            </a:fld>
            <a:endParaRPr/>
          </a:p>
        </p:txBody>
      </p:sp>
    </p:spTree>
    <p:extLst>
      <p:ext uri="{BB962C8B-B14F-4D97-AF65-F5344CB8AC3E}">
        <p14:creationId xmlns:p14="http://schemas.microsoft.com/office/powerpoint/2010/main" val="3616269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Shape 5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2" name="Shape 5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93" name="Shape 593"/>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4</a:t>
            </a:fld>
            <a:endParaRPr/>
          </a:p>
        </p:txBody>
      </p:sp>
    </p:spTree>
    <p:extLst>
      <p:ext uri="{BB962C8B-B14F-4D97-AF65-F5344CB8AC3E}">
        <p14:creationId xmlns:p14="http://schemas.microsoft.com/office/powerpoint/2010/main" val="41508795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Shape 5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2" name="Shape 5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93" name="Shape 593"/>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5</a:t>
            </a:fld>
            <a:endParaRPr/>
          </a:p>
        </p:txBody>
      </p:sp>
    </p:spTree>
    <p:extLst>
      <p:ext uri="{BB962C8B-B14F-4D97-AF65-F5344CB8AC3E}">
        <p14:creationId xmlns:p14="http://schemas.microsoft.com/office/powerpoint/2010/main" val="1297160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810750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500551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600" name="Shape 600"/>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9153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7"/>
        <p:cNvGrpSpPr/>
        <p:nvPr/>
      </p:nvGrpSpPr>
      <p:grpSpPr>
        <a:xfrm>
          <a:off x="0" y="0"/>
          <a:ext cx="0" cy="0"/>
          <a:chOff x="0" y="0"/>
          <a:chExt cx="0" cy="0"/>
        </a:xfrm>
      </p:grpSpPr>
      <p:sp>
        <p:nvSpPr>
          <p:cNvPr id="2028" name="Google Shape;202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9" name="Google Shape;202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6920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8.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7584" y="3501008"/>
            <a:ext cx="646176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53336"/>
            <a:ext cx="4786808"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1815852" y="764704"/>
            <a:ext cx="7308304"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
        <p:nvSpPr>
          <p:cNvPr id="2" name="Title 1"/>
          <p:cNvSpPr>
            <a:spLocks noGrp="1"/>
          </p:cNvSpPr>
          <p:nvPr>
            <p:ph type="ctrTitle"/>
          </p:nvPr>
        </p:nvSpPr>
        <p:spPr>
          <a:xfrm>
            <a:off x="1815852" y="764704"/>
            <a:ext cx="7357120"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653822" y="5807005"/>
            <a:ext cx="7850043" cy="646331"/>
          </a:xfrm>
          <a:prstGeom prst="rect">
            <a:avLst/>
          </a:prstGeom>
          <a:noFill/>
        </p:spPr>
        <p:txBody>
          <a:bodyPr wrap="square" rtlCol="0">
            <a:spAutoFit/>
          </a:bodyPr>
          <a:lstStyle/>
          <a:p>
            <a:r>
              <a:rPr lang="en-US" sz="900" b="1" i="0" kern="1200">
                <a:solidFill>
                  <a:schemeClr val="bg1"/>
                </a:solidFill>
                <a:effectLst/>
                <a:latin typeface="+mn-lt"/>
                <a:ea typeface="+mn-ea"/>
                <a:cs typeface="+mn-cs"/>
              </a:rPr>
              <a:t>© Copyright 2017, THE HOSPITAL FOR SICK CHILDREN AND THE COLLABORATING INSTITUTIONS.</a:t>
            </a:r>
            <a:r>
              <a:rPr lang="en-US" sz="900" b="0" i="0" kern="1200">
                <a:solidFill>
                  <a:schemeClr val="bg1"/>
                </a:solidFill>
                <a:effectLst/>
                <a:latin typeface="+mn-lt"/>
                <a:ea typeface="+mn-ea"/>
                <a:cs typeface="+mn-cs"/>
              </a:rPr>
              <a:t> </a:t>
            </a:r>
          </a:p>
          <a:p>
            <a:r>
              <a:rPr lang="en-US" sz="900" b="0" i="0" kern="1200">
                <a:solidFill>
                  <a:schemeClr val="bg1"/>
                </a:solidFill>
                <a:effectLst/>
                <a:latin typeface="+mn-lt"/>
                <a:ea typeface="+mn-ea"/>
                <a:cs typeface="+mn-cs"/>
              </a:rPr>
              <a:t> 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a:t>
            </a:r>
            <a:endParaRPr lang="en-GB" sz="90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76064" y="5315288"/>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976062" y="5915744"/>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3575FE-2CC2-2845-A91B-203C440E7198}" type="datetimeFigureOut">
              <a:rPr lang="en-US" smtClean="0"/>
              <a:t>12/5/2022</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976063" y="200744"/>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52056" y="5085184"/>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650304" y="0"/>
            <a:ext cx="84582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952056" y="5685906"/>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D3575FE-2CC2-2845-A91B-203C440E7198}" type="datetimeFigureOut">
              <a:rPr lang="en-US" smtClean="0"/>
              <a:t>12/5/2022</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984448" y="1556792"/>
            <a:ext cx="762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12/5/2022</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872"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95672"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12/5/2022</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DD3575FE-2CC2-2845-A91B-203C440E7198}" type="datetimeFigureOut">
              <a:rPr lang="en-US" smtClean="0"/>
              <a:t>12/5/2022</a:t>
            </a:fld>
            <a:endParaRPr lang="en-US"/>
          </a:p>
        </p:txBody>
      </p:sp>
      <p:sp>
        <p:nvSpPr>
          <p:cNvPr id="6"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st slide 2" preserve="1">
  <p:cSld name="Last slide 2">
    <p:bg>
      <p:bgPr>
        <a:solidFill>
          <a:srgbClr val="009999"/>
        </a:solidFill>
        <a:effectLst/>
      </p:bgPr>
    </p:bg>
    <p:spTree>
      <p:nvGrpSpPr>
        <p:cNvPr id="1" name="Shape 144"/>
        <p:cNvGrpSpPr/>
        <p:nvPr/>
      </p:nvGrpSpPr>
      <p:grpSpPr>
        <a:xfrm>
          <a:off x="0" y="0"/>
          <a:ext cx="0" cy="0"/>
          <a:chOff x="0" y="0"/>
          <a:chExt cx="0" cy="0"/>
        </a:xfrm>
      </p:grpSpPr>
      <p:sp>
        <p:nvSpPr>
          <p:cNvPr id="145" name="Google Shape;145;p2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pic>
        <p:nvPicPr>
          <p:cNvPr id="146" name="Google Shape;146;p21" descr="Image result for website icon white"/>
          <p:cNvPicPr preferRelativeResize="0"/>
          <p:nvPr/>
        </p:nvPicPr>
        <p:blipFill rotWithShape="1">
          <a:blip r:embed="rId2">
            <a:alphaModFix/>
          </a:blip>
          <a:srcRect/>
          <a:stretch/>
        </p:blipFill>
        <p:spPr>
          <a:xfrm>
            <a:off x="1835696" y="2243336"/>
            <a:ext cx="540000" cy="540000"/>
          </a:xfrm>
          <a:prstGeom prst="rect">
            <a:avLst/>
          </a:prstGeom>
          <a:noFill/>
          <a:ln>
            <a:noFill/>
          </a:ln>
        </p:spPr>
      </p:pic>
      <p:sp>
        <p:nvSpPr>
          <p:cNvPr id="147" name="Google Shape;147;p21"/>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48" name="Google Shape;148;p21"/>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pic>
        <p:nvPicPr>
          <p:cNvPr id="149" name="Google Shape;149;p21"/>
          <p:cNvPicPr preferRelativeResize="0"/>
          <p:nvPr/>
        </p:nvPicPr>
        <p:blipFill rotWithShape="1">
          <a:blip r:embed="rId3">
            <a:alphaModFix/>
          </a:blip>
          <a:srcRect/>
          <a:stretch/>
        </p:blipFill>
        <p:spPr>
          <a:xfrm>
            <a:off x="1835696" y="2927472"/>
            <a:ext cx="576000" cy="576000"/>
          </a:xfrm>
          <a:prstGeom prst="rect">
            <a:avLst/>
          </a:prstGeom>
          <a:noFill/>
          <a:ln>
            <a:noFill/>
          </a:ln>
        </p:spPr>
      </p:pic>
      <p:pic>
        <p:nvPicPr>
          <p:cNvPr id="150" name="Google Shape;150;p21"/>
          <p:cNvPicPr preferRelativeResize="0"/>
          <p:nvPr/>
        </p:nvPicPr>
        <p:blipFill rotWithShape="1">
          <a:blip r:embed="rId4">
            <a:alphaModFix/>
          </a:blip>
          <a:srcRect/>
          <a:stretch/>
        </p:blipFill>
        <p:spPr>
          <a:xfrm>
            <a:off x="1856233" y="3719560"/>
            <a:ext cx="540000" cy="540000"/>
          </a:xfrm>
          <a:prstGeom prst="rect">
            <a:avLst/>
          </a:prstGeom>
          <a:noFill/>
          <a:ln>
            <a:noFill/>
          </a:ln>
        </p:spPr>
      </p:pic>
      <p:sp>
        <p:nvSpPr>
          <p:cNvPr id="151" name="Google Shape;151;p21"/>
          <p:cNvSpPr txBox="1"/>
          <p:nvPr/>
        </p:nvSpPr>
        <p:spPr>
          <a:xfrm>
            <a:off x="2588275" y="3835675"/>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52" name="Google Shape;152;p21"/>
          <p:cNvSpPr txBox="1"/>
          <p:nvPr/>
        </p:nvSpPr>
        <p:spPr>
          <a:xfrm>
            <a:off x="2588275" y="30714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53" name="Google Shape;153;p21"/>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en-US" sz="900" b="0" i="0" kern="120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r>
              <a:rPr lang="nl-NL" sz="900" b="0" i="0">
                <a:solidFill>
                  <a:schemeClr val="lt1"/>
                </a:solidFill>
                <a:latin typeface="Verdana"/>
                <a:ea typeface="Verdana"/>
                <a:cs typeface="Verdana"/>
                <a:sym typeface="Verdana"/>
              </a:rPr>
              <a:t> </a:t>
            </a:r>
            <a:endParaRPr sz="900">
              <a:solidFill>
                <a:schemeClr val="lt1"/>
              </a:solidFill>
              <a:latin typeface="Verdana"/>
              <a:ea typeface="Verdana"/>
              <a:cs typeface="Verdana"/>
              <a:sym typeface="Verdana"/>
            </a:endParaRPr>
          </a:p>
        </p:txBody>
      </p:sp>
      <p:sp>
        <p:nvSpPr>
          <p:cNvPr id="154" name="Google Shape;154;p21"/>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a:solidFill>
                  <a:srgbClr val="004D99"/>
                </a:solidFill>
                <a:latin typeface="Verdana"/>
                <a:ea typeface="Verdana"/>
                <a:cs typeface="Verdana"/>
                <a:sym typeface="Verdana"/>
              </a:rPr>
              <a:t>Connect with us!</a:t>
            </a:r>
            <a:endParaRPr sz="4400">
              <a:solidFill>
                <a:srgbClr val="004D99"/>
              </a:solidFill>
              <a:latin typeface="Verdana"/>
              <a:ea typeface="Verdana"/>
              <a:cs typeface="Verdana"/>
              <a:sym typeface="Verdana"/>
            </a:endParaRPr>
          </a:p>
        </p:txBody>
      </p:sp>
      <p:sp>
        <p:nvSpPr>
          <p:cNvPr id="155" name="Google Shape;155;p21"/>
          <p:cNvSpPr txBox="1"/>
          <p:nvPr/>
        </p:nvSpPr>
        <p:spPr>
          <a:xfrm>
            <a:off x="2588275" y="2363475"/>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http://darthworkgroup.com/</a:t>
            </a:r>
            <a:endParaRPr sz="1400">
              <a:solidFill>
                <a:schemeClr val="lt1"/>
              </a:solidFill>
              <a:latin typeface="Verdana"/>
              <a:ea typeface="Verdana"/>
              <a:cs typeface="Verdana"/>
              <a:sym typeface="Verdana"/>
            </a:endParaRPr>
          </a:p>
        </p:txBody>
      </p:sp>
      <p:sp>
        <p:nvSpPr>
          <p:cNvPr id="156" name="Google Shape;156;p21"/>
          <p:cNvSpPr txBox="1"/>
          <p:nvPr/>
        </p:nvSpPr>
        <p:spPr>
          <a:xfrm>
            <a:off x="2588275" y="4577563"/>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@DARTHworkgroup</a:t>
            </a:r>
            <a:endParaRPr sz="1400">
              <a:solidFill>
                <a:schemeClr val="lt1"/>
              </a:solidFill>
              <a:latin typeface="Verdana"/>
              <a:ea typeface="Verdana"/>
              <a:cs typeface="Verdana"/>
              <a:sym typeface="Verdana"/>
            </a:endParaRPr>
          </a:p>
        </p:txBody>
      </p:sp>
      <p:pic>
        <p:nvPicPr>
          <p:cNvPr id="157" name="Google Shape;157;p21"/>
          <p:cNvPicPr preferRelativeResize="0"/>
          <p:nvPr/>
        </p:nvPicPr>
        <p:blipFill>
          <a:blip r:embed="rId5">
            <a:alphaModFix/>
          </a:blip>
          <a:stretch>
            <a:fillRect/>
          </a:stretch>
        </p:blipFill>
        <p:spPr>
          <a:xfrm>
            <a:off x="1835700" y="4475625"/>
            <a:ext cx="576000" cy="576000"/>
          </a:xfrm>
          <a:prstGeom prst="rect">
            <a:avLst/>
          </a:prstGeom>
          <a:noFill/>
          <a:ln>
            <a:noFill/>
          </a:ln>
          <a:effectLst>
            <a:outerShdw blurRad="57150" dist="19050" dir="5400000" algn="bl" rotWithShape="0">
              <a:srgbClr val="000000">
                <a:alpha val="50000"/>
              </a:srgbClr>
            </a:outerShdw>
          </a:effectLst>
        </p:spPr>
      </p:pic>
    </p:spTree>
    <p:extLst>
      <p:ext uri="{BB962C8B-B14F-4D97-AF65-F5344CB8AC3E}">
        <p14:creationId xmlns:p14="http://schemas.microsoft.com/office/powerpoint/2010/main" val="29327704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D3575FE-2CC2-2845-A91B-203C440E7198}" type="datetimeFigureOut">
              <a:rPr lang="en-US" smtClean="0"/>
              <a:t>12/5/2022</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0770" y="2279647"/>
            <a:ext cx="570926" cy="432000"/>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2852936"/>
            <a:ext cx="540000" cy="540000"/>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5696" y="3537072"/>
            <a:ext cx="576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56233" y="4329160"/>
            <a:ext cx="540000" cy="540000"/>
          </a:xfrm>
          <a:prstGeom prst="rect">
            <a:avLst/>
          </a:prstGeom>
        </p:spPr>
      </p:pic>
      <p:sp>
        <p:nvSpPr>
          <p:cNvPr id="18" name="TextBox 17"/>
          <p:cNvSpPr txBox="1"/>
          <p:nvPr/>
        </p:nvSpPr>
        <p:spPr>
          <a:xfrm>
            <a:off x="2588275" y="4445271"/>
            <a:ext cx="4134172" cy="307777"/>
          </a:xfrm>
          <a:prstGeom prst="rect">
            <a:avLst/>
          </a:prstGeom>
          <a:noFill/>
        </p:spPr>
        <p:txBody>
          <a:bodyPr wrap="square" rtlCol="0">
            <a:spAutoFit/>
          </a:bodyPr>
          <a:lstStyle/>
          <a:p>
            <a:r>
              <a:rPr lang="en-GB" sz="1400">
                <a:solidFill>
                  <a:schemeClr val="bg1"/>
                </a:solidFill>
              </a:rPr>
              <a:t>https://www.linkedin.com/groups/8635339</a:t>
            </a:r>
          </a:p>
        </p:txBody>
      </p:sp>
      <p:sp>
        <p:nvSpPr>
          <p:cNvPr id="19" name="TextBox 18"/>
          <p:cNvSpPr txBox="1"/>
          <p:nvPr/>
        </p:nvSpPr>
        <p:spPr>
          <a:xfrm>
            <a:off x="2588275" y="3681088"/>
            <a:ext cx="5574332" cy="307777"/>
          </a:xfrm>
          <a:prstGeom prst="rect">
            <a:avLst/>
          </a:prstGeom>
          <a:noFill/>
        </p:spPr>
        <p:txBody>
          <a:bodyPr wrap="square" rtlCol="0">
            <a:spAutoFit/>
          </a:bodyPr>
          <a:lstStyle/>
          <a:p>
            <a:r>
              <a:rPr lang="en-GB" sz="1400">
                <a:solidFill>
                  <a:schemeClr val="bg1"/>
                </a:solidFill>
              </a:rPr>
              <a:t>https://github.com/organizations/DARTH-git</a:t>
            </a:r>
          </a:p>
        </p:txBody>
      </p:sp>
      <p:sp>
        <p:nvSpPr>
          <p:cNvPr id="22" name="TextBox 21"/>
          <p:cNvSpPr txBox="1"/>
          <p:nvPr/>
        </p:nvSpPr>
        <p:spPr>
          <a:xfrm>
            <a:off x="653822" y="5807005"/>
            <a:ext cx="7850043" cy="646331"/>
          </a:xfrm>
          <a:prstGeom prst="rect">
            <a:avLst/>
          </a:prstGeom>
          <a:noFill/>
        </p:spPr>
        <p:txBody>
          <a:bodyPr wrap="square" rtlCol="0">
            <a:spAutoFit/>
          </a:bodyPr>
          <a:lstStyle/>
          <a:p>
            <a:r>
              <a:rPr lang="en-US" sz="900" b="1" i="0" kern="1200">
                <a:solidFill>
                  <a:schemeClr val="bg1"/>
                </a:solidFill>
                <a:effectLst/>
                <a:latin typeface="+mn-lt"/>
                <a:ea typeface="+mn-ea"/>
                <a:cs typeface="+mn-cs"/>
              </a:rPr>
              <a:t>© Copyright 2017, THE HOSPITAL FOR SICK CHILDREN AND THE COLLABORATING INSTITUTIONS.</a:t>
            </a:r>
            <a:r>
              <a:rPr lang="en-US" sz="900" b="0" i="0" kern="1200">
                <a:solidFill>
                  <a:schemeClr val="bg1"/>
                </a:solidFill>
                <a:effectLst/>
                <a:latin typeface="+mn-lt"/>
                <a:ea typeface="+mn-ea"/>
                <a:cs typeface="+mn-cs"/>
              </a:rPr>
              <a:t> </a:t>
            </a:r>
          </a:p>
          <a:p>
            <a:r>
              <a:rPr lang="en-US" sz="900" b="0" i="0" kern="120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a:solidFill>
                <a:schemeClr val="bg1"/>
              </a:solidFill>
            </a:endParaRPr>
          </a:p>
        </p:txBody>
      </p:sp>
      <p:sp>
        <p:nvSpPr>
          <p:cNvPr id="25" name="Rectangle 24"/>
          <p:cNvSpPr/>
          <p:nvPr/>
        </p:nvSpPr>
        <p:spPr>
          <a:xfrm>
            <a:off x="1815058" y="620688"/>
            <a:ext cx="7308304"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8" name="Shape 138"/>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nl-NL"/>
              <a:t>‹#›</a:t>
            </a:fld>
            <a:endParaRPr/>
          </a:p>
        </p:txBody>
      </p:sp>
    </p:spTree>
    <p:extLst>
      <p:ext uri="{BB962C8B-B14F-4D97-AF65-F5344CB8AC3E}">
        <p14:creationId xmlns:p14="http://schemas.microsoft.com/office/powerpoint/2010/main" val="61791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a:solidFill>
                  <a:srgbClr val="004D99"/>
                </a:solidFill>
              </a:rPr>
              <a:t>DARTH Workgroup</a:t>
            </a:r>
            <a:endParaRPr lang="en-GB" sz="2000" b="1">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705625844"/>
              </p:ext>
            </p:extLst>
          </p:nvPr>
        </p:nvGraphicFramePr>
        <p:xfrm>
          <a:off x="1860376" y="1553344"/>
          <a:ext cx="7283624" cy="3291840"/>
        </p:xfrm>
        <a:graphic>
          <a:graphicData uri="http://schemas.openxmlformats.org/drawingml/2006/table">
            <a:tbl>
              <a:tblPr firstRow="1" bandRow="1">
                <a:tableStyleId>{2D5ABB26-0587-4C30-8999-92F81FD0307C}</a:tableStyleId>
              </a:tblPr>
              <a:tblGrid>
                <a:gridCol w="3647728">
                  <a:extLst>
                    <a:ext uri="{9D8B030D-6E8A-4147-A177-3AD203B41FA5}">
                      <a16:colId xmlns:a16="http://schemas.microsoft.com/office/drawing/2014/main" val="20000"/>
                    </a:ext>
                  </a:extLst>
                </a:gridCol>
                <a:gridCol w="3635896">
                  <a:extLst>
                    <a:ext uri="{9D8B030D-6E8A-4147-A177-3AD203B41FA5}">
                      <a16:colId xmlns:a16="http://schemas.microsoft.com/office/drawing/2014/main" val="20001"/>
                    </a:ext>
                  </a:extLst>
                </a:gridCol>
              </a:tblGrid>
              <a:tr h="370840">
                <a:tc>
                  <a:txBody>
                    <a:bodyPr/>
                    <a:lstStyle/>
                    <a:p>
                      <a:r>
                        <a:rPr lang="en-US" sz="1400" b="1" kern="1200">
                          <a:solidFill>
                            <a:srgbClr val="FEF8F3"/>
                          </a:solidFill>
                          <a:effectLst/>
                        </a:rPr>
                        <a:t>Fernando </a:t>
                      </a:r>
                      <a:r>
                        <a:rPr lang="en-US" sz="1400" b="1" kern="1200" err="1">
                          <a:solidFill>
                            <a:srgbClr val="FEF8F3"/>
                          </a:solidFill>
                          <a:effectLst/>
                        </a:rPr>
                        <a:t>Alarid-Escudero</a:t>
                      </a:r>
                      <a:r>
                        <a:rPr lang="en-US" sz="1400" b="1" kern="1200">
                          <a:solidFill>
                            <a:srgbClr val="FEF8F3"/>
                          </a:solidFill>
                          <a:effectLst/>
                        </a:rPr>
                        <a:t>, PhD</a:t>
                      </a:r>
                      <a:r>
                        <a:rPr lang="en-US" sz="1400" b="1" kern="1200" baseline="30000">
                          <a:solidFill>
                            <a:srgbClr val="FEF8F3"/>
                          </a:solidFill>
                          <a:effectLst/>
                        </a:rPr>
                        <a:t>1</a:t>
                      </a:r>
                      <a:r>
                        <a:rPr lang="en-US" sz="1400" b="1" kern="1200">
                          <a:solidFill>
                            <a:srgbClr val="FEF8F3"/>
                          </a:solidFill>
                          <a:effectLst/>
                        </a:rPr>
                        <a:t> </a:t>
                      </a:r>
                    </a:p>
                    <a:p>
                      <a:r>
                        <a:rPr lang="en-US" sz="1400" b="1" kern="1200">
                          <a:solidFill>
                            <a:srgbClr val="FEF8F3"/>
                          </a:solidFill>
                          <a:effectLst/>
                        </a:rPr>
                        <a:t>Eva A. Enns, MS, PhD</a:t>
                      </a:r>
                      <a:r>
                        <a:rPr lang="en-US" sz="1400" b="1" kern="1200" baseline="30000">
                          <a:solidFill>
                            <a:srgbClr val="FEF8F3"/>
                          </a:solidFill>
                          <a:effectLst/>
                        </a:rPr>
                        <a:t>2</a:t>
                      </a:r>
                      <a:r>
                        <a:rPr lang="en-US" sz="1400" b="1" kern="1200">
                          <a:solidFill>
                            <a:srgbClr val="FEF8F3"/>
                          </a:solidFill>
                          <a:effectLst/>
                        </a:rPr>
                        <a:t>	</a:t>
                      </a:r>
                    </a:p>
                    <a:p>
                      <a:r>
                        <a:rPr lang="en-US" sz="1400" b="1" kern="1200">
                          <a:solidFill>
                            <a:srgbClr val="FEF8F3"/>
                          </a:solidFill>
                          <a:effectLst/>
                        </a:rPr>
                        <a:t>M.G. Myriam Hunink, MD, PhD</a:t>
                      </a:r>
                      <a:r>
                        <a:rPr lang="en-US" sz="1400" b="1" kern="1200" baseline="30000">
                          <a:solidFill>
                            <a:srgbClr val="FEF8F3"/>
                          </a:solidFill>
                          <a:effectLst/>
                        </a:rPr>
                        <a:t>3,4</a:t>
                      </a:r>
                      <a:endParaRPr lang="en-US" sz="1400" b="1" kern="1200">
                        <a:solidFill>
                          <a:srgbClr val="FEF8F3"/>
                        </a:solidFill>
                        <a:effectLst/>
                      </a:endParaRPr>
                    </a:p>
                    <a:p>
                      <a:r>
                        <a:rPr lang="nl-NL" sz="1400" b="1" kern="1200" err="1">
                          <a:solidFill>
                            <a:srgbClr val="FEF8F3"/>
                          </a:solidFill>
                          <a:effectLst/>
                        </a:rPr>
                        <a:t>Hawre</a:t>
                      </a:r>
                      <a:r>
                        <a:rPr lang="nl-NL" sz="1400" b="1" kern="1200">
                          <a:solidFill>
                            <a:srgbClr val="FEF8F3"/>
                          </a:solidFill>
                          <a:effectLst/>
                        </a:rPr>
                        <a:t> J. Jalal, MD, PhD</a:t>
                      </a:r>
                      <a:r>
                        <a:rPr lang="nl-NL" sz="1400" b="1" kern="1200" baseline="30000">
                          <a:solidFill>
                            <a:srgbClr val="FEF8F3"/>
                          </a:solidFill>
                          <a:effectLst/>
                        </a:rPr>
                        <a:t>5</a:t>
                      </a:r>
                      <a:r>
                        <a:rPr lang="nl-NL" sz="1400" b="1" kern="1200">
                          <a:solidFill>
                            <a:srgbClr val="FEF8F3"/>
                          </a:solidFill>
                          <a:effectLst/>
                        </a:rPr>
                        <a:t> </a:t>
                      </a:r>
                      <a:endParaRPr lang="en-US" sz="1400" b="1" kern="1200">
                        <a:solidFill>
                          <a:srgbClr val="FEF8F3"/>
                        </a:solidFill>
                        <a:effectLst/>
                      </a:endParaRPr>
                    </a:p>
                    <a:p>
                      <a:r>
                        <a:rPr lang="nl-NL" sz="1400" b="1" kern="1200">
                          <a:solidFill>
                            <a:srgbClr val="FEF8F3"/>
                          </a:solidFill>
                          <a:effectLst/>
                        </a:rPr>
                        <a:t>Eline M. Krijkamp, MSc</a:t>
                      </a:r>
                      <a:r>
                        <a:rPr lang="nl-NL" sz="1400" b="1" kern="1200" baseline="30000">
                          <a:solidFill>
                            <a:srgbClr val="FEF8F3"/>
                          </a:solidFill>
                          <a:effectLst/>
                        </a:rPr>
                        <a:t>3</a:t>
                      </a:r>
                      <a:endParaRPr lang="en-US" sz="1400" b="1" kern="1200">
                        <a:solidFill>
                          <a:srgbClr val="FEF8F3"/>
                        </a:solidFill>
                        <a:effectLst/>
                      </a:endParaRPr>
                    </a:p>
                    <a:p>
                      <a:r>
                        <a:rPr lang="en-US" sz="1400" b="1" kern="1200">
                          <a:solidFill>
                            <a:srgbClr val="FEF8F3"/>
                          </a:solidFill>
                          <a:effectLst/>
                        </a:rPr>
                        <a:t>Petros Pechlivanoglou, PhD</a:t>
                      </a:r>
                      <a:r>
                        <a:rPr lang="en-US" sz="1400" b="1" kern="1200" baseline="30000">
                          <a:solidFill>
                            <a:srgbClr val="FEF8F3"/>
                          </a:solidFill>
                          <a:effectLst/>
                        </a:rPr>
                        <a:t>6</a:t>
                      </a:r>
                      <a:r>
                        <a:rPr lang="en-US" sz="1400" b="1" kern="1200">
                          <a:solidFill>
                            <a:srgbClr val="FEF8F3"/>
                          </a:solidFill>
                          <a:effectLst/>
                        </a:rPr>
                        <a:t> </a:t>
                      </a:r>
                    </a:p>
                    <a:p>
                      <a:endParaRPr lang="en-GB" sz="1200">
                        <a:solidFill>
                          <a:schemeClr val="bg1"/>
                        </a:solidFill>
                      </a:endParaRPr>
                    </a:p>
                  </a:txBody>
                  <a:tcPr/>
                </a:tc>
                <a:tc>
                  <a:txBody>
                    <a:bodyPr/>
                    <a:lstStyle/>
                    <a:p>
                      <a:endParaRPr lang="en-GB" sz="1200">
                        <a:solidFill>
                          <a:schemeClr val="bg1"/>
                        </a:solidFill>
                      </a:endParaRPr>
                    </a:p>
                  </a:txBody>
                  <a:tcPr/>
                </a:tc>
                <a:extLst>
                  <a:ext uri="{0D108BD9-81ED-4DB2-BD59-A6C34878D82A}">
                    <a16:rowId xmlns:a16="http://schemas.microsoft.com/office/drawing/2014/main" val="10000"/>
                  </a:ext>
                </a:extLst>
              </a:tr>
              <a:tr h="370840">
                <a:tc gridSpan="2">
                  <a:txBody>
                    <a:bodyPr/>
                    <a:lstStyle/>
                    <a:p>
                      <a:r>
                        <a:rPr lang="en-US" sz="1200" kern="1200">
                          <a:solidFill>
                            <a:srgbClr val="FEF8F3"/>
                          </a:solidFill>
                          <a:effectLst/>
                          <a:latin typeface="+mn-lt"/>
                          <a:ea typeface="+mn-ea"/>
                          <a:cs typeface="+mn-cs"/>
                        </a:rPr>
                        <a:t>In collaboration of: 		</a:t>
                      </a:r>
                    </a:p>
                    <a:p>
                      <a:r>
                        <a:rPr lang="en-US" sz="1200" kern="1200">
                          <a:solidFill>
                            <a:srgbClr val="FEF8F3"/>
                          </a:solidFill>
                          <a:effectLst/>
                          <a:latin typeface="+mn-lt"/>
                          <a:ea typeface="+mn-ea"/>
                          <a:cs typeface="+mn-cs"/>
                        </a:rPr>
                        <a:t>1 Drug Policy Program, Center for Research and Teaching in Economics (CIDE) - CONACyT, </a:t>
                      </a:r>
                    </a:p>
                    <a:p>
                      <a:r>
                        <a:rPr lang="en-US" sz="1200" kern="1200">
                          <a:solidFill>
                            <a:srgbClr val="FEF8F3"/>
                          </a:solidFill>
                          <a:effectLst/>
                          <a:latin typeface="+mn-lt"/>
                          <a:ea typeface="+mn-ea"/>
                          <a:cs typeface="+mn-cs"/>
                        </a:rPr>
                        <a:t>  Aguascalientes, Mexico</a:t>
                      </a:r>
                    </a:p>
                    <a:p>
                      <a:r>
                        <a:rPr lang="en-US" sz="1200" kern="1200">
                          <a:solidFill>
                            <a:srgbClr val="FEF8F3"/>
                          </a:solidFill>
                          <a:effectLst/>
                          <a:latin typeface="+mn-lt"/>
                          <a:ea typeface="+mn-ea"/>
                          <a:cs typeface="+mn-cs"/>
                        </a:rPr>
                        <a:t>2 University of Minnesota School of Public Health, Minneapolis, MN, USA</a:t>
                      </a:r>
                    </a:p>
                    <a:p>
                      <a:r>
                        <a:rPr lang="en-US" sz="1200" kern="1200">
                          <a:solidFill>
                            <a:srgbClr val="FEF8F3"/>
                          </a:solidFill>
                          <a:effectLst/>
                          <a:latin typeface="+mn-lt"/>
                          <a:ea typeface="+mn-ea"/>
                          <a:cs typeface="+mn-cs"/>
                        </a:rPr>
                        <a:t>3 Erasmus MC, Rotterdam, The Netherlands</a:t>
                      </a:r>
                    </a:p>
                    <a:p>
                      <a:r>
                        <a:rPr lang="en-US" sz="1200" kern="1200">
                          <a:solidFill>
                            <a:srgbClr val="FEF8F3"/>
                          </a:solidFill>
                          <a:effectLst/>
                          <a:latin typeface="+mn-lt"/>
                          <a:ea typeface="+mn-ea"/>
                          <a:cs typeface="+mn-cs"/>
                        </a:rPr>
                        <a:t>4 Harvard T.H. Chan School of Public Health, Boston, USA</a:t>
                      </a:r>
                    </a:p>
                    <a:p>
                      <a:r>
                        <a:rPr lang="en-US" sz="1200" kern="1200">
                          <a:solidFill>
                            <a:srgbClr val="FEF8F3"/>
                          </a:solidFill>
                          <a:effectLst/>
                          <a:latin typeface="+mn-lt"/>
                          <a:ea typeface="+mn-ea"/>
                          <a:cs typeface="+mn-cs"/>
                        </a:rPr>
                        <a:t>5 University of Pittsburgh Graduate School of Public Health, Pittsburgh, PA, USA</a:t>
                      </a:r>
                    </a:p>
                    <a:p>
                      <a:r>
                        <a:rPr lang="en-US" sz="1200" kern="1200">
                          <a:solidFill>
                            <a:srgbClr val="FEF8F3"/>
                          </a:solidFill>
                          <a:effectLst/>
                          <a:latin typeface="+mn-lt"/>
                          <a:ea typeface="+mn-ea"/>
                          <a:cs typeface="+mn-cs"/>
                        </a:rPr>
                        <a:t>6 The Hospital for Sick Children, Toronto and University of Toronto, Toronto ON, Canada</a:t>
                      </a:r>
                    </a:p>
                    <a:p>
                      <a:endParaRPr lang="en-GB" sz="1200">
                        <a:solidFill>
                          <a:schemeClr val="bg1"/>
                        </a:solidFill>
                      </a:endParaRPr>
                    </a:p>
                  </a:txBody>
                  <a:tcPr/>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a:solidFill>
                  <a:schemeClr val="bg1"/>
                </a:solidFill>
                <a:effectLst/>
                <a:latin typeface="+mn-lt"/>
                <a:ea typeface="+mn-ea"/>
                <a:cs typeface="+mn-cs"/>
              </a:rPr>
              <a:t>© Copyright 2017, THE HOSPITAL FOR SICK CHILDREN AND THE COLLABORATING INSTITUTIONS.</a:t>
            </a:r>
            <a:r>
              <a:rPr lang="en-US" sz="900" b="0" i="0" kern="1200">
                <a:solidFill>
                  <a:schemeClr val="bg1"/>
                </a:solidFill>
                <a:effectLst/>
                <a:latin typeface="+mn-lt"/>
                <a:ea typeface="+mn-ea"/>
                <a:cs typeface="+mn-cs"/>
              </a:rPr>
              <a:t> </a:t>
            </a:r>
          </a:p>
          <a:p>
            <a:r>
              <a:rPr lang="en-US" sz="900" b="0" i="0" kern="120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flipH="1">
            <a:off x="1860376" y="4748219"/>
            <a:ext cx="4782800" cy="307777"/>
          </a:xfrm>
          <a:prstGeom prst="rect">
            <a:avLst/>
          </a:prstGeom>
          <a:noFill/>
        </p:spPr>
        <p:txBody>
          <a:bodyPr wrap="square" rtlCol="0">
            <a:spAutoFit/>
          </a:bodyPr>
          <a:lstStyle/>
          <a:p>
            <a:r>
              <a:rPr lang="en-US" sz="1400" b="1" err="1">
                <a:solidFill>
                  <a:schemeClr val="bg1"/>
                </a:solidFill>
              </a:rPr>
              <a:t>www.darthworkgroup.com</a:t>
            </a:r>
            <a:endParaRPr lang="en-US" sz="1400" b="1">
              <a:solidFill>
                <a:schemeClr val="bg1"/>
              </a:solidFill>
            </a:endParaRPr>
          </a:p>
        </p:txBody>
      </p:sp>
      <p:sp>
        <p:nvSpPr>
          <p:cNvPr id="15" name="TextBox 14"/>
          <p:cNvSpPr txBox="1"/>
          <p:nvPr userDrawn="1"/>
        </p:nvSpPr>
        <p:spPr>
          <a:xfrm flipH="1">
            <a:off x="1860376" y="4748220"/>
            <a:ext cx="4782800" cy="307777"/>
          </a:xfrm>
          <a:prstGeom prst="rect">
            <a:avLst/>
          </a:prstGeom>
          <a:noFill/>
        </p:spPr>
        <p:txBody>
          <a:bodyPr wrap="square" rtlCol="0">
            <a:spAutoFit/>
          </a:bodyPr>
          <a:lstStyle/>
          <a:p>
            <a:r>
              <a:rPr lang="en-US" sz="1400" b="1" err="1">
                <a:solidFill>
                  <a:schemeClr val="bg1"/>
                </a:solidFill>
              </a:rPr>
              <a:t>www.darthworkgroup.com</a:t>
            </a:r>
            <a:endParaRPr lang="en-US" sz="1400" b="1">
              <a:solidFill>
                <a:schemeClr val="bg1"/>
              </a:solidFill>
            </a:endParaRPr>
          </a:p>
        </p:txBody>
      </p:sp>
      <p:pic>
        <p:nvPicPr>
          <p:cNvPr id="8" name="Picture 7">
            <a:extLst>
              <a:ext uri="{FF2B5EF4-FFF2-40B4-BE49-F238E27FC236}">
                <a16:creationId xmlns:a16="http://schemas.microsoft.com/office/drawing/2014/main" id="{1F4A33E6-5765-144B-BB9E-E9B85276960B}"/>
              </a:ext>
            </a:extLst>
          </p:cNvPr>
          <p:cNvPicPr>
            <a:picLocks noChangeAspect="1"/>
          </p:cNvPicPr>
          <p:nvPr userDrawn="1"/>
        </p:nvPicPr>
        <p:blipFill>
          <a:blip r:embed="rId6"/>
          <a:stretch>
            <a:fillRect/>
          </a:stretch>
        </p:blipFill>
        <p:spPr>
          <a:xfrm>
            <a:off x="241682" y="4980651"/>
            <a:ext cx="711200" cy="901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err="1">
                <a:solidFill>
                  <a:srgbClr val="004D99"/>
                </a:solidFill>
              </a:rPr>
              <a:t>Acknowledgements</a:t>
            </a:r>
            <a:r>
              <a:rPr lang="nl-NL" sz="2000" b="1" baseline="0">
                <a:solidFill>
                  <a:srgbClr val="004D99"/>
                </a:solidFill>
              </a:rPr>
              <a:t> </a:t>
            </a:r>
            <a:r>
              <a:rPr lang="nl-NL" sz="2000" b="1" baseline="0" err="1">
                <a:solidFill>
                  <a:srgbClr val="004D99"/>
                </a:solidFill>
              </a:rPr>
              <a:t>and</a:t>
            </a:r>
            <a:r>
              <a:rPr lang="nl-NL" sz="2000" b="1" baseline="0">
                <a:solidFill>
                  <a:srgbClr val="004D99"/>
                </a:solidFill>
              </a:rPr>
              <a:t> </a:t>
            </a:r>
            <a:r>
              <a:rPr lang="nl-NL" sz="2000" b="1" baseline="0" err="1">
                <a:solidFill>
                  <a:srgbClr val="004D99"/>
                </a:solidFill>
              </a:rPr>
              <a:t>attributions</a:t>
            </a:r>
            <a:endParaRPr lang="en-GB" sz="2000" b="1">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a:solidFill>
                  <a:schemeClr val="bg1"/>
                </a:solidFill>
                <a:effectLst/>
                <a:latin typeface="+mn-lt"/>
                <a:ea typeface="+mn-ea"/>
                <a:cs typeface="+mn-cs"/>
              </a:rPr>
              <a:t>© Copyright 2017, THE HOSPITAL FOR SICK CHILDREN AND THE COLLABORATING INSTITUTIONS.</a:t>
            </a:r>
            <a:r>
              <a:rPr lang="en-US" sz="900" b="0" i="0" kern="1200">
                <a:solidFill>
                  <a:schemeClr val="bg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kern="120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Subtitle 2"/>
          <p:cNvSpPr>
            <a:spLocks noGrp="1"/>
          </p:cNvSpPr>
          <p:nvPr>
            <p:ph type="subTitle" idx="1" hasCustomPrompt="1"/>
          </p:nvPr>
        </p:nvSpPr>
        <p:spPr>
          <a:xfrm>
            <a:off x="1835696" y="1628800"/>
            <a:ext cx="7056784"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CF27B3EC-A2BB-BF47-807D-F49D56E854F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00A49943-5F21-B54A-A2B4-A5A1C9A0255E}"/>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2">
            <a:extLst>
              <a:ext uri="{FF2B5EF4-FFF2-40B4-BE49-F238E27FC236}">
                <a16:creationId xmlns:a16="http://schemas.microsoft.com/office/drawing/2014/main" id="{EBC3F8F5-94B4-374C-89B8-A540DEABFD86}"/>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A92E0873-0222-DD44-AB65-7234C4A77D1C}"/>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2" name="Picture 21">
            <a:extLst>
              <a:ext uri="{FF2B5EF4-FFF2-40B4-BE49-F238E27FC236}">
                <a16:creationId xmlns:a16="http://schemas.microsoft.com/office/drawing/2014/main" id="{39A9191D-B4FE-9145-A2D5-98FB80FC7F53}"/>
              </a:ext>
            </a:extLst>
          </p:cNvPr>
          <p:cNvPicPr>
            <a:picLocks noChangeAspect="1"/>
          </p:cNvPicPr>
          <p:nvPr userDrawn="1"/>
        </p:nvPicPr>
        <p:blipFill>
          <a:blip r:embed="rId6"/>
          <a:stretch>
            <a:fillRect/>
          </a:stretch>
        </p:blipFill>
        <p:spPr>
          <a:xfrm>
            <a:off x="241682" y="4980651"/>
            <a:ext cx="711200" cy="9017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12/5/2022</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72753" y="4918521"/>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872753" y="3284984"/>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575FE-2CC2-2845-A91B-203C440E7198}" type="datetimeFigureOut">
              <a:rPr lang="en-US" smtClean="0"/>
              <a:t>12/5/2022</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404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28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12/5/2022</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404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4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28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28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3575FE-2CC2-2845-A91B-203C440E7198}" type="datetimeFigureOut">
              <a:rPr lang="en-US" smtClean="0"/>
              <a:t>12/5/2022</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2440" y="274638"/>
            <a:ext cx="76200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12/5/2022</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3575FE-2CC2-2845-A91B-203C440E7198}" type="datetimeFigureOut">
              <a:rPr lang="en-US" smtClean="0"/>
              <a:t>12/5/2022</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71600" y="274638"/>
            <a:ext cx="762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984448" y="1600200"/>
            <a:ext cx="762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22817" y="0"/>
            <a:ext cx="6858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59864" y="6453336"/>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6298976"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912812" y="5303520"/>
            <a:ext cx="2438399" cy="365760"/>
          </a:xfrm>
          <a:prstGeom prst="rect">
            <a:avLst/>
          </a:prstGeom>
        </p:spPr>
        <p:txBody>
          <a:bodyPr vert="horz" lIns="91440" tIns="45720" rIns="91440" bIns="45720" rtlCol="0" anchor="ctr"/>
          <a:lstStyle>
            <a:lvl1pPr algn="l">
              <a:defRPr sz="1200">
                <a:solidFill>
                  <a:schemeClr val="bg1"/>
                </a:solidFill>
              </a:defRPr>
            </a:lvl1pPr>
          </a:lstStyle>
          <a:p>
            <a:fld id="{DD3575FE-2CC2-2845-A91B-203C440E7198}" type="datetimeFigureOut">
              <a:rPr lang="en-US" smtClean="0"/>
              <a:t>12/5/2022</a:t>
            </a:fld>
            <a:endParaRPr lang="en-US"/>
          </a:p>
        </p:txBody>
      </p:sp>
    </p:spTree>
    <p:extLst>
      <p:ext uri="{BB962C8B-B14F-4D97-AF65-F5344CB8AC3E}">
        <p14:creationId xmlns:p14="http://schemas.microsoft.com/office/powerpoint/2010/main" val="12690448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8" r:id="rId15"/>
    <p:sldLayoutId id="2147483705" r:id="rId16"/>
    <p:sldLayoutId id="2147483707" r:id="rId17"/>
  </p:sldLayoutIdLst>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00224" y="3429000"/>
            <a:ext cx="7308280" cy="2107750"/>
          </a:xfrm>
        </p:spPr>
        <p:txBody>
          <a:bodyPr>
            <a:normAutofit/>
          </a:bodyPr>
          <a:lstStyle/>
          <a:p>
            <a:r>
              <a:rPr lang="en-US" dirty="0"/>
              <a:t>Decision Modeling for Public Health</a:t>
            </a:r>
          </a:p>
          <a:p>
            <a:endParaRPr lang="en-US" dirty="0"/>
          </a:p>
          <a:p>
            <a:r>
              <a:rPr lang="en-US" dirty="0"/>
              <a:t>December 2022</a:t>
            </a:r>
          </a:p>
        </p:txBody>
      </p:sp>
      <p:sp>
        <p:nvSpPr>
          <p:cNvPr id="4" name="Tijdelijke aanduiding voor dianummer 3"/>
          <p:cNvSpPr>
            <a:spLocks noGrp="1"/>
          </p:cNvSpPr>
          <p:nvPr>
            <p:ph type="sldNum" sz="quarter" idx="12"/>
          </p:nvPr>
        </p:nvSpPr>
        <p:spPr/>
        <p:txBody>
          <a:bodyPr/>
          <a:lstStyle/>
          <a:p>
            <a:fld id="{6F6CFCF5-3E37-0F40-BEC2-1413134B0080}" type="slidenum">
              <a:rPr lang="en-US" smtClean="0"/>
              <a:t>1</a:t>
            </a:fld>
            <a:endParaRPr lang="en-US" dirty="0"/>
          </a:p>
        </p:txBody>
      </p:sp>
      <p:sp>
        <p:nvSpPr>
          <p:cNvPr id="2" name="Title 1"/>
          <p:cNvSpPr>
            <a:spLocks noGrp="1"/>
          </p:cNvSpPr>
          <p:nvPr>
            <p:ph type="ctrTitle"/>
          </p:nvPr>
        </p:nvSpPr>
        <p:spPr>
          <a:xfrm>
            <a:off x="1800224" y="800101"/>
            <a:ext cx="7308280" cy="2228849"/>
          </a:xfrm>
        </p:spPr>
        <p:txBody>
          <a:bodyPr anchor="ctr" anchorCtr="0"/>
          <a:lstStyle/>
          <a:p>
            <a:pPr algn="ctr"/>
            <a:r>
              <a:rPr lang="en-US" sz="5000" dirty="0"/>
              <a:t>Incorporating time in </a:t>
            </a:r>
            <a:r>
              <a:rPr lang="en-US" sz="5000" dirty="0" err="1"/>
              <a:t>cSTMs</a:t>
            </a:r>
            <a:endParaRPr lang="en-US" sz="5000" dirty="0"/>
          </a:p>
        </p:txBody>
      </p:sp>
    </p:spTree>
    <p:extLst>
      <p:ext uri="{BB962C8B-B14F-4D97-AF65-F5344CB8AC3E}">
        <p14:creationId xmlns:p14="http://schemas.microsoft.com/office/powerpoint/2010/main" val="12673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46EA5-E20C-FB4A-BDBD-F07A33B97767}"/>
              </a:ext>
            </a:extLst>
          </p:cNvPr>
          <p:cNvSpPr>
            <a:spLocks noGrp="1"/>
          </p:cNvSpPr>
          <p:nvPr>
            <p:ph type="title"/>
          </p:nvPr>
        </p:nvSpPr>
        <p:spPr/>
        <p:txBody>
          <a:bodyPr/>
          <a:lstStyle/>
          <a:p>
            <a:r>
              <a:rPr lang="en-US" dirty="0"/>
              <a:t>Tunnel states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EF7100-5C32-8D4B-A087-27C5ABE623F6}"/>
                  </a:ext>
                </a:extLst>
              </p:cNvPr>
              <p:cNvSpPr>
                <a:spLocks noGrp="1"/>
              </p:cNvSpPr>
              <p:nvPr>
                <p:ph idx="1"/>
              </p:nvPr>
            </p:nvSpPr>
            <p:spPr/>
            <p:txBody>
              <a:bodyPr>
                <a:noAutofit/>
              </a:bodyPr>
              <a:lstStyle/>
              <a:p>
                <a:pPr>
                  <a:spcBef>
                    <a:spcPts val="600"/>
                  </a:spcBef>
                  <a:spcAft>
                    <a:spcPts val="600"/>
                  </a:spcAft>
                </a:pPr>
                <a:r>
                  <a:rPr lang="en-US" sz="2400" dirty="0"/>
                  <a:t>Sometimes, transition probabilities depend on the time since an event in the model</a:t>
                </a:r>
              </a:p>
              <a:p>
                <a:pPr lvl="1">
                  <a:spcBef>
                    <a:spcPts val="600"/>
                  </a:spcBef>
                  <a:spcAft>
                    <a:spcPts val="1800"/>
                  </a:spcAft>
                </a:pPr>
                <a:r>
                  <a:rPr lang="en-US" sz="2200" dirty="0"/>
                  <a:t>E.g., Cohort of healthy patients at risk for cancer, but once cancer is diagnosed the risk of recurrence depends on time since diagnosis</a:t>
                </a:r>
              </a:p>
              <a:p>
                <a:pPr>
                  <a:spcBef>
                    <a:spcPts val="600"/>
                  </a:spcBef>
                  <a:spcAft>
                    <a:spcPts val="1800"/>
                  </a:spcAft>
                </a:pPr>
                <a:r>
                  <a:rPr lang="en-US" sz="2400" dirty="0"/>
                  <a:t>Replacing </a:t>
                </a:r>
                <a14:m>
                  <m:oMath xmlns:m="http://schemas.openxmlformats.org/officeDocument/2006/math">
                    <m:r>
                      <a:rPr lang="en-US" sz="2400" i="1" dirty="0" smtClean="0">
                        <a:latin typeface="Cambria Math" panose="02040503050406030204" pitchFamily="18" charset="0"/>
                      </a:rPr>
                      <m:t>𝑃</m:t>
                    </m:r>
                  </m:oMath>
                </a14:m>
                <a:r>
                  <a:rPr lang="en-US" sz="2400" dirty="0"/>
                  <a:t> with </a:t>
                </a:r>
                <a14:m>
                  <m:oMath xmlns:m="http://schemas.openxmlformats.org/officeDocument/2006/math">
                    <m:sSub>
                      <m:sSubPr>
                        <m:ctrlPr>
                          <a:rPr lang="en-US" sz="2400" i="1" dirty="0" smtClean="0">
                            <a:latin typeface="Cambria Math" panose="02040503050406030204" pitchFamily="18" charset="0"/>
                          </a:rPr>
                        </m:ctrlPr>
                      </m:sSubPr>
                      <m:e>
                        <m:r>
                          <a:rPr lang="en-US" sz="2400" b="0" i="1" dirty="0" smtClean="0">
                            <a:latin typeface="Cambria Math" panose="02040503050406030204" pitchFamily="18" charset="0"/>
                          </a:rPr>
                          <m:t>𝑃</m:t>
                        </m:r>
                      </m:e>
                      <m:sub>
                        <m:r>
                          <a:rPr lang="en-US" sz="2400" b="0" i="1" dirty="0" smtClean="0">
                            <a:latin typeface="Cambria Math" panose="02040503050406030204" pitchFamily="18" charset="0"/>
                          </a:rPr>
                          <m:t>𝑡</m:t>
                        </m:r>
                      </m:sub>
                    </m:sSub>
                    <m:r>
                      <a:rPr lang="en-US" sz="2400" i="1" dirty="0" smtClean="0">
                        <a:latin typeface="Cambria Math" panose="02040503050406030204" pitchFamily="18" charset="0"/>
                      </a:rPr>
                      <m:t> </m:t>
                    </m:r>
                  </m:oMath>
                </a14:m>
                <a:r>
                  <a:rPr lang="en-US" sz="2400" dirty="0"/>
                  <a:t>does not work, because it’s not since model start</a:t>
                </a:r>
              </a:p>
              <a:p>
                <a:pPr>
                  <a:spcBef>
                    <a:spcPts val="600"/>
                  </a:spcBef>
                </a:pPr>
                <a:r>
                  <a:rPr lang="en-US" sz="2400" dirty="0"/>
                  <a:t>Solution?</a:t>
                </a:r>
              </a:p>
              <a:p>
                <a:pPr lvl="1">
                  <a:spcBef>
                    <a:spcPts val="600"/>
                  </a:spcBef>
                  <a:spcAft>
                    <a:spcPts val="1800"/>
                  </a:spcAft>
                </a:pPr>
                <a:r>
                  <a:rPr lang="en-US" sz="2200" dirty="0"/>
                  <a:t>Create “tunnel” states</a:t>
                </a:r>
              </a:p>
              <a:p>
                <a:pPr>
                  <a:spcBef>
                    <a:spcPts val="600"/>
                  </a:spcBef>
                  <a:spcAft>
                    <a:spcPts val="1800"/>
                  </a:spcAft>
                </a:pPr>
                <a:endParaRPr lang="en-US" sz="2400" dirty="0"/>
              </a:p>
              <a:p>
                <a:pPr>
                  <a:spcBef>
                    <a:spcPts val="600"/>
                  </a:spcBef>
                  <a:spcAft>
                    <a:spcPts val="1800"/>
                  </a:spcAft>
                </a:pPr>
                <a:endParaRPr lang="en-US" sz="2400" dirty="0"/>
              </a:p>
              <a:p>
                <a:pPr>
                  <a:spcBef>
                    <a:spcPts val="600"/>
                  </a:spcBef>
                  <a:spcAft>
                    <a:spcPts val="1800"/>
                  </a:spcAft>
                </a:pPr>
                <a:endParaRPr lang="en-US" sz="2400" dirty="0"/>
              </a:p>
              <a:p>
                <a:pPr>
                  <a:spcBef>
                    <a:spcPts val="600"/>
                  </a:spcBef>
                  <a:spcAft>
                    <a:spcPts val="1800"/>
                  </a:spcAft>
                </a:pPr>
                <a:endParaRPr lang="en-US" sz="2400" dirty="0"/>
              </a:p>
            </p:txBody>
          </p:sp>
        </mc:Choice>
        <mc:Fallback xmlns="">
          <p:sp>
            <p:nvSpPr>
              <p:cNvPr id="3" name="Content Placeholder 2">
                <a:extLst>
                  <a:ext uri="{FF2B5EF4-FFF2-40B4-BE49-F238E27FC236}">
                    <a16:creationId xmlns:a16="http://schemas.microsoft.com/office/drawing/2014/main" id="{EBEF7100-5C32-8D4B-A087-27C5ABE623F6}"/>
                  </a:ext>
                </a:extLst>
              </p:cNvPr>
              <p:cNvSpPr>
                <a:spLocks noGrp="1" noRot="1" noChangeAspect="1" noMove="1" noResize="1" noEditPoints="1" noAdjustHandles="1" noChangeArrowheads="1" noChangeShapeType="1" noTextEdit="1"/>
              </p:cNvSpPr>
              <p:nvPr>
                <p:ph idx="1"/>
              </p:nvPr>
            </p:nvSpPr>
            <p:spPr>
              <a:blipFill>
                <a:blip r:embed="rId2"/>
                <a:stretch>
                  <a:fillRect t="-1018" r="-2496"/>
                </a:stretch>
              </a:blipFill>
            </p:spPr>
            <p:txBody>
              <a:bodyPr/>
              <a:lstStyle/>
              <a:p>
                <a:r>
                  <a:rPr lang="en-US">
                    <a:noFill/>
                  </a:rPr>
                  <a:t> </a:t>
                </a:r>
              </a:p>
            </p:txBody>
          </p:sp>
        </mc:Fallback>
      </mc:AlternateContent>
      <p:pic>
        <p:nvPicPr>
          <p:cNvPr id="4" name="Picture 2" descr="Image result for maastunnel&quot;">
            <a:extLst>
              <a:ext uri="{FF2B5EF4-FFF2-40B4-BE49-F238E27FC236}">
                <a16:creationId xmlns:a16="http://schemas.microsoft.com/office/drawing/2014/main" id="{4F05D6C1-1A57-184A-B8DD-4315D3B682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9812" y="4376057"/>
            <a:ext cx="3369168" cy="2247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8377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Shape 602"/>
          <p:cNvSpPr txBox="1">
            <a:spLocks noGrp="1"/>
          </p:cNvSpPr>
          <p:nvPr>
            <p:ph type="title"/>
          </p:nvPr>
        </p:nvSpPr>
        <p:spPr>
          <a:xfrm>
            <a:off x="840432" y="274638"/>
            <a:ext cx="7963100" cy="1143000"/>
          </a:xfrm>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dirty="0">
                <a:solidFill>
                  <a:srgbClr val="000000"/>
                </a:solidFill>
              </a:rPr>
              <a:t>State Time</a:t>
            </a:r>
            <a:endParaRPr sz="4000" i="0" u="none" strike="noStrike" cap="none" dirty="0">
              <a:solidFill>
                <a:srgbClr val="000000"/>
              </a:solidFill>
            </a:endParaRPr>
          </a:p>
        </p:txBody>
      </p:sp>
      <p:sp>
        <p:nvSpPr>
          <p:cNvPr id="640" name="Shape 640"/>
          <p:cNvSpPr txBox="1">
            <a:spLocks noGrp="1"/>
          </p:cNvSpPr>
          <p:nvPr>
            <p:ph type="sldNum" sz="quarter" idx="12"/>
          </p:nvPr>
        </p:nvSpPr>
        <p:spPr>
          <a:xfrm>
            <a:off x="8595360" y="6430187"/>
            <a:ext cx="548640" cy="39624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11</a:t>
            </a:fld>
            <a:endParaRPr dirty="0"/>
          </a:p>
        </p:txBody>
      </p:sp>
      <p:sp>
        <p:nvSpPr>
          <p:cNvPr id="47" name="Shape 646"/>
          <p:cNvSpPr/>
          <p:nvPr/>
        </p:nvSpPr>
        <p:spPr>
          <a:xfrm>
            <a:off x="1345543" y="227069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err="1">
                <a:solidFill>
                  <a:srgbClr val="3F3F3F"/>
                </a:solidFill>
                <a:latin typeface="Calibri"/>
                <a:ea typeface="Calibri"/>
                <a:cs typeface="Calibri"/>
                <a:sym typeface="Calibri"/>
              </a:rPr>
              <a:t>Healthy</a:t>
            </a:r>
            <a:endParaRPr sz="1600" b="1" dirty="0">
              <a:solidFill>
                <a:srgbClr val="3F3F3F"/>
              </a:solidFill>
              <a:latin typeface="Calibri"/>
              <a:ea typeface="Calibri"/>
              <a:cs typeface="Calibri"/>
              <a:sym typeface="Calibri"/>
            </a:endParaRPr>
          </a:p>
        </p:txBody>
      </p:sp>
      <p:sp>
        <p:nvSpPr>
          <p:cNvPr id="48" name="Shape 647"/>
          <p:cNvSpPr/>
          <p:nvPr/>
        </p:nvSpPr>
        <p:spPr>
          <a:xfrm>
            <a:off x="3123543" y="227069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a:solidFill>
                  <a:srgbClr val="3F3F3F"/>
                </a:solidFill>
                <a:latin typeface="Calibri"/>
                <a:ea typeface="Calibri"/>
                <a:cs typeface="Calibri"/>
                <a:sym typeface="Calibri"/>
              </a:rPr>
              <a:t>Cancer</a:t>
            </a:r>
            <a:endParaRPr sz="1600" b="1" dirty="0">
              <a:solidFill>
                <a:srgbClr val="3F3F3F"/>
              </a:solidFill>
              <a:latin typeface="Calibri"/>
              <a:ea typeface="Calibri"/>
              <a:cs typeface="Calibri"/>
              <a:sym typeface="Calibri"/>
            </a:endParaRPr>
          </a:p>
        </p:txBody>
      </p:sp>
      <p:sp>
        <p:nvSpPr>
          <p:cNvPr id="49" name="Shape 648"/>
          <p:cNvSpPr/>
          <p:nvPr/>
        </p:nvSpPr>
        <p:spPr>
          <a:xfrm>
            <a:off x="5026233" y="2266078"/>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err="1">
                <a:solidFill>
                  <a:srgbClr val="3F3F3F"/>
                </a:solidFill>
                <a:latin typeface="Calibri"/>
                <a:ea typeface="Calibri"/>
                <a:cs typeface="Calibri"/>
                <a:sym typeface="Calibri"/>
              </a:rPr>
              <a:t>Recur</a:t>
            </a:r>
            <a:endParaRPr sz="1600" b="1" dirty="0">
              <a:solidFill>
                <a:srgbClr val="3F3F3F"/>
              </a:solidFill>
              <a:latin typeface="Calibri"/>
              <a:ea typeface="Calibri"/>
              <a:cs typeface="Calibri"/>
              <a:sym typeface="Calibri"/>
            </a:endParaRPr>
          </a:p>
        </p:txBody>
      </p:sp>
      <p:cxnSp>
        <p:nvCxnSpPr>
          <p:cNvPr id="50" name="Shape 649"/>
          <p:cNvCxnSpPr/>
          <p:nvPr/>
        </p:nvCxnSpPr>
        <p:spPr>
          <a:xfrm rot="16200000" flipH="1">
            <a:off x="2834593" y="1381946"/>
            <a:ext cx="600" cy="1778100"/>
          </a:xfrm>
          <a:prstGeom prst="curvedConnector3">
            <a:avLst>
              <a:gd name="adj1" fmla="val -26835667"/>
            </a:avLst>
          </a:prstGeom>
          <a:noFill/>
          <a:ln w="25400" cap="flat" cmpd="sng">
            <a:solidFill>
              <a:srgbClr val="3F3F3F"/>
            </a:solidFill>
            <a:prstDash val="solid"/>
            <a:round/>
            <a:headEnd type="none" w="sm" len="sm"/>
            <a:tailEnd type="triangle" w="lg" len="lg"/>
          </a:ln>
        </p:spPr>
      </p:cxnSp>
      <p:cxnSp>
        <p:nvCxnSpPr>
          <p:cNvPr id="51" name="Shape 650"/>
          <p:cNvCxnSpPr/>
          <p:nvPr/>
        </p:nvCxnSpPr>
        <p:spPr>
          <a:xfrm rot="16200000">
            <a:off x="4672893" y="1317146"/>
            <a:ext cx="4500" cy="1902600"/>
          </a:xfrm>
          <a:prstGeom prst="curvedConnector3">
            <a:avLst>
              <a:gd name="adj1" fmla="val 3136645"/>
            </a:avLst>
          </a:prstGeom>
          <a:noFill/>
          <a:ln w="25400" cap="flat" cmpd="sng">
            <a:solidFill>
              <a:srgbClr val="3F3F3F"/>
            </a:solidFill>
            <a:prstDash val="solid"/>
            <a:round/>
            <a:headEnd type="none" w="sm" len="sm"/>
            <a:tailEnd type="triangle" w="lg" len="lg"/>
          </a:ln>
        </p:spPr>
      </p:cxnSp>
      <p:cxnSp>
        <p:nvCxnSpPr>
          <p:cNvPr id="53" name="Shape 652"/>
          <p:cNvCxnSpPr/>
          <p:nvPr/>
        </p:nvCxnSpPr>
        <p:spPr>
          <a:xfrm rot="10800000" flipH="1">
            <a:off x="1345543" y="2393800"/>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54" name="Shape 653"/>
          <p:cNvCxnSpPr/>
          <p:nvPr/>
        </p:nvCxnSpPr>
        <p:spPr>
          <a:xfrm rot="10800000" flipH="1" flipV="1">
            <a:off x="3123543" y="2690995"/>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55" name="Shape 654"/>
          <p:cNvCxnSpPr/>
          <p:nvPr/>
        </p:nvCxnSpPr>
        <p:spPr>
          <a:xfrm rot="10800000" flipH="1" flipV="1">
            <a:off x="5026233" y="2686377"/>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sp>
        <p:nvSpPr>
          <p:cNvPr id="63" name="Shape 648">
            <a:extLst>
              <a:ext uri="{FF2B5EF4-FFF2-40B4-BE49-F238E27FC236}">
                <a16:creationId xmlns:a16="http://schemas.microsoft.com/office/drawing/2014/main" id="{717BA8C9-D866-EB40-BA08-4982E37CCE9B}"/>
              </a:ext>
            </a:extLst>
          </p:cNvPr>
          <p:cNvSpPr/>
          <p:nvPr/>
        </p:nvSpPr>
        <p:spPr>
          <a:xfrm>
            <a:off x="6905933" y="2266078"/>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a:solidFill>
                  <a:srgbClr val="3F3F3F"/>
                </a:solidFill>
                <a:latin typeface="Calibri"/>
                <a:ea typeface="Calibri"/>
                <a:cs typeface="Calibri"/>
                <a:sym typeface="Calibri"/>
              </a:rPr>
              <a:t>Dead</a:t>
            </a:r>
            <a:endParaRPr sz="1600" b="1" dirty="0">
              <a:solidFill>
                <a:srgbClr val="3F3F3F"/>
              </a:solidFill>
              <a:latin typeface="Calibri"/>
              <a:ea typeface="Calibri"/>
              <a:cs typeface="Calibri"/>
              <a:sym typeface="Calibri"/>
            </a:endParaRPr>
          </a:p>
        </p:txBody>
      </p:sp>
      <p:sp>
        <p:nvSpPr>
          <p:cNvPr id="6" name="Right Brace 5">
            <a:extLst>
              <a:ext uri="{FF2B5EF4-FFF2-40B4-BE49-F238E27FC236}">
                <a16:creationId xmlns:a16="http://schemas.microsoft.com/office/drawing/2014/main" id="{A9A6508D-CC88-914F-88E1-E9ACFD1730C3}"/>
              </a:ext>
            </a:extLst>
          </p:cNvPr>
          <p:cNvSpPr/>
          <p:nvPr/>
        </p:nvSpPr>
        <p:spPr>
          <a:xfrm>
            <a:off x="6377502" y="2025570"/>
            <a:ext cx="325012" cy="141211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F8554EC1-D5B9-0A4F-8723-C7833CA25D76}"/>
              </a:ext>
            </a:extLst>
          </p:cNvPr>
          <p:cNvSpPr txBox="1"/>
          <p:nvPr/>
        </p:nvSpPr>
        <p:spPr>
          <a:xfrm>
            <a:off x="1808339" y="1691514"/>
            <a:ext cx="1835759" cy="369332"/>
          </a:xfrm>
          <a:prstGeom prst="rect">
            <a:avLst/>
          </a:prstGeom>
          <a:noFill/>
        </p:spPr>
        <p:txBody>
          <a:bodyPr wrap="none" rtlCol="0">
            <a:spAutoFit/>
          </a:bodyPr>
          <a:lstStyle/>
          <a:p>
            <a:r>
              <a:rPr lang="en-US" dirty="0"/>
              <a:t>f(model time)</a:t>
            </a:r>
          </a:p>
        </p:txBody>
      </p:sp>
      <p:sp>
        <p:nvSpPr>
          <p:cNvPr id="64" name="TextBox 63">
            <a:extLst>
              <a:ext uri="{FF2B5EF4-FFF2-40B4-BE49-F238E27FC236}">
                <a16:creationId xmlns:a16="http://schemas.microsoft.com/office/drawing/2014/main" id="{98F6581F-8BDF-7D4C-9D09-90FD5179B082}"/>
              </a:ext>
            </a:extLst>
          </p:cNvPr>
          <p:cNvSpPr txBox="1"/>
          <p:nvPr/>
        </p:nvSpPr>
        <p:spPr>
          <a:xfrm>
            <a:off x="3894910" y="1691514"/>
            <a:ext cx="1653017" cy="369332"/>
          </a:xfrm>
          <a:prstGeom prst="rect">
            <a:avLst/>
          </a:prstGeom>
          <a:noFill/>
        </p:spPr>
        <p:txBody>
          <a:bodyPr wrap="none" rtlCol="0">
            <a:spAutoFit/>
          </a:bodyPr>
          <a:lstStyle/>
          <a:p>
            <a:r>
              <a:rPr lang="en-US" dirty="0"/>
              <a:t>f(state time)</a:t>
            </a:r>
          </a:p>
        </p:txBody>
      </p:sp>
      <p:sp>
        <p:nvSpPr>
          <p:cNvPr id="8" name="TextBox 7">
            <a:extLst>
              <a:ext uri="{FF2B5EF4-FFF2-40B4-BE49-F238E27FC236}">
                <a16:creationId xmlns:a16="http://schemas.microsoft.com/office/drawing/2014/main" id="{69F2D24B-FA25-4547-92AD-497B42119E1B}"/>
              </a:ext>
            </a:extLst>
          </p:cNvPr>
          <p:cNvSpPr txBox="1"/>
          <p:nvPr/>
        </p:nvSpPr>
        <p:spPr>
          <a:xfrm>
            <a:off x="2684745" y="3976527"/>
            <a:ext cx="2078197" cy="461665"/>
          </a:xfrm>
          <a:prstGeom prst="rect">
            <a:avLst/>
          </a:prstGeom>
          <a:noFill/>
        </p:spPr>
        <p:txBody>
          <a:bodyPr wrap="none" rtlCol="0">
            <a:spAutoFit/>
          </a:bodyPr>
          <a:lstStyle/>
          <a:p>
            <a:pPr algn="ctr"/>
            <a:r>
              <a:rPr lang="en-US" sz="2400" dirty="0"/>
              <a:t>Tunnel state</a:t>
            </a:r>
          </a:p>
        </p:txBody>
      </p:sp>
      <p:cxnSp>
        <p:nvCxnSpPr>
          <p:cNvPr id="10" name="Straight Arrow Connector 9">
            <a:extLst>
              <a:ext uri="{FF2B5EF4-FFF2-40B4-BE49-F238E27FC236}">
                <a16:creationId xmlns:a16="http://schemas.microsoft.com/office/drawing/2014/main" id="{F17790A9-3CC1-7D46-A683-CB8930C8756E}"/>
              </a:ext>
            </a:extLst>
          </p:cNvPr>
          <p:cNvCxnSpPr>
            <a:cxnSpLocks/>
          </p:cNvCxnSpPr>
          <p:nvPr/>
        </p:nvCxnSpPr>
        <p:spPr>
          <a:xfrm flipV="1">
            <a:off x="3726022" y="3220300"/>
            <a:ext cx="0" cy="65936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3030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Oval 2"/>
          <p:cNvSpPr>
            <a:spLocks noChangeArrowheads="1"/>
          </p:cNvSpPr>
          <p:nvPr/>
        </p:nvSpPr>
        <p:spPr bwMode="auto">
          <a:xfrm>
            <a:off x="1095375" y="990600"/>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1</a:t>
            </a:r>
          </a:p>
        </p:txBody>
      </p:sp>
      <p:sp>
        <p:nvSpPr>
          <p:cNvPr id="57347" name="Oval 3"/>
          <p:cNvSpPr>
            <a:spLocks noChangeArrowheads="1"/>
          </p:cNvSpPr>
          <p:nvPr/>
        </p:nvSpPr>
        <p:spPr bwMode="auto">
          <a:xfrm>
            <a:off x="1095375" y="2041525"/>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2</a:t>
            </a:r>
          </a:p>
        </p:txBody>
      </p:sp>
      <p:sp>
        <p:nvSpPr>
          <p:cNvPr id="57348" name="Oval 4"/>
          <p:cNvSpPr>
            <a:spLocks noChangeArrowheads="1"/>
          </p:cNvSpPr>
          <p:nvPr/>
        </p:nvSpPr>
        <p:spPr bwMode="auto">
          <a:xfrm>
            <a:off x="1095375" y="3092450"/>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3</a:t>
            </a:r>
          </a:p>
        </p:txBody>
      </p:sp>
      <p:sp>
        <p:nvSpPr>
          <p:cNvPr id="57349" name="Oval 5"/>
          <p:cNvSpPr>
            <a:spLocks noChangeArrowheads="1"/>
          </p:cNvSpPr>
          <p:nvPr/>
        </p:nvSpPr>
        <p:spPr bwMode="auto">
          <a:xfrm>
            <a:off x="1095375" y="4143375"/>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4</a:t>
            </a:r>
          </a:p>
        </p:txBody>
      </p:sp>
      <p:sp>
        <p:nvSpPr>
          <p:cNvPr id="57350" name="Oval 6"/>
          <p:cNvSpPr>
            <a:spLocks noChangeArrowheads="1"/>
          </p:cNvSpPr>
          <p:nvPr/>
        </p:nvSpPr>
        <p:spPr bwMode="auto">
          <a:xfrm>
            <a:off x="1095375" y="5470525"/>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a:t>
            </a:r>
            <a:r>
              <a:rPr lang="en-US" sz="2000" i="1" dirty="0">
                <a:latin typeface="+mn-lt"/>
              </a:rPr>
              <a:t>n</a:t>
            </a:r>
          </a:p>
        </p:txBody>
      </p:sp>
      <p:sp>
        <p:nvSpPr>
          <p:cNvPr id="57351" name="Line 7"/>
          <p:cNvSpPr>
            <a:spLocks noChangeShapeType="1"/>
          </p:cNvSpPr>
          <p:nvPr/>
        </p:nvSpPr>
        <p:spPr bwMode="auto">
          <a:xfrm>
            <a:off x="1781175" y="1677988"/>
            <a:ext cx="0" cy="365125"/>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2" name="Line 8"/>
          <p:cNvSpPr>
            <a:spLocks noChangeShapeType="1"/>
          </p:cNvSpPr>
          <p:nvPr/>
        </p:nvSpPr>
        <p:spPr bwMode="auto">
          <a:xfrm>
            <a:off x="1781175" y="2728913"/>
            <a:ext cx="0" cy="365125"/>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3" name="Line 9"/>
          <p:cNvSpPr>
            <a:spLocks noChangeShapeType="1"/>
          </p:cNvSpPr>
          <p:nvPr/>
        </p:nvSpPr>
        <p:spPr bwMode="auto">
          <a:xfrm>
            <a:off x="1781175" y="3779838"/>
            <a:ext cx="0" cy="365125"/>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4" name="Line 10"/>
          <p:cNvSpPr>
            <a:spLocks noChangeShapeType="1"/>
          </p:cNvSpPr>
          <p:nvPr/>
        </p:nvSpPr>
        <p:spPr bwMode="auto">
          <a:xfrm flipH="1">
            <a:off x="1781175" y="4830763"/>
            <a:ext cx="0" cy="639762"/>
          </a:xfrm>
          <a:prstGeom prst="line">
            <a:avLst/>
          </a:prstGeom>
          <a:noFill/>
          <a:ln w="9525">
            <a:solidFill>
              <a:schemeClr val="tx1"/>
            </a:solidFill>
            <a:prstDash val="dash"/>
            <a:round/>
            <a:headEnd/>
            <a:tailEnd type="triangle" w="med" len="med"/>
          </a:ln>
        </p:spPr>
        <p:txBody>
          <a:bodyPr/>
          <a:lstStyle/>
          <a:p>
            <a:pPr>
              <a:defRPr/>
            </a:pPr>
            <a:endParaRPr lang="en-US">
              <a:latin typeface="+mn-lt"/>
            </a:endParaRPr>
          </a:p>
        </p:txBody>
      </p:sp>
      <p:sp>
        <p:nvSpPr>
          <p:cNvPr id="57355" name="Freeform 11"/>
          <p:cNvSpPr>
            <a:spLocks/>
          </p:cNvSpPr>
          <p:nvPr/>
        </p:nvSpPr>
        <p:spPr bwMode="auto">
          <a:xfrm rot="253913">
            <a:off x="685800" y="5486400"/>
            <a:ext cx="546100" cy="558800"/>
          </a:xfrm>
          <a:custGeom>
            <a:avLst/>
            <a:gdLst>
              <a:gd name="T0" fmla="*/ 546100 w 344"/>
              <a:gd name="T1" fmla="*/ 88900 h 352"/>
              <a:gd name="T2" fmla="*/ 393700 w 344"/>
              <a:gd name="T3" fmla="*/ 12700 h 352"/>
              <a:gd name="T4" fmla="*/ 241300 w 344"/>
              <a:gd name="T5" fmla="*/ 12700 h 352"/>
              <a:gd name="T6" fmla="*/ 88900 w 344"/>
              <a:gd name="T7" fmla="*/ 88900 h 352"/>
              <a:gd name="T8" fmla="*/ 12700 w 344"/>
              <a:gd name="T9" fmla="*/ 241300 h 352"/>
              <a:gd name="T10" fmla="*/ 12700 w 344"/>
              <a:gd name="T11" fmla="*/ 393700 h 352"/>
              <a:gd name="T12" fmla="*/ 88900 w 344"/>
              <a:gd name="T13" fmla="*/ 469900 h 352"/>
              <a:gd name="T14" fmla="*/ 241300 w 344"/>
              <a:gd name="T15" fmla="*/ 546100 h 352"/>
              <a:gd name="T16" fmla="*/ 393700 w 344"/>
              <a:gd name="T17" fmla="*/ 546100 h 352"/>
              <a:gd name="T18" fmla="*/ 546100 w 344"/>
              <a:gd name="T19" fmla="*/ 469900 h 3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4"/>
              <a:gd name="T31" fmla="*/ 0 h 352"/>
              <a:gd name="T32" fmla="*/ 344 w 344"/>
              <a:gd name="T33" fmla="*/ 352 h 3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4" h="352">
                <a:moveTo>
                  <a:pt x="344" y="56"/>
                </a:moveTo>
                <a:cubicBezTo>
                  <a:pt x="312" y="36"/>
                  <a:pt x="280" y="16"/>
                  <a:pt x="248" y="8"/>
                </a:cubicBezTo>
                <a:cubicBezTo>
                  <a:pt x="216" y="0"/>
                  <a:pt x="184" y="0"/>
                  <a:pt x="152" y="8"/>
                </a:cubicBezTo>
                <a:cubicBezTo>
                  <a:pt x="120" y="16"/>
                  <a:pt x="80" y="32"/>
                  <a:pt x="56" y="56"/>
                </a:cubicBezTo>
                <a:cubicBezTo>
                  <a:pt x="32" y="80"/>
                  <a:pt x="16" y="120"/>
                  <a:pt x="8" y="152"/>
                </a:cubicBezTo>
                <a:cubicBezTo>
                  <a:pt x="0" y="184"/>
                  <a:pt x="0" y="224"/>
                  <a:pt x="8" y="248"/>
                </a:cubicBezTo>
                <a:cubicBezTo>
                  <a:pt x="16" y="272"/>
                  <a:pt x="32" y="280"/>
                  <a:pt x="56" y="296"/>
                </a:cubicBezTo>
                <a:cubicBezTo>
                  <a:pt x="80" y="312"/>
                  <a:pt x="120" y="336"/>
                  <a:pt x="152" y="344"/>
                </a:cubicBezTo>
                <a:cubicBezTo>
                  <a:pt x="184" y="352"/>
                  <a:pt x="216" y="352"/>
                  <a:pt x="248" y="344"/>
                </a:cubicBezTo>
                <a:cubicBezTo>
                  <a:pt x="280" y="336"/>
                  <a:pt x="312" y="316"/>
                  <a:pt x="344" y="296"/>
                </a:cubicBezTo>
              </a:path>
            </a:pathLst>
          </a:custGeom>
          <a:noFill/>
          <a:ln w="9525">
            <a:solidFill>
              <a:schemeClr val="tx1"/>
            </a:solidFill>
            <a:round/>
            <a:headEnd/>
            <a:tailEnd type="triangle" w="med" len="med"/>
          </a:ln>
        </p:spPr>
        <p:txBody>
          <a:bodyPr/>
          <a:lstStyle/>
          <a:p>
            <a:pPr>
              <a:defRPr/>
            </a:pPr>
            <a:endParaRPr lang="en-US">
              <a:latin typeface="+mn-lt"/>
            </a:endParaRPr>
          </a:p>
        </p:txBody>
      </p:sp>
      <p:sp>
        <p:nvSpPr>
          <p:cNvPr id="57356" name="Line 12"/>
          <p:cNvSpPr>
            <a:spLocks noChangeShapeType="1"/>
          </p:cNvSpPr>
          <p:nvPr/>
        </p:nvSpPr>
        <p:spPr bwMode="auto">
          <a:xfrm>
            <a:off x="2466975" y="1323975"/>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7" name="Text Box 13"/>
          <p:cNvSpPr txBox="1">
            <a:spLocks noChangeArrowheads="1"/>
          </p:cNvSpPr>
          <p:nvPr/>
        </p:nvSpPr>
        <p:spPr bwMode="auto">
          <a:xfrm>
            <a:off x="2741613" y="839788"/>
            <a:ext cx="1812547" cy="523220"/>
          </a:xfrm>
          <a:prstGeom prst="rect">
            <a:avLst/>
          </a:prstGeom>
          <a:noFill/>
          <a:ln w="9525">
            <a:noFill/>
            <a:miter lim="800000"/>
            <a:headEnd/>
            <a:tailEnd/>
          </a:ln>
        </p:spPr>
        <p:txBody>
          <a:bodyPr wrap="none">
            <a:spAutoFit/>
          </a:bodyPr>
          <a:lstStyle/>
          <a:p>
            <a:pPr>
              <a:defRPr/>
            </a:pPr>
            <a:r>
              <a:rPr lang="en-US" sz="2800" dirty="0"/>
              <a:t>p</a:t>
            </a:r>
            <a:r>
              <a:rPr lang="en-US" sz="2800" dirty="0">
                <a:latin typeface="+mn-lt"/>
              </a:rPr>
              <a:t>_Recur</a:t>
            </a:r>
            <a:r>
              <a:rPr lang="en-US" sz="2800" baseline="-25000" dirty="0">
                <a:latin typeface="+mn-lt"/>
              </a:rPr>
              <a:t>1</a:t>
            </a:r>
          </a:p>
        </p:txBody>
      </p:sp>
      <p:sp>
        <p:nvSpPr>
          <p:cNvPr id="57358" name="Line 14"/>
          <p:cNvSpPr>
            <a:spLocks noChangeShapeType="1"/>
          </p:cNvSpPr>
          <p:nvPr/>
        </p:nvSpPr>
        <p:spPr bwMode="auto">
          <a:xfrm>
            <a:off x="2466975" y="2376488"/>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9" name="Text Box 15"/>
          <p:cNvSpPr txBox="1">
            <a:spLocks noChangeArrowheads="1"/>
          </p:cNvSpPr>
          <p:nvPr/>
        </p:nvSpPr>
        <p:spPr bwMode="auto">
          <a:xfrm>
            <a:off x="2743200" y="1890713"/>
            <a:ext cx="1812547" cy="523220"/>
          </a:xfrm>
          <a:prstGeom prst="rect">
            <a:avLst/>
          </a:prstGeom>
          <a:noFill/>
          <a:ln w="9525">
            <a:noFill/>
            <a:miter lim="800000"/>
            <a:headEnd/>
            <a:tailEnd/>
          </a:ln>
        </p:spPr>
        <p:txBody>
          <a:bodyPr wrap="none">
            <a:spAutoFit/>
          </a:bodyPr>
          <a:lstStyle/>
          <a:p>
            <a:pPr>
              <a:defRPr/>
            </a:pPr>
            <a:r>
              <a:rPr lang="en-US" sz="2800" dirty="0"/>
              <a:t>p</a:t>
            </a:r>
            <a:r>
              <a:rPr lang="en-US" sz="2800" dirty="0">
                <a:latin typeface="+mn-lt"/>
              </a:rPr>
              <a:t>_Recur</a:t>
            </a:r>
            <a:r>
              <a:rPr lang="en-US" sz="2800" baseline="-25000" dirty="0">
                <a:latin typeface="+mn-lt"/>
              </a:rPr>
              <a:t>2</a:t>
            </a:r>
          </a:p>
        </p:txBody>
      </p:sp>
      <p:sp>
        <p:nvSpPr>
          <p:cNvPr id="57360" name="Line 16"/>
          <p:cNvSpPr>
            <a:spLocks noChangeShapeType="1"/>
          </p:cNvSpPr>
          <p:nvPr/>
        </p:nvSpPr>
        <p:spPr bwMode="auto">
          <a:xfrm>
            <a:off x="2466975" y="3429000"/>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61" name="Text Box 17"/>
          <p:cNvSpPr txBox="1">
            <a:spLocks noChangeArrowheads="1"/>
          </p:cNvSpPr>
          <p:nvPr/>
        </p:nvSpPr>
        <p:spPr bwMode="auto">
          <a:xfrm>
            <a:off x="2741613" y="2943225"/>
            <a:ext cx="1812547" cy="523220"/>
          </a:xfrm>
          <a:prstGeom prst="rect">
            <a:avLst/>
          </a:prstGeom>
          <a:noFill/>
          <a:ln w="9525">
            <a:noFill/>
            <a:miter lim="800000"/>
            <a:headEnd/>
            <a:tailEnd/>
          </a:ln>
        </p:spPr>
        <p:txBody>
          <a:bodyPr wrap="none">
            <a:spAutoFit/>
          </a:bodyPr>
          <a:lstStyle/>
          <a:p>
            <a:pPr>
              <a:defRPr/>
            </a:pPr>
            <a:r>
              <a:rPr lang="en-US" sz="2800" dirty="0"/>
              <a:t>p</a:t>
            </a:r>
            <a:r>
              <a:rPr lang="en-US" sz="2800" dirty="0">
                <a:latin typeface="+mn-lt"/>
              </a:rPr>
              <a:t>_Recur</a:t>
            </a:r>
            <a:r>
              <a:rPr lang="en-US" sz="2800" baseline="-25000" dirty="0">
                <a:latin typeface="+mn-lt"/>
              </a:rPr>
              <a:t>3</a:t>
            </a:r>
          </a:p>
        </p:txBody>
      </p:sp>
      <p:sp>
        <p:nvSpPr>
          <p:cNvPr id="57362" name="Line 18"/>
          <p:cNvSpPr>
            <a:spLocks noChangeShapeType="1"/>
          </p:cNvSpPr>
          <p:nvPr/>
        </p:nvSpPr>
        <p:spPr bwMode="auto">
          <a:xfrm>
            <a:off x="2466975" y="4478338"/>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63" name="Text Box 19"/>
          <p:cNvSpPr txBox="1">
            <a:spLocks noChangeArrowheads="1"/>
          </p:cNvSpPr>
          <p:nvPr/>
        </p:nvSpPr>
        <p:spPr bwMode="auto">
          <a:xfrm>
            <a:off x="2741613" y="3994150"/>
            <a:ext cx="1812547" cy="523220"/>
          </a:xfrm>
          <a:prstGeom prst="rect">
            <a:avLst/>
          </a:prstGeom>
          <a:noFill/>
          <a:ln w="9525">
            <a:noFill/>
            <a:miter lim="800000"/>
            <a:headEnd/>
            <a:tailEnd/>
          </a:ln>
        </p:spPr>
        <p:txBody>
          <a:bodyPr wrap="none">
            <a:spAutoFit/>
          </a:bodyPr>
          <a:lstStyle/>
          <a:p>
            <a:pPr>
              <a:defRPr/>
            </a:pPr>
            <a:r>
              <a:rPr lang="en-US" sz="2800" dirty="0"/>
              <a:t>p</a:t>
            </a:r>
            <a:r>
              <a:rPr lang="en-US" sz="2800" dirty="0">
                <a:latin typeface="+mn-lt"/>
              </a:rPr>
              <a:t>_Recur</a:t>
            </a:r>
            <a:r>
              <a:rPr lang="en-US" sz="2800" baseline="-25000" dirty="0">
                <a:latin typeface="+mn-lt"/>
              </a:rPr>
              <a:t>4</a:t>
            </a:r>
          </a:p>
        </p:txBody>
      </p:sp>
      <p:sp>
        <p:nvSpPr>
          <p:cNvPr id="57364" name="Line 20"/>
          <p:cNvSpPr>
            <a:spLocks noChangeShapeType="1"/>
          </p:cNvSpPr>
          <p:nvPr/>
        </p:nvSpPr>
        <p:spPr bwMode="auto">
          <a:xfrm>
            <a:off x="2466975" y="5803900"/>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65" name="Text Box 21"/>
          <p:cNvSpPr txBox="1">
            <a:spLocks noChangeArrowheads="1"/>
          </p:cNvSpPr>
          <p:nvPr/>
        </p:nvSpPr>
        <p:spPr bwMode="auto">
          <a:xfrm>
            <a:off x="2741613" y="5319713"/>
            <a:ext cx="1810945" cy="523220"/>
          </a:xfrm>
          <a:prstGeom prst="rect">
            <a:avLst/>
          </a:prstGeom>
          <a:noFill/>
          <a:ln w="9525">
            <a:noFill/>
            <a:miter lim="800000"/>
            <a:headEnd/>
            <a:tailEnd/>
          </a:ln>
        </p:spPr>
        <p:txBody>
          <a:bodyPr wrap="none">
            <a:spAutoFit/>
          </a:bodyPr>
          <a:lstStyle/>
          <a:p>
            <a:pPr>
              <a:defRPr/>
            </a:pPr>
            <a:r>
              <a:rPr lang="en-US" sz="2800" dirty="0" err="1"/>
              <a:t>p</a:t>
            </a:r>
            <a:r>
              <a:rPr lang="en-US" sz="2800" dirty="0" err="1">
                <a:latin typeface="+mn-lt"/>
              </a:rPr>
              <a:t>_Recur</a:t>
            </a:r>
            <a:r>
              <a:rPr lang="en-US" sz="2800" baseline="-25000" dirty="0" err="1">
                <a:latin typeface="+mn-lt"/>
              </a:rPr>
              <a:t>n</a:t>
            </a:r>
            <a:endParaRPr lang="en-US" sz="2800" baseline="-25000" dirty="0">
              <a:latin typeface="+mn-lt"/>
            </a:endParaRPr>
          </a:p>
        </p:txBody>
      </p:sp>
      <p:sp>
        <p:nvSpPr>
          <p:cNvPr id="57366" name="AutoShape 22"/>
          <p:cNvSpPr>
            <a:spLocks/>
          </p:cNvSpPr>
          <p:nvPr/>
        </p:nvSpPr>
        <p:spPr bwMode="auto">
          <a:xfrm>
            <a:off x="4724400" y="1066800"/>
            <a:ext cx="914400" cy="4876800"/>
          </a:xfrm>
          <a:prstGeom prst="rightBrace">
            <a:avLst>
              <a:gd name="adj1" fmla="val 44444"/>
              <a:gd name="adj2" fmla="val 50000"/>
            </a:avLst>
          </a:prstGeom>
          <a:noFill/>
          <a:ln w="9525">
            <a:solidFill>
              <a:schemeClr val="tx1"/>
            </a:solidFill>
            <a:round/>
            <a:headEnd/>
            <a:tailEnd/>
          </a:ln>
        </p:spPr>
        <p:txBody>
          <a:bodyPr wrap="none" anchor="ctr"/>
          <a:lstStyle/>
          <a:p>
            <a:pPr>
              <a:defRPr/>
            </a:pPr>
            <a:endParaRPr lang="en-US">
              <a:latin typeface="+mn-lt"/>
            </a:endParaRPr>
          </a:p>
        </p:txBody>
      </p:sp>
      <p:sp>
        <p:nvSpPr>
          <p:cNvPr id="57367" name="Oval 23"/>
          <p:cNvSpPr>
            <a:spLocks noChangeArrowheads="1"/>
          </p:cNvSpPr>
          <p:nvPr/>
        </p:nvSpPr>
        <p:spPr bwMode="auto">
          <a:xfrm>
            <a:off x="5940425" y="3162300"/>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400">
                <a:latin typeface="+mn-lt"/>
              </a:rPr>
              <a:t>Recur</a:t>
            </a:r>
          </a:p>
        </p:txBody>
      </p:sp>
      <p:sp>
        <p:nvSpPr>
          <p:cNvPr id="57371" name="Text Box 27"/>
          <p:cNvSpPr txBox="1">
            <a:spLocks noChangeArrowheads="1"/>
          </p:cNvSpPr>
          <p:nvPr/>
        </p:nvSpPr>
        <p:spPr bwMode="auto">
          <a:xfrm>
            <a:off x="5533299" y="5581650"/>
            <a:ext cx="3245644" cy="830997"/>
          </a:xfrm>
          <a:prstGeom prst="rect">
            <a:avLst/>
          </a:prstGeom>
          <a:noFill/>
          <a:ln w="9525">
            <a:noFill/>
            <a:miter lim="800000"/>
            <a:headEnd/>
            <a:tailEnd/>
          </a:ln>
        </p:spPr>
        <p:txBody>
          <a:bodyPr wrap="square">
            <a:spAutoFit/>
          </a:bodyPr>
          <a:lstStyle/>
          <a:p>
            <a:pPr>
              <a:defRPr/>
            </a:pPr>
            <a:r>
              <a:rPr lang="en-US" sz="2400" dirty="0">
                <a:latin typeface="+mn-lt"/>
              </a:rPr>
              <a:t>Transitions to Dead also allowed.</a:t>
            </a:r>
          </a:p>
        </p:txBody>
      </p:sp>
      <p:sp>
        <p:nvSpPr>
          <p:cNvPr id="57372" name="Text Box 28"/>
          <p:cNvSpPr txBox="1">
            <a:spLocks noChangeArrowheads="1"/>
          </p:cNvSpPr>
          <p:nvPr/>
        </p:nvSpPr>
        <p:spPr bwMode="auto">
          <a:xfrm>
            <a:off x="5562600" y="381000"/>
            <a:ext cx="2997200" cy="646113"/>
          </a:xfrm>
          <a:prstGeom prst="rect">
            <a:avLst/>
          </a:prstGeom>
          <a:noFill/>
          <a:ln w="9525">
            <a:noFill/>
            <a:miter lim="800000"/>
            <a:headEnd/>
            <a:tailEnd/>
          </a:ln>
        </p:spPr>
        <p:txBody>
          <a:bodyPr wrap="none">
            <a:spAutoFit/>
          </a:bodyPr>
          <a:lstStyle/>
          <a:p>
            <a:pPr>
              <a:defRPr/>
            </a:pPr>
            <a:r>
              <a:rPr lang="en-US" sz="3600" i="1" u="sng">
                <a:latin typeface="+mn-lt"/>
              </a:rPr>
              <a:t>Tunnel States</a:t>
            </a:r>
          </a:p>
        </p:txBody>
      </p:sp>
      <p:sp>
        <p:nvSpPr>
          <p:cNvPr id="29" name="Slide Number Placeholder 28"/>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12</a:t>
            </a:fld>
            <a:endParaRPr lang="en-US" dirty="0">
              <a:solidFill>
                <a:schemeClr val="accent1"/>
              </a:solidFill>
            </a:endParaRPr>
          </a:p>
        </p:txBody>
      </p:sp>
      <p:cxnSp>
        <p:nvCxnSpPr>
          <p:cNvPr id="3" name="Straight Arrow Connector 2">
            <a:extLst>
              <a:ext uri="{FF2B5EF4-FFF2-40B4-BE49-F238E27FC236}">
                <a16:creationId xmlns:a16="http://schemas.microsoft.com/office/drawing/2014/main" id="{62253F7C-73B3-AA4E-8A29-41AC09233B0B}"/>
              </a:ext>
            </a:extLst>
          </p:cNvPr>
          <p:cNvCxnSpPr/>
          <p:nvPr/>
        </p:nvCxnSpPr>
        <p:spPr>
          <a:xfrm>
            <a:off x="914400" y="381000"/>
            <a:ext cx="337374" cy="64611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13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6F6CFCF5-3E37-0F40-BEC2-1413134B0080}" type="slidenum">
              <a:rPr lang="en-US" smtClean="0"/>
              <a:t>13</a:t>
            </a:fld>
            <a:endParaRPr lang="en-US"/>
          </a:p>
        </p:txBody>
      </p:sp>
    </p:spTree>
    <p:extLst>
      <p:ext uri="{BB962C8B-B14F-4D97-AF65-F5344CB8AC3E}">
        <p14:creationId xmlns:p14="http://schemas.microsoft.com/office/powerpoint/2010/main" val="1236097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2030"/>
        <p:cNvGrpSpPr/>
        <p:nvPr/>
      </p:nvGrpSpPr>
      <p:grpSpPr>
        <a:xfrm>
          <a:off x="0" y="0"/>
          <a:ext cx="0" cy="0"/>
          <a:chOff x="0" y="0"/>
          <a:chExt cx="0" cy="0"/>
        </a:xfrm>
      </p:grpSpPr>
      <p:sp>
        <p:nvSpPr>
          <p:cNvPr id="2031" name="Google Shape;2031;p128"/>
          <p:cNvSpPr txBox="1">
            <a:spLocks noGrp="1"/>
          </p:cNvSpPr>
          <p:nvPr>
            <p:ph type="ftr" idx="11"/>
          </p:nvPr>
        </p:nvSpPr>
        <p:spPr>
          <a:xfrm>
            <a:off x="649288" y="6481911"/>
            <a:ext cx="4786808" cy="374587"/>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1200">
                <a:solidFill>
                  <a:schemeClr val="lt1"/>
                </a:solidFill>
                <a:latin typeface="Verdana"/>
                <a:ea typeface="Verdana"/>
                <a:cs typeface="Verdana"/>
                <a:sym typeface="Verdana"/>
              </a:rPr>
              <a:t>Decision Analysis in R for Technologies in Health</a:t>
            </a:r>
            <a:endParaRPr sz="1200">
              <a:solidFill>
                <a:schemeClr val="lt1"/>
              </a:solidFill>
              <a:latin typeface="Verdana"/>
              <a:ea typeface="Verdana"/>
              <a:cs typeface="Verdana"/>
              <a:sym typeface="Verdana"/>
            </a:endParaRPr>
          </a:p>
        </p:txBody>
      </p:sp>
      <p:sp>
        <p:nvSpPr>
          <p:cNvPr id="2032" name="Google Shape;2032;p128"/>
          <p:cNvSpPr>
            <a:spLocks noGrp="1"/>
          </p:cNvSpPr>
          <p:nvPr>
            <p:ph type="sldNum" idx="12"/>
          </p:nvPr>
        </p:nvSpPr>
        <p:spPr>
          <a:xfrm>
            <a:off x="8559864" y="6453336"/>
            <a:ext cx="548640" cy="396240"/>
          </a:xfrm>
          <a:prstGeom prst="bracketPair">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nl-NL"/>
              <a:t>14</a:t>
            </a:fld>
            <a:endParaRPr/>
          </a:p>
        </p:txBody>
      </p:sp>
    </p:spTree>
    <p:extLst>
      <p:ext uri="{BB962C8B-B14F-4D97-AF65-F5344CB8AC3E}">
        <p14:creationId xmlns:p14="http://schemas.microsoft.com/office/powerpoint/2010/main" val="2232263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Time-Varying Probabilities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40432" y="1417638"/>
                <a:ext cx="7620000" cy="4710896"/>
              </a:xfrm>
            </p:spPr>
            <p:txBody>
              <a:bodyPr>
                <a:normAutofit/>
              </a:bodyPr>
              <a:lstStyle/>
              <a:p>
                <a:r>
                  <a:rPr lang="en-US" sz="2400" dirty="0"/>
                  <a:t>Often transition probabilities change over time as the cohort ages</a:t>
                </a:r>
              </a:p>
              <a:p>
                <a:pPr lvl="1"/>
                <a:r>
                  <a:rPr lang="en-US" sz="2200" dirty="0"/>
                  <a:t>Background mortality</a:t>
                </a:r>
              </a:p>
              <a:p>
                <a:pPr lvl="1"/>
                <a:r>
                  <a:rPr lang="en-US" sz="2200" dirty="0"/>
                  <a:t>Risk of developing disease or experiencing an event</a:t>
                </a:r>
              </a:p>
              <a:p>
                <a:pPr lvl="1"/>
                <a:endParaRPr lang="en-US" sz="2400" dirty="0"/>
              </a:p>
              <a:p>
                <a:r>
                  <a:rPr lang="en-US" sz="2400" dirty="0"/>
                  <a:t>In other words, the transition probability matrix </a:t>
                </a:r>
                <a14:m>
                  <m:oMath xmlns:m="http://schemas.openxmlformats.org/officeDocument/2006/math">
                    <m:r>
                      <a:rPr lang="en-US" sz="2400" i="1" dirty="0" smtClean="0">
                        <a:latin typeface="Cambria Math" panose="02040503050406030204" pitchFamily="18" charset="0"/>
                      </a:rPr>
                      <m:t>𝑃</m:t>
                    </m:r>
                  </m:oMath>
                </a14:m>
                <a:r>
                  <a:rPr lang="en-US" sz="2400" dirty="0"/>
                  <a:t> is not the same every cycle</a:t>
                </a:r>
              </a:p>
              <a:p>
                <a:endParaRPr lang="en-US" sz="2400" dirty="0"/>
              </a:p>
              <a:p>
                <a:r>
                  <a:rPr lang="en-US" sz="2400" dirty="0"/>
                  <a:t>Replace matrix </a:t>
                </a:r>
                <a14:m>
                  <m:oMath xmlns:m="http://schemas.openxmlformats.org/officeDocument/2006/math">
                    <m:r>
                      <a:rPr lang="en-US" sz="2400" i="1" dirty="0">
                        <a:latin typeface="Cambria Math" panose="02040503050406030204" pitchFamily="18" charset="0"/>
                      </a:rPr>
                      <m:t>𝑃</m:t>
                    </m:r>
                  </m:oMath>
                </a14:m>
                <a:r>
                  <a:rPr lang="en-US" sz="2400" dirty="0"/>
                  <a:t> with matrices </a:t>
                </a:r>
                <a14:m>
                  <m:oMath xmlns:m="http://schemas.openxmlformats.org/officeDocument/2006/math">
                    <m:r>
                      <a:rPr lang="en-US" sz="2400" i="1" dirty="0" smtClean="0">
                        <a:latin typeface="Cambria Math" panose="02040503050406030204" pitchFamily="18" charset="0"/>
                      </a:rPr>
                      <m:t>𝑃</m:t>
                    </m:r>
                    <m:r>
                      <a:rPr lang="en-US" sz="2400" i="1" baseline="-25000" dirty="0">
                        <a:latin typeface="Cambria Math" panose="02040503050406030204" pitchFamily="18" charset="0"/>
                      </a:rPr>
                      <m:t>𝑡</m:t>
                    </m:r>
                  </m:oMath>
                </a14:m>
                <a:r>
                  <a:rPr lang="en-US" sz="2400" dirty="0"/>
                  <a:t>, where </a:t>
                </a:r>
                <a14:m>
                  <m:oMath xmlns:m="http://schemas.openxmlformats.org/officeDocument/2006/math">
                    <m:r>
                      <a:rPr lang="en-US" sz="2400" i="1" dirty="0" smtClean="0">
                        <a:latin typeface="Cambria Math" panose="02040503050406030204" pitchFamily="18" charset="0"/>
                      </a:rPr>
                      <m:t>𝑡</m:t>
                    </m:r>
                  </m:oMath>
                </a14:m>
                <a:r>
                  <a:rPr lang="en-US" sz="2400" dirty="0"/>
                  <a:t> is time from the start of the simulation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40432" y="1417638"/>
                <a:ext cx="7620000" cy="4710896"/>
              </a:xfrm>
              <a:blipFill>
                <a:blip r:embed="rId2"/>
                <a:stretch>
                  <a:fillRect t="-1075"/>
                </a:stretch>
              </a:blipFill>
            </p:spPr>
            <p:txBody>
              <a:bodyPr/>
              <a:lstStyle/>
              <a:p>
                <a:r>
                  <a:rPr lang="en-US">
                    <a:noFill/>
                  </a:rPr>
                  <a:t> </a:t>
                </a:r>
              </a:p>
            </p:txBody>
          </p:sp>
        </mc:Fallback>
      </mc:AlternateContent>
      <p:sp>
        <p:nvSpPr>
          <p:cNvPr id="4" name="Slide Number Placeholder 28">
            <a:extLst>
              <a:ext uri="{FF2B5EF4-FFF2-40B4-BE49-F238E27FC236}">
                <a16:creationId xmlns:a16="http://schemas.microsoft.com/office/drawing/2014/main" id="{76AAEDF7-DC6A-774F-B72F-D7FEFFFCD4BC}"/>
              </a:ext>
            </a:extLst>
          </p:cNvPr>
          <p:cNvSpPr>
            <a:spLocks noGrp="1"/>
          </p:cNvSpPr>
          <p:nvPr>
            <p:ph type="sldNum" sz="quarter" idx="12"/>
          </p:nvPr>
        </p:nvSpPr>
        <p:spPr>
          <a:xfrm>
            <a:off x="8559864" y="6485420"/>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2</a:t>
            </a:fld>
            <a:endParaRPr lang="en-US" dirty="0">
              <a:solidFill>
                <a:schemeClr val="accent1"/>
              </a:solidFill>
            </a:endParaRPr>
          </a:p>
        </p:txBody>
      </p:sp>
    </p:spTree>
    <p:extLst>
      <p:ext uri="{BB962C8B-B14F-4D97-AF65-F5344CB8AC3E}">
        <p14:creationId xmlns:p14="http://schemas.microsoft.com/office/powerpoint/2010/main" val="384482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nl-NL"/>
              <a:t>Three-State Model</a:t>
            </a:r>
            <a:endParaRPr/>
          </a:p>
        </p:txBody>
      </p:sp>
      <p:sp>
        <p:nvSpPr>
          <p:cNvPr id="596" name="Shape 596"/>
          <p:cNvSpPr>
            <a:spLocks noGrp="1"/>
          </p:cNvSpPr>
          <p:nvPr>
            <p:ph type="sldNum" sz="quarter" idx="12"/>
          </p:nvPr>
        </p:nvSpPr>
        <p:spPr>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a:t>
            </a:fld>
            <a:endParaRPr dirty="0"/>
          </a:p>
        </p:txBody>
      </p:sp>
      <p:sp>
        <p:nvSpPr>
          <p:cNvPr id="37" name="TextBox 36">
            <a:extLst>
              <a:ext uri="{FF2B5EF4-FFF2-40B4-BE49-F238E27FC236}">
                <a16:creationId xmlns:a16="http://schemas.microsoft.com/office/drawing/2014/main" id="{526742E9-3EC7-5D46-8B38-098CE869343A}"/>
              </a:ext>
            </a:extLst>
          </p:cNvPr>
          <p:cNvSpPr txBox="1"/>
          <p:nvPr/>
        </p:nvSpPr>
        <p:spPr>
          <a:xfrm>
            <a:off x="5925878" y="1343246"/>
            <a:ext cx="1070345"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1 - 0.10</a:t>
            </a:r>
          </a:p>
        </p:txBody>
      </p:sp>
      <p:grpSp>
        <p:nvGrpSpPr>
          <p:cNvPr id="6" name="Group 5">
            <a:extLst>
              <a:ext uri="{FF2B5EF4-FFF2-40B4-BE49-F238E27FC236}">
                <a16:creationId xmlns:a16="http://schemas.microsoft.com/office/drawing/2014/main" id="{DF4BC264-5B04-2F46-B4CA-052976CD8C1A}"/>
              </a:ext>
            </a:extLst>
          </p:cNvPr>
          <p:cNvGrpSpPr/>
          <p:nvPr/>
        </p:nvGrpSpPr>
        <p:grpSpPr>
          <a:xfrm>
            <a:off x="907449" y="1215649"/>
            <a:ext cx="5765617" cy="4240894"/>
            <a:chOff x="907449" y="1215649"/>
            <a:chExt cx="5765617" cy="4240894"/>
          </a:xfrm>
        </p:grpSpPr>
        <p:grpSp>
          <p:nvGrpSpPr>
            <p:cNvPr id="22" name="Group 21">
              <a:extLst>
                <a:ext uri="{FF2B5EF4-FFF2-40B4-BE49-F238E27FC236}">
                  <a16:creationId xmlns:a16="http://schemas.microsoft.com/office/drawing/2014/main" id="{52714F23-29BD-0B45-BE3A-E186E8CDBDB3}"/>
                </a:ext>
              </a:extLst>
            </p:cNvPr>
            <p:cNvGrpSpPr/>
            <p:nvPr/>
          </p:nvGrpSpPr>
          <p:grpSpPr>
            <a:xfrm>
              <a:off x="907449" y="1272805"/>
              <a:ext cx="5765617" cy="4088716"/>
              <a:chOff x="662893" y="1177108"/>
              <a:chExt cx="5765617" cy="4088716"/>
            </a:xfrm>
          </p:grpSpPr>
          <p:grpSp>
            <p:nvGrpSpPr>
              <p:cNvPr id="30" name="Group 29"/>
              <p:cNvGrpSpPr/>
              <p:nvPr/>
            </p:nvGrpSpPr>
            <p:grpSpPr>
              <a:xfrm>
                <a:off x="1054623" y="1177108"/>
                <a:ext cx="4950756" cy="4088716"/>
                <a:chOff x="2368023" y="1570190"/>
                <a:chExt cx="4950756" cy="4088716"/>
              </a:xfrm>
            </p:grpSpPr>
            <p:sp>
              <p:nvSpPr>
                <p:cNvPr id="5" name="Shape 646"/>
                <p:cNvSpPr/>
                <p:nvPr/>
              </p:nvSpPr>
              <p:spPr>
                <a:xfrm>
                  <a:off x="2368023"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8" name="Shape 646"/>
                <p:cNvSpPr/>
                <p:nvPr/>
              </p:nvSpPr>
              <p:spPr>
                <a:xfrm>
                  <a:off x="5489979"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9" name="Shape 646"/>
                <p:cNvSpPr/>
                <p:nvPr/>
              </p:nvSpPr>
              <p:spPr>
                <a:xfrm>
                  <a:off x="3918368" y="4287306"/>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10" name="Shape 651"/>
                <p:cNvCxnSpPr>
                  <a:stCxn id="5" idx="0"/>
                  <a:endCxn id="8" idx="0"/>
                </p:cNvCxnSpPr>
                <p:nvPr/>
              </p:nvCxnSpPr>
              <p:spPr>
                <a:xfrm rot="5400000" flipH="1" flipV="1">
                  <a:off x="4843401" y="752623"/>
                  <a:ext cx="12700" cy="3121956"/>
                </a:xfrm>
                <a:prstGeom prst="curvedConnector3">
                  <a:avLst>
                    <a:gd name="adj1" fmla="val 2637213"/>
                  </a:avLst>
                </a:prstGeom>
                <a:noFill/>
                <a:ln w="25400" cap="flat" cmpd="sng">
                  <a:solidFill>
                    <a:srgbClr val="3F3F3F"/>
                  </a:solidFill>
                  <a:prstDash val="solid"/>
                  <a:round/>
                  <a:headEnd type="none" w="sm" len="sm"/>
                  <a:tailEnd type="triangle" w="lg" len="lg"/>
                </a:ln>
              </p:spPr>
            </p:cxnSp>
            <p:cxnSp>
              <p:nvCxnSpPr>
                <p:cNvPr id="14" name="Shape 651"/>
                <p:cNvCxnSpPr>
                  <a:stCxn id="5" idx="2"/>
                  <a:endCxn id="5" idx="1"/>
                </p:cNvCxnSpPr>
                <p:nvPr/>
              </p:nvCxnSpPr>
              <p:spPr>
                <a:xfrm rot="10800000" flipH="1">
                  <a:off x="2368023"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8" name="Shape 651"/>
                <p:cNvCxnSpPr>
                  <a:stCxn id="8" idx="6"/>
                  <a:endCxn id="8" idx="7"/>
                </p:cNvCxnSpPr>
                <p:nvPr/>
              </p:nvCxnSpPr>
              <p:spPr>
                <a:xfrm flipH="1" flipV="1">
                  <a:off x="7050957"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1" name="Shape 651"/>
                <p:cNvCxnSpPr>
                  <a:stCxn id="9" idx="2"/>
                  <a:endCxn id="9" idx="3"/>
                </p:cNvCxnSpPr>
                <p:nvPr/>
              </p:nvCxnSpPr>
              <p:spPr>
                <a:xfrm rot="10800000" flipH="1" flipV="1">
                  <a:off x="3918368" y="4973106"/>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4" name="Shape 651"/>
                <p:cNvCxnSpPr>
                  <a:stCxn id="5" idx="4"/>
                  <a:endCxn id="9" idx="1"/>
                </p:cNvCxnSpPr>
                <p:nvPr/>
              </p:nvCxnSpPr>
              <p:spPr>
                <a:xfrm>
                  <a:off x="3282423" y="3685201"/>
                  <a:ext cx="903767" cy="802971"/>
                </a:xfrm>
                <a:prstGeom prst="straightConnector1">
                  <a:avLst/>
                </a:prstGeom>
                <a:noFill/>
                <a:ln w="25400" cap="flat" cmpd="sng">
                  <a:solidFill>
                    <a:srgbClr val="3F3F3F"/>
                  </a:solidFill>
                  <a:prstDash val="solid"/>
                  <a:round/>
                  <a:headEnd type="none" w="sm" len="sm"/>
                  <a:tailEnd type="triangle" w="lg" len="lg"/>
                </a:ln>
              </p:spPr>
            </p:cxnSp>
            <p:cxnSp>
              <p:nvCxnSpPr>
                <p:cNvPr id="27" name="Shape 651"/>
                <p:cNvCxnSpPr>
                  <a:stCxn id="8" idx="4"/>
                  <a:endCxn id="9" idx="7"/>
                </p:cNvCxnSpPr>
                <p:nvPr/>
              </p:nvCxnSpPr>
              <p:spPr>
                <a:xfrm flipH="1">
                  <a:off x="5479346" y="3685201"/>
                  <a:ext cx="925033" cy="802971"/>
                </a:xfrm>
                <a:prstGeom prst="straightConnector1">
                  <a:avLst/>
                </a:prstGeom>
                <a:noFill/>
                <a:ln w="25400" cap="flat" cmpd="sng">
                  <a:solidFill>
                    <a:srgbClr val="3F3F3F"/>
                  </a:solidFill>
                  <a:prstDash val="solid"/>
                  <a:round/>
                  <a:headEnd type="none" w="sm" len="sm"/>
                  <a:tailEnd type="triangle" w="lg" len="lg"/>
                </a:ln>
              </p:spPr>
            </p:cxnSp>
            <p:sp>
              <p:nvSpPr>
                <p:cNvPr id="33" name="Shape 671"/>
                <p:cNvSpPr txBox="1"/>
                <p:nvPr/>
              </p:nvSpPr>
              <p:spPr>
                <a:xfrm>
                  <a:off x="4531904" y="1570190"/>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p_HS</a:t>
                  </a:r>
                  <a:endParaRPr sz="2200" dirty="0">
                    <a:solidFill>
                      <a:schemeClr val="dk1"/>
                    </a:solidFill>
                    <a:latin typeface="Calibri"/>
                    <a:ea typeface="Calibri"/>
                    <a:cs typeface="Calibri"/>
                    <a:sym typeface="Calibri"/>
                  </a:endParaRPr>
                </a:p>
              </p:txBody>
            </p:sp>
            <p:sp>
              <p:nvSpPr>
                <p:cNvPr id="34" name="Shape 671"/>
                <p:cNvSpPr txBox="1"/>
                <p:nvPr/>
              </p:nvSpPr>
              <p:spPr>
                <a:xfrm>
                  <a:off x="2903746" y="3963645"/>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p_HD</a:t>
                  </a:r>
                  <a:endParaRPr sz="2200" dirty="0">
                    <a:solidFill>
                      <a:schemeClr val="dk1"/>
                    </a:solidFill>
                    <a:latin typeface="Calibri"/>
                    <a:ea typeface="Calibri"/>
                    <a:cs typeface="Calibri"/>
                    <a:sym typeface="Calibri"/>
                  </a:endParaRPr>
                </a:p>
              </p:txBody>
            </p:sp>
            <p:sp>
              <p:nvSpPr>
                <p:cNvPr id="35" name="Shape 671"/>
                <p:cNvSpPr txBox="1"/>
                <p:nvPr/>
              </p:nvSpPr>
              <p:spPr>
                <a:xfrm>
                  <a:off x="6014680" y="4011814"/>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p_SD</a:t>
                  </a:r>
                  <a:endParaRPr sz="2200" dirty="0">
                    <a:solidFill>
                      <a:schemeClr val="dk1"/>
                    </a:solidFill>
                    <a:latin typeface="Calibri"/>
                    <a:ea typeface="Calibri"/>
                    <a:cs typeface="Calibri"/>
                    <a:sym typeface="Calibri"/>
                  </a:endParaRPr>
                </a:p>
              </p:txBody>
            </p:sp>
          </p:grpSp>
          <p:sp>
            <p:nvSpPr>
              <p:cNvPr id="31" name="Shape 671">
                <a:extLst>
                  <a:ext uri="{FF2B5EF4-FFF2-40B4-BE49-F238E27FC236}">
                    <a16:creationId xmlns:a16="http://schemas.microsoft.com/office/drawing/2014/main" id="{3DCC5847-05EB-4148-AB12-E897AE1473DA}"/>
                  </a:ext>
                </a:extLst>
              </p:cNvPr>
              <p:cNvSpPr txBox="1"/>
              <p:nvPr/>
            </p:nvSpPr>
            <p:spPr>
              <a:xfrm>
                <a:off x="5592856"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p_SS</a:t>
                </a:r>
                <a:endParaRPr sz="2200" dirty="0">
                  <a:solidFill>
                    <a:schemeClr val="dk1"/>
                  </a:solidFill>
                  <a:latin typeface="Calibri"/>
                  <a:ea typeface="Calibri"/>
                  <a:cs typeface="Calibri"/>
                  <a:sym typeface="Calibri"/>
                </a:endParaRPr>
              </a:p>
            </p:txBody>
          </p:sp>
          <p:sp>
            <p:nvSpPr>
              <p:cNvPr id="32" name="Shape 671">
                <a:extLst>
                  <a:ext uri="{FF2B5EF4-FFF2-40B4-BE49-F238E27FC236}">
                    <a16:creationId xmlns:a16="http://schemas.microsoft.com/office/drawing/2014/main" id="{CB197342-504E-D74C-A02A-E2F56F121572}"/>
                  </a:ext>
                </a:extLst>
              </p:cNvPr>
              <p:cNvSpPr txBox="1"/>
              <p:nvPr/>
            </p:nvSpPr>
            <p:spPr>
              <a:xfrm>
                <a:off x="1598557" y="4871107"/>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p_DD</a:t>
                </a:r>
                <a:endParaRPr sz="2200" dirty="0">
                  <a:solidFill>
                    <a:schemeClr val="dk1"/>
                  </a:solidFill>
                  <a:latin typeface="Calibri"/>
                  <a:ea typeface="Calibri"/>
                  <a:cs typeface="Calibri"/>
                  <a:sym typeface="Calibri"/>
                </a:endParaRPr>
              </a:p>
            </p:txBody>
          </p:sp>
          <p:sp>
            <p:nvSpPr>
              <p:cNvPr id="36" name="Shape 671">
                <a:extLst>
                  <a:ext uri="{FF2B5EF4-FFF2-40B4-BE49-F238E27FC236}">
                    <a16:creationId xmlns:a16="http://schemas.microsoft.com/office/drawing/2014/main" id="{AB4AB283-E1C8-8A4D-8D32-255E06023808}"/>
                  </a:ext>
                </a:extLst>
              </p:cNvPr>
              <p:cNvSpPr txBox="1"/>
              <p:nvPr/>
            </p:nvSpPr>
            <p:spPr>
              <a:xfrm>
                <a:off x="662893"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p_HH</a:t>
                </a:r>
                <a:endParaRPr sz="2200" dirty="0">
                  <a:solidFill>
                    <a:schemeClr val="dk1"/>
                  </a:solidFill>
                  <a:latin typeface="Calibri"/>
                  <a:ea typeface="Calibri"/>
                  <a:cs typeface="Calibri"/>
                  <a:sym typeface="Calibri"/>
                </a:endParaRPr>
              </a:p>
            </p:txBody>
          </p:sp>
        </p:grpSp>
        <p:sp>
          <p:nvSpPr>
            <p:cNvPr id="29" name="TextBox 28">
              <a:extLst>
                <a:ext uri="{FF2B5EF4-FFF2-40B4-BE49-F238E27FC236}">
                  <a16:creationId xmlns:a16="http://schemas.microsoft.com/office/drawing/2014/main" id="{1E3CEA3C-616C-794E-BA55-B60D6455A9D7}"/>
                </a:ext>
              </a:extLst>
            </p:cNvPr>
            <p:cNvSpPr txBox="1"/>
            <p:nvPr/>
          </p:nvSpPr>
          <p:spPr>
            <a:xfrm>
              <a:off x="3576083" y="1215649"/>
              <a:ext cx="797442"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0.05</a:t>
              </a:r>
            </a:p>
          </p:txBody>
        </p:sp>
        <p:sp>
          <p:nvSpPr>
            <p:cNvPr id="39" name="TextBox 38">
              <a:extLst>
                <a:ext uri="{FF2B5EF4-FFF2-40B4-BE49-F238E27FC236}">
                  <a16:creationId xmlns:a16="http://schemas.microsoft.com/office/drawing/2014/main" id="{9078B484-C97E-A244-A4CB-1BBD7525D03E}"/>
                </a:ext>
              </a:extLst>
            </p:cNvPr>
            <p:cNvSpPr txBox="1"/>
            <p:nvPr/>
          </p:nvSpPr>
          <p:spPr>
            <a:xfrm>
              <a:off x="1780510" y="5025656"/>
              <a:ext cx="797442" cy="430887"/>
            </a:xfrm>
            <a:prstGeom prst="rect">
              <a:avLst/>
            </a:prstGeom>
            <a:solidFill>
              <a:schemeClr val="bg1"/>
            </a:solidFill>
          </p:spPr>
          <p:txBody>
            <a:bodyPr wrap="square" rtlCol="0">
              <a:spAutoFit/>
            </a:bodyPr>
            <a:lstStyle/>
            <a:p>
              <a:pPr algn="r"/>
              <a:r>
                <a:rPr lang="en-US" sz="2200" dirty="0">
                  <a:latin typeface="Calibri" panose="020F0502020204030204" pitchFamily="34" charset="0"/>
                  <a:cs typeface="Calibri" panose="020F0502020204030204" pitchFamily="34" charset="0"/>
                </a:rPr>
                <a:t>1.0</a:t>
              </a:r>
            </a:p>
          </p:txBody>
        </p:sp>
      </p:grpSp>
      <p:sp>
        <p:nvSpPr>
          <p:cNvPr id="2" name="TextBox 1">
            <a:extLst>
              <a:ext uri="{FF2B5EF4-FFF2-40B4-BE49-F238E27FC236}">
                <a16:creationId xmlns:a16="http://schemas.microsoft.com/office/drawing/2014/main" id="{21E4A7EB-49AB-CE46-AADE-B5264CB47207}"/>
              </a:ext>
            </a:extLst>
          </p:cNvPr>
          <p:cNvSpPr txBox="1"/>
          <p:nvPr/>
        </p:nvSpPr>
        <p:spPr>
          <a:xfrm>
            <a:off x="4985393" y="3727707"/>
            <a:ext cx="797442" cy="430887"/>
          </a:xfrm>
          <a:prstGeom prst="rect">
            <a:avLst/>
          </a:prstGeom>
          <a:solidFill>
            <a:schemeClr val="bg1"/>
          </a:solidFill>
        </p:spPr>
        <p:txBody>
          <a:bodyPr wrap="square" rtlCol="0">
            <a:spAutoFit/>
          </a:bodyPr>
          <a:lstStyle/>
          <a:p>
            <a:r>
              <a:rPr lang="en-US" sz="2200" dirty="0">
                <a:solidFill>
                  <a:schemeClr val="accent1"/>
                </a:solidFill>
                <a:latin typeface="Calibri" panose="020F0502020204030204" pitchFamily="34" charset="0"/>
                <a:cs typeface="Calibri" panose="020F0502020204030204" pitchFamily="34" charset="0"/>
              </a:rPr>
              <a:t>0.10</a:t>
            </a:r>
          </a:p>
        </p:txBody>
      </p:sp>
      <p:sp>
        <p:nvSpPr>
          <p:cNvPr id="25" name="TextBox 24">
            <a:extLst>
              <a:ext uri="{FF2B5EF4-FFF2-40B4-BE49-F238E27FC236}">
                <a16:creationId xmlns:a16="http://schemas.microsoft.com/office/drawing/2014/main" id="{7FD8452C-6231-7248-8D4A-7F5562A3C508}"/>
              </a:ext>
            </a:extLst>
          </p:cNvPr>
          <p:cNvSpPr txBox="1"/>
          <p:nvPr/>
        </p:nvSpPr>
        <p:spPr>
          <a:xfrm>
            <a:off x="1789813" y="3788735"/>
            <a:ext cx="797442" cy="430887"/>
          </a:xfrm>
          <a:prstGeom prst="rect">
            <a:avLst/>
          </a:prstGeom>
          <a:solidFill>
            <a:schemeClr val="bg1"/>
          </a:solidFill>
        </p:spPr>
        <p:txBody>
          <a:bodyPr wrap="square" rtlCol="0">
            <a:spAutoFit/>
          </a:bodyPr>
          <a:lstStyle/>
          <a:p>
            <a:r>
              <a:rPr lang="en-US" sz="2200" dirty="0">
                <a:solidFill>
                  <a:schemeClr val="accent1"/>
                </a:solidFill>
                <a:latin typeface="Calibri" panose="020F0502020204030204" pitchFamily="34" charset="0"/>
                <a:cs typeface="Calibri" panose="020F0502020204030204" pitchFamily="34" charset="0"/>
              </a:rPr>
              <a:t>0.02</a:t>
            </a:r>
          </a:p>
        </p:txBody>
      </p:sp>
      <p:sp>
        <p:nvSpPr>
          <p:cNvPr id="26" name="TextBox 25">
            <a:extLst>
              <a:ext uri="{FF2B5EF4-FFF2-40B4-BE49-F238E27FC236}">
                <a16:creationId xmlns:a16="http://schemas.microsoft.com/office/drawing/2014/main" id="{7DC827C6-D54C-F14D-9F41-43F53B660FC6}"/>
              </a:ext>
            </a:extLst>
          </p:cNvPr>
          <p:cNvSpPr txBox="1"/>
          <p:nvPr/>
        </p:nvSpPr>
        <p:spPr>
          <a:xfrm>
            <a:off x="772631" y="1336158"/>
            <a:ext cx="1800448"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1 - 0.02 - 0.05</a:t>
            </a:r>
          </a:p>
        </p:txBody>
      </p:sp>
      <p:sp>
        <p:nvSpPr>
          <p:cNvPr id="28" name="TextBox 27">
            <a:extLst>
              <a:ext uri="{FF2B5EF4-FFF2-40B4-BE49-F238E27FC236}">
                <a16:creationId xmlns:a16="http://schemas.microsoft.com/office/drawing/2014/main" id="{63D5FC81-3B5E-1E46-891A-88FED6BA1C01}"/>
              </a:ext>
            </a:extLst>
          </p:cNvPr>
          <p:cNvSpPr txBox="1"/>
          <p:nvPr/>
        </p:nvSpPr>
        <p:spPr>
          <a:xfrm>
            <a:off x="797439" y="1307804"/>
            <a:ext cx="1648049" cy="430887"/>
          </a:xfrm>
          <a:prstGeom prst="rect">
            <a:avLst/>
          </a:prstGeom>
          <a:solidFill>
            <a:schemeClr val="bg1"/>
          </a:solidFill>
        </p:spPr>
        <p:txBody>
          <a:bodyPr wrap="square" rtlCol="0">
            <a:spAutoFit/>
          </a:bodyPr>
          <a:lstStyle/>
          <a:p>
            <a:pPr algn="ctr"/>
            <a:r>
              <a:rPr lang="en-US" sz="2200" dirty="0">
                <a:latin typeface="Calibri" panose="020F0502020204030204" pitchFamily="34" charset="0"/>
                <a:cs typeface="Calibri" panose="020F0502020204030204" pitchFamily="34" charset="0"/>
              </a:rPr>
              <a:t>0.93</a:t>
            </a:r>
          </a:p>
        </p:txBody>
      </p:sp>
      <p:sp>
        <p:nvSpPr>
          <p:cNvPr id="38" name="TextBox 37">
            <a:extLst>
              <a:ext uri="{FF2B5EF4-FFF2-40B4-BE49-F238E27FC236}">
                <a16:creationId xmlns:a16="http://schemas.microsoft.com/office/drawing/2014/main" id="{BD6D90C2-F986-944F-B832-B054A10D158C}"/>
              </a:ext>
            </a:extLst>
          </p:cNvPr>
          <p:cNvSpPr txBox="1"/>
          <p:nvPr/>
        </p:nvSpPr>
        <p:spPr>
          <a:xfrm>
            <a:off x="5886892" y="1336157"/>
            <a:ext cx="1070345" cy="430887"/>
          </a:xfrm>
          <a:prstGeom prst="rect">
            <a:avLst/>
          </a:prstGeom>
          <a:solidFill>
            <a:schemeClr val="bg1"/>
          </a:solidFill>
        </p:spPr>
        <p:txBody>
          <a:bodyPr wrap="square" rtlCol="0">
            <a:spAutoFit/>
          </a:bodyPr>
          <a:lstStyle/>
          <a:p>
            <a:pPr algn="ctr"/>
            <a:r>
              <a:rPr lang="en-US" sz="2200" dirty="0">
                <a:latin typeface="Calibri" panose="020F0502020204030204" pitchFamily="34" charset="0"/>
                <a:cs typeface="Calibri" panose="020F0502020204030204" pitchFamily="34" charset="0"/>
              </a:rPr>
              <a:t>0.90</a:t>
            </a:r>
          </a:p>
        </p:txBody>
      </p:sp>
      <p:graphicFrame>
        <p:nvGraphicFramePr>
          <p:cNvPr id="40" name="Shape 683">
            <a:extLst>
              <a:ext uri="{FF2B5EF4-FFF2-40B4-BE49-F238E27FC236}">
                <a16:creationId xmlns:a16="http://schemas.microsoft.com/office/drawing/2014/main" id="{1B68BE92-F4EE-BC4D-9A9B-F236ABA5FAE6}"/>
              </a:ext>
            </a:extLst>
          </p:cNvPr>
          <p:cNvGraphicFramePr/>
          <p:nvPr>
            <p:extLst>
              <p:ext uri="{D42A27DB-BD31-4B8C-83A1-F6EECF244321}">
                <p14:modId xmlns:p14="http://schemas.microsoft.com/office/powerpoint/2010/main" val="2334461794"/>
              </p:ext>
            </p:extLst>
          </p:nvPr>
        </p:nvGraphicFramePr>
        <p:xfrm>
          <a:off x="4870889" y="4758093"/>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err="1">
                          <a:latin typeface="Calibri"/>
                          <a:ea typeface="Calibri"/>
                          <a:cs typeface="Calibri"/>
                          <a:sym typeface="Calibri"/>
                        </a:rPr>
                        <a:t>Healthy</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Sick</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Dead</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Healthy</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0.93</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0.05</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solidFill>
                            <a:schemeClr val="accent1"/>
                          </a:solidFill>
                          <a:latin typeface="Calibri"/>
                          <a:ea typeface="Calibri"/>
                          <a:cs typeface="Calibri"/>
                          <a:sym typeface="Calibri"/>
                        </a:rPr>
                        <a:t>0.02</a:t>
                      </a:r>
                      <a:endParaRPr sz="1800" u="none" strike="noStrike" cap="none" dirty="0">
                        <a:solidFill>
                          <a:schemeClr val="accent1"/>
                        </a:solidFill>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Sick</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dirty="0"/>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0.90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solidFill>
                            <a:schemeClr val="accent1"/>
                          </a:solidFill>
                          <a:latin typeface="Calibri"/>
                          <a:ea typeface="Calibri"/>
                          <a:cs typeface="Calibri"/>
                          <a:sym typeface="Calibri"/>
                        </a:rPr>
                        <a:t>0.10</a:t>
                      </a:r>
                      <a:endParaRPr sz="1800" u="none" strike="noStrike" cap="none" dirty="0">
                        <a:solidFill>
                          <a:schemeClr val="accent1"/>
                        </a:solidFill>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Dead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1.0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41" name="Shape 684">
            <a:extLst>
              <a:ext uri="{FF2B5EF4-FFF2-40B4-BE49-F238E27FC236}">
                <a16:creationId xmlns:a16="http://schemas.microsoft.com/office/drawing/2014/main" id="{E1CBFB2A-C33A-4C47-805D-DA02EB301FA8}"/>
              </a:ext>
            </a:extLst>
          </p:cNvPr>
          <p:cNvSpPr txBox="1"/>
          <p:nvPr/>
        </p:nvSpPr>
        <p:spPr>
          <a:xfrm rot="-5400000">
            <a:off x="4344176" y="5470687"/>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From</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sp>
        <p:nvSpPr>
          <p:cNvPr id="42" name="Shape 685">
            <a:extLst>
              <a:ext uri="{FF2B5EF4-FFF2-40B4-BE49-F238E27FC236}">
                <a16:creationId xmlns:a16="http://schemas.microsoft.com/office/drawing/2014/main" id="{8F631E48-39B4-B84F-BCE8-B2094C5131B0}"/>
              </a:ext>
            </a:extLst>
          </p:cNvPr>
          <p:cNvSpPr txBox="1"/>
          <p:nvPr/>
        </p:nvSpPr>
        <p:spPr>
          <a:xfrm>
            <a:off x="5918864" y="4478203"/>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To</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9C4BB28-0AD7-EA46-8A6A-7D83DD686535}"/>
                  </a:ext>
                </a:extLst>
              </p:cNvPr>
              <p:cNvSpPr txBox="1"/>
              <p:nvPr/>
            </p:nvSpPr>
            <p:spPr>
              <a:xfrm>
                <a:off x="6819900" y="2857500"/>
                <a:ext cx="1598579" cy="646331"/>
              </a:xfrm>
              <a:prstGeom prst="rect">
                <a:avLst/>
              </a:prstGeom>
              <a:noFill/>
              <a:ln w="28575">
                <a:solidFill>
                  <a:schemeClr val="accent1">
                    <a:lumMod val="75000"/>
                  </a:schemeClr>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i="1" dirty="0" smtClean="0">
                          <a:latin typeface="Cambria Math" panose="02040503050406030204" pitchFamily="18" charset="0"/>
                        </a:rPr>
                        <m:t>𝑡</m:t>
                      </m:r>
                      <m:r>
                        <a:rPr lang="en-US" sz="3600" i="1" dirty="0">
                          <a:latin typeface="Cambria Math" panose="02040503050406030204" pitchFamily="18" charset="0"/>
                        </a:rPr>
                        <m:t> </m:t>
                      </m:r>
                      <m:r>
                        <a:rPr lang="en-US" sz="3600" i="1" dirty="0" smtClean="0">
                          <a:latin typeface="Cambria Math" panose="02040503050406030204" pitchFamily="18" charset="0"/>
                        </a:rPr>
                        <m:t>=</m:t>
                      </m:r>
                      <m:r>
                        <a:rPr lang="en-US" sz="3600" i="1" dirty="0">
                          <a:latin typeface="Cambria Math" panose="02040503050406030204" pitchFamily="18" charset="0"/>
                        </a:rPr>
                        <m:t> 0</m:t>
                      </m:r>
                    </m:oMath>
                  </m:oMathPara>
                </a14:m>
                <a:endParaRPr lang="en-US" sz="3600" dirty="0"/>
              </a:p>
            </p:txBody>
          </p:sp>
        </mc:Choice>
        <mc:Fallback xmlns="">
          <p:sp>
            <p:nvSpPr>
              <p:cNvPr id="4" name="TextBox 3">
                <a:extLst>
                  <a:ext uri="{FF2B5EF4-FFF2-40B4-BE49-F238E27FC236}">
                    <a16:creationId xmlns:a16="http://schemas.microsoft.com/office/drawing/2014/main" id="{19C4BB28-0AD7-EA46-8A6A-7D83DD686535}"/>
                  </a:ext>
                </a:extLst>
              </p:cNvPr>
              <p:cNvSpPr txBox="1">
                <a:spLocks noRot="1" noChangeAspect="1" noMove="1" noResize="1" noEditPoints="1" noAdjustHandles="1" noChangeArrowheads="1" noChangeShapeType="1" noTextEdit="1"/>
              </p:cNvSpPr>
              <p:nvPr/>
            </p:nvSpPr>
            <p:spPr>
              <a:xfrm>
                <a:off x="6819900" y="2857500"/>
                <a:ext cx="1598579" cy="646331"/>
              </a:xfrm>
              <a:prstGeom prst="rect">
                <a:avLst/>
              </a:prstGeom>
              <a:blipFill>
                <a:blip r:embed="rId3"/>
                <a:stretch>
                  <a:fillRect b="-22222"/>
                </a:stretch>
              </a:blipFill>
              <a:ln w="28575">
                <a:solidFill>
                  <a:schemeClr val="accent1">
                    <a:lumMod val="7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3277949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nl-NL"/>
              <a:t>Three-State Model</a:t>
            </a:r>
            <a:endParaRPr/>
          </a:p>
        </p:txBody>
      </p:sp>
      <p:sp>
        <p:nvSpPr>
          <p:cNvPr id="596" name="Shape 596"/>
          <p:cNvSpPr>
            <a:spLocks noGrp="1"/>
          </p:cNvSpPr>
          <p:nvPr>
            <p:ph type="sldNum" sz="quarter" idx="12"/>
          </p:nvPr>
        </p:nvSpPr>
        <p:spPr>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4</a:t>
            </a:fld>
            <a:endParaRPr dirty="0"/>
          </a:p>
        </p:txBody>
      </p:sp>
      <p:sp>
        <p:nvSpPr>
          <p:cNvPr id="37" name="TextBox 36">
            <a:extLst>
              <a:ext uri="{FF2B5EF4-FFF2-40B4-BE49-F238E27FC236}">
                <a16:creationId xmlns:a16="http://schemas.microsoft.com/office/drawing/2014/main" id="{526742E9-3EC7-5D46-8B38-098CE869343A}"/>
              </a:ext>
            </a:extLst>
          </p:cNvPr>
          <p:cNvSpPr txBox="1"/>
          <p:nvPr/>
        </p:nvSpPr>
        <p:spPr>
          <a:xfrm>
            <a:off x="5925878" y="1343246"/>
            <a:ext cx="1070345"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1 - 0.10</a:t>
            </a:r>
          </a:p>
        </p:txBody>
      </p:sp>
      <p:grpSp>
        <p:nvGrpSpPr>
          <p:cNvPr id="6" name="Group 5">
            <a:extLst>
              <a:ext uri="{FF2B5EF4-FFF2-40B4-BE49-F238E27FC236}">
                <a16:creationId xmlns:a16="http://schemas.microsoft.com/office/drawing/2014/main" id="{DF4BC264-5B04-2F46-B4CA-052976CD8C1A}"/>
              </a:ext>
            </a:extLst>
          </p:cNvPr>
          <p:cNvGrpSpPr/>
          <p:nvPr/>
        </p:nvGrpSpPr>
        <p:grpSpPr>
          <a:xfrm>
            <a:off x="907449" y="1215649"/>
            <a:ext cx="5765617" cy="4240894"/>
            <a:chOff x="907449" y="1215649"/>
            <a:chExt cx="5765617" cy="4240894"/>
          </a:xfrm>
        </p:grpSpPr>
        <p:grpSp>
          <p:nvGrpSpPr>
            <p:cNvPr id="22" name="Group 21">
              <a:extLst>
                <a:ext uri="{FF2B5EF4-FFF2-40B4-BE49-F238E27FC236}">
                  <a16:creationId xmlns:a16="http://schemas.microsoft.com/office/drawing/2014/main" id="{52714F23-29BD-0B45-BE3A-E186E8CDBDB3}"/>
                </a:ext>
              </a:extLst>
            </p:cNvPr>
            <p:cNvGrpSpPr/>
            <p:nvPr/>
          </p:nvGrpSpPr>
          <p:grpSpPr>
            <a:xfrm>
              <a:off x="907449" y="1272805"/>
              <a:ext cx="5765617" cy="4088716"/>
              <a:chOff x="662893" y="1177108"/>
              <a:chExt cx="5765617" cy="4088716"/>
            </a:xfrm>
          </p:grpSpPr>
          <p:grpSp>
            <p:nvGrpSpPr>
              <p:cNvPr id="30" name="Group 29"/>
              <p:cNvGrpSpPr/>
              <p:nvPr/>
            </p:nvGrpSpPr>
            <p:grpSpPr>
              <a:xfrm>
                <a:off x="1054623" y="1177108"/>
                <a:ext cx="4950756" cy="4088716"/>
                <a:chOff x="2368023" y="1570190"/>
                <a:chExt cx="4950756" cy="4088716"/>
              </a:xfrm>
            </p:grpSpPr>
            <p:sp>
              <p:nvSpPr>
                <p:cNvPr id="5" name="Shape 646"/>
                <p:cNvSpPr/>
                <p:nvPr/>
              </p:nvSpPr>
              <p:spPr>
                <a:xfrm>
                  <a:off x="2368023"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8" name="Shape 646"/>
                <p:cNvSpPr/>
                <p:nvPr/>
              </p:nvSpPr>
              <p:spPr>
                <a:xfrm>
                  <a:off x="5489979"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9" name="Shape 646"/>
                <p:cNvSpPr/>
                <p:nvPr/>
              </p:nvSpPr>
              <p:spPr>
                <a:xfrm>
                  <a:off x="3918368" y="4287306"/>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10" name="Shape 651"/>
                <p:cNvCxnSpPr>
                  <a:stCxn id="5" idx="0"/>
                  <a:endCxn id="8" idx="0"/>
                </p:cNvCxnSpPr>
                <p:nvPr/>
              </p:nvCxnSpPr>
              <p:spPr>
                <a:xfrm rot="5400000" flipH="1" flipV="1">
                  <a:off x="4843401" y="752623"/>
                  <a:ext cx="12700" cy="3121956"/>
                </a:xfrm>
                <a:prstGeom prst="curvedConnector3">
                  <a:avLst>
                    <a:gd name="adj1" fmla="val 2637213"/>
                  </a:avLst>
                </a:prstGeom>
                <a:noFill/>
                <a:ln w="25400" cap="flat" cmpd="sng">
                  <a:solidFill>
                    <a:srgbClr val="3F3F3F"/>
                  </a:solidFill>
                  <a:prstDash val="solid"/>
                  <a:round/>
                  <a:headEnd type="none" w="sm" len="sm"/>
                  <a:tailEnd type="triangle" w="lg" len="lg"/>
                </a:ln>
              </p:spPr>
            </p:cxnSp>
            <p:cxnSp>
              <p:nvCxnSpPr>
                <p:cNvPr id="14" name="Shape 651"/>
                <p:cNvCxnSpPr>
                  <a:stCxn id="5" idx="2"/>
                  <a:endCxn id="5" idx="1"/>
                </p:cNvCxnSpPr>
                <p:nvPr/>
              </p:nvCxnSpPr>
              <p:spPr>
                <a:xfrm rot="10800000" flipH="1">
                  <a:off x="2368023"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8" name="Shape 651"/>
                <p:cNvCxnSpPr>
                  <a:stCxn id="8" idx="6"/>
                  <a:endCxn id="8" idx="7"/>
                </p:cNvCxnSpPr>
                <p:nvPr/>
              </p:nvCxnSpPr>
              <p:spPr>
                <a:xfrm flipH="1" flipV="1">
                  <a:off x="7050957"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1" name="Shape 651"/>
                <p:cNvCxnSpPr>
                  <a:stCxn id="9" idx="2"/>
                  <a:endCxn id="9" idx="3"/>
                </p:cNvCxnSpPr>
                <p:nvPr/>
              </p:nvCxnSpPr>
              <p:spPr>
                <a:xfrm rot="10800000" flipH="1" flipV="1">
                  <a:off x="3918368" y="4973106"/>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4" name="Shape 651"/>
                <p:cNvCxnSpPr>
                  <a:stCxn id="5" idx="4"/>
                  <a:endCxn id="9" idx="1"/>
                </p:cNvCxnSpPr>
                <p:nvPr/>
              </p:nvCxnSpPr>
              <p:spPr>
                <a:xfrm>
                  <a:off x="3282423" y="3685201"/>
                  <a:ext cx="903767" cy="802971"/>
                </a:xfrm>
                <a:prstGeom prst="straightConnector1">
                  <a:avLst/>
                </a:prstGeom>
                <a:noFill/>
                <a:ln w="25400" cap="flat" cmpd="sng">
                  <a:solidFill>
                    <a:srgbClr val="3F3F3F"/>
                  </a:solidFill>
                  <a:prstDash val="solid"/>
                  <a:round/>
                  <a:headEnd type="none" w="sm" len="sm"/>
                  <a:tailEnd type="triangle" w="lg" len="lg"/>
                </a:ln>
              </p:spPr>
            </p:cxnSp>
            <p:cxnSp>
              <p:nvCxnSpPr>
                <p:cNvPr id="27" name="Shape 651"/>
                <p:cNvCxnSpPr>
                  <a:stCxn id="8" idx="4"/>
                  <a:endCxn id="9" idx="7"/>
                </p:cNvCxnSpPr>
                <p:nvPr/>
              </p:nvCxnSpPr>
              <p:spPr>
                <a:xfrm flipH="1">
                  <a:off x="5479346" y="3685201"/>
                  <a:ext cx="925033" cy="802971"/>
                </a:xfrm>
                <a:prstGeom prst="straightConnector1">
                  <a:avLst/>
                </a:prstGeom>
                <a:noFill/>
                <a:ln w="25400" cap="flat" cmpd="sng">
                  <a:solidFill>
                    <a:srgbClr val="3F3F3F"/>
                  </a:solidFill>
                  <a:prstDash val="solid"/>
                  <a:round/>
                  <a:headEnd type="none" w="sm" len="sm"/>
                  <a:tailEnd type="triangle" w="lg" len="lg"/>
                </a:ln>
              </p:spPr>
            </p:cxnSp>
            <p:sp>
              <p:nvSpPr>
                <p:cNvPr id="33" name="Shape 671"/>
                <p:cNvSpPr txBox="1"/>
                <p:nvPr/>
              </p:nvSpPr>
              <p:spPr>
                <a:xfrm>
                  <a:off x="4531904" y="1570190"/>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p_HS</a:t>
                  </a:r>
                  <a:endParaRPr sz="2200" dirty="0">
                    <a:solidFill>
                      <a:schemeClr val="dk1"/>
                    </a:solidFill>
                    <a:latin typeface="Calibri"/>
                    <a:ea typeface="Calibri"/>
                    <a:cs typeface="Calibri"/>
                    <a:sym typeface="Calibri"/>
                  </a:endParaRPr>
                </a:p>
              </p:txBody>
            </p:sp>
            <p:sp>
              <p:nvSpPr>
                <p:cNvPr id="34" name="Shape 671"/>
                <p:cNvSpPr txBox="1"/>
                <p:nvPr/>
              </p:nvSpPr>
              <p:spPr>
                <a:xfrm>
                  <a:off x="2903746" y="3963645"/>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p_HD</a:t>
                  </a:r>
                  <a:endParaRPr sz="2200" dirty="0">
                    <a:solidFill>
                      <a:schemeClr val="dk1"/>
                    </a:solidFill>
                    <a:latin typeface="Calibri"/>
                    <a:ea typeface="Calibri"/>
                    <a:cs typeface="Calibri"/>
                    <a:sym typeface="Calibri"/>
                  </a:endParaRPr>
                </a:p>
              </p:txBody>
            </p:sp>
            <p:sp>
              <p:nvSpPr>
                <p:cNvPr id="35" name="Shape 671"/>
                <p:cNvSpPr txBox="1"/>
                <p:nvPr/>
              </p:nvSpPr>
              <p:spPr>
                <a:xfrm>
                  <a:off x="6014680" y="4011814"/>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p_SD</a:t>
                  </a:r>
                  <a:endParaRPr sz="2200" dirty="0">
                    <a:solidFill>
                      <a:schemeClr val="dk1"/>
                    </a:solidFill>
                    <a:latin typeface="Calibri"/>
                    <a:ea typeface="Calibri"/>
                    <a:cs typeface="Calibri"/>
                    <a:sym typeface="Calibri"/>
                  </a:endParaRPr>
                </a:p>
              </p:txBody>
            </p:sp>
          </p:grpSp>
          <p:sp>
            <p:nvSpPr>
              <p:cNvPr id="31" name="Shape 671">
                <a:extLst>
                  <a:ext uri="{FF2B5EF4-FFF2-40B4-BE49-F238E27FC236}">
                    <a16:creationId xmlns:a16="http://schemas.microsoft.com/office/drawing/2014/main" id="{3DCC5847-05EB-4148-AB12-E897AE1473DA}"/>
                  </a:ext>
                </a:extLst>
              </p:cNvPr>
              <p:cNvSpPr txBox="1"/>
              <p:nvPr/>
            </p:nvSpPr>
            <p:spPr>
              <a:xfrm>
                <a:off x="5592856"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p_SS</a:t>
                </a:r>
                <a:endParaRPr sz="2200" dirty="0">
                  <a:solidFill>
                    <a:schemeClr val="dk1"/>
                  </a:solidFill>
                  <a:latin typeface="Calibri"/>
                  <a:ea typeface="Calibri"/>
                  <a:cs typeface="Calibri"/>
                  <a:sym typeface="Calibri"/>
                </a:endParaRPr>
              </a:p>
            </p:txBody>
          </p:sp>
          <p:sp>
            <p:nvSpPr>
              <p:cNvPr id="32" name="Shape 671">
                <a:extLst>
                  <a:ext uri="{FF2B5EF4-FFF2-40B4-BE49-F238E27FC236}">
                    <a16:creationId xmlns:a16="http://schemas.microsoft.com/office/drawing/2014/main" id="{CB197342-504E-D74C-A02A-E2F56F121572}"/>
                  </a:ext>
                </a:extLst>
              </p:cNvPr>
              <p:cNvSpPr txBox="1"/>
              <p:nvPr/>
            </p:nvSpPr>
            <p:spPr>
              <a:xfrm>
                <a:off x="1598557" y="4871107"/>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p_DD</a:t>
                </a:r>
                <a:endParaRPr sz="2200" dirty="0">
                  <a:solidFill>
                    <a:schemeClr val="dk1"/>
                  </a:solidFill>
                  <a:latin typeface="Calibri"/>
                  <a:ea typeface="Calibri"/>
                  <a:cs typeface="Calibri"/>
                  <a:sym typeface="Calibri"/>
                </a:endParaRPr>
              </a:p>
            </p:txBody>
          </p:sp>
          <p:sp>
            <p:nvSpPr>
              <p:cNvPr id="36" name="Shape 671">
                <a:extLst>
                  <a:ext uri="{FF2B5EF4-FFF2-40B4-BE49-F238E27FC236}">
                    <a16:creationId xmlns:a16="http://schemas.microsoft.com/office/drawing/2014/main" id="{AB4AB283-E1C8-8A4D-8D32-255E06023808}"/>
                  </a:ext>
                </a:extLst>
              </p:cNvPr>
              <p:cNvSpPr txBox="1"/>
              <p:nvPr/>
            </p:nvSpPr>
            <p:spPr>
              <a:xfrm>
                <a:off x="662893"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p_HH</a:t>
                </a:r>
                <a:endParaRPr sz="2200" dirty="0">
                  <a:solidFill>
                    <a:schemeClr val="dk1"/>
                  </a:solidFill>
                  <a:latin typeface="Calibri"/>
                  <a:ea typeface="Calibri"/>
                  <a:cs typeface="Calibri"/>
                  <a:sym typeface="Calibri"/>
                </a:endParaRPr>
              </a:p>
            </p:txBody>
          </p:sp>
        </p:grpSp>
        <p:sp>
          <p:nvSpPr>
            <p:cNvPr id="29" name="TextBox 28">
              <a:extLst>
                <a:ext uri="{FF2B5EF4-FFF2-40B4-BE49-F238E27FC236}">
                  <a16:creationId xmlns:a16="http://schemas.microsoft.com/office/drawing/2014/main" id="{1E3CEA3C-616C-794E-BA55-B60D6455A9D7}"/>
                </a:ext>
              </a:extLst>
            </p:cNvPr>
            <p:cNvSpPr txBox="1"/>
            <p:nvPr/>
          </p:nvSpPr>
          <p:spPr>
            <a:xfrm>
              <a:off x="3576083" y="1215649"/>
              <a:ext cx="797442"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0.05</a:t>
              </a:r>
            </a:p>
          </p:txBody>
        </p:sp>
        <p:sp>
          <p:nvSpPr>
            <p:cNvPr id="39" name="TextBox 38">
              <a:extLst>
                <a:ext uri="{FF2B5EF4-FFF2-40B4-BE49-F238E27FC236}">
                  <a16:creationId xmlns:a16="http://schemas.microsoft.com/office/drawing/2014/main" id="{9078B484-C97E-A244-A4CB-1BBD7525D03E}"/>
                </a:ext>
              </a:extLst>
            </p:cNvPr>
            <p:cNvSpPr txBox="1"/>
            <p:nvPr/>
          </p:nvSpPr>
          <p:spPr>
            <a:xfrm>
              <a:off x="1780510" y="5025656"/>
              <a:ext cx="797442" cy="430887"/>
            </a:xfrm>
            <a:prstGeom prst="rect">
              <a:avLst/>
            </a:prstGeom>
            <a:solidFill>
              <a:schemeClr val="bg1"/>
            </a:solidFill>
          </p:spPr>
          <p:txBody>
            <a:bodyPr wrap="square" rtlCol="0">
              <a:spAutoFit/>
            </a:bodyPr>
            <a:lstStyle/>
            <a:p>
              <a:pPr algn="r"/>
              <a:r>
                <a:rPr lang="en-US" sz="2200" dirty="0">
                  <a:latin typeface="Calibri" panose="020F0502020204030204" pitchFamily="34" charset="0"/>
                  <a:cs typeface="Calibri" panose="020F0502020204030204" pitchFamily="34" charset="0"/>
                </a:rPr>
                <a:t>1.0</a:t>
              </a:r>
            </a:p>
          </p:txBody>
        </p:sp>
      </p:grpSp>
      <p:sp>
        <p:nvSpPr>
          <p:cNvPr id="2" name="TextBox 1">
            <a:extLst>
              <a:ext uri="{FF2B5EF4-FFF2-40B4-BE49-F238E27FC236}">
                <a16:creationId xmlns:a16="http://schemas.microsoft.com/office/drawing/2014/main" id="{21E4A7EB-49AB-CE46-AADE-B5264CB47207}"/>
              </a:ext>
            </a:extLst>
          </p:cNvPr>
          <p:cNvSpPr txBox="1"/>
          <p:nvPr/>
        </p:nvSpPr>
        <p:spPr>
          <a:xfrm>
            <a:off x="4985393" y="3727707"/>
            <a:ext cx="797442" cy="430887"/>
          </a:xfrm>
          <a:prstGeom prst="rect">
            <a:avLst/>
          </a:prstGeom>
          <a:solidFill>
            <a:schemeClr val="bg1"/>
          </a:solidFill>
        </p:spPr>
        <p:txBody>
          <a:bodyPr wrap="square" rtlCol="0">
            <a:spAutoFit/>
          </a:bodyPr>
          <a:lstStyle/>
          <a:p>
            <a:r>
              <a:rPr lang="en-US" sz="2200" dirty="0">
                <a:solidFill>
                  <a:schemeClr val="accent1"/>
                </a:solidFill>
                <a:latin typeface="Calibri" panose="020F0502020204030204" pitchFamily="34" charset="0"/>
                <a:cs typeface="Calibri" panose="020F0502020204030204" pitchFamily="34" charset="0"/>
              </a:rPr>
              <a:t>0.12</a:t>
            </a:r>
          </a:p>
        </p:txBody>
      </p:sp>
      <p:sp>
        <p:nvSpPr>
          <p:cNvPr id="25" name="TextBox 24">
            <a:extLst>
              <a:ext uri="{FF2B5EF4-FFF2-40B4-BE49-F238E27FC236}">
                <a16:creationId xmlns:a16="http://schemas.microsoft.com/office/drawing/2014/main" id="{7FD8452C-6231-7248-8D4A-7F5562A3C508}"/>
              </a:ext>
            </a:extLst>
          </p:cNvPr>
          <p:cNvSpPr txBox="1"/>
          <p:nvPr/>
        </p:nvSpPr>
        <p:spPr>
          <a:xfrm>
            <a:off x="1789813" y="3788735"/>
            <a:ext cx="797442" cy="430887"/>
          </a:xfrm>
          <a:prstGeom prst="rect">
            <a:avLst/>
          </a:prstGeom>
          <a:solidFill>
            <a:schemeClr val="bg1"/>
          </a:solidFill>
        </p:spPr>
        <p:txBody>
          <a:bodyPr wrap="square" rtlCol="0">
            <a:spAutoFit/>
          </a:bodyPr>
          <a:lstStyle/>
          <a:p>
            <a:r>
              <a:rPr lang="en-US" sz="2200" dirty="0">
                <a:solidFill>
                  <a:schemeClr val="accent1"/>
                </a:solidFill>
                <a:latin typeface="Calibri" panose="020F0502020204030204" pitchFamily="34" charset="0"/>
                <a:cs typeface="Calibri" panose="020F0502020204030204" pitchFamily="34" charset="0"/>
              </a:rPr>
              <a:t>0.03</a:t>
            </a:r>
          </a:p>
        </p:txBody>
      </p:sp>
      <p:sp>
        <p:nvSpPr>
          <p:cNvPr id="26" name="TextBox 25">
            <a:extLst>
              <a:ext uri="{FF2B5EF4-FFF2-40B4-BE49-F238E27FC236}">
                <a16:creationId xmlns:a16="http://schemas.microsoft.com/office/drawing/2014/main" id="{7DC827C6-D54C-F14D-9F41-43F53B660FC6}"/>
              </a:ext>
            </a:extLst>
          </p:cNvPr>
          <p:cNvSpPr txBox="1"/>
          <p:nvPr/>
        </p:nvSpPr>
        <p:spPr>
          <a:xfrm>
            <a:off x="772631" y="1336158"/>
            <a:ext cx="1800448"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1 - 0.02 - 0.05</a:t>
            </a:r>
          </a:p>
        </p:txBody>
      </p:sp>
      <p:sp>
        <p:nvSpPr>
          <p:cNvPr id="28" name="TextBox 27">
            <a:extLst>
              <a:ext uri="{FF2B5EF4-FFF2-40B4-BE49-F238E27FC236}">
                <a16:creationId xmlns:a16="http://schemas.microsoft.com/office/drawing/2014/main" id="{63D5FC81-3B5E-1E46-891A-88FED6BA1C01}"/>
              </a:ext>
            </a:extLst>
          </p:cNvPr>
          <p:cNvSpPr txBox="1"/>
          <p:nvPr/>
        </p:nvSpPr>
        <p:spPr>
          <a:xfrm>
            <a:off x="797439" y="1307804"/>
            <a:ext cx="1648049" cy="430887"/>
          </a:xfrm>
          <a:prstGeom prst="rect">
            <a:avLst/>
          </a:prstGeom>
          <a:solidFill>
            <a:schemeClr val="bg1"/>
          </a:solidFill>
        </p:spPr>
        <p:txBody>
          <a:bodyPr wrap="square" rtlCol="0">
            <a:spAutoFit/>
          </a:bodyPr>
          <a:lstStyle/>
          <a:p>
            <a:pPr algn="ctr"/>
            <a:r>
              <a:rPr lang="en-US" sz="2200" dirty="0">
                <a:latin typeface="Calibri" panose="020F0502020204030204" pitchFamily="34" charset="0"/>
                <a:cs typeface="Calibri" panose="020F0502020204030204" pitchFamily="34" charset="0"/>
              </a:rPr>
              <a:t>0.92</a:t>
            </a:r>
          </a:p>
        </p:txBody>
      </p:sp>
      <p:sp>
        <p:nvSpPr>
          <p:cNvPr id="38" name="TextBox 37">
            <a:extLst>
              <a:ext uri="{FF2B5EF4-FFF2-40B4-BE49-F238E27FC236}">
                <a16:creationId xmlns:a16="http://schemas.microsoft.com/office/drawing/2014/main" id="{BD6D90C2-F986-944F-B832-B054A10D158C}"/>
              </a:ext>
            </a:extLst>
          </p:cNvPr>
          <p:cNvSpPr txBox="1"/>
          <p:nvPr/>
        </p:nvSpPr>
        <p:spPr>
          <a:xfrm>
            <a:off x="5886892" y="1336157"/>
            <a:ext cx="1070345" cy="430887"/>
          </a:xfrm>
          <a:prstGeom prst="rect">
            <a:avLst/>
          </a:prstGeom>
          <a:solidFill>
            <a:schemeClr val="bg1"/>
          </a:solidFill>
        </p:spPr>
        <p:txBody>
          <a:bodyPr wrap="square" rtlCol="0">
            <a:spAutoFit/>
          </a:bodyPr>
          <a:lstStyle/>
          <a:p>
            <a:pPr algn="ctr"/>
            <a:r>
              <a:rPr lang="en-US" sz="2200" dirty="0">
                <a:latin typeface="Calibri" panose="020F0502020204030204" pitchFamily="34" charset="0"/>
                <a:cs typeface="Calibri" panose="020F0502020204030204" pitchFamily="34" charset="0"/>
              </a:rPr>
              <a:t>0.88</a:t>
            </a:r>
          </a:p>
        </p:txBody>
      </p:sp>
      <p:graphicFrame>
        <p:nvGraphicFramePr>
          <p:cNvPr id="40" name="Shape 683">
            <a:extLst>
              <a:ext uri="{FF2B5EF4-FFF2-40B4-BE49-F238E27FC236}">
                <a16:creationId xmlns:a16="http://schemas.microsoft.com/office/drawing/2014/main" id="{1B68BE92-F4EE-BC4D-9A9B-F236ABA5FAE6}"/>
              </a:ext>
            </a:extLst>
          </p:cNvPr>
          <p:cNvGraphicFramePr/>
          <p:nvPr>
            <p:extLst>
              <p:ext uri="{D42A27DB-BD31-4B8C-83A1-F6EECF244321}">
                <p14:modId xmlns:p14="http://schemas.microsoft.com/office/powerpoint/2010/main" val="1608564864"/>
              </p:ext>
            </p:extLst>
          </p:nvPr>
        </p:nvGraphicFramePr>
        <p:xfrm>
          <a:off x="4870889" y="4758093"/>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err="1">
                          <a:latin typeface="Calibri"/>
                          <a:ea typeface="Calibri"/>
                          <a:cs typeface="Calibri"/>
                          <a:sym typeface="Calibri"/>
                        </a:rPr>
                        <a:t>Healthy</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Sick</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Dead</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Healthy</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0.92</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0.05</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solidFill>
                            <a:schemeClr val="accent1"/>
                          </a:solidFill>
                          <a:latin typeface="Calibri"/>
                          <a:ea typeface="Calibri"/>
                          <a:cs typeface="Calibri"/>
                          <a:sym typeface="Calibri"/>
                        </a:rPr>
                        <a:t>0.03</a:t>
                      </a:r>
                      <a:endParaRPr sz="1800" u="none" strike="noStrike" cap="none" dirty="0">
                        <a:solidFill>
                          <a:schemeClr val="accent1"/>
                        </a:solidFill>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Sick</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dirty="0"/>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0.88</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solidFill>
                            <a:schemeClr val="accent1"/>
                          </a:solidFill>
                          <a:latin typeface="Calibri"/>
                          <a:ea typeface="Calibri"/>
                          <a:cs typeface="Calibri"/>
                          <a:sym typeface="Calibri"/>
                        </a:rPr>
                        <a:t>0.12</a:t>
                      </a:r>
                      <a:endParaRPr sz="1800" u="none" strike="noStrike" cap="none" dirty="0">
                        <a:solidFill>
                          <a:schemeClr val="accent1"/>
                        </a:solidFill>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Dead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1.0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41" name="Shape 684">
            <a:extLst>
              <a:ext uri="{FF2B5EF4-FFF2-40B4-BE49-F238E27FC236}">
                <a16:creationId xmlns:a16="http://schemas.microsoft.com/office/drawing/2014/main" id="{E1CBFB2A-C33A-4C47-805D-DA02EB301FA8}"/>
              </a:ext>
            </a:extLst>
          </p:cNvPr>
          <p:cNvSpPr txBox="1"/>
          <p:nvPr/>
        </p:nvSpPr>
        <p:spPr>
          <a:xfrm rot="-5400000">
            <a:off x="4344176" y="5470687"/>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From</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sp>
        <p:nvSpPr>
          <p:cNvPr id="42" name="Shape 685">
            <a:extLst>
              <a:ext uri="{FF2B5EF4-FFF2-40B4-BE49-F238E27FC236}">
                <a16:creationId xmlns:a16="http://schemas.microsoft.com/office/drawing/2014/main" id="{8F631E48-39B4-B84F-BCE8-B2094C5131B0}"/>
              </a:ext>
            </a:extLst>
          </p:cNvPr>
          <p:cNvSpPr txBox="1"/>
          <p:nvPr/>
        </p:nvSpPr>
        <p:spPr>
          <a:xfrm>
            <a:off x="5918864" y="4478203"/>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To</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9C4BB28-0AD7-EA46-8A6A-7D83DD686535}"/>
                  </a:ext>
                </a:extLst>
              </p:cNvPr>
              <p:cNvSpPr txBox="1"/>
              <p:nvPr/>
            </p:nvSpPr>
            <p:spPr>
              <a:xfrm>
                <a:off x="6819900" y="2857500"/>
                <a:ext cx="1497589" cy="646331"/>
              </a:xfrm>
              <a:prstGeom prst="rect">
                <a:avLst/>
              </a:prstGeom>
              <a:noFill/>
              <a:ln w="28575">
                <a:solidFill>
                  <a:schemeClr val="accent1">
                    <a:lumMod val="75000"/>
                  </a:schemeClr>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i="1" dirty="0" smtClean="0">
                          <a:latin typeface="Cambria Math" panose="02040503050406030204" pitchFamily="18" charset="0"/>
                        </a:rPr>
                        <m:t>𝑡</m:t>
                      </m:r>
                      <m:r>
                        <a:rPr lang="en-US" sz="3600" i="1" dirty="0">
                          <a:latin typeface="Cambria Math" panose="02040503050406030204" pitchFamily="18" charset="0"/>
                        </a:rPr>
                        <m:t> </m:t>
                      </m:r>
                      <m:r>
                        <a:rPr lang="en-US" sz="3600" i="1" dirty="0" smtClean="0">
                          <a:latin typeface="Cambria Math" panose="02040503050406030204" pitchFamily="18" charset="0"/>
                        </a:rPr>
                        <m:t>=</m:t>
                      </m:r>
                      <m:r>
                        <a:rPr lang="en-US" sz="3600" b="0" i="1" dirty="0" smtClean="0">
                          <a:latin typeface="Cambria Math" panose="02040503050406030204" pitchFamily="18" charset="0"/>
                        </a:rPr>
                        <m:t>1</m:t>
                      </m:r>
                    </m:oMath>
                  </m:oMathPara>
                </a14:m>
                <a:endParaRPr lang="en-US" sz="3600" dirty="0"/>
              </a:p>
            </p:txBody>
          </p:sp>
        </mc:Choice>
        <mc:Fallback xmlns="">
          <p:sp>
            <p:nvSpPr>
              <p:cNvPr id="4" name="TextBox 3">
                <a:extLst>
                  <a:ext uri="{FF2B5EF4-FFF2-40B4-BE49-F238E27FC236}">
                    <a16:creationId xmlns:a16="http://schemas.microsoft.com/office/drawing/2014/main" id="{19C4BB28-0AD7-EA46-8A6A-7D83DD686535}"/>
                  </a:ext>
                </a:extLst>
              </p:cNvPr>
              <p:cNvSpPr txBox="1">
                <a:spLocks noRot="1" noChangeAspect="1" noMove="1" noResize="1" noEditPoints="1" noAdjustHandles="1" noChangeArrowheads="1" noChangeShapeType="1" noTextEdit="1"/>
              </p:cNvSpPr>
              <p:nvPr/>
            </p:nvSpPr>
            <p:spPr>
              <a:xfrm>
                <a:off x="6819900" y="2857500"/>
                <a:ext cx="1497589" cy="646331"/>
              </a:xfrm>
              <a:prstGeom prst="rect">
                <a:avLst/>
              </a:prstGeom>
              <a:blipFill>
                <a:blip r:embed="rId3"/>
                <a:stretch>
                  <a:fillRect b="-22222"/>
                </a:stretch>
              </a:blipFill>
              <a:ln w="28575">
                <a:solidFill>
                  <a:schemeClr val="accent1">
                    <a:lumMod val="7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4188625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nl-NL"/>
              <a:t>Three-State Model</a:t>
            </a:r>
            <a:endParaRPr/>
          </a:p>
        </p:txBody>
      </p:sp>
      <p:sp>
        <p:nvSpPr>
          <p:cNvPr id="596" name="Shape 596"/>
          <p:cNvSpPr>
            <a:spLocks noGrp="1"/>
          </p:cNvSpPr>
          <p:nvPr>
            <p:ph type="sldNum" sz="quarter" idx="12"/>
          </p:nvPr>
        </p:nvSpPr>
        <p:spPr>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5</a:t>
            </a:fld>
            <a:endParaRPr dirty="0"/>
          </a:p>
        </p:txBody>
      </p:sp>
      <p:sp>
        <p:nvSpPr>
          <p:cNvPr id="37" name="TextBox 36">
            <a:extLst>
              <a:ext uri="{FF2B5EF4-FFF2-40B4-BE49-F238E27FC236}">
                <a16:creationId xmlns:a16="http://schemas.microsoft.com/office/drawing/2014/main" id="{526742E9-3EC7-5D46-8B38-098CE869343A}"/>
              </a:ext>
            </a:extLst>
          </p:cNvPr>
          <p:cNvSpPr txBox="1"/>
          <p:nvPr/>
        </p:nvSpPr>
        <p:spPr>
          <a:xfrm>
            <a:off x="5925878" y="1343246"/>
            <a:ext cx="1070345"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1 - 0.10</a:t>
            </a:r>
          </a:p>
        </p:txBody>
      </p:sp>
      <p:grpSp>
        <p:nvGrpSpPr>
          <p:cNvPr id="6" name="Group 5">
            <a:extLst>
              <a:ext uri="{FF2B5EF4-FFF2-40B4-BE49-F238E27FC236}">
                <a16:creationId xmlns:a16="http://schemas.microsoft.com/office/drawing/2014/main" id="{DF4BC264-5B04-2F46-B4CA-052976CD8C1A}"/>
              </a:ext>
            </a:extLst>
          </p:cNvPr>
          <p:cNvGrpSpPr/>
          <p:nvPr/>
        </p:nvGrpSpPr>
        <p:grpSpPr>
          <a:xfrm>
            <a:off x="907449" y="1215649"/>
            <a:ext cx="5765617" cy="4240894"/>
            <a:chOff x="907449" y="1215649"/>
            <a:chExt cx="5765617" cy="4240894"/>
          </a:xfrm>
        </p:grpSpPr>
        <p:grpSp>
          <p:nvGrpSpPr>
            <p:cNvPr id="22" name="Group 21">
              <a:extLst>
                <a:ext uri="{FF2B5EF4-FFF2-40B4-BE49-F238E27FC236}">
                  <a16:creationId xmlns:a16="http://schemas.microsoft.com/office/drawing/2014/main" id="{52714F23-29BD-0B45-BE3A-E186E8CDBDB3}"/>
                </a:ext>
              </a:extLst>
            </p:cNvPr>
            <p:cNvGrpSpPr/>
            <p:nvPr/>
          </p:nvGrpSpPr>
          <p:grpSpPr>
            <a:xfrm>
              <a:off x="907449" y="1272805"/>
              <a:ext cx="5765617" cy="4088716"/>
              <a:chOff x="662893" y="1177108"/>
              <a:chExt cx="5765617" cy="4088716"/>
            </a:xfrm>
          </p:grpSpPr>
          <p:grpSp>
            <p:nvGrpSpPr>
              <p:cNvPr id="30" name="Group 29"/>
              <p:cNvGrpSpPr/>
              <p:nvPr/>
            </p:nvGrpSpPr>
            <p:grpSpPr>
              <a:xfrm>
                <a:off x="1054623" y="1177108"/>
                <a:ext cx="4950756" cy="4088716"/>
                <a:chOff x="2368023" y="1570190"/>
                <a:chExt cx="4950756" cy="4088716"/>
              </a:xfrm>
            </p:grpSpPr>
            <p:sp>
              <p:nvSpPr>
                <p:cNvPr id="5" name="Shape 646"/>
                <p:cNvSpPr/>
                <p:nvPr/>
              </p:nvSpPr>
              <p:spPr>
                <a:xfrm>
                  <a:off x="2368023"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8" name="Shape 646"/>
                <p:cNvSpPr/>
                <p:nvPr/>
              </p:nvSpPr>
              <p:spPr>
                <a:xfrm>
                  <a:off x="5489979"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9" name="Shape 646"/>
                <p:cNvSpPr/>
                <p:nvPr/>
              </p:nvSpPr>
              <p:spPr>
                <a:xfrm>
                  <a:off x="3918368" y="4287306"/>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10" name="Shape 651"/>
                <p:cNvCxnSpPr>
                  <a:stCxn id="5" idx="0"/>
                  <a:endCxn id="8" idx="0"/>
                </p:cNvCxnSpPr>
                <p:nvPr/>
              </p:nvCxnSpPr>
              <p:spPr>
                <a:xfrm rot="5400000" flipH="1" flipV="1">
                  <a:off x="4843401" y="752623"/>
                  <a:ext cx="12700" cy="3121956"/>
                </a:xfrm>
                <a:prstGeom prst="curvedConnector3">
                  <a:avLst>
                    <a:gd name="adj1" fmla="val 2637213"/>
                  </a:avLst>
                </a:prstGeom>
                <a:noFill/>
                <a:ln w="25400" cap="flat" cmpd="sng">
                  <a:solidFill>
                    <a:srgbClr val="3F3F3F"/>
                  </a:solidFill>
                  <a:prstDash val="solid"/>
                  <a:round/>
                  <a:headEnd type="none" w="sm" len="sm"/>
                  <a:tailEnd type="triangle" w="lg" len="lg"/>
                </a:ln>
              </p:spPr>
            </p:cxnSp>
            <p:cxnSp>
              <p:nvCxnSpPr>
                <p:cNvPr id="14" name="Shape 651"/>
                <p:cNvCxnSpPr>
                  <a:stCxn id="5" idx="2"/>
                  <a:endCxn id="5" idx="1"/>
                </p:cNvCxnSpPr>
                <p:nvPr/>
              </p:nvCxnSpPr>
              <p:spPr>
                <a:xfrm rot="10800000" flipH="1">
                  <a:off x="2368023"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8" name="Shape 651"/>
                <p:cNvCxnSpPr>
                  <a:stCxn id="8" idx="6"/>
                  <a:endCxn id="8" idx="7"/>
                </p:cNvCxnSpPr>
                <p:nvPr/>
              </p:nvCxnSpPr>
              <p:spPr>
                <a:xfrm flipH="1" flipV="1">
                  <a:off x="7050957"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1" name="Shape 651"/>
                <p:cNvCxnSpPr>
                  <a:stCxn id="9" idx="2"/>
                  <a:endCxn id="9" idx="3"/>
                </p:cNvCxnSpPr>
                <p:nvPr/>
              </p:nvCxnSpPr>
              <p:spPr>
                <a:xfrm rot="10800000" flipH="1" flipV="1">
                  <a:off x="3918368" y="4973106"/>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4" name="Shape 651"/>
                <p:cNvCxnSpPr>
                  <a:stCxn id="5" idx="4"/>
                  <a:endCxn id="9" idx="1"/>
                </p:cNvCxnSpPr>
                <p:nvPr/>
              </p:nvCxnSpPr>
              <p:spPr>
                <a:xfrm>
                  <a:off x="3282423" y="3685201"/>
                  <a:ext cx="903767" cy="802971"/>
                </a:xfrm>
                <a:prstGeom prst="straightConnector1">
                  <a:avLst/>
                </a:prstGeom>
                <a:noFill/>
                <a:ln w="25400" cap="flat" cmpd="sng">
                  <a:solidFill>
                    <a:srgbClr val="3F3F3F"/>
                  </a:solidFill>
                  <a:prstDash val="solid"/>
                  <a:round/>
                  <a:headEnd type="none" w="sm" len="sm"/>
                  <a:tailEnd type="triangle" w="lg" len="lg"/>
                </a:ln>
              </p:spPr>
            </p:cxnSp>
            <p:cxnSp>
              <p:nvCxnSpPr>
                <p:cNvPr id="27" name="Shape 651"/>
                <p:cNvCxnSpPr>
                  <a:stCxn id="8" idx="4"/>
                  <a:endCxn id="9" idx="7"/>
                </p:cNvCxnSpPr>
                <p:nvPr/>
              </p:nvCxnSpPr>
              <p:spPr>
                <a:xfrm flipH="1">
                  <a:off x="5479346" y="3685201"/>
                  <a:ext cx="925033" cy="802971"/>
                </a:xfrm>
                <a:prstGeom prst="straightConnector1">
                  <a:avLst/>
                </a:prstGeom>
                <a:noFill/>
                <a:ln w="25400" cap="flat" cmpd="sng">
                  <a:solidFill>
                    <a:srgbClr val="3F3F3F"/>
                  </a:solidFill>
                  <a:prstDash val="solid"/>
                  <a:round/>
                  <a:headEnd type="none" w="sm" len="sm"/>
                  <a:tailEnd type="triangle" w="lg" len="lg"/>
                </a:ln>
              </p:spPr>
            </p:cxnSp>
            <p:sp>
              <p:nvSpPr>
                <p:cNvPr id="33" name="Shape 671"/>
                <p:cNvSpPr txBox="1"/>
                <p:nvPr/>
              </p:nvSpPr>
              <p:spPr>
                <a:xfrm>
                  <a:off x="4531904" y="1570190"/>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p_HS</a:t>
                  </a:r>
                  <a:endParaRPr sz="2200" dirty="0">
                    <a:solidFill>
                      <a:schemeClr val="dk1"/>
                    </a:solidFill>
                    <a:latin typeface="Calibri"/>
                    <a:ea typeface="Calibri"/>
                    <a:cs typeface="Calibri"/>
                    <a:sym typeface="Calibri"/>
                  </a:endParaRPr>
                </a:p>
              </p:txBody>
            </p:sp>
            <p:sp>
              <p:nvSpPr>
                <p:cNvPr id="34" name="Shape 671"/>
                <p:cNvSpPr txBox="1"/>
                <p:nvPr/>
              </p:nvSpPr>
              <p:spPr>
                <a:xfrm>
                  <a:off x="2903746" y="3963645"/>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p_HD</a:t>
                  </a:r>
                  <a:endParaRPr sz="2200" dirty="0">
                    <a:solidFill>
                      <a:schemeClr val="dk1"/>
                    </a:solidFill>
                    <a:latin typeface="Calibri"/>
                    <a:ea typeface="Calibri"/>
                    <a:cs typeface="Calibri"/>
                    <a:sym typeface="Calibri"/>
                  </a:endParaRPr>
                </a:p>
              </p:txBody>
            </p:sp>
            <p:sp>
              <p:nvSpPr>
                <p:cNvPr id="35" name="Shape 671"/>
                <p:cNvSpPr txBox="1"/>
                <p:nvPr/>
              </p:nvSpPr>
              <p:spPr>
                <a:xfrm>
                  <a:off x="6014680" y="4011814"/>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p_SD</a:t>
                  </a:r>
                  <a:endParaRPr sz="2200" dirty="0">
                    <a:solidFill>
                      <a:schemeClr val="dk1"/>
                    </a:solidFill>
                    <a:latin typeface="Calibri"/>
                    <a:ea typeface="Calibri"/>
                    <a:cs typeface="Calibri"/>
                    <a:sym typeface="Calibri"/>
                  </a:endParaRPr>
                </a:p>
              </p:txBody>
            </p:sp>
          </p:grpSp>
          <p:sp>
            <p:nvSpPr>
              <p:cNvPr id="31" name="Shape 671">
                <a:extLst>
                  <a:ext uri="{FF2B5EF4-FFF2-40B4-BE49-F238E27FC236}">
                    <a16:creationId xmlns:a16="http://schemas.microsoft.com/office/drawing/2014/main" id="{3DCC5847-05EB-4148-AB12-E897AE1473DA}"/>
                  </a:ext>
                </a:extLst>
              </p:cNvPr>
              <p:cNvSpPr txBox="1"/>
              <p:nvPr/>
            </p:nvSpPr>
            <p:spPr>
              <a:xfrm>
                <a:off x="5592856"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p_SS</a:t>
                </a:r>
                <a:endParaRPr sz="2200" dirty="0">
                  <a:solidFill>
                    <a:schemeClr val="dk1"/>
                  </a:solidFill>
                  <a:latin typeface="Calibri"/>
                  <a:ea typeface="Calibri"/>
                  <a:cs typeface="Calibri"/>
                  <a:sym typeface="Calibri"/>
                </a:endParaRPr>
              </a:p>
            </p:txBody>
          </p:sp>
          <p:sp>
            <p:nvSpPr>
              <p:cNvPr id="32" name="Shape 671">
                <a:extLst>
                  <a:ext uri="{FF2B5EF4-FFF2-40B4-BE49-F238E27FC236}">
                    <a16:creationId xmlns:a16="http://schemas.microsoft.com/office/drawing/2014/main" id="{CB197342-504E-D74C-A02A-E2F56F121572}"/>
                  </a:ext>
                </a:extLst>
              </p:cNvPr>
              <p:cNvSpPr txBox="1"/>
              <p:nvPr/>
            </p:nvSpPr>
            <p:spPr>
              <a:xfrm>
                <a:off x="1598557" y="4871107"/>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p_DD</a:t>
                </a:r>
                <a:endParaRPr sz="2200" dirty="0">
                  <a:solidFill>
                    <a:schemeClr val="dk1"/>
                  </a:solidFill>
                  <a:latin typeface="Calibri"/>
                  <a:ea typeface="Calibri"/>
                  <a:cs typeface="Calibri"/>
                  <a:sym typeface="Calibri"/>
                </a:endParaRPr>
              </a:p>
            </p:txBody>
          </p:sp>
          <p:sp>
            <p:nvSpPr>
              <p:cNvPr id="36" name="Shape 671">
                <a:extLst>
                  <a:ext uri="{FF2B5EF4-FFF2-40B4-BE49-F238E27FC236}">
                    <a16:creationId xmlns:a16="http://schemas.microsoft.com/office/drawing/2014/main" id="{AB4AB283-E1C8-8A4D-8D32-255E06023808}"/>
                  </a:ext>
                </a:extLst>
              </p:cNvPr>
              <p:cNvSpPr txBox="1"/>
              <p:nvPr/>
            </p:nvSpPr>
            <p:spPr>
              <a:xfrm>
                <a:off x="662893"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p_HH</a:t>
                </a:r>
                <a:endParaRPr sz="2200" dirty="0">
                  <a:solidFill>
                    <a:schemeClr val="dk1"/>
                  </a:solidFill>
                  <a:latin typeface="Calibri"/>
                  <a:ea typeface="Calibri"/>
                  <a:cs typeface="Calibri"/>
                  <a:sym typeface="Calibri"/>
                </a:endParaRPr>
              </a:p>
            </p:txBody>
          </p:sp>
        </p:grpSp>
        <p:sp>
          <p:nvSpPr>
            <p:cNvPr id="29" name="TextBox 28">
              <a:extLst>
                <a:ext uri="{FF2B5EF4-FFF2-40B4-BE49-F238E27FC236}">
                  <a16:creationId xmlns:a16="http://schemas.microsoft.com/office/drawing/2014/main" id="{1E3CEA3C-616C-794E-BA55-B60D6455A9D7}"/>
                </a:ext>
              </a:extLst>
            </p:cNvPr>
            <p:cNvSpPr txBox="1"/>
            <p:nvPr/>
          </p:nvSpPr>
          <p:spPr>
            <a:xfrm>
              <a:off x="3576083" y="1215649"/>
              <a:ext cx="797442"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0.05</a:t>
              </a:r>
            </a:p>
          </p:txBody>
        </p:sp>
        <p:sp>
          <p:nvSpPr>
            <p:cNvPr id="39" name="TextBox 38">
              <a:extLst>
                <a:ext uri="{FF2B5EF4-FFF2-40B4-BE49-F238E27FC236}">
                  <a16:creationId xmlns:a16="http://schemas.microsoft.com/office/drawing/2014/main" id="{9078B484-C97E-A244-A4CB-1BBD7525D03E}"/>
                </a:ext>
              </a:extLst>
            </p:cNvPr>
            <p:cNvSpPr txBox="1"/>
            <p:nvPr/>
          </p:nvSpPr>
          <p:spPr>
            <a:xfrm>
              <a:off x="1780510" y="5025656"/>
              <a:ext cx="797442" cy="430887"/>
            </a:xfrm>
            <a:prstGeom prst="rect">
              <a:avLst/>
            </a:prstGeom>
            <a:solidFill>
              <a:schemeClr val="bg1"/>
            </a:solidFill>
          </p:spPr>
          <p:txBody>
            <a:bodyPr wrap="square" rtlCol="0">
              <a:spAutoFit/>
            </a:bodyPr>
            <a:lstStyle/>
            <a:p>
              <a:pPr algn="r"/>
              <a:r>
                <a:rPr lang="en-US" sz="2200" dirty="0">
                  <a:latin typeface="Calibri" panose="020F0502020204030204" pitchFamily="34" charset="0"/>
                  <a:cs typeface="Calibri" panose="020F0502020204030204" pitchFamily="34" charset="0"/>
                </a:rPr>
                <a:t>1.0</a:t>
              </a:r>
            </a:p>
          </p:txBody>
        </p:sp>
      </p:grpSp>
      <p:sp>
        <p:nvSpPr>
          <p:cNvPr id="2" name="TextBox 1">
            <a:extLst>
              <a:ext uri="{FF2B5EF4-FFF2-40B4-BE49-F238E27FC236}">
                <a16:creationId xmlns:a16="http://schemas.microsoft.com/office/drawing/2014/main" id="{21E4A7EB-49AB-CE46-AADE-B5264CB47207}"/>
              </a:ext>
            </a:extLst>
          </p:cNvPr>
          <p:cNvSpPr txBox="1"/>
          <p:nvPr/>
        </p:nvSpPr>
        <p:spPr>
          <a:xfrm>
            <a:off x="4985393" y="3727707"/>
            <a:ext cx="797442" cy="430887"/>
          </a:xfrm>
          <a:prstGeom prst="rect">
            <a:avLst/>
          </a:prstGeom>
          <a:solidFill>
            <a:schemeClr val="bg1"/>
          </a:solidFill>
        </p:spPr>
        <p:txBody>
          <a:bodyPr wrap="square" rtlCol="0">
            <a:spAutoFit/>
          </a:bodyPr>
          <a:lstStyle/>
          <a:p>
            <a:r>
              <a:rPr lang="en-US" sz="2200" dirty="0">
                <a:solidFill>
                  <a:schemeClr val="accent1"/>
                </a:solidFill>
                <a:latin typeface="Calibri" panose="020F0502020204030204" pitchFamily="34" charset="0"/>
                <a:cs typeface="Calibri" panose="020F0502020204030204" pitchFamily="34" charset="0"/>
              </a:rPr>
              <a:t>0.14</a:t>
            </a:r>
          </a:p>
        </p:txBody>
      </p:sp>
      <p:sp>
        <p:nvSpPr>
          <p:cNvPr id="25" name="TextBox 24">
            <a:extLst>
              <a:ext uri="{FF2B5EF4-FFF2-40B4-BE49-F238E27FC236}">
                <a16:creationId xmlns:a16="http://schemas.microsoft.com/office/drawing/2014/main" id="{7FD8452C-6231-7248-8D4A-7F5562A3C508}"/>
              </a:ext>
            </a:extLst>
          </p:cNvPr>
          <p:cNvSpPr txBox="1"/>
          <p:nvPr/>
        </p:nvSpPr>
        <p:spPr>
          <a:xfrm>
            <a:off x="1789813" y="3788735"/>
            <a:ext cx="797442" cy="430887"/>
          </a:xfrm>
          <a:prstGeom prst="rect">
            <a:avLst/>
          </a:prstGeom>
          <a:solidFill>
            <a:schemeClr val="bg1"/>
          </a:solidFill>
        </p:spPr>
        <p:txBody>
          <a:bodyPr wrap="square" rtlCol="0">
            <a:spAutoFit/>
          </a:bodyPr>
          <a:lstStyle/>
          <a:p>
            <a:r>
              <a:rPr lang="en-US" sz="2200" dirty="0">
                <a:solidFill>
                  <a:schemeClr val="accent1"/>
                </a:solidFill>
                <a:latin typeface="Calibri" panose="020F0502020204030204" pitchFamily="34" charset="0"/>
                <a:cs typeface="Calibri" panose="020F0502020204030204" pitchFamily="34" charset="0"/>
              </a:rPr>
              <a:t>0.04</a:t>
            </a:r>
          </a:p>
        </p:txBody>
      </p:sp>
      <p:sp>
        <p:nvSpPr>
          <p:cNvPr id="26" name="TextBox 25">
            <a:extLst>
              <a:ext uri="{FF2B5EF4-FFF2-40B4-BE49-F238E27FC236}">
                <a16:creationId xmlns:a16="http://schemas.microsoft.com/office/drawing/2014/main" id="{7DC827C6-D54C-F14D-9F41-43F53B660FC6}"/>
              </a:ext>
            </a:extLst>
          </p:cNvPr>
          <p:cNvSpPr txBox="1"/>
          <p:nvPr/>
        </p:nvSpPr>
        <p:spPr>
          <a:xfrm>
            <a:off x="772631" y="1336158"/>
            <a:ext cx="1800448"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1 - 0.02 - 0.05</a:t>
            </a:r>
          </a:p>
        </p:txBody>
      </p:sp>
      <p:sp>
        <p:nvSpPr>
          <p:cNvPr id="28" name="TextBox 27">
            <a:extLst>
              <a:ext uri="{FF2B5EF4-FFF2-40B4-BE49-F238E27FC236}">
                <a16:creationId xmlns:a16="http://schemas.microsoft.com/office/drawing/2014/main" id="{63D5FC81-3B5E-1E46-891A-88FED6BA1C01}"/>
              </a:ext>
            </a:extLst>
          </p:cNvPr>
          <p:cNvSpPr txBox="1"/>
          <p:nvPr/>
        </p:nvSpPr>
        <p:spPr>
          <a:xfrm>
            <a:off x="797439" y="1307804"/>
            <a:ext cx="1648049" cy="430887"/>
          </a:xfrm>
          <a:prstGeom prst="rect">
            <a:avLst/>
          </a:prstGeom>
          <a:solidFill>
            <a:schemeClr val="bg1"/>
          </a:solidFill>
        </p:spPr>
        <p:txBody>
          <a:bodyPr wrap="square" rtlCol="0">
            <a:spAutoFit/>
          </a:bodyPr>
          <a:lstStyle/>
          <a:p>
            <a:pPr algn="ctr"/>
            <a:r>
              <a:rPr lang="en-US" sz="2200" dirty="0">
                <a:latin typeface="Calibri" panose="020F0502020204030204" pitchFamily="34" charset="0"/>
                <a:cs typeface="Calibri" panose="020F0502020204030204" pitchFamily="34" charset="0"/>
              </a:rPr>
              <a:t>0.91</a:t>
            </a:r>
          </a:p>
        </p:txBody>
      </p:sp>
      <p:sp>
        <p:nvSpPr>
          <p:cNvPr id="38" name="TextBox 37">
            <a:extLst>
              <a:ext uri="{FF2B5EF4-FFF2-40B4-BE49-F238E27FC236}">
                <a16:creationId xmlns:a16="http://schemas.microsoft.com/office/drawing/2014/main" id="{BD6D90C2-F986-944F-B832-B054A10D158C}"/>
              </a:ext>
            </a:extLst>
          </p:cNvPr>
          <p:cNvSpPr txBox="1"/>
          <p:nvPr/>
        </p:nvSpPr>
        <p:spPr>
          <a:xfrm>
            <a:off x="5886892" y="1336157"/>
            <a:ext cx="1070345" cy="430887"/>
          </a:xfrm>
          <a:prstGeom prst="rect">
            <a:avLst/>
          </a:prstGeom>
          <a:solidFill>
            <a:schemeClr val="bg1"/>
          </a:solidFill>
        </p:spPr>
        <p:txBody>
          <a:bodyPr wrap="square" rtlCol="0">
            <a:spAutoFit/>
          </a:bodyPr>
          <a:lstStyle/>
          <a:p>
            <a:pPr algn="ctr"/>
            <a:r>
              <a:rPr lang="en-US" sz="2200" dirty="0">
                <a:latin typeface="Calibri" panose="020F0502020204030204" pitchFamily="34" charset="0"/>
                <a:cs typeface="Calibri" panose="020F0502020204030204" pitchFamily="34" charset="0"/>
              </a:rPr>
              <a:t>0.86</a:t>
            </a:r>
          </a:p>
        </p:txBody>
      </p:sp>
      <p:graphicFrame>
        <p:nvGraphicFramePr>
          <p:cNvPr id="40" name="Shape 683">
            <a:extLst>
              <a:ext uri="{FF2B5EF4-FFF2-40B4-BE49-F238E27FC236}">
                <a16:creationId xmlns:a16="http://schemas.microsoft.com/office/drawing/2014/main" id="{1B68BE92-F4EE-BC4D-9A9B-F236ABA5FAE6}"/>
              </a:ext>
            </a:extLst>
          </p:cNvPr>
          <p:cNvGraphicFramePr/>
          <p:nvPr>
            <p:extLst>
              <p:ext uri="{D42A27DB-BD31-4B8C-83A1-F6EECF244321}">
                <p14:modId xmlns:p14="http://schemas.microsoft.com/office/powerpoint/2010/main" val="1364858728"/>
              </p:ext>
            </p:extLst>
          </p:nvPr>
        </p:nvGraphicFramePr>
        <p:xfrm>
          <a:off x="4870889" y="4758093"/>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err="1">
                          <a:latin typeface="Calibri"/>
                          <a:ea typeface="Calibri"/>
                          <a:cs typeface="Calibri"/>
                          <a:sym typeface="Calibri"/>
                        </a:rPr>
                        <a:t>Healthy</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Sick</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Dead</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Healthy</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0.91</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0.05</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solidFill>
                            <a:schemeClr val="accent1"/>
                          </a:solidFill>
                          <a:latin typeface="Calibri"/>
                          <a:ea typeface="Calibri"/>
                          <a:cs typeface="Calibri"/>
                          <a:sym typeface="Calibri"/>
                        </a:rPr>
                        <a:t>0.04</a:t>
                      </a:r>
                      <a:endParaRPr sz="1800" u="none" strike="noStrike" cap="none" dirty="0">
                        <a:solidFill>
                          <a:schemeClr val="accent1"/>
                        </a:solidFill>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Sick</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dirty="0"/>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0.86</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solidFill>
                            <a:schemeClr val="accent1"/>
                          </a:solidFill>
                          <a:latin typeface="Calibri"/>
                          <a:ea typeface="Calibri"/>
                          <a:cs typeface="Calibri"/>
                          <a:sym typeface="Calibri"/>
                        </a:rPr>
                        <a:t>0.14</a:t>
                      </a:r>
                      <a:endParaRPr sz="1800" u="none" strike="noStrike" cap="none" dirty="0">
                        <a:solidFill>
                          <a:schemeClr val="accent1"/>
                        </a:solidFill>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Dead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1.0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41" name="Shape 684">
            <a:extLst>
              <a:ext uri="{FF2B5EF4-FFF2-40B4-BE49-F238E27FC236}">
                <a16:creationId xmlns:a16="http://schemas.microsoft.com/office/drawing/2014/main" id="{E1CBFB2A-C33A-4C47-805D-DA02EB301FA8}"/>
              </a:ext>
            </a:extLst>
          </p:cNvPr>
          <p:cNvSpPr txBox="1"/>
          <p:nvPr/>
        </p:nvSpPr>
        <p:spPr>
          <a:xfrm rot="-5400000">
            <a:off x="4344176" y="5470687"/>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From</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sp>
        <p:nvSpPr>
          <p:cNvPr id="42" name="Shape 685">
            <a:extLst>
              <a:ext uri="{FF2B5EF4-FFF2-40B4-BE49-F238E27FC236}">
                <a16:creationId xmlns:a16="http://schemas.microsoft.com/office/drawing/2014/main" id="{8F631E48-39B4-B84F-BCE8-B2094C5131B0}"/>
              </a:ext>
            </a:extLst>
          </p:cNvPr>
          <p:cNvSpPr txBox="1"/>
          <p:nvPr/>
        </p:nvSpPr>
        <p:spPr>
          <a:xfrm>
            <a:off x="5918864" y="4478203"/>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To</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9C4BB28-0AD7-EA46-8A6A-7D83DD686535}"/>
                  </a:ext>
                </a:extLst>
              </p:cNvPr>
              <p:cNvSpPr txBox="1"/>
              <p:nvPr/>
            </p:nvSpPr>
            <p:spPr>
              <a:xfrm>
                <a:off x="6819900" y="2857500"/>
                <a:ext cx="1497589" cy="646331"/>
              </a:xfrm>
              <a:prstGeom prst="rect">
                <a:avLst/>
              </a:prstGeom>
              <a:noFill/>
              <a:ln w="28575">
                <a:solidFill>
                  <a:schemeClr val="accent1">
                    <a:lumMod val="75000"/>
                  </a:schemeClr>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i="1" dirty="0" smtClean="0">
                          <a:latin typeface="Cambria Math" panose="02040503050406030204" pitchFamily="18" charset="0"/>
                        </a:rPr>
                        <m:t>𝑡</m:t>
                      </m:r>
                      <m:r>
                        <a:rPr lang="en-US" sz="3600" i="1" dirty="0">
                          <a:latin typeface="Cambria Math" panose="02040503050406030204" pitchFamily="18" charset="0"/>
                        </a:rPr>
                        <m:t> </m:t>
                      </m:r>
                      <m:r>
                        <a:rPr lang="en-US" sz="3600" i="1" dirty="0" smtClean="0">
                          <a:latin typeface="Cambria Math" panose="02040503050406030204" pitchFamily="18" charset="0"/>
                        </a:rPr>
                        <m:t>=</m:t>
                      </m:r>
                      <m:r>
                        <a:rPr lang="en-US" sz="3600" b="0" i="1" dirty="0" smtClean="0">
                          <a:latin typeface="Cambria Math" panose="02040503050406030204" pitchFamily="18" charset="0"/>
                        </a:rPr>
                        <m:t>2</m:t>
                      </m:r>
                    </m:oMath>
                  </m:oMathPara>
                </a14:m>
                <a:endParaRPr lang="en-US" sz="3600" dirty="0"/>
              </a:p>
            </p:txBody>
          </p:sp>
        </mc:Choice>
        <mc:Fallback xmlns="">
          <p:sp>
            <p:nvSpPr>
              <p:cNvPr id="4" name="TextBox 3">
                <a:extLst>
                  <a:ext uri="{FF2B5EF4-FFF2-40B4-BE49-F238E27FC236}">
                    <a16:creationId xmlns:a16="http://schemas.microsoft.com/office/drawing/2014/main" id="{19C4BB28-0AD7-EA46-8A6A-7D83DD686535}"/>
                  </a:ext>
                </a:extLst>
              </p:cNvPr>
              <p:cNvSpPr txBox="1">
                <a:spLocks noRot="1" noChangeAspect="1" noMove="1" noResize="1" noEditPoints="1" noAdjustHandles="1" noChangeArrowheads="1" noChangeShapeType="1" noTextEdit="1"/>
              </p:cNvSpPr>
              <p:nvPr/>
            </p:nvSpPr>
            <p:spPr>
              <a:xfrm>
                <a:off x="6819900" y="2857500"/>
                <a:ext cx="1497589" cy="646331"/>
              </a:xfrm>
              <a:prstGeom prst="rect">
                <a:avLst/>
              </a:prstGeom>
              <a:blipFill>
                <a:blip r:embed="rId3"/>
                <a:stretch>
                  <a:fillRect b="-22222"/>
                </a:stretch>
              </a:blipFill>
              <a:ln w="28575">
                <a:solidFill>
                  <a:schemeClr val="accent1">
                    <a:lumMod val="7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2634978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840431" y="274638"/>
            <a:ext cx="7875551"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Simulating Cohort with  Time-Varying Probabilities</a:t>
            </a:r>
            <a:endParaRPr dirty="0"/>
          </a:p>
        </p:txBody>
      </p:sp>
      <p:sp>
        <p:nvSpPr>
          <p:cNvPr id="562" name="Shape 562"/>
          <p:cNvSpPr txBox="1">
            <a:spLocks noGrp="1"/>
          </p:cNvSpPr>
          <p:nvPr>
            <p:ph idx="1"/>
          </p:nvPr>
        </p:nvSpPr>
        <p:spPr>
          <a:xfrm>
            <a:off x="840425" y="1382233"/>
            <a:ext cx="8015700" cy="4902467"/>
          </a:xfrm>
          <a:prstGeom prst="rect">
            <a:avLst/>
          </a:prstGeom>
        </p:spPr>
        <p:txBody>
          <a:bodyPr spcFirstLastPara="1" wrap="square" lIns="91425" tIns="91425" rIns="91425" bIns="91425" anchor="t" anchorCtr="0">
            <a:noAutofit/>
          </a:bodyPr>
          <a:lstStyle/>
          <a:p>
            <a:pPr marL="457200" indent="-381000">
              <a:spcBef>
                <a:spcPts val="2400"/>
              </a:spcBef>
              <a:spcAft>
                <a:spcPts val="1800"/>
              </a:spcAft>
              <a:buSzPts val="2400"/>
            </a:pPr>
            <a:r>
              <a:rPr lang="en-US" sz="2400" dirty="0">
                <a:solidFill>
                  <a:schemeClr val="dk1"/>
                </a:solidFill>
              </a:rPr>
              <a:t>Cohort distribution at next time step is still calculated through matrix multiplication, but </a:t>
            </a:r>
            <a:r>
              <a:rPr lang="en-US" sz="2400" b="1" i="1" dirty="0">
                <a:solidFill>
                  <a:schemeClr val="dk1"/>
                </a:solidFill>
              </a:rPr>
              <a:t>matrix changes over time</a:t>
            </a:r>
          </a:p>
          <a:p>
            <a:pPr marL="457200" indent="-381000">
              <a:spcBef>
                <a:spcPts val="2400"/>
              </a:spcBef>
              <a:spcAft>
                <a:spcPts val="1800"/>
              </a:spcAft>
              <a:buSzPts val="2400"/>
            </a:pPr>
            <a:endParaRPr lang="en-US" sz="2400" dirty="0"/>
          </a:p>
        </p:txBody>
      </p:sp>
      <p:sp>
        <p:nvSpPr>
          <p:cNvPr id="563" name="Shape 563"/>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6</a:t>
            </a:fld>
            <a:endParaRPr/>
          </a:p>
        </p:txBody>
      </p:sp>
      <p:sp>
        <p:nvSpPr>
          <p:cNvPr id="5" name="Shape 687">
            <a:extLst>
              <a:ext uri="{FF2B5EF4-FFF2-40B4-BE49-F238E27FC236}">
                <a16:creationId xmlns:a16="http://schemas.microsoft.com/office/drawing/2014/main" id="{01E1A386-F894-1747-AE49-46DB0C763F86}"/>
              </a:ext>
            </a:extLst>
          </p:cNvPr>
          <p:cNvSpPr txBox="1"/>
          <p:nvPr/>
        </p:nvSpPr>
        <p:spPr>
          <a:xfrm>
            <a:off x="3425585" y="4113960"/>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6" name="Shape 688">
            <a:extLst>
              <a:ext uri="{FF2B5EF4-FFF2-40B4-BE49-F238E27FC236}">
                <a16:creationId xmlns:a16="http://schemas.microsoft.com/office/drawing/2014/main" id="{AD8D9C44-B472-124C-9A58-137EA4268951}"/>
              </a:ext>
            </a:extLst>
          </p:cNvPr>
          <p:cNvGrpSpPr/>
          <p:nvPr/>
        </p:nvGrpSpPr>
        <p:grpSpPr>
          <a:xfrm>
            <a:off x="4256861" y="4076821"/>
            <a:ext cx="2235200" cy="566781"/>
            <a:chOff x="1297709" y="3978991"/>
            <a:chExt cx="2235200" cy="566781"/>
          </a:xfrm>
        </p:grpSpPr>
        <p:sp>
          <p:nvSpPr>
            <p:cNvPr id="7" name="Shape 689">
              <a:extLst>
                <a:ext uri="{FF2B5EF4-FFF2-40B4-BE49-F238E27FC236}">
                  <a16:creationId xmlns:a16="http://schemas.microsoft.com/office/drawing/2014/main" id="{F444937B-74F7-0A4F-8D74-36E212601A9B}"/>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8" name="Shape 690">
              <a:extLst>
                <a:ext uri="{FF2B5EF4-FFF2-40B4-BE49-F238E27FC236}">
                  <a16:creationId xmlns:a16="http://schemas.microsoft.com/office/drawing/2014/main" id="{B9DC4299-EDCC-0844-BE43-DFEE93C8F387}"/>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9" name="Shape 691">
              <a:extLst>
                <a:ext uri="{FF2B5EF4-FFF2-40B4-BE49-F238E27FC236}">
                  <a16:creationId xmlns:a16="http://schemas.microsoft.com/office/drawing/2014/main" id="{7F2C2488-3470-7B46-B958-337BC42A778B}"/>
                </a:ext>
              </a:extLst>
            </p:cNvPr>
            <p:cNvSpPr/>
            <p:nvPr/>
          </p:nvSpPr>
          <p:spPr>
            <a:xfrm>
              <a:off x="2197178" y="3978991"/>
              <a:ext cx="425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a:t>
              </a:r>
              <a:endParaRPr sz="2600">
                <a:solidFill>
                  <a:schemeClr val="dk1"/>
                </a:solidFill>
                <a:latin typeface="Arial"/>
                <a:ea typeface="Arial"/>
                <a:cs typeface="Arial"/>
                <a:sym typeface="Arial"/>
              </a:endParaRPr>
            </a:p>
          </p:txBody>
        </p:sp>
        <p:cxnSp>
          <p:nvCxnSpPr>
            <p:cNvPr id="10" name="Shape 692">
              <a:extLst>
                <a:ext uri="{FF2B5EF4-FFF2-40B4-BE49-F238E27FC236}">
                  <a16:creationId xmlns:a16="http://schemas.microsoft.com/office/drawing/2014/main" id="{B90DF76E-932C-BB4A-AB9F-6CBF7E65AE19}"/>
                </a:ext>
              </a:extLst>
            </p:cNvPr>
            <p:cNvCxnSpPr/>
            <p:nvPr/>
          </p:nvCxnSpPr>
          <p:spPr>
            <a:xfrm>
              <a:off x="1413164" y="4271392"/>
              <a:ext cx="731400" cy="0"/>
            </a:xfrm>
            <a:prstGeom prst="straightConnector1">
              <a:avLst/>
            </a:prstGeom>
            <a:noFill/>
            <a:ln w="19050" cap="flat" cmpd="sng">
              <a:solidFill>
                <a:schemeClr val="dk1"/>
              </a:solidFill>
              <a:prstDash val="solid"/>
              <a:round/>
              <a:headEnd type="none" w="sm" len="sm"/>
              <a:tailEnd type="none" w="sm" len="sm"/>
            </a:ln>
          </p:spPr>
        </p:cxnSp>
        <p:cxnSp>
          <p:nvCxnSpPr>
            <p:cNvPr id="11" name="Shape 693">
              <a:extLst>
                <a:ext uri="{FF2B5EF4-FFF2-40B4-BE49-F238E27FC236}">
                  <a16:creationId xmlns:a16="http://schemas.microsoft.com/office/drawing/2014/main" id="{2784D020-CBBF-274A-AED7-A26D8A2F5905}"/>
                </a:ext>
              </a:extLst>
            </p:cNvPr>
            <p:cNvCxnSpPr/>
            <p:nvPr/>
          </p:nvCxnSpPr>
          <p:spPr>
            <a:xfrm>
              <a:off x="2670384" y="4271392"/>
              <a:ext cx="731400" cy="0"/>
            </a:xfrm>
            <a:prstGeom prst="straightConnector1">
              <a:avLst/>
            </a:prstGeom>
            <a:noFill/>
            <a:ln w="19050" cap="flat" cmpd="sng">
              <a:solidFill>
                <a:schemeClr val="dk1"/>
              </a:solidFill>
              <a:prstDash val="solid"/>
              <a:round/>
              <a:headEnd type="none" w="sm" len="sm"/>
              <a:tailEnd type="none" w="sm" len="sm"/>
            </a:ln>
          </p:spPr>
        </p:cxnSp>
      </p:grpSp>
      <p:grpSp>
        <p:nvGrpSpPr>
          <p:cNvPr id="12" name="Shape 694">
            <a:extLst>
              <a:ext uri="{FF2B5EF4-FFF2-40B4-BE49-F238E27FC236}">
                <a16:creationId xmlns:a16="http://schemas.microsoft.com/office/drawing/2014/main" id="{38667B5C-1E5A-854B-8565-B84265C39FC4}"/>
              </a:ext>
            </a:extLst>
          </p:cNvPr>
          <p:cNvGrpSpPr/>
          <p:nvPr/>
        </p:nvGrpSpPr>
        <p:grpSpPr>
          <a:xfrm>
            <a:off x="1019508" y="4076821"/>
            <a:ext cx="2235200" cy="566781"/>
            <a:chOff x="1297709" y="3978991"/>
            <a:chExt cx="2235200" cy="566781"/>
          </a:xfrm>
        </p:grpSpPr>
        <p:sp>
          <p:nvSpPr>
            <p:cNvPr id="13" name="Shape 695">
              <a:extLst>
                <a:ext uri="{FF2B5EF4-FFF2-40B4-BE49-F238E27FC236}">
                  <a16:creationId xmlns:a16="http://schemas.microsoft.com/office/drawing/2014/main" id="{09BAF225-5A20-DD49-8B33-8BC8814B021E}"/>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4" name="Shape 696">
              <a:extLst>
                <a:ext uri="{FF2B5EF4-FFF2-40B4-BE49-F238E27FC236}">
                  <a16:creationId xmlns:a16="http://schemas.microsoft.com/office/drawing/2014/main" id="{FF2CE0D0-E687-B049-B964-D3AFB4B90A73}"/>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5" name="Shape 697">
              <a:extLst>
                <a:ext uri="{FF2B5EF4-FFF2-40B4-BE49-F238E27FC236}">
                  <a16:creationId xmlns:a16="http://schemas.microsoft.com/office/drawing/2014/main" id="{99A0D79F-ADB5-2D47-B0C4-9F1ABFAA4113}"/>
                </a:ext>
              </a:extLst>
            </p:cNvPr>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16" name="Shape 698">
              <a:extLst>
                <a:ext uri="{FF2B5EF4-FFF2-40B4-BE49-F238E27FC236}">
                  <a16:creationId xmlns:a16="http://schemas.microsoft.com/office/drawing/2014/main" id="{ECBC0FC2-919F-854D-B26B-B55F51B69CC5}"/>
                </a:ext>
              </a:extLst>
            </p:cNvPr>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17" name="Shape 699">
              <a:extLst>
                <a:ext uri="{FF2B5EF4-FFF2-40B4-BE49-F238E27FC236}">
                  <a16:creationId xmlns:a16="http://schemas.microsoft.com/office/drawing/2014/main" id="{29A80637-5E92-C54F-9089-72B9BA9DAEC2}"/>
                </a:ext>
              </a:extLst>
            </p:cNvPr>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grpSp>
        <p:nvGrpSpPr>
          <p:cNvPr id="18" name="Shape 700">
            <a:extLst>
              <a:ext uri="{FF2B5EF4-FFF2-40B4-BE49-F238E27FC236}">
                <a16:creationId xmlns:a16="http://schemas.microsoft.com/office/drawing/2014/main" id="{A0BD8606-E90E-C640-B242-4E4BACEA86C9}"/>
              </a:ext>
            </a:extLst>
          </p:cNvPr>
          <p:cNvGrpSpPr/>
          <p:nvPr/>
        </p:nvGrpSpPr>
        <p:grpSpPr>
          <a:xfrm>
            <a:off x="6656721" y="3537221"/>
            <a:ext cx="2235200" cy="1645800"/>
            <a:chOff x="6440967" y="4793133"/>
            <a:chExt cx="2235200" cy="1645800"/>
          </a:xfrm>
        </p:grpSpPr>
        <p:grpSp>
          <p:nvGrpSpPr>
            <p:cNvPr id="19" name="Shape 701">
              <a:extLst>
                <a:ext uri="{FF2B5EF4-FFF2-40B4-BE49-F238E27FC236}">
                  <a16:creationId xmlns:a16="http://schemas.microsoft.com/office/drawing/2014/main" id="{C498795D-FF8D-0345-B735-78C5B9844C8A}"/>
                </a:ext>
              </a:extLst>
            </p:cNvPr>
            <p:cNvGrpSpPr/>
            <p:nvPr/>
          </p:nvGrpSpPr>
          <p:grpSpPr>
            <a:xfrm>
              <a:off x="6440967" y="4793133"/>
              <a:ext cx="2235200" cy="1645800"/>
              <a:chOff x="4826000" y="3611334"/>
              <a:chExt cx="2235200" cy="1645800"/>
            </a:xfrm>
          </p:grpSpPr>
          <p:sp>
            <p:nvSpPr>
              <p:cNvPr id="21" name="Shape 702">
                <a:extLst>
                  <a:ext uri="{FF2B5EF4-FFF2-40B4-BE49-F238E27FC236}">
                    <a16:creationId xmlns:a16="http://schemas.microsoft.com/office/drawing/2014/main" id="{2C9794AF-D3DA-204D-B0DD-E2D2F1CCF967}"/>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2" name="Shape 703">
                <a:extLst>
                  <a:ext uri="{FF2B5EF4-FFF2-40B4-BE49-F238E27FC236}">
                    <a16:creationId xmlns:a16="http://schemas.microsoft.com/office/drawing/2014/main" id="{53B36D24-03F6-8F4B-BA82-E5651E795227}"/>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3" name="Shape 704">
                <a:extLst>
                  <a:ext uri="{FF2B5EF4-FFF2-40B4-BE49-F238E27FC236}">
                    <a16:creationId xmlns:a16="http://schemas.microsoft.com/office/drawing/2014/main" id="{A160A6BF-2F53-514B-8184-C887D2852520}"/>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4" name="Shape 705">
                <a:extLst>
                  <a:ext uri="{FF2B5EF4-FFF2-40B4-BE49-F238E27FC236}">
                    <a16:creationId xmlns:a16="http://schemas.microsoft.com/office/drawing/2014/main" id="{0DA240E5-0F19-3249-B28A-94F6B37F4125}"/>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5" name="Shape 706">
                <a:extLst>
                  <a:ext uri="{FF2B5EF4-FFF2-40B4-BE49-F238E27FC236}">
                    <a16:creationId xmlns:a16="http://schemas.microsoft.com/office/drawing/2014/main" id="{2837F6D3-44C8-A64E-B67E-C7C1B789F1FD}"/>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6" name="Shape 707">
                <a:extLst>
                  <a:ext uri="{FF2B5EF4-FFF2-40B4-BE49-F238E27FC236}">
                    <a16:creationId xmlns:a16="http://schemas.microsoft.com/office/drawing/2014/main" id="{EDC1E471-BC44-8C43-8277-F33AEE3CBFFB}"/>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7" name="Shape 708">
                <a:extLst>
                  <a:ext uri="{FF2B5EF4-FFF2-40B4-BE49-F238E27FC236}">
                    <a16:creationId xmlns:a16="http://schemas.microsoft.com/office/drawing/2014/main" id="{E44210BE-2A23-6842-AE1B-6D4B27827794}"/>
                  </a:ext>
                </a:extLst>
              </p:cNvPr>
              <p:cNvSpPr txBox="1"/>
              <p:nvPr/>
            </p:nvSpPr>
            <p:spPr>
              <a:xfrm>
                <a:off x="5624595" y="4237637"/>
                <a:ext cx="662400" cy="3693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8" name="Shape 709">
                <a:extLst>
                  <a:ext uri="{FF2B5EF4-FFF2-40B4-BE49-F238E27FC236}">
                    <a16:creationId xmlns:a16="http://schemas.microsoft.com/office/drawing/2014/main" id="{DD1A6F92-16F0-154E-929D-3E571042F889}"/>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9" name="Shape 710">
                <a:extLst>
                  <a:ext uri="{FF2B5EF4-FFF2-40B4-BE49-F238E27FC236}">
                    <a16:creationId xmlns:a16="http://schemas.microsoft.com/office/drawing/2014/main" id="{33BADC0E-5B05-D845-9EE6-3CDB46D78308}"/>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0" name="Shape 711">
                <a:extLst>
                  <a:ext uri="{FF2B5EF4-FFF2-40B4-BE49-F238E27FC236}">
                    <a16:creationId xmlns:a16="http://schemas.microsoft.com/office/drawing/2014/main" id="{C3EA489C-91D4-F842-8848-CBEB24B2D03E}"/>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1" name="Shape 712">
                <a:extLst>
                  <a:ext uri="{FF2B5EF4-FFF2-40B4-BE49-F238E27FC236}">
                    <a16:creationId xmlns:a16="http://schemas.microsoft.com/office/drawing/2014/main" id="{DA972461-9C5A-4E44-9052-9F664909E84B}"/>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mc:AlternateContent xmlns:mc="http://schemas.openxmlformats.org/markup-compatibility/2006" xmlns:a14="http://schemas.microsoft.com/office/drawing/2010/main">
          <mc:Choice Requires="a14">
            <p:sp>
              <p:nvSpPr>
                <p:cNvPr id="20" name="Shape 713">
                  <a:extLst>
                    <a:ext uri="{FF2B5EF4-FFF2-40B4-BE49-F238E27FC236}">
                      <a16:creationId xmlns:a16="http://schemas.microsoft.com/office/drawing/2014/main" id="{CF158825-7906-AF4B-9F7C-DEB91DCF5DCD}"/>
                    </a:ext>
                  </a:extLst>
                </p:cNvPr>
                <p:cNvSpPr/>
                <p:nvPr/>
              </p:nvSpPr>
              <p:spPr>
                <a:xfrm>
                  <a:off x="6764296" y="4922437"/>
                  <a:ext cx="1551398" cy="1289059"/>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dirty="0">
                      <a:solidFill>
                        <a:srgbClr val="000000"/>
                      </a:solidFill>
                      <a:latin typeface="Calibri"/>
                      <a:ea typeface="Calibri"/>
                      <a:cs typeface="Calibri"/>
                      <a:sym typeface="Calibri"/>
                    </a:rPr>
                    <a:t>Transition Probability Matrix</a:t>
                  </a:r>
                </a:p>
                <a:p>
                  <a:pPr marL="0" marR="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2400" i="1" dirty="0" smtClean="0">
                                <a:solidFill>
                                  <a:srgbClr val="000000"/>
                                </a:solidFill>
                                <a:latin typeface="Cambria Math" panose="02040503050406030204" pitchFamily="18" charset="0"/>
                                <a:cs typeface="Calibri"/>
                                <a:sym typeface="Calibri"/>
                              </a:rPr>
                            </m:ctrlPr>
                          </m:sSubPr>
                          <m:e>
                            <m:r>
                              <a:rPr lang="en-US" sz="2400" b="0" i="1" dirty="0" smtClean="0">
                                <a:solidFill>
                                  <a:srgbClr val="000000"/>
                                </a:solidFill>
                                <a:latin typeface="Cambria Math" panose="02040503050406030204" pitchFamily="18" charset="0"/>
                                <a:cs typeface="Calibri"/>
                                <a:sym typeface="Calibri"/>
                              </a:rPr>
                              <m:t>𝑃</m:t>
                            </m:r>
                          </m:e>
                          <m:sub>
                            <m:r>
                              <a:rPr lang="en-US" sz="2400" b="0" i="1" dirty="0" smtClean="0">
                                <a:solidFill>
                                  <a:srgbClr val="000000"/>
                                </a:solidFill>
                                <a:latin typeface="Cambria Math" panose="02040503050406030204" pitchFamily="18" charset="0"/>
                                <a:cs typeface="Calibri"/>
                                <a:sym typeface="Calibri"/>
                              </a:rPr>
                              <m:t>𝑡</m:t>
                            </m:r>
                          </m:sub>
                        </m:sSub>
                      </m:oMath>
                    </m:oMathPara>
                  </a14:m>
                  <a:endParaRPr lang="en-US" sz="2400" i="1" dirty="0">
                    <a:solidFill>
                      <a:srgbClr val="000000"/>
                    </a:solidFill>
                    <a:latin typeface="Calibri"/>
                    <a:ea typeface="Calibri"/>
                    <a:cs typeface="Calibri"/>
                    <a:sym typeface="Calibri"/>
                  </a:endParaRPr>
                </a:p>
              </p:txBody>
            </p:sp>
          </mc:Choice>
          <mc:Fallback xmlns="">
            <p:sp>
              <p:nvSpPr>
                <p:cNvPr id="20" name="Shape 713">
                  <a:extLst>
                    <a:ext uri="{FF2B5EF4-FFF2-40B4-BE49-F238E27FC236}">
                      <a16:creationId xmlns:a16="http://schemas.microsoft.com/office/drawing/2014/main" id="{CF158825-7906-AF4B-9F7C-DEB91DCF5DCD}"/>
                    </a:ext>
                  </a:extLst>
                </p:cNvPr>
                <p:cNvSpPr>
                  <a:spLocks noRot="1" noChangeAspect="1" noMove="1" noResize="1" noEditPoints="1" noAdjustHandles="1" noChangeArrowheads="1" noChangeShapeType="1" noTextEdit="1"/>
                </p:cNvSpPr>
                <p:nvPr/>
              </p:nvSpPr>
              <p:spPr>
                <a:xfrm>
                  <a:off x="6764296" y="4922437"/>
                  <a:ext cx="1551398" cy="1289059"/>
                </a:xfrm>
                <a:prstGeom prst="rect">
                  <a:avLst/>
                </a:prstGeom>
                <a:blipFill>
                  <a:blip r:embed="rId3"/>
                  <a:stretch>
                    <a:fillRect t="-971"/>
                  </a:stretch>
                </a:blipFill>
                <a:ln w="25400" cap="flat" cmpd="sng">
                  <a:solidFill>
                    <a:schemeClr val="lt1"/>
                  </a:solidFill>
                  <a:prstDash val="solid"/>
                  <a:round/>
                  <a:headEnd type="none" w="sm" len="sm"/>
                  <a:tailEnd type="none" w="sm" len="sm"/>
                </a:ln>
              </p:spPr>
              <p:txBody>
                <a:bodyPr/>
                <a:lstStyle/>
                <a:p>
                  <a:r>
                    <a:rPr lang="en-US">
                      <a:noFill/>
                    </a:rPr>
                    <a:t> </a:t>
                  </a:r>
                </a:p>
              </p:txBody>
            </p:sp>
          </mc:Fallback>
        </mc:AlternateContent>
      </p:grpSp>
    </p:spTree>
    <p:extLst>
      <p:ext uri="{BB962C8B-B14F-4D97-AF65-F5344CB8AC3E}">
        <p14:creationId xmlns:p14="http://schemas.microsoft.com/office/powerpoint/2010/main" val="2721666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err="1"/>
              <a:t>History</a:t>
            </a:r>
            <a:r>
              <a:rPr lang="nl-NL" dirty="0"/>
              <a:t> </a:t>
            </a:r>
            <a:r>
              <a:rPr lang="nl-NL" dirty="0" err="1"/>
              <a:t>Dependence</a:t>
            </a:r>
            <a:endParaRPr dirty="0"/>
          </a:p>
        </p:txBody>
      </p:sp>
    </p:spTree>
    <p:extLst>
      <p:ext uri="{BB962C8B-B14F-4D97-AF65-F5344CB8AC3E}">
        <p14:creationId xmlns:p14="http://schemas.microsoft.com/office/powerpoint/2010/main" val="3461963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2AEC3-06C6-DE42-B170-85BF77700498}"/>
              </a:ext>
            </a:extLst>
          </p:cNvPr>
          <p:cNvSpPr>
            <a:spLocks noGrp="1"/>
          </p:cNvSpPr>
          <p:nvPr>
            <p:ph type="title"/>
          </p:nvPr>
        </p:nvSpPr>
        <p:spPr/>
        <p:txBody>
          <a:bodyPr/>
          <a:lstStyle/>
          <a:p>
            <a:r>
              <a:rPr lang="en-US" dirty="0"/>
              <a:t>History Dependence</a:t>
            </a:r>
          </a:p>
        </p:txBody>
      </p:sp>
      <p:sp>
        <p:nvSpPr>
          <p:cNvPr id="3" name="Content Placeholder 2">
            <a:extLst>
              <a:ext uri="{FF2B5EF4-FFF2-40B4-BE49-F238E27FC236}">
                <a16:creationId xmlns:a16="http://schemas.microsoft.com/office/drawing/2014/main" id="{FA17248C-F892-234E-B575-28F547CA6889}"/>
              </a:ext>
            </a:extLst>
          </p:cNvPr>
          <p:cNvSpPr>
            <a:spLocks noGrp="1"/>
          </p:cNvSpPr>
          <p:nvPr>
            <p:ph idx="1"/>
          </p:nvPr>
        </p:nvSpPr>
        <p:spPr/>
        <p:txBody>
          <a:bodyPr>
            <a:normAutofit/>
          </a:bodyPr>
          <a:lstStyle/>
          <a:p>
            <a:r>
              <a:rPr lang="en-US" sz="2400" dirty="0"/>
              <a:t>“Memoryless” property of state transition models is a BIG assumption</a:t>
            </a:r>
          </a:p>
          <a:p>
            <a:pPr lvl="1">
              <a:spcBef>
                <a:spcPts val="600"/>
              </a:spcBef>
              <a:spcAft>
                <a:spcPts val="1800"/>
              </a:spcAft>
            </a:pPr>
            <a:r>
              <a:rPr lang="en-US" sz="2400" dirty="0"/>
              <a:t>Transition probabilities only depend on the current state and not on past states</a:t>
            </a:r>
          </a:p>
          <a:p>
            <a:pPr>
              <a:spcBef>
                <a:spcPts val="600"/>
              </a:spcBef>
            </a:pPr>
            <a:r>
              <a:rPr lang="en-US" sz="2400" dirty="0"/>
              <a:t>Many transition probabilities depend on model history, not just time since model start </a:t>
            </a:r>
          </a:p>
          <a:p>
            <a:pPr lvl="1">
              <a:spcBef>
                <a:spcPts val="600"/>
              </a:spcBef>
            </a:pPr>
            <a:r>
              <a:rPr lang="en-US" sz="2200" dirty="0"/>
              <a:t>Risk of myocardial infarction (MI) greater for persons with prior MI </a:t>
            </a:r>
          </a:p>
          <a:p>
            <a:pPr lvl="1">
              <a:spcBef>
                <a:spcPts val="600"/>
              </a:spcBef>
            </a:pPr>
            <a:r>
              <a:rPr lang="en-US" sz="2200" dirty="0"/>
              <a:t>Effectiveness of a drug used as first-line therapy may be better than if used as second-line therapy</a:t>
            </a:r>
          </a:p>
        </p:txBody>
      </p:sp>
      <p:sp>
        <p:nvSpPr>
          <p:cNvPr id="4" name="Slide Number Placeholder 28">
            <a:extLst>
              <a:ext uri="{FF2B5EF4-FFF2-40B4-BE49-F238E27FC236}">
                <a16:creationId xmlns:a16="http://schemas.microsoft.com/office/drawing/2014/main" id="{8452026E-0BA1-934D-9AE2-A839BA2E2F0A}"/>
              </a:ext>
            </a:extLst>
          </p:cNvPr>
          <p:cNvSpPr>
            <a:spLocks noGrp="1"/>
          </p:cNvSpPr>
          <p:nvPr>
            <p:ph type="sldNum" sz="quarter" idx="12"/>
          </p:nvPr>
        </p:nvSpPr>
        <p:spPr>
          <a:xfrm>
            <a:off x="8559864" y="6453336"/>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8</a:t>
            </a:fld>
            <a:endParaRPr lang="en-US" dirty="0">
              <a:solidFill>
                <a:schemeClr val="accent1"/>
              </a:solidFill>
            </a:endParaRPr>
          </a:p>
        </p:txBody>
      </p:sp>
    </p:spTree>
    <p:extLst>
      <p:ext uri="{BB962C8B-B14F-4D97-AF65-F5344CB8AC3E}">
        <p14:creationId xmlns:p14="http://schemas.microsoft.com/office/powerpoint/2010/main" val="3565866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DCA39-1E19-0848-8B28-3E7D84B3BB94}"/>
              </a:ext>
            </a:extLst>
          </p:cNvPr>
          <p:cNvSpPr>
            <a:spLocks noGrp="1"/>
          </p:cNvSpPr>
          <p:nvPr>
            <p:ph type="title"/>
          </p:nvPr>
        </p:nvSpPr>
        <p:spPr/>
        <p:txBody>
          <a:bodyPr/>
          <a:lstStyle/>
          <a:p>
            <a:r>
              <a:rPr lang="en-US" sz="3200" dirty="0"/>
              <a:t>When history matters, create more states…</a:t>
            </a:r>
          </a:p>
        </p:txBody>
      </p:sp>
      <p:sp>
        <p:nvSpPr>
          <p:cNvPr id="4" name="Content Placeholder 3">
            <a:extLst>
              <a:ext uri="{FF2B5EF4-FFF2-40B4-BE49-F238E27FC236}">
                <a16:creationId xmlns:a16="http://schemas.microsoft.com/office/drawing/2014/main" id="{2461F1E7-6A22-0C4C-9D4E-F9CB8628A038}"/>
              </a:ext>
            </a:extLst>
          </p:cNvPr>
          <p:cNvSpPr>
            <a:spLocks noGrp="1"/>
          </p:cNvSpPr>
          <p:nvPr>
            <p:ph idx="1"/>
          </p:nvPr>
        </p:nvSpPr>
        <p:spPr>
          <a:xfrm>
            <a:off x="840432" y="1417638"/>
            <a:ext cx="4793665" cy="4983162"/>
          </a:xfrm>
        </p:spPr>
        <p:txBody>
          <a:bodyPr>
            <a:normAutofit/>
          </a:bodyPr>
          <a:lstStyle/>
          <a:p>
            <a:pPr marL="114300" indent="0">
              <a:buNone/>
            </a:pPr>
            <a:r>
              <a:rPr lang="en-US" sz="2000" dirty="0"/>
              <a:t>	Healthy – Sick - Dead:</a:t>
            </a:r>
          </a:p>
          <a:p>
            <a:endParaRPr lang="en-US" sz="2000" dirty="0"/>
          </a:p>
          <a:p>
            <a:endParaRPr lang="en-US" sz="2000" dirty="0"/>
          </a:p>
          <a:p>
            <a:pPr marL="114300" indent="0">
              <a:buNone/>
            </a:pPr>
            <a:r>
              <a:rPr lang="en-US" sz="1800" dirty="0"/>
              <a:t>Once recovered, the risk of getting sick again or dying increases </a:t>
            </a:r>
          </a:p>
        </p:txBody>
      </p:sp>
      <p:sp>
        <p:nvSpPr>
          <p:cNvPr id="5" name="Slide Number Placeholder 28">
            <a:extLst>
              <a:ext uri="{FF2B5EF4-FFF2-40B4-BE49-F238E27FC236}">
                <a16:creationId xmlns:a16="http://schemas.microsoft.com/office/drawing/2014/main" id="{5DF03D01-79BC-7346-9D8F-05C0B1B84D5C}"/>
              </a:ext>
            </a:extLst>
          </p:cNvPr>
          <p:cNvSpPr>
            <a:spLocks noGrp="1"/>
          </p:cNvSpPr>
          <p:nvPr>
            <p:ph type="sldNum" sz="quarter" idx="12"/>
          </p:nvPr>
        </p:nvSpPr>
        <p:spPr>
          <a:xfrm>
            <a:off x="8184553" y="6501104"/>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9</a:t>
            </a:fld>
            <a:endParaRPr lang="en-US" dirty="0">
              <a:solidFill>
                <a:schemeClr val="accent1"/>
              </a:solidFill>
            </a:endParaRPr>
          </a:p>
        </p:txBody>
      </p:sp>
      <p:grpSp>
        <p:nvGrpSpPr>
          <p:cNvPr id="3" name="Group 2">
            <a:extLst>
              <a:ext uri="{FF2B5EF4-FFF2-40B4-BE49-F238E27FC236}">
                <a16:creationId xmlns:a16="http://schemas.microsoft.com/office/drawing/2014/main" id="{800C97F1-8079-4BE6-AAF5-3CD251E791CD}"/>
              </a:ext>
            </a:extLst>
          </p:cNvPr>
          <p:cNvGrpSpPr/>
          <p:nvPr/>
        </p:nvGrpSpPr>
        <p:grpSpPr>
          <a:xfrm>
            <a:off x="5634097" y="730156"/>
            <a:ext cx="2925767" cy="2900630"/>
            <a:chOff x="3997951" y="730156"/>
            <a:chExt cx="2925767" cy="2900630"/>
          </a:xfrm>
        </p:grpSpPr>
        <p:grpSp>
          <p:nvGrpSpPr>
            <p:cNvPr id="19" name="Group 18">
              <a:extLst>
                <a:ext uri="{FF2B5EF4-FFF2-40B4-BE49-F238E27FC236}">
                  <a16:creationId xmlns:a16="http://schemas.microsoft.com/office/drawing/2014/main" id="{BE184D66-2D44-47A4-A719-D3C95E5ECC10}"/>
                </a:ext>
              </a:extLst>
            </p:cNvPr>
            <p:cNvGrpSpPr/>
            <p:nvPr/>
          </p:nvGrpSpPr>
          <p:grpSpPr>
            <a:xfrm>
              <a:off x="3997951" y="730156"/>
              <a:ext cx="2925767" cy="2900630"/>
              <a:chOff x="2335461" y="1846641"/>
              <a:chExt cx="5015880" cy="4450219"/>
            </a:xfrm>
          </p:grpSpPr>
          <p:sp>
            <p:nvSpPr>
              <p:cNvPr id="20" name="Shape 646">
                <a:extLst>
                  <a:ext uri="{FF2B5EF4-FFF2-40B4-BE49-F238E27FC236}">
                    <a16:creationId xmlns:a16="http://schemas.microsoft.com/office/drawing/2014/main" id="{88C0276E-2056-4DF8-8D1C-060B3F803335}"/>
                  </a:ext>
                </a:extLst>
              </p:cNvPr>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err="1">
                    <a:solidFill>
                      <a:srgbClr val="3F3F3F"/>
                    </a:solidFill>
                    <a:latin typeface="Calibri"/>
                    <a:ea typeface="Calibri"/>
                    <a:cs typeface="Calibri"/>
                    <a:sym typeface="Calibri"/>
                  </a:rPr>
                  <a:t>Healthy</a:t>
                </a:r>
                <a:r>
                  <a:rPr lang="nl-NL" sz="1000" b="1" dirty="0">
                    <a:solidFill>
                      <a:srgbClr val="3F3F3F"/>
                    </a:solidFill>
                    <a:latin typeface="Calibri"/>
                    <a:ea typeface="Calibri"/>
                    <a:cs typeface="Calibri"/>
                    <a:sym typeface="Calibri"/>
                  </a:rPr>
                  <a:t> (H)</a:t>
                </a:r>
                <a:endParaRPr sz="1000" b="1" dirty="0">
                  <a:solidFill>
                    <a:srgbClr val="3F3F3F"/>
                  </a:solidFill>
                  <a:latin typeface="Calibri"/>
                  <a:ea typeface="Calibri"/>
                  <a:cs typeface="Calibri"/>
                  <a:sym typeface="Calibri"/>
                </a:endParaRPr>
              </a:p>
            </p:txBody>
          </p:sp>
          <p:sp>
            <p:nvSpPr>
              <p:cNvPr id="21" name="Shape 646">
                <a:extLst>
                  <a:ext uri="{FF2B5EF4-FFF2-40B4-BE49-F238E27FC236}">
                    <a16:creationId xmlns:a16="http://schemas.microsoft.com/office/drawing/2014/main" id="{FC26E0F2-546C-4CC0-AEC1-0680857DB7CF}"/>
                  </a:ext>
                </a:extLst>
              </p:cNvPr>
              <p:cNvSpPr/>
              <p:nvPr/>
            </p:nvSpPr>
            <p:spPr>
              <a:xfrm>
                <a:off x="552254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a:solidFill>
                      <a:srgbClr val="3F3F3F"/>
                    </a:solidFill>
                    <a:latin typeface="Calibri"/>
                    <a:ea typeface="Calibri"/>
                    <a:cs typeface="Calibri"/>
                    <a:sym typeface="Calibri"/>
                  </a:rPr>
                  <a:t>Sick (S)</a:t>
                </a:r>
                <a:endParaRPr sz="1000" b="1" dirty="0">
                  <a:solidFill>
                    <a:srgbClr val="3F3F3F"/>
                  </a:solidFill>
                  <a:latin typeface="Calibri"/>
                  <a:ea typeface="Calibri"/>
                  <a:cs typeface="Calibri"/>
                  <a:sym typeface="Calibri"/>
                </a:endParaRPr>
              </a:p>
            </p:txBody>
          </p:sp>
          <p:sp>
            <p:nvSpPr>
              <p:cNvPr id="22" name="Shape 646">
                <a:extLst>
                  <a:ext uri="{FF2B5EF4-FFF2-40B4-BE49-F238E27FC236}">
                    <a16:creationId xmlns:a16="http://schemas.microsoft.com/office/drawing/2014/main" id="{34BA0C1D-B33D-4BD8-9BDE-B30F5577C0EB}"/>
                  </a:ext>
                </a:extLst>
              </p:cNvPr>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a:solidFill>
                      <a:srgbClr val="3F3F3F"/>
                    </a:solidFill>
                    <a:latin typeface="Calibri"/>
                    <a:ea typeface="Calibri"/>
                    <a:cs typeface="Calibri"/>
                    <a:sym typeface="Calibri"/>
                  </a:rPr>
                  <a:t>Dead</a:t>
                </a:r>
                <a:r>
                  <a:rPr lang="nl-NL" sz="900" b="1" dirty="0">
                    <a:solidFill>
                      <a:srgbClr val="3F3F3F"/>
                    </a:solidFill>
                    <a:latin typeface="Calibri"/>
                    <a:ea typeface="Calibri"/>
                    <a:cs typeface="Calibri"/>
                    <a:sym typeface="Calibri"/>
                  </a:rPr>
                  <a:t> (D)</a:t>
                </a:r>
                <a:endParaRPr sz="900" b="1" dirty="0">
                  <a:solidFill>
                    <a:srgbClr val="3F3F3F"/>
                  </a:solidFill>
                  <a:latin typeface="Calibri"/>
                  <a:ea typeface="Calibri"/>
                  <a:cs typeface="Calibri"/>
                  <a:sym typeface="Calibri"/>
                </a:endParaRPr>
              </a:p>
            </p:txBody>
          </p:sp>
          <p:cxnSp>
            <p:nvCxnSpPr>
              <p:cNvPr id="23" name="Shape 651">
                <a:extLst>
                  <a:ext uri="{FF2B5EF4-FFF2-40B4-BE49-F238E27FC236}">
                    <a16:creationId xmlns:a16="http://schemas.microsoft.com/office/drawing/2014/main" id="{06677B15-9D20-4448-BA21-CFDAD393B49A}"/>
                  </a:ext>
                </a:extLst>
              </p:cNvPr>
              <p:cNvCxnSpPr>
                <a:stCxn id="20" idx="0"/>
                <a:endCxn id="21" idx="0"/>
              </p:cNvCxnSpPr>
              <p:nvPr/>
            </p:nvCxnSpPr>
            <p:spPr>
              <a:xfrm rot="5400000" flipH="1" flipV="1">
                <a:off x="4843401" y="1204995"/>
                <a:ext cx="12700" cy="3187080"/>
              </a:xfrm>
              <a:prstGeom prst="curvedConnector3">
                <a:avLst>
                  <a:gd name="adj1" fmla="val 4090906"/>
                </a:avLst>
              </a:prstGeom>
              <a:noFill/>
              <a:ln w="25400" cap="flat" cmpd="sng">
                <a:solidFill>
                  <a:schemeClr val="accent2"/>
                </a:solidFill>
                <a:prstDash val="solid"/>
                <a:round/>
                <a:headEnd type="triangle" w="med" len="med"/>
                <a:tailEnd type="triangle" w="med" len="med"/>
              </a:ln>
            </p:spPr>
          </p:cxnSp>
          <p:cxnSp>
            <p:nvCxnSpPr>
              <p:cNvPr id="24" name="Shape 651">
                <a:extLst>
                  <a:ext uri="{FF2B5EF4-FFF2-40B4-BE49-F238E27FC236}">
                    <a16:creationId xmlns:a16="http://schemas.microsoft.com/office/drawing/2014/main" id="{4E2A7A3F-891C-4A38-8FF2-51086ED20B7B}"/>
                  </a:ext>
                </a:extLst>
              </p:cNvPr>
              <p:cNvCxnSpPr>
                <a:stCxn id="20" idx="2"/>
                <a:endCxn id="20"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5" name="Shape 651">
                <a:extLst>
                  <a:ext uri="{FF2B5EF4-FFF2-40B4-BE49-F238E27FC236}">
                    <a16:creationId xmlns:a16="http://schemas.microsoft.com/office/drawing/2014/main" id="{1763CFB0-0966-4E84-BD9B-1DC9DBC53C48}"/>
                  </a:ext>
                </a:extLst>
              </p:cNvPr>
              <p:cNvCxnSpPr>
                <a:stCxn id="21" idx="6"/>
                <a:endCxn id="21" idx="7"/>
              </p:cNvCxnSpPr>
              <p:nvPr/>
            </p:nvCxnSpPr>
            <p:spPr>
              <a:xfrm flipH="1" flipV="1">
                <a:off x="7083519"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6" name="Shape 651">
                <a:extLst>
                  <a:ext uri="{FF2B5EF4-FFF2-40B4-BE49-F238E27FC236}">
                    <a16:creationId xmlns:a16="http://schemas.microsoft.com/office/drawing/2014/main" id="{653248CC-6B1A-4437-85E6-181D026175DB}"/>
                  </a:ext>
                </a:extLst>
              </p:cNvPr>
              <p:cNvCxnSpPr>
                <a:stCxn id="22" idx="2"/>
                <a:endCxn id="22" idx="3"/>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7" name="Shape 651">
                <a:extLst>
                  <a:ext uri="{FF2B5EF4-FFF2-40B4-BE49-F238E27FC236}">
                    <a16:creationId xmlns:a16="http://schemas.microsoft.com/office/drawing/2014/main" id="{B2F5BF56-5930-4037-A4B9-21E03C7CF1AE}"/>
                  </a:ext>
                </a:extLst>
              </p:cNvPr>
              <p:cNvCxnSpPr>
                <a:stCxn id="20" idx="4"/>
                <a:endCxn id="22" idx="1"/>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28" name="Shape 651">
                <a:extLst>
                  <a:ext uri="{FF2B5EF4-FFF2-40B4-BE49-F238E27FC236}">
                    <a16:creationId xmlns:a16="http://schemas.microsoft.com/office/drawing/2014/main" id="{6C77C007-E319-46E2-B900-5DDADDAF8A9D}"/>
                  </a:ext>
                </a:extLst>
              </p:cNvPr>
              <p:cNvCxnSpPr>
                <a:stCxn id="21" idx="4"/>
                <a:endCxn id="22" idx="7"/>
              </p:cNvCxnSpPr>
              <p:nvPr/>
            </p:nvCxnSpPr>
            <p:spPr>
              <a:xfrm flipH="1">
                <a:off x="5489979" y="4170135"/>
                <a:ext cx="946962" cy="955991"/>
              </a:xfrm>
              <a:prstGeom prst="straightConnector1">
                <a:avLst/>
              </a:prstGeom>
              <a:noFill/>
              <a:ln w="25400" cap="flat" cmpd="sng">
                <a:solidFill>
                  <a:srgbClr val="3F3F3F"/>
                </a:solidFill>
                <a:prstDash val="solid"/>
                <a:round/>
                <a:headEnd type="none" w="sm" len="sm"/>
                <a:tailEnd type="triangle" w="lg" len="lg"/>
              </a:ln>
            </p:spPr>
          </p:cxnSp>
          <p:sp>
            <p:nvSpPr>
              <p:cNvPr id="29" name="Shape 671">
                <a:extLst>
                  <a:ext uri="{FF2B5EF4-FFF2-40B4-BE49-F238E27FC236}">
                    <a16:creationId xmlns:a16="http://schemas.microsoft.com/office/drawing/2014/main" id="{BA51EAB2-B963-421A-A731-ABB27D7F6414}"/>
                  </a:ext>
                </a:extLst>
              </p:cNvPr>
              <p:cNvSpPr txBox="1"/>
              <p:nvPr/>
            </p:nvSpPr>
            <p:spPr>
              <a:xfrm>
                <a:off x="4425574" y="184664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100" dirty="0">
                  <a:solidFill>
                    <a:schemeClr val="dk1"/>
                  </a:solidFill>
                  <a:latin typeface="Calibri"/>
                  <a:ea typeface="Calibri"/>
                  <a:cs typeface="Calibri"/>
                  <a:sym typeface="Calibri"/>
                </a:endParaRPr>
              </a:p>
            </p:txBody>
          </p:sp>
        </p:grpSp>
        <p:sp>
          <p:nvSpPr>
            <p:cNvPr id="32" name="Shape 671">
              <a:extLst>
                <a:ext uri="{FF2B5EF4-FFF2-40B4-BE49-F238E27FC236}">
                  <a16:creationId xmlns:a16="http://schemas.microsoft.com/office/drawing/2014/main" id="{F7BFE984-6AC7-4D30-8943-2241A77D7FAA}"/>
                </a:ext>
              </a:extLst>
            </p:cNvPr>
            <p:cNvSpPr txBox="1"/>
            <p:nvPr/>
          </p:nvSpPr>
          <p:spPr>
            <a:xfrm>
              <a:off x="5239860" y="1066804"/>
              <a:ext cx="487438" cy="1995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100" dirty="0">
                <a:solidFill>
                  <a:schemeClr val="dk1"/>
                </a:solidFill>
                <a:latin typeface="Calibri"/>
                <a:ea typeface="Calibri"/>
                <a:cs typeface="Calibri"/>
                <a:sym typeface="Calibri"/>
              </a:endParaRPr>
            </a:p>
          </p:txBody>
        </p:sp>
      </p:grpSp>
      <p:grpSp>
        <p:nvGrpSpPr>
          <p:cNvPr id="34" name="Group 33">
            <a:extLst>
              <a:ext uri="{FF2B5EF4-FFF2-40B4-BE49-F238E27FC236}">
                <a16:creationId xmlns:a16="http://schemas.microsoft.com/office/drawing/2014/main" id="{43230AA1-FC0C-4729-A719-510CF1C46C60}"/>
              </a:ext>
            </a:extLst>
          </p:cNvPr>
          <p:cNvGrpSpPr/>
          <p:nvPr/>
        </p:nvGrpSpPr>
        <p:grpSpPr>
          <a:xfrm>
            <a:off x="1301402" y="3476768"/>
            <a:ext cx="2925767" cy="2900630"/>
            <a:chOff x="2335461" y="1846641"/>
            <a:chExt cx="5015880" cy="4450219"/>
          </a:xfrm>
        </p:grpSpPr>
        <p:sp>
          <p:nvSpPr>
            <p:cNvPr id="36" name="Shape 646">
              <a:extLst>
                <a:ext uri="{FF2B5EF4-FFF2-40B4-BE49-F238E27FC236}">
                  <a16:creationId xmlns:a16="http://schemas.microsoft.com/office/drawing/2014/main" id="{1C91EBD1-467A-4BAA-A349-9875540ACFF9}"/>
                </a:ext>
              </a:extLst>
            </p:cNvPr>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err="1">
                  <a:solidFill>
                    <a:srgbClr val="3F3F3F"/>
                  </a:solidFill>
                  <a:latin typeface="Calibri"/>
                  <a:ea typeface="Calibri"/>
                  <a:cs typeface="Calibri"/>
                  <a:sym typeface="Calibri"/>
                </a:rPr>
                <a:t>Healthy</a:t>
              </a:r>
              <a:r>
                <a:rPr lang="nl-NL" sz="1000" b="1" dirty="0">
                  <a:solidFill>
                    <a:srgbClr val="3F3F3F"/>
                  </a:solidFill>
                  <a:latin typeface="Calibri"/>
                  <a:ea typeface="Calibri"/>
                  <a:cs typeface="Calibri"/>
                  <a:sym typeface="Calibri"/>
                </a:rPr>
                <a:t> (H)</a:t>
              </a:r>
              <a:endParaRPr sz="1000" b="1" dirty="0">
                <a:solidFill>
                  <a:srgbClr val="3F3F3F"/>
                </a:solidFill>
                <a:latin typeface="Calibri"/>
                <a:ea typeface="Calibri"/>
                <a:cs typeface="Calibri"/>
                <a:sym typeface="Calibri"/>
              </a:endParaRPr>
            </a:p>
          </p:txBody>
        </p:sp>
        <p:sp>
          <p:nvSpPr>
            <p:cNvPr id="37" name="Shape 646">
              <a:extLst>
                <a:ext uri="{FF2B5EF4-FFF2-40B4-BE49-F238E27FC236}">
                  <a16:creationId xmlns:a16="http://schemas.microsoft.com/office/drawing/2014/main" id="{878ED5B6-AA23-4985-B976-0EA1A42FFFF3}"/>
                </a:ext>
              </a:extLst>
            </p:cNvPr>
            <p:cNvSpPr/>
            <p:nvPr/>
          </p:nvSpPr>
          <p:spPr>
            <a:xfrm>
              <a:off x="5557354" y="2798536"/>
              <a:ext cx="1793987" cy="1325027"/>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a:solidFill>
                    <a:srgbClr val="3F3F3F"/>
                  </a:solidFill>
                  <a:latin typeface="Calibri"/>
                  <a:ea typeface="Calibri"/>
                  <a:cs typeface="Calibri"/>
                  <a:sym typeface="Calibri"/>
                </a:rPr>
                <a:t>Sick (S1)</a:t>
              </a:r>
              <a:endParaRPr sz="1000" b="1" dirty="0">
                <a:solidFill>
                  <a:srgbClr val="3F3F3F"/>
                </a:solidFill>
                <a:latin typeface="Calibri"/>
                <a:ea typeface="Calibri"/>
                <a:cs typeface="Calibri"/>
                <a:sym typeface="Calibri"/>
              </a:endParaRPr>
            </a:p>
          </p:txBody>
        </p:sp>
        <p:sp>
          <p:nvSpPr>
            <p:cNvPr id="38" name="Shape 646">
              <a:extLst>
                <a:ext uri="{FF2B5EF4-FFF2-40B4-BE49-F238E27FC236}">
                  <a16:creationId xmlns:a16="http://schemas.microsoft.com/office/drawing/2014/main" id="{0BDCBE5B-2CEB-4159-8726-B25A35F8F5FB}"/>
                </a:ext>
              </a:extLst>
            </p:cNvPr>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a:solidFill>
                    <a:srgbClr val="3F3F3F"/>
                  </a:solidFill>
                  <a:latin typeface="Calibri"/>
                  <a:ea typeface="Calibri"/>
                  <a:cs typeface="Calibri"/>
                  <a:sym typeface="Calibri"/>
                </a:rPr>
                <a:t>Dead</a:t>
              </a:r>
              <a:r>
                <a:rPr lang="nl-NL" sz="900" b="1" dirty="0">
                  <a:solidFill>
                    <a:srgbClr val="3F3F3F"/>
                  </a:solidFill>
                  <a:latin typeface="Calibri"/>
                  <a:ea typeface="Calibri"/>
                  <a:cs typeface="Calibri"/>
                  <a:sym typeface="Calibri"/>
                </a:rPr>
                <a:t> (D)</a:t>
              </a:r>
              <a:endParaRPr sz="900" b="1" dirty="0">
                <a:solidFill>
                  <a:srgbClr val="3F3F3F"/>
                </a:solidFill>
                <a:latin typeface="Calibri"/>
                <a:ea typeface="Calibri"/>
                <a:cs typeface="Calibri"/>
                <a:sym typeface="Calibri"/>
              </a:endParaRPr>
            </a:p>
          </p:txBody>
        </p:sp>
        <p:cxnSp>
          <p:nvCxnSpPr>
            <p:cNvPr id="39" name="Shape 651">
              <a:extLst>
                <a:ext uri="{FF2B5EF4-FFF2-40B4-BE49-F238E27FC236}">
                  <a16:creationId xmlns:a16="http://schemas.microsoft.com/office/drawing/2014/main" id="{ED44998E-D399-497B-872C-3FF64A91726C}"/>
                </a:ext>
              </a:extLst>
            </p:cNvPr>
            <p:cNvCxnSpPr>
              <a:cxnSpLocks/>
            </p:cNvCxnSpPr>
            <p:nvPr/>
          </p:nvCxnSpPr>
          <p:spPr>
            <a:xfrm rot="5400000" flipH="1" flipV="1">
              <a:off x="4853250" y="1196294"/>
              <a:ext cx="19485" cy="3204485"/>
            </a:xfrm>
            <a:prstGeom prst="curvedConnector3">
              <a:avLst>
                <a:gd name="adj1" fmla="val 1800000"/>
              </a:avLst>
            </a:prstGeom>
            <a:noFill/>
            <a:ln w="25400" cap="flat" cmpd="sng">
              <a:solidFill>
                <a:schemeClr val="accent2"/>
              </a:solidFill>
              <a:prstDash val="solid"/>
              <a:round/>
              <a:headEnd type="none" w="med" len="med"/>
              <a:tailEnd type="triangle" w="med" len="med"/>
            </a:ln>
          </p:spPr>
        </p:cxnSp>
        <p:cxnSp>
          <p:nvCxnSpPr>
            <p:cNvPr id="40" name="Shape 651">
              <a:extLst>
                <a:ext uri="{FF2B5EF4-FFF2-40B4-BE49-F238E27FC236}">
                  <a16:creationId xmlns:a16="http://schemas.microsoft.com/office/drawing/2014/main" id="{5B354F72-171C-4EBB-8EB9-FCF0785A61FF}"/>
                </a:ext>
              </a:extLst>
            </p:cNvPr>
            <p:cNvCxnSpPr>
              <a:stCxn id="36" idx="2"/>
              <a:endCxn id="36"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41" name="Shape 651">
              <a:extLst>
                <a:ext uri="{FF2B5EF4-FFF2-40B4-BE49-F238E27FC236}">
                  <a16:creationId xmlns:a16="http://schemas.microsoft.com/office/drawing/2014/main" id="{5E777EFE-CF87-473B-BCE9-261AA05274FC}"/>
                </a:ext>
              </a:extLst>
            </p:cNvPr>
            <p:cNvCxnSpPr>
              <a:cxnSpLocks/>
              <a:stCxn id="37" idx="6"/>
              <a:endCxn id="37" idx="7"/>
            </p:cNvCxnSpPr>
            <p:nvPr/>
          </p:nvCxnSpPr>
          <p:spPr>
            <a:xfrm flipH="1" flipV="1">
              <a:off x="7088617" y="2992581"/>
              <a:ext cx="262724" cy="468468"/>
            </a:xfrm>
            <a:prstGeom prst="curvedConnector4">
              <a:avLst>
                <a:gd name="adj1" fmla="val -149171"/>
                <a:gd name="adj2" fmla="val 216287"/>
              </a:avLst>
            </a:prstGeom>
            <a:noFill/>
            <a:ln w="25400" cap="flat" cmpd="sng">
              <a:solidFill>
                <a:srgbClr val="3F3F3F"/>
              </a:solidFill>
              <a:prstDash val="solid"/>
              <a:round/>
              <a:headEnd type="none" w="sm" len="sm"/>
              <a:tailEnd type="triangle" w="lg" len="lg"/>
            </a:ln>
          </p:spPr>
        </p:cxnSp>
        <p:cxnSp>
          <p:nvCxnSpPr>
            <p:cNvPr id="42" name="Shape 651">
              <a:extLst>
                <a:ext uri="{FF2B5EF4-FFF2-40B4-BE49-F238E27FC236}">
                  <a16:creationId xmlns:a16="http://schemas.microsoft.com/office/drawing/2014/main" id="{8E9FD526-E88A-4601-A176-AF26A5E5B16E}"/>
                </a:ext>
              </a:extLst>
            </p:cNvPr>
            <p:cNvCxnSpPr>
              <a:stCxn id="38" idx="2"/>
              <a:endCxn id="38" idx="3"/>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43" name="Shape 651">
              <a:extLst>
                <a:ext uri="{FF2B5EF4-FFF2-40B4-BE49-F238E27FC236}">
                  <a16:creationId xmlns:a16="http://schemas.microsoft.com/office/drawing/2014/main" id="{1A76646A-972A-4F26-BCBB-358DEEAD26FE}"/>
                </a:ext>
              </a:extLst>
            </p:cNvPr>
            <p:cNvCxnSpPr>
              <a:stCxn id="36" idx="4"/>
              <a:endCxn id="38" idx="1"/>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44" name="Shape 651">
              <a:extLst>
                <a:ext uri="{FF2B5EF4-FFF2-40B4-BE49-F238E27FC236}">
                  <a16:creationId xmlns:a16="http://schemas.microsoft.com/office/drawing/2014/main" id="{C746F1C3-6C74-4077-B305-D495F76A8535}"/>
                </a:ext>
              </a:extLst>
            </p:cNvPr>
            <p:cNvCxnSpPr>
              <a:cxnSpLocks/>
              <a:stCxn id="37" idx="4"/>
              <a:endCxn id="38" idx="7"/>
            </p:cNvCxnSpPr>
            <p:nvPr/>
          </p:nvCxnSpPr>
          <p:spPr>
            <a:xfrm flipH="1">
              <a:off x="5489979" y="4123563"/>
              <a:ext cx="964369" cy="1002564"/>
            </a:xfrm>
            <a:prstGeom prst="straightConnector1">
              <a:avLst/>
            </a:prstGeom>
            <a:noFill/>
            <a:ln w="25400" cap="flat" cmpd="sng">
              <a:solidFill>
                <a:srgbClr val="3F3F3F"/>
              </a:solidFill>
              <a:prstDash val="solid"/>
              <a:round/>
              <a:headEnd type="none" w="sm" len="sm"/>
              <a:tailEnd type="triangle" w="lg" len="lg"/>
            </a:ln>
          </p:spPr>
        </p:cxnSp>
        <p:sp>
          <p:nvSpPr>
            <p:cNvPr id="45" name="Shape 671">
              <a:extLst>
                <a:ext uri="{FF2B5EF4-FFF2-40B4-BE49-F238E27FC236}">
                  <a16:creationId xmlns:a16="http://schemas.microsoft.com/office/drawing/2014/main" id="{CEE2E57A-1868-4380-A683-757F6AE27F38}"/>
                </a:ext>
              </a:extLst>
            </p:cNvPr>
            <p:cNvSpPr txBox="1"/>
            <p:nvPr/>
          </p:nvSpPr>
          <p:spPr>
            <a:xfrm>
              <a:off x="4425574" y="184664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100" dirty="0">
                <a:solidFill>
                  <a:schemeClr val="dk1"/>
                </a:solidFill>
                <a:latin typeface="Calibri"/>
                <a:ea typeface="Calibri"/>
                <a:cs typeface="Calibri"/>
                <a:sym typeface="Calibri"/>
              </a:endParaRPr>
            </a:p>
          </p:txBody>
        </p:sp>
      </p:grpSp>
      <p:sp>
        <p:nvSpPr>
          <p:cNvPr id="58" name="Shape 646">
            <a:extLst>
              <a:ext uri="{FF2B5EF4-FFF2-40B4-BE49-F238E27FC236}">
                <a16:creationId xmlns:a16="http://schemas.microsoft.com/office/drawing/2014/main" id="{F58C1AED-7A64-4584-A2A7-9B4C39420C46}"/>
              </a:ext>
            </a:extLst>
          </p:cNvPr>
          <p:cNvSpPr/>
          <p:nvPr/>
        </p:nvSpPr>
        <p:spPr>
          <a:xfrm>
            <a:off x="4711451" y="4064551"/>
            <a:ext cx="1046434" cy="863646"/>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a:solidFill>
                  <a:srgbClr val="3F3F3F"/>
                </a:solidFill>
                <a:latin typeface="Calibri"/>
                <a:ea typeface="Calibri"/>
                <a:cs typeface="Calibri"/>
                <a:sym typeface="Calibri"/>
              </a:rPr>
              <a:t>Recovered (R)</a:t>
            </a:r>
            <a:endParaRPr sz="1000" b="1" dirty="0">
              <a:solidFill>
                <a:srgbClr val="3F3F3F"/>
              </a:solidFill>
              <a:latin typeface="Calibri"/>
              <a:ea typeface="Calibri"/>
              <a:cs typeface="Calibri"/>
              <a:sym typeface="Calibri"/>
            </a:endParaRPr>
          </a:p>
        </p:txBody>
      </p:sp>
      <p:cxnSp>
        <p:nvCxnSpPr>
          <p:cNvPr id="59" name="Shape 651">
            <a:extLst>
              <a:ext uri="{FF2B5EF4-FFF2-40B4-BE49-F238E27FC236}">
                <a16:creationId xmlns:a16="http://schemas.microsoft.com/office/drawing/2014/main" id="{381F4E3C-1CDC-483E-A893-699CBADE4029}"/>
              </a:ext>
            </a:extLst>
          </p:cNvPr>
          <p:cNvCxnSpPr>
            <a:cxnSpLocks/>
          </p:cNvCxnSpPr>
          <p:nvPr/>
        </p:nvCxnSpPr>
        <p:spPr>
          <a:xfrm rot="5400000" flipH="1" flipV="1">
            <a:off x="4452984" y="3315522"/>
            <a:ext cx="32657" cy="1530716"/>
          </a:xfrm>
          <a:prstGeom prst="curvedConnector3">
            <a:avLst>
              <a:gd name="adj1" fmla="val 800003"/>
            </a:avLst>
          </a:prstGeom>
          <a:noFill/>
          <a:ln w="25400" cap="flat" cmpd="sng">
            <a:solidFill>
              <a:schemeClr val="accent2"/>
            </a:solidFill>
            <a:prstDash val="solid"/>
            <a:round/>
            <a:headEnd type="triangle" w="med" len="med"/>
            <a:tailEnd type="triangle" w="med" len="med"/>
          </a:ln>
        </p:spPr>
      </p:cxnSp>
      <p:cxnSp>
        <p:nvCxnSpPr>
          <p:cNvPr id="62" name="Shape 651">
            <a:extLst>
              <a:ext uri="{FF2B5EF4-FFF2-40B4-BE49-F238E27FC236}">
                <a16:creationId xmlns:a16="http://schemas.microsoft.com/office/drawing/2014/main" id="{304DC1E6-F587-4CB3-915F-6C1AD488FE57}"/>
              </a:ext>
            </a:extLst>
          </p:cNvPr>
          <p:cNvCxnSpPr>
            <a:cxnSpLocks/>
            <a:stCxn id="58" idx="6"/>
            <a:endCxn id="58" idx="7"/>
          </p:cNvCxnSpPr>
          <p:nvPr/>
        </p:nvCxnSpPr>
        <p:spPr>
          <a:xfrm flipH="1" flipV="1">
            <a:off x="5604638" y="4191029"/>
            <a:ext cx="153247" cy="305345"/>
          </a:xfrm>
          <a:prstGeom prst="curvedConnector4">
            <a:avLst>
              <a:gd name="adj1" fmla="val -149171"/>
              <a:gd name="adj2" fmla="val 216287"/>
            </a:avLst>
          </a:prstGeom>
          <a:noFill/>
          <a:ln w="25400" cap="flat" cmpd="sng">
            <a:solidFill>
              <a:srgbClr val="3F3F3F"/>
            </a:solidFill>
            <a:prstDash val="solid"/>
            <a:round/>
            <a:headEnd type="none" w="sm" len="sm"/>
            <a:tailEnd type="triangle" w="lg" len="lg"/>
          </a:ln>
        </p:spPr>
      </p:cxnSp>
      <p:cxnSp>
        <p:nvCxnSpPr>
          <p:cNvPr id="65" name="Shape 651">
            <a:extLst>
              <a:ext uri="{FF2B5EF4-FFF2-40B4-BE49-F238E27FC236}">
                <a16:creationId xmlns:a16="http://schemas.microsoft.com/office/drawing/2014/main" id="{B07C418A-5FBB-4259-9C37-90045EAF98D6}"/>
              </a:ext>
            </a:extLst>
          </p:cNvPr>
          <p:cNvCxnSpPr>
            <a:cxnSpLocks/>
            <a:stCxn id="58" idx="3"/>
            <a:endCxn id="38" idx="6"/>
          </p:cNvCxnSpPr>
          <p:nvPr/>
        </p:nvCxnSpPr>
        <p:spPr>
          <a:xfrm flipH="1">
            <a:off x="3297656" y="4801719"/>
            <a:ext cx="1567042" cy="1128678"/>
          </a:xfrm>
          <a:prstGeom prst="straightConnector1">
            <a:avLst/>
          </a:prstGeom>
          <a:noFill/>
          <a:ln w="25400" cap="flat" cmpd="sng">
            <a:solidFill>
              <a:srgbClr val="3F3F3F"/>
            </a:solidFill>
            <a:prstDash val="solid"/>
            <a:round/>
            <a:headEnd type="none" w="sm" len="sm"/>
            <a:tailEnd type="triangle" w="lg" len="lg"/>
          </a:ln>
        </p:spPr>
      </p:cxnSp>
      <p:sp>
        <p:nvSpPr>
          <p:cNvPr id="68" name="Rectangle 67">
            <a:extLst>
              <a:ext uri="{FF2B5EF4-FFF2-40B4-BE49-F238E27FC236}">
                <a16:creationId xmlns:a16="http://schemas.microsoft.com/office/drawing/2014/main" id="{9706C428-6221-4805-92E8-72487E2C41C4}"/>
              </a:ext>
            </a:extLst>
          </p:cNvPr>
          <p:cNvSpPr/>
          <p:nvPr/>
        </p:nvSpPr>
        <p:spPr>
          <a:xfrm>
            <a:off x="4601494" y="5780067"/>
            <a:ext cx="4236673" cy="369332"/>
          </a:xfrm>
          <a:prstGeom prst="rect">
            <a:avLst/>
          </a:prstGeom>
        </p:spPr>
        <p:txBody>
          <a:bodyPr wrap="none">
            <a:spAutoFit/>
          </a:bodyPr>
          <a:lstStyle/>
          <a:p>
            <a:r>
              <a:rPr lang="en-US" dirty="0"/>
              <a:t>Healthy – Sick – Recovered - Dead</a:t>
            </a:r>
          </a:p>
        </p:txBody>
      </p:sp>
    </p:spTree>
    <p:extLst>
      <p:ext uri="{BB962C8B-B14F-4D97-AF65-F5344CB8AC3E}">
        <p14:creationId xmlns:p14="http://schemas.microsoft.com/office/powerpoint/2010/main" val="5845855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 id="{9AAB4819-0B17-CB4D-852A-5F76AF0F5A64}" vid="{72784F96-721B-7543-B42D-15A68327EA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docProps/app.xml><?xml version="1.0" encoding="utf-8"?>
<Properties xmlns="http://schemas.openxmlformats.org/officeDocument/2006/extended-properties" xmlns:vt="http://schemas.openxmlformats.org/officeDocument/2006/docPropsVTypes">
  <Template/>
  <TotalTime>12143</TotalTime>
  <Words>597</Words>
  <Application>Microsoft Office PowerPoint</Application>
  <PresentationFormat>On-screen Show (4:3)</PresentationFormat>
  <Paragraphs>195</Paragraphs>
  <Slides>14</Slides>
  <Notes>8</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Cambria</vt:lpstr>
      <vt:lpstr>Cambria Math</vt:lpstr>
      <vt:lpstr>Constantia</vt:lpstr>
      <vt:lpstr>Verdana</vt:lpstr>
      <vt:lpstr>ThemeDARTH</vt:lpstr>
      <vt:lpstr>Incorporating time in cSTMs</vt:lpstr>
      <vt:lpstr>Time-Varying Probabilities</vt:lpstr>
      <vt:lpstr>Three-State Model</vt:lpstr>
      <vt:lpstr>Three-State Model</vt:lpstr>
      <vt:lpstr>Three-State Model</vt:lpstr>
      <vt:lpstr>Simulating Cohort with  Time-Varying Probabilities</vt:lpstr>
      <vt:lpstr>History Dependence</vt:lpstr>
      <vt:lpstr>History Dependence</vt:lpstr>
      <vt:lpstr>When history matters, create more states…</vt:lpstr>
      <vt:lpstr>Tunnel states</vt:lpstr>
      <vt:lpstr>State Time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Cost-effectiveness and Decision Modeling</dc:title>
  <dc:creator>Eva Enns</dc:creator>
  <cp:lastModifiedBy>Petros Pechlivanoglou</cp:lastModifiedBy>
  <cp:revision>148</cp:revision>
  <dcterms:created xsi:type="dcterms:W3CDTF">2018-07-06T17:43:18Z</dcterms:created>
  <dcterms:modified xsi:type="dcterms:W3CDTF">2022-12-06T04:43:40Z</dcterms:modified>
</cp:coreProperties>
</file>