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0" r:id="rId1"/>
  </p:sldMasterIdLst>
  <p:notesMasterIdLst>
    <p:notesMasterId r:id="rId38"/>
  </p:notesMasterIdLst>
  <p:sldIdLst>
    <p:sldId id="256" r:id="rId2"/>
    <p:sldId id="262" r:id="rId3"/>
    <p:sldId id="263" r:id="rId4"/>
    <p:sldId id="264" r:id="rId5"/>
    <p:sldId id="265" r:id="rId6"/>
    <p:sldId id="266" r:id="rId7"/>
    <p:sldId id="267" r:id="rId8"/>
    <p:sldId id="268" r:id="rId9"/>
    <p:sldId id="269" r:id="rId10"/>
    <p:sldId id="270" r:id="rId11"/>
    <p:sldId id="271" r:id="rId12"/>
    <p:sldId id="272" r:id="rId13"/>
    <p:sldId id="273" r:id="rId14"/>
    <p:sldId id="326" r:id="rId15"/>
    <p:sldId id="285" r:id="rId16"/>
    <p:sldId id="286" r:id="rId17"/>
    <p:sldId id="303" r:id="rId18"/>
    <p:sldId id="318" r:id="rId19"/>
    <p:sldId id="319" r:id="rId20"/>
    <p:sldId id="320" r:id="rId21"/>
    <p:sldId id="321" r:id="rId22"/>
    <p:sldId id="288" r:id="rId23"/>
    <p:sldId id="287" r:id="rId24"/>
    <p:sldId id="323" r:id="rId25"/>
    <p:sldId id="324" r:id="rId26"/>
    <p:sldId id="325" r:id="rId27"/>
    <p:sldId id="274" r:id="rId28"/>
    <p:sldId id="275" r:id="rId29"/>
    <p:sldId id="276" r:id="rId30"/>
    <p:sldId id="280" r:id="rId31"/>
    <p:sldId id="281" r:id="rId32"/>
    <p:sldId id="282" r:id="rId33"/>
    <p:sldId id="283" r:id="rId34"/>
    <p:sldId id="284" r:id="rId35"/>
    <p:sldId id="258" r:id="rId36"/>
    <p:sldId id="346"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039"/>
    <p:restoredTop sz="94646"/>
  </p:normalViewPr>
  <p:slideViewPr>
    <p:cSldViewPr snapToGrid="0" snapToObjects="1">
      <p:cViewPr>
        <p:scale>
          <a:sx n="80" d="100"/>
          <a:sy n="80" d="100"/>
        </p:scale>
        <p:origin x="2304" y="840"/>
      </p:cViewPr>
      <p:guideLst/>
    </p:cSldViewPr>
  </p:slideViewPr>
  <p:notesTextViewPr>
    <p:cViewPr>
      <p:scale>
        <a:sx n="1" d="1"/>
        <a:sy n="1" d="1"/>
      </p:scale>
      <p:origin x="0" y="0"/>
    </p:cViewPr>
  </p:notesTextViewPr>
  <p:sorterViewPr>
    <p:cViewPr>
      <p:scale>
        <a:sx n="130" d="100"/>
        <a:sy n="13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022054-F6B9-B04E-9F80-BE6C2BED9348}" type="datetimeFigureOut">
              <a:rPr lang="en-US" smtClean="0"/>
              <a:t>1/28/20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055542-5B12-4B47-9288-A13A79668078}" type="slidenum">
              <a:rPr lang="en-US" smtClean="0"/>
              <a:t>‹#›</a:t>
            </a:fld>
            <a:endParaRPr lang="en-US"/>
          </a:p>
        </p:txBody>
      </p:sp>
    </p:spTree>
    <p:extLst>
      <p:ext uri="{BB962C8B-B14F-4D97-AF65-F5344CB8AC3E}">
        <p14:creationId xmlns:p14="http://schemas.microsoft.com/office/powerpoint/2010/main" val="18171187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Date Placeholder 4"/>
          <p:cNvSpPr>
            <a:spLocks noGrp="1"/>
          </p:cNvSpPr>
          <p:nvPr>
            <p:ph type="dt" idx="11"/>
          </p:nvPr>
        </p:nvSpPr>
        <p:spPr/>
        <p:txBody>
          <a:bodyPr/>
          <a:lstStyle/>
          <a:p>
            <a:endParaRPr lang="en-US"/>
          </a:p>
        </p:txBody>
      </p:sp>
    </p:spTree>
    <p:extLst>
      <p:ext uri="{BB962C8B-B14F-4D97-AF65-F5344CB8AC3E}">
        <p14:creationId xmlns:p14="http://schemas.microsoft.com/office/powerpoint/2010/main" val="9492485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6"/>
        <p:cNvGrpSpPr/>
        <p:nvPr/>
      </p:nvGrpSpPr>
      <p:grpSpPr>
        <a:xfrm>
          <a:off x="0" y="0"/>
          <a:ext cx="0" cy="0"/>
          <a:chOff x="0" y="0"/>
          <a:chExt cx="0" cy="0"/>
        </a:xfrm>
      </p:grpSpPr>
      <p:sp>
        <p:nvSpPr>
          <p:cNvPr id="717" name="Shape 717"/>
          <p:cNvSpPr txBox="1">
            <a:spLocks noGrp="1"/>
          </p:cNvSpPr>
          <p:nvPr>
            <p:ph type="body" idx="1"/>
          </p:nvPr>
        </p:nvSpPr>
        <p:spPr>
          <a:xfrm>
            <a:off x="685800" y="4343401"/>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718" name="Shape 718"/>
          <p:cNvSpPr>
            <a:spLocks noGrp="1" noRot="1" noChangeAspect="1"/>
          </p:cNvSpPr>
          <p:nvPr>
            <p:ph type="sldImg" idx="2"/>
          </p:nvPr>
        </p:nvSpPr>
        <p:spPr>
          <a:xfrm>
            <a:off x="1144588" y="684213"/>
            <a:ext cx="4570412"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935033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3"/>
        <p:cNvGrpSpPr/>
        <p:nvPr/>
      </p:nvGrpSpPr>
      <p:grpSpPr>
        <a:xfrm>
          <a:off x="0" y="0"/>
          <a:ext cx="0" cy="0"/>
          <a:chOff x="0" y="0"/>
          <a:chExt cx="0" cy="0"/>
        </a:xfrm>
      </p:grpSpPr>
      <p:sp>
        <p:nvSpPr>
          <p:cNvPr id="754" name="Shape 754"/>
          <p:cNvSpPr txBox="1">
            <a:spLocks noGrp="1"/>
          </p:cNvSpPr>
          <p:nvPr>
            <p:ph type="body" idx="1"/>
          </p:nvPr>
        </p:nvSpPr>
        <p:spPr>
          <a:xfrm>
            <a:off x="685800" y="4343401"/>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755" name="Shape 755"/>
          <p:cNvSpPr>
            <a:spLocks noGrp="1" noRot="1" noChangeAspect="1"/>
          </p:cNvSpPr>
          <p:nvPr>
            <p:ph type="sldImg" idx="2"/>
          </p:nvPr>
        </p:nvSpPr>
        <p:spPr>
          <a:xfrm>
            <a:off x="1144588" y="684213"/>
            <a:ext cx="4570412"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123041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7"/>
        <p:cNvGrpSpPr/>
        <p:nvPr/>
      </p:nvGrpSpPr>
      <p:grpSpPr>
        <a:xfrm>
          <a:off x="0" y="0"/>
          <a:ext cx="0" cy="0"/>
          <a:chOff x="0" y="0"/>
          <a:chExt cx="0" cy="0"/>
        </a:xfrm>
      </p:grpSpPr>
      <p:sp>
        <p:nvSpPr>
          <p:cNvPr id="798" name="Shape 798"/>
          <p:cNvSpPr txBox="1">
            <a:spLocks noGrp="1"/>
          </p:cNvSpPr>
          <p:nvPr>
            <p:ph type="body" idx="1"/>
          </p:nvPr>
        </p:nvSpPr>
        <p:spPr>
          <a:xfrm>
            <a:off x="685800" y="4343401"/>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799" name="Shape 799"/>
          <p:cNvSpPr>
            <a:spLocks noGrp="1" noRot="1" noChangeAspect="1"/>
          </p:cNvSpPr>
          <p:nvPr>
            <p:ph type="sldImg" idx="2"/>
          </p:nvPr>
        </p:nvSpPr>
        <p:spPr>
          <a:xfrm>
            <a:off x="1144588" y="684213"/>
            <a:ext cx="4570412"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349132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0"/>
        <p:cNvGrpSpPr/>
        <p:nvPr/>
      </p:nvGrpSpPr>
      <p:grpSpPr>
        <a:xfrm>
          <a:off x="0" y="0"/>
          <a:ext cx="0" cy="0"/>
          <a:chOff x="0" y="0"/>
          <a:chExt cx="0" cy="0"/>
        </a:xfrm>
      </p:grpSpPr>
      <p:sp>
        <p:nvSpPr>
          <p:cNvPr id="821" name="Shape 821"/>
          <p:cNvSpPr txBox="1">
            <a:spLocks noGrp="1"/>
          </p:cNvSpPr>
          <p:nvPr>
            <p:ph type="body" idx="1"/>
          </p:nvPr>
        </p:nvSpPr>
        <p:spPr>
          <a:xfrm>
            <a:off x="685800" y="4343401"/>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822" name="Shape 822"/>
          <p:cNvSpPr>
            <a:spLocks noGrp="1" noRot="1" noChangeAspect="1"/>
          </p:cNvSpPr>
          <p:nvPr>
            <p:ph type="sldImg" idx="2"/>
          </p:nvPr>
        </p:nvSpPr>
        <p:spPr>
          <a:xfrm>
            <a:off x="1144588" y="684213"/>
            <a:ext cx="4570412"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058236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8"/>
        <p:cNvGrpSpPr/>
        <p:nvPr/>
      </p:nvGrpSpPr>
      <p:grpSpPr>
        <a:xfrm>
          <a:off x="0" y="0"/>
          <a:ext cx="0" cy="0"/>
          <a:chOff x="0" y="0"/>
          <a:chExt cx="0" cy="0"/>
        </a:xfrm>
      </p:grpSpPr>
      <p:sp>
        <p:nvSpPr>
          <p:cNvPr id="599" name="Shape 599"/>
          <p:cNvSpPr txBox="1">
            <a:spLocks noGrp="1"/>
          </p:cNvSpPr>
          <p:nvPr>
            <p:ph type="body" idx="1"/>
          </p:nvPr>
        </p:nvSpPr>
        <p:spPr>
          <a:xfrm>
            <a:off x="685800" y="4343401"/>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600" name="Shape 600"/>
          <p:cNvSpPr>
            <a:spLocks noGrp="1" noRot="1" noChangeAspect="1"/>
          </p:cNvSpPr>
          <p:nvPr>
            <p:ph type="sldImg" idx="2"/>
          </p:nvPr>
        </p:nvSpPr>
        <p:spPr>
          <a:xfrm>
            <a:off x="1144588" y="684213"/>
            <a:ext cx="4570412"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347911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3"/>
        <p:cNvGrpSpPr/>
        <p:nvPr/>
      </p:nvGrpSpPr>
      <p:grpSpPr>
        <a:xfrm>
          <a:off x="0" y="0"/>
          <a:ext cx="0" cy="0"/>
          <a:chOff x="0" y="0"/>
          <a:chExt cx="0" cy="0"/>
        </a:xfrm>
      </p:grpSpPr>
      <p:sp>
        <p:nvSpPr>
          <p:cNvPr id="844" name="Shape 84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45" name="Shape 845"/>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1201572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9"/>
        <p:cNvGrpSpPr/>
        <p:nvPr/>
      </p:nvGrpSpPr>
      <p:grpSpPr>
        <a:xfrm>
          <a:off x="0" y="0"/>
          <a:ext cx="0" cy="0"/>
          <a:chOff x="0" y="0"/>
          <a:chExt cx="0" cy="0"/>
        </a:xfrm>
      </p:grpSpPr>
      <p:sp>
        <p:nvSpPr>
          <p:cNvPr id="850" name="Shape 85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51" name="Shape 851"/>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a:t>Simple Markov to illustrate the use of Markov models</a:t>
            </a:r>
            <a:endParaRPr/>
          </a:p>
          <a:p>
            <a:pPr marL="0" lvl="0" indent="0" rtl="0">
              <a:spcBef>
                <a:spcPts val="0"/>
              </a:spcBef>
              <a:spcAft>
                <a:spcPts val="0"/>
              </a:spcAft>
              <a:buNone/>
            </a:pPr>
            <a:r>
              <a:rPr lang="nl-NL"/>
              <a:t>First letter </a:t>
            </a:r>
            <a:r>
              <a:rPr lang="nl-NL" b="1"/>
              <a:t>from</a:t>
            </a:r>
            <a:r>
              <a:rPr lang="nl-NL"/>
              <a:t> state and second letter </a:t>
            </a:r>
            <a:r>
              <a:rPr lang="nl-NL" b="1"/>
              <a:t>to</a:t>
            </a:r>
            <a:r>
              <a:rPr lang="nl-NL"/>
              <a:t> state</a:t>
            </a:r>
            <a:endParaRPr/>
          </a:p>
        </p:txBody>
      </p:sp>
    </p:spTree>
    <p:extLst>
      <p:ext uri="{BB962C8B-B14F-4D97-AF65-F5344CB8AC3E}">
        <p14:creationId xmlns:p14="http://schemas.microsoft.com/office/powerpoint/2010/main" val="7861982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6"/>
        <p:cNvGrpSpPr/>
        <p:nvPr/>
      </p:nvGrpSpPr>
      <p:grpSpPr>
        <a:xfrm>
          <a:off x="0" y="0"/>
          <a:ext cx="0" cy="0"/>
          <a:chOff x="0" y="0"/>
          <a:chExt cx="0" cy="0"/>
        </a:xfrm>
      </p:grpSpPr>
      <p:sp>
        <p:nvSpPr>
          <p:cNvPr id="857" name="Shape 85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58" name="Shape 858"/>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2364457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9"/>
        <p:cNvGrpSpPr/>
        <p:nvPr/>
      </p:nvGrpSpPr>
      <p:grpSpPr>
        <a:xfrm>
          <a:off x="0" y="0"/>
          <a:ext cx="0" cy="0"/>
          <a:chOff x="0" y="0"/>
          <a:chExt cx="0" cy="0"/>
        </a:xfrm>
      </p:grpSpPr>
      <p:sp>
        <p:nvSpPr>
          <p:cNvPr id="890" name="Shape 89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91" name="Shape 891"/>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a:t>Who is familiar with basic matrix calculations?</a:t>
            </a:r>
            <a:endParaRPr/>
          </a:p>
          <a:p>
            <a:pPr marL="0" lvl="0" indent="0" rtl="0">
              <a:spcBef>
                <a:spcPts val="0"/>
              </a:spcBef>
              <a:spcAft>
                <a:spcPts val="0"/>
              </a:spcAft>
              <a:buNone/>
            </a:pPr>
            <a:r>
              <a:rPr lang="nl-NL"/>
              <a:t>-&gt; Inner product</a:t>
            </a:r>
            <a:endParaRPr/>
          </a:p>
        </p:txBody>
      </p:sp>
    </p:spTree>
    <p:extLst>
      <p:ext uri="{BB962C8B-B14F-4D97-AF65-F5344CB8AC3E}">
        <p14:creationId xmlns:p14="http://schemas.microsoft.com/office/powerpoint/2010/main" val="20304384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9"/>
        <p:cNvGrpSpPr/>
        <p:nvPr/>
      </p:nvGrpSpPr>
      <p:grpSpPr>
        <a:xfrm>
          <a:off x="0" y="0"/>
          <a:ext cx="0" cy="0"/>
          <a:chOff x="0" y="0"/>
          <a:chExt cx="0" cy="0"/>
        </a:xfrm>
      </p:grpSpPr>
      <p:sp>
        <p:nvSpPr>
          <p:cNvPr id="900" name="Shape 9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01" name="Shape 901"/>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6750533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7"/>
        <p:cNvGrpSpPr/>
        <p:nvPr/>
      </p:nvGrpSpPr>
      <p:grpSpPr>
        <a:xfrm>
          <a:off x="0" y="0"/>
          <a:ext cx="0" cy="0"/>
          <a:chOff x="0" y="0"/>
          <a:chExt cx="0" cy="0"/>
        </a:xfrm>
      </p:grpSpPr>
      <p:sp>
        <p:nvSpPr>
          <p:cNvPr id="558" name="Shape 55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59" name="Shape 559"/>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31426957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8"/>
        <p:cNvGrpSpPr/>
        <p:nvPr/>
      </p:nvGrpSpPr>
      <p:grpSpPr>
        <a:xfrm>
          <a:off x="0" y="0"/>
          <a:ext cx="0" cy="0"/>
          <a:chOff x="0" y="0"/>
          <a:chExt cx="0" cy="0"/>
        </a:xfrm>
      </p:grpSpPr>
      <p:sp>
        <p:nvSpPr>
          <p:cNvPr id="909" name="Shape 90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10" name="Shape 910"/>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Clr>
                <a:schemeClr val="dk1"/>
              </a:buClr>
              <a:buSzPts val="1100"/>
              <a:buFont typeface="Arial"/>
              <a:buNone/>
            </a:pPr>
            <a:r>
              <a:rPr lang="nl-NL">
                <a:solidFill>
                  <a:schemeClr val="dk1"/>
                </a:solidFill>
              </a:rPr>
              <a:t>M(tx3) e(3x1) = t * 1</a:t>
            </a:r>
            <a:endParaRPr>
              <a:solidFill>
                <a:schemeClr val="dk1"/>
              </a:solidFill>
            </a:endParaRPr>
          </a:p>
          <a:p>
            <a:pPr marL="0" lvl="0" indent="0" rtl="0">
              <a:spcBef>
                <a:spcPts val="0"/>
              </a:spcBef>
              <a:spcAft>
                <a:spcPts val="0"/>
              </a:spcAft>
              <a:buClr>
                <a:schemeClr val="dk1"/>
              </a:buClr>
              <a:buSzPts val="1100"/>
              <a:buFont typeface="Arial"/>
              <a:buNone/>
            </a:pPr>
            <a:r>
              <a:rPr lang="nl-NL">
                <a:solidFill>
                  <a:schemeClr val="dk1"/>
                </a:solidFill>
              </a:rPr>
              <a:t>(n x m) (m x p) = (n x p)</a:t>
            </a:r>
            <a:endParaRPr/>
          </a:p>
        </p:txBody>
      </p:sp>
    </p:spTree>
    <p:extLst>
      <p:ext uri="{BB962C8B-B14F-4D97-AF65-F5344CB8AC3E}">
        <p14:creationId xmlns:p14="http://schemas.microsoft.com/office/powerpoint/2010/main" val="18568023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8"/>
        <p:cNvGrpSpPr/>
        <p:nvPr/>
      </p:nvGrpSpPr>
      <p:grpSpPr>
        <a:xfrm>
          <a:off x="0" y="0"/>
          <a:ext cx="0" cy="0"/>
          <a:chOff x="0" y="0"/>
          <a:chExt cx="0" cy="0"/>
        </a:xfrm>
      </p:grpSpPr>
      <p:sp>
        <p:nvSpPr>
          <p:cNvPr id="919" name="Shape 91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20" name="Shape 920"/>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Clr>
                <a:schemeClr val="dk1"/>
              </a:buClr>
              <a:buSzPts val="1100"/>
              <a:buFont typeface="Arial"/>
              <a:buNone/>
            </a:pPr>
            <a:r>
              <a:rPr lang="nl-NL">
                <a:solidFill>
                  <a:schemeClr val="dk1"/>
                </a:solidFill>
              </a:rPr>
              <a:t>M(tx3) e(3x1) = t * 1</a:t>
            </a:r>
            <a:endParaRPr>
              <a:solidFill>
                <a:schemeClr val="dk1"/>
              </a:solidFill>
            </a:endParaRPr>
          </a:p>
          <a:p>
            <a:pPr marL="0" lvl="0" indent="0" rtl="0">
              <a:spcBef>
                <a:spcPts val="0"/>
              </a:spcBef>
              <a:spcAft>
                <a:spcPts val="0"/>
              </a:spcAft>
              <a:buClr>
                <a:schemeClr val="dk1"/>
              </a:buClr>
              <a:buSzPts val="1100"/>
              <a:buFont typeface="Arial"/>
              <a:buNone/>
            </a:pPr>
            <a:r>
              <a:rPr lang="nl-NL">
                <a:solidFill>
                  <a:schemeClr val="dk1"/>
                </a:solidFill>
              </a:rPr>
              <a:t>(n x m) (m x p) = (n x p)</a:t>
            </a:r>
            <a:endParaRPr/>
          </a:p>
        </p:txBody>
      </p:sp>
    </p:spTree>
    <p:extLst>
      <p:ext uri="{BB962C8B-B14F-4D97-AF65-F5344CB8AC3E}">
        <p14:creationId xmlns:p14="http://schemas.microsoft.com/office/powerpoint/2010/main" val="1807469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8"/>
        <p:cNvGrpSpPr/>
        <p:nvPr/>
      </p:nvGrpSpPr>
      <p:grpSpPr>
        <a:xfrm>
          <a:off x="0" y="0"/>
          <a:ext cx="0" cy="0"/>
          <a:chOff x="0" y="0"/>
          <a:chExt cx="0" cy="0"/>
        </a:xfrm>
      </p:grpSpPr>
      <p:sp>
        <p:nvSpPr>
          <p:cNvPr id="929" name="Shape 92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0" name="Shape 930"/>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a:t>Part 1 = Showing code 3 state model</a:t>
            </a:r>
            <a:endParaRPr/>
          </a:p>
          <a:p>
            <a:pPr marL="0" lvl="0" indent="0" rtl="0">
              <a:spcBef>
                <a:spcPts val="0"/>
              </a:spcBef>
              <a:spcAft>
                <a:spcPts val="0"/>
              </a:spcAft>
              <a:buNone/>
            </a:pPr>
            <a:r>
              <a:rPr lang="nl-NL"/>
              <a:t>Part 2 = Exercise build Sick-Sicker model </a:t>
            </a:r>
            <a:endParaRPr/>
          </a:p>
          <a:p>
            <a:pPr marL="0" lvl="0" indent="0" rtl="0">
              <a:spcBef>
                <a:spcPts val="0"/>
              </a:spcBef>
              <a:spcAft>
                <a:spcPts val="0"/>
              </a:spcAft>
              <a:buNone/>
            </a:pPr>
            <a:r>
              <a:rPr lang="nl-NL"/>
              <a:t>Part 3 = Show answers of Sick-Sicker </a:t>
            </a:r>
            <a:endParaRPr/>
          </a:p>
        </p:txBody>
      </p:sp>
    </p:spTree>
    <p:extLst>
      <p:ext uri="{BB962C8B-B14F-4D97-AF65-F5344CB8AC3E}">
        <p14:creationId xmlns:p14="http://schemas.microsoft.com/office/powerpoint/2010/main" val="11655996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7"/>
        <p:cNvGrpSpPr/>
        <p:nvPr/>
      </p:nvGrpSpPr>
      <p:grpSpPr>
        <a:xfrm>
          <a:off x="0" y="0"/>
          <a:ext cx="0" cy="0"/>
          <a:chOff x="0" y="0"/>
          <a:chExt cx="0" cy="0"/>
        </a:xfrm>
      </p:grpSpPr>
      <p:sp>
        <p:nvSpPr>
          <p:cNvPr id="2028" name="Google Shape;2028;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29" name="Google Shape;2029;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769202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4"/>
        <p:cNvGrpSpPr/>
        <p:nvPr/>
      </p:nvGrpSpPr>
      <p:grpSpPr>
        <a:xfrm>
          <a:off x="0" y="0"/>
          <a:ext cx="0" cy="0"/>
          <a:chOff x="0" y="0"/>
          <a:chExt cx="0" cy="0"/>
        </a:xfrm>
      </p:grpSpPr>
      <p:sp>
        <p:nvSpPr>
          <p:cNvPr id="565" name="Shape 56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66" name="Shape 566"/>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6668615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1"/>
        <p:cNvGrpSpPr/>
        <p:nvPr/>
      </p:nvGrpSpPr>
      <p:grpSpPr>
        <a:xfrm>
          <a:off x="0" y="0"/>
          <a:ext cx="0" cy="0"/>
          <a:chOff x="0" y="0"/>
          <a:chExt cx="0" cy="0"/>
        </a:xfrm>
      </p:grpSpPr>
      <p:sp>
        <p:nvSpPr>
          <p:cNvPr id="572" name="Shape 57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3" name="Shape 573"/>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714603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2"/>
        <p:cNvGrpSpPr/>
        <p:nvPr/>
      </p:nvGrpSpPr>
      <p:grpSpPr>
        <a:xfrm>
          <a:off x="0" y="0"/>
          <a:ext cx="0" cy="0"/>
          <a:chOff x="0" y="0"/>
          <a:chExt cx="0" cy="0"/>
        </a:xfrm>
      </p:grpSpPr>
      <p:sp>
        <p:nvSpPr>
          <p:cNvPr id="583" name="Shape 58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4" name="Shape 58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1677257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Shape 59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92" name="Shape 59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593" name="Shape 593"/>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nl-NL"/>
              <a:t>6</a:t>
            </a:fld>
            <a:endParaRPr/>
          </a:p>
        </p:txBody>
      </p:sp>
    </p:spTree>
    <p:extLst>
      <p:ext uri="{BB962C8B-B14F-4D97-AF65-F5344CB8AC3E}">
        <p14:creationId xmlns:p14="http://schemas.microsoft.com/office/powerpoint/2010/main" val="16348785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8"/>
        <p:cNvGrpSpPr/>
        <p:nvPr/>
      </p:nvGrpSpPr>
      <p:grpSpPr>
        <a:xfrm>
          <a:off x="0" y="0"/>
          <a:ext cx="0" cy="0"/>
          <a:chOff x="0" y="0"/>
          <a:chExt cx="0" cy="0"/>
        </a:xfrm>
      </p:grpSpPr>
      <p:sp>
        <p:nvSpPr>
          <p:cNvPr id="599" name="Shape 599"/>
          <p:cNvSpPr txBox="1">
            <a:spLocks noGrp="1"/>
          </p:cNvSpPr>
          <p:nvPr>
            <p:ph type="body" idx="1"/>
          </p:nvPr>
        </p:nvSpPr>
        <p:spPr>
          <a:xfrm>
            <a:off x="685800" y="4343401"/>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600" name="Shape 600"/>
          <p:cNvSpPr>
            <a:spLocks noGrp="1" noRot="1" noChangeAspect="1"/>
          </p:cNvSpPr>
          <p:nvPr>
            <p:ph type="sldImg" idx="2"/>
          </p:nvPr>
        </p:nvSpPr>
        <p:spPr>
          <a:xfrm>
            <a:off x="1144588" y="684213"/>
            <a:ext cx="4570412"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420880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1"/>
        <p:cNvGrpSpPr/>
        <p:nvPr/>
      </p:nvGrpSpPr>
      <p:grpSpPr>
        <a:xfrm>
          <a:off x="0" y="0"/>
          <a:ext cx="0" cy="0"/>
          <a:chOff x="0" y="0"/>
          <a:chExt cx="0" cy="0"/>
        </a:xfrm>
      </p:grpSpPr>
      <p:sp>
        <p:nvSpPr>
          <p:cNvPr id="642" name="Shape 642"/>
          <p:cNvSpPr txBox="1">
            <a:spLocks noGrp="1"/>
          </p:cNvSpPr>
          <p:nvPr>
            <p:ph type="body" idx="1"/>
          </p:nvPr>
        </p:nvSpPr>
        <p:spPr>
          <a:xfrm>
            <a:off x="685800" y="4343401"/>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643" name="Shape 643"/>
          <p:cNvSpPr>
            <a:spLocks noGrp="1" noRot="1" noChangeAspect="1"/>
          </p:cNvSpPr>
          <p:nvPr>
            <p:ph type="sldImg" idx="2"/>
          </p:nvPr>
        </p:nvSpPr>
        <p:spPr>
          <a:xfrm>
            <a:off x="1144588" y="684213"/>
            <a:ext cx="4570412"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88823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8"/>
        <p:cNvGrpSpPr/>
        <p:nvPr/>
      </p:nvGrpSpPr>
      <p:grpSpPr>
        <a:xfrm>
          <a:off x="0" y="0"/>
          <a:ext cx="0" cy="0"/>
          <a:chOff x="0" y="0"/>
          <a:chExt cx="0" cy="0"/>
        </a:xfrm>
      </p:grpSpPr>
      <p:sp>
        <p:nvSpPr>
          <p:cNvPr id="679" name="Shape 679"/>
          <p:cNvSpPr txBox="1">
            <a:spLocks noGrp="1"/>
          </p:cNvSpPr>
          <p:nvPr>
            <p:ph type="body" idx="1"/>
          </p:nvPr>
        </p:nvSpPr>
        <p:spPr>
          <a:xfrm>
            <a:off x="685800" y="4343401"/>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680" name="Shape 680"/>
          <p:cNvSpPr>
            <a:spLocks noGrp="1" noRot="1" noChangeAspect="1"/>
          </p:cNvSpPr>
          <p:nvPr>
            <p:ph type="sldImg" idx="2"/>
          </p:nvPr>
        </p:nvSpPr>
        <p:spPr>
          <a:xfrm>
            <a:off x="1144588" y="684213"/>
            <a:ext cx="4570412"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963173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png"/><Relationship Id="rId4" Type="http://schemas.openxmlformats.org/officeDocument/2006/relationships/image" Target="../media/image9.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1.png"/><Relationship Id="rId1" Type="http://schemas.openxmlformats.org/officeDocument/2006/relationships/slideMaster" Target="../slideMasters/slideMaster1.xml"/><Relationship Id="rId5" Type="http://schemas.openxmlformats.org/officeDocument/2006/relationships/image" Target="../media/image12.png"/><Relationship Id="rId4" Type="http://schemas.openxmlformats.org/officeDocument/2006/relationships/image" Target="../media/image8.gif"/></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bg>
      <p:bgPr>
        <a:solidFill>
          <a:srgbClr val="009999"/>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27584" y="3501008"/>
            <a:ext cx="6461760" cy="1066800"/>
          </a:xfrm>
        </p:spPr>
        <p:txBody>
          <a:bodyPr anchor="t">
            <a:normAutofit/>
          </a:bodyPr>
          <a:lstStyle>
            <a:lvl1pPr marL="0" indent="0" algn="l">
              <a:buNone/>
              <a:defRPr sz="2000">
                <a:solidFill>
                  <a:srgbClr val="FEF8F3"/>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6" name="Slide Number Placeholder 5"/>
          <p:cNvSpPr>
            <a:spLocks noGrp="1"/>
          </p:cNvSpPr>
          <p:nvPr>
            <p:ph type="sldNum" sz="quarter" idx="12"/>
          </p:nvPr>
        </p:nvSpPr>
        <p:spPr>
          <a:ln>
            <a:noFill/>
          </a:ln>
        </p:spPr>
        <p:txBody>
          <a:bodyPr/>
          <a:lstStyle/>
          <a:p>
            <a:fld id="{0798D939-2D9E-2142-A80A-FFDECD1E5A9B}" type="slidenum">
              <a:rPr lang="en-US" smtClean="0"/>
              <a:t>‹#›</a:t>
            </a:fld>
            <a:endParaRPr lang="en-US"/>
          </a:p>
        </p:txBody>
      </p:sp>
      <p:sp>
        <p:nvSpPr>
          <p:cNvPr id="8" name="Footer Placeholder 4"/>
          <p:cNvSpPr>
            <a:spLocks noGrp="1"/>
          </p:cNvSpPr>
          <p:nvPr>
            <p:ph type="ftr" sz="quarter" idx="3"/>
          </p:nvPr>
        </p:nvSpPr>
        <p:spPr>
          <a:xfrm>
            <a:off x="649288" y="6453336"/>
            <a:ext cx="4786808" cy="374587"/>
          </a:xfrm>
          <a:prstGeom prst="rect">
            <a:avLst/>
          </a:prstGeom>
          <a:noFill/>
        </p:spPr>
        <p:txBody>
          <a:bodyPr vert="horz" lIns="91440" tIns="45720" rIns="91440" bIns="45720" rtlCol="0" anchor="ctr"/>
          <a:lstStyle>
            <a:lvl1pPr algn="l">
              <a:defRPr sz="1200">
                <a:solidFill>
                  <a:schemeClr val="bg1"/>
                </a:solidFill>
              </a:defRPr>
            </a:lvl1pPr>
          </a:lstStyle>
          <a:p>
            <a:endParaRPr lang="en-US"/>
          </a:p>
        </p:txBody>
      </p:sp>
      <p:sp>
        <p:nvSpPr>
          <p:cNvPr id="11" name="Rectangle 10"/>
          <p:cNvSpPr/>
          <p:nvPr/>
        </p:nvSpPr>
        <p:spPr>
          <a:xfrm>
            <a:off x="1815852" y="764704"/>
            <a:ext cx="7308304" cy="2376264"/>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004D99"/>
              </a:solidFill>
            </a:endParaRPr>
          </a:p>
        </p:txBody>
      </p:sp>
      <p:sp>
        <p:nvSpPr>
          <p:cNvPr id="2" name="Title 1"/>
          <p:cNvSpPr>
            <a:spLocks noGrp="1"/>
          </p:cNvSpPr>
          <p:nvPr>
            <p:ph type="ctrTitle"/>
          </p:nvPr>
        </p:nvSpPr>
        <p:spPr>
          <a:xfrm>
            <a:off x="1815852" y="764704"/>
            <a:ext cx="7357120" cy="2384623"/>
          </a:xfrm>
        </p:spPr>
        <p:txBody>
          <a:bodyPr anchor="b"/>
          <a:lstStyle>
            <a:lvl1pPr>
              <a:defRPr sz="6600">
                <a:ln>
                  <a:noFill/>
                </a:ln>
                <a:solidFill>
                  <a:srgbClr val="004D99"/>
                </a:solidFill>
              </a:defRPr>
            </a:lvl1pPr>
          </a:lstStyle>
          <a:p>
            <a:r>
              <a:rPr lang="en-US"/>
              <a:t>Click to edit Master title style</a:t>
            </a:r>
            <a:endParaRPr lang="en-US" dirty="0"/>
          </a:p>
        </p:txBody>
      </p:sp>
      <p:sp>
        <p:nvSpPr>
          <p:cNvPr id="7" name="TextBox 6"/>
          <p:cNvSpPr txBox="1"/>
          <p:nvPr/>
        </p:nvSpPr>
        <p:spPr>
          <a:xfrm>
            <a:off x="653822" y="5807005"/>
            <a:ext cx="7850043" cy="646331"/>
          </a:xfrm>
          <a:prstGeom prst="rect">
            <a:avLst/>
          </a:prstGeom>
          <a:noFill/>
        </p:spPr>
        <p:txBody>
          <a:bodyPr wrap="square" rtlCol="0">
            <a:spAutoFit/>
          </a:bodyPr>
          <a:lstStyle/>
          <a:p>
            <a:r>
              <a:rPr lang="en-US" sz="900" b="1" i="0" kern="1200" dirty="0">
                <a:solidFill>
                  <a:schemeClr val="bg1"/>
                </a:solidFill>
                <a:effectLst/>
                <a:latin typeface="+mn-lt"/>
                <a:ea typeface="+mn-ea"/>
                <a:cs typeface="+mn-cs"/>
              </a:rPr>
              <a:t>© Copyright 2017, THE HOSPITAL FOR SICK CHILDREN AND THE COLLABORATING INSTITUTIONS.</a:t>
            </a:r>
            <a:r>
              <a:rPr lang="en-US" sz="900" b="0" i="0" kern="1200" dirty="0">
                <a:solidFill>
                  <a:schemeClr val="bg1"/>
                </a:solidFill>
                <a:effectLst/>
                <a:latin typeface="+mn-lt"/>
                <a:ea typeface="+mn-ea"/>
                <a:cs typeface="+mn-cs"/>
              </a:rPr>
              <a:t> </a:t>
            </a:r>
          </a:p>
          <a:p>
            <a:r>
              <a:rPr lang="en-US" sz="900" b="0" i="0" kern="1200" dirty="0">
                <a:solidFill>
                  <a:schemeClr val="bg1"/>
                </a:solidFill>
                <a:effectLst/>
                <a:latin typeface="+mn-lt"/>
                <a:ea typeface="+mn-ea"/>
                <a:cs typeface="+mn-cs"/>
              </a:rPr>
              <a:t> 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a:t>
            </a:r>
            <a:endParaRPr lang="en-GB" sz="900" dirty="0">
              <a:solidFill>
                <a:schemeClr val="bg1"/>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976064" y="5315288"/>
            <a:ext cx="7772400" cy="594360"/>
          </a:xfrm>
        </p:spPr>
        <p:txBody>
          <a:bodyPr anchor="b"/>
          <a:lstStyle>
            <a:lvl1pPr algn="ctr">
              <a:defRPr sz="2200" b="1"/>
            </a:lvl1pPr>
          </a:lstStyle>
          <a:p>
            <a:r>
              <a:rPr lang="en-US"/>
              <a:t>Click to edit Master title style</a:t>
            </a:r>
            <a:endParaRPr lang="en-US" dirty="0"/>
          </a:p>
        </p:txBody>
      </p:sp>
      <p:sp>
        <p:nvSpPr>
          <p:cNvPr id="4" name="Text Placeholder 3"/>
          <p:cNvSpPr>
            <a:spLocks noGrp="1"/>
          </p:cNvSpPr>
          <p:nvPr>
            <p:ph type="body" sz="half" idx="2"/>
          </p:nvPr>
        </p:nvSpPr>
        <p:spPr>
          <a:xfrm>
            <a:off x="976062" y="5915744"/>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D3575FE-2CC2-2845-A91B-203C440E7198}" type="datetimeFigureOut">
              <a:rPr lang="en-US" smtClean="0"/>
              <a:t>1/28/20</a:t>
            </a:fld>
            <a:endParaRPr lang="en-US"/>
          </a:p>
        </p:txBody>
      </p:sp>
      <p:sp>
        <p:nvSpPr>
          <p:cNvPr id="7" name="Slide Number Placeholder 6"/>
          <p:cNvSpPr>
            <a:spLocks noGrp="1"/>
          </p:cNvSpPr>
          <p:nvPr>
            <p:ph type="sldNum" sz="quarter" idx="12"/>
          </p:nvPr>
        </p:nvSpPr>
        <p:spPr/>
        <p:txBody>
          <a:bodyPr/>
          <a:lstStyle/>
          <a:p>
            <a:fld id="{0798D939-2D9E-2142-A80A-FFDECD1E5A9B}" type="slidenum">
              <a:rPr lang="en-US" smtClean="0"/>
              <a:t>‹#›</a:t>
            </a:fld>
            <a:endParaRPr lang="en-US"/>
          </a:p>
        </p:txBody>
      </p:sp>
      <p:sp>
        <p:nvSpPr>
          <p:cNvPr id="9" name="Content Placeholder 8"/>
          <p:cNvSpPr>
            <a:spLocks noGrp="1"/>
          </p:cNvSpPr>
          <p:nvPr>
            <p:ph sz="quarter" idx="13"/>
          </p:nvPr>
        </p:nvSpPr>
        <p:spPr>
          <a:xfrm>
            <a:off x="976063" y="200744"/>
            <a:ext cx="7772400" cy="49428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952056" y="5085184"/>
            <a:ext cx="7772400" cy="594626"/>
          </a:xfrm>
        </p:spPr>
        <p:txBody>
          <a:bodyPr anchor="b"/>
          <a:lstStyle>
            <a:lvl1pPr algn="ctr">
              <a:defRPr sz="2200" b="1">
                <a:ln>
                  <a:noFill/>
                </a:ln>
                <a:solidFill>
                  <a:schemeClr val="tx2"/>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650304" y="0"/>
            <a:ext cx="8458200" cy="494116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952056" y="5685906"/>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DD3575FE-2CC2-2845-A91B-203C440E7198}" type="datetimeFigureOut">
              <a:rPr lang="en-US" smtClean="0"/>
              <a:t>1/28/20</a:t>
            </a:fld>
            <a:endParaRPr lang="en-US"/>
          </a:p>
        </p:txBody>
      </p:sp>
      <p:sp>
        <p:nvSpPr>
          <p:cNvPr id="9" name="Slide Number Placeholder 8"/>
          <p:cNvSpPr>
            <a:spLocks noGrp="1"/>
          </p:cNvSpPr>
          <p:nvPr>
            <p:ph type="sldNum" sz="quarter" idx="11"/>
          </p:nvPr>
        </p:nvSpPr>
        <p:spPr/>
        <p:txBody>
          <a:bodyPr/>
          <a:lstStyle/>
          <a:p>
            <a:fld id="{0798D939-2D9E-2142-A80A-FFDECD1E5A9B}" type="slidenum">
              <a:rPr lang="en-US" smtClean="0"/>
              <a:t>‹#›</a:t>
            </a:fld>
            <a:endParaRPr lang="en-US"/>
          </a:p>
        </p:txBody>
      </p:sp>
      <p:sp>
        <p:nvSpPr>
          <p:cNvPr id="11"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984448" y="1556792"/>
            <a:ext cx="7620000" cy="46805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D3575FE-2CC2-2845-A91B-203C440E7198}" type="datetimeFigureOut">
              <a:rPr lang="en-US" smtClean="0"/>
              <a:t>1/28/20</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67872" y="274638"/>
            <a:ext cx="1752600" cy="58515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895672"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D3575FE-2CC2-2845-A91B-203C440E7198}" type="datetimeFigureOut">
              <a:rPr lang="en-US" smtClean="0"/>
              <a:t>1/28/20</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Aangepaste indeli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Slide Number Placeholder 2"/>
          <p:cNvSpPr>
            <a:spLocks noGrp="1"/>
          </p:cNvSpPr>
          <p:nvPr>
            <p:ph type="sldNum" sz="quarter" idx="10"/>
          </p:nvPr>
        </p:nvSpPr>
        <p:spPr/>
        <p:txBody>
          <a:bodyPr/>
          <a:lstStyle/>
          <a:p>
            <a:fld id="{0798D939-2D9E-2142-A80A-FFDECD1E5A9B}" type="slidenum">
              <a:rPr lang="en-US" smtClean="0"/>
              <a:t>‹#›</a:t>
            </a:fld>
            <a:endParaRPr lang="en-US"/>
          </a:p>
        </p:txBody>
      </p:sp>
      <p:sp>
        <p:nvSpPr>
          <p:cNvPr id="5" name="Date Placeholder 4"/>
          <p:cNvSpPr>
            <a:spLocks noGrp="1"/>
          </p:cNvSpPr>
          <p:nvPr>
            <p:ph type="dt" sz="half" idx="12"/>
          </p:nvPr>
        </p:nvSpPr>
        <p:spPr/>
        <p:txBody>
          <a:bodyPr/>
          <a:lstStyle/>
          <a:p>
            <a:fld id="{DD3575FE-2CC2-2845-A91B-203C440E7198}" type="datetimeFigureOut">
              <a:rPr lang="en-US" smtClean="0"/>
              <a:t>1/28/20</a:t>
            </a:fld>
            <a:endParaRPr lang="en-US"/>
          </a:p>
        </p:txBody>
      </p:sp>
      <p:sp>
        <p:nvSpPr>
          <p:cNvPr id="6"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Last slide 2" preserve="1">
  <p:cSld name="Last slide 2">
    <p:bg>
      <p:bgPr>
        <a:solidFill>
          <a:srgbClr val="009999"/>
        </a:solidFill>
        <a:effectLst/>
      </p:bgPr>
    </p:bg>
    <p:spTree>
      <p:nvGrpSpPr>
        <p:cNvPr id="1" name="Shape 144"/>
        <p:cNvGrpSpPr/>
        <p:nvPr/>
      </p:nvGrpSpPr>
      <p:grpSpPr>
        <a:xfrm>
          <a:off x="0" y="0"/>
          <a:ext cx="0" cy="0"/>
          <a:chOff x="0" y="0"/>
          <a:chExt cx="0" cy="0"/>
        </a:xfrm>
      </p:grpSpPr>
      <p:sp>
        <p:nvSpPr>
          <p:cNvPr id="145" name="Google Shape;145;p21"/>
          <p:cNvSpPr txBox="1">
            <a:spLocks noGrp="1"/>
          </p:cNvSpPr>
          <p:nvPr>
            <p:ph type="dt" idx="10"/>
          </p:nvPr>
        </p:nvSpPr>
        <p:spPr>
          <a:xfrm rot="-5400000">
            <a:off x="-912843" y="5303549"/>
            <a:ext cx="2438400" cy="3657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pic>
        <p:nvPicPr>
          <p:cNvPr id="146" name="Google Shape;146;p21" descr="Image result for website icon white"/>
          <p:cNvPicPr preferRelativeResize="0"/>
          <p:nvPr/>
        </p:nvPicPr>
        <p:blipFill rotWithShape="1">
          <a:blip r:embed="rId2">
            <a:alphaModFix/>
          </a:blip>
          <a:srcRect/>
          <a:stretch/>
        </p:blipFill>
        <p:spPr>
          <a:xfrm>
            <a:off x="1835696" y="2243336"/>
            <a:ext cx="540000" cy="540000"/>
          </a:xfrm>
          <a:prstGeom prst="rect">
            <a:avLst/>
          </a:prstGeom>
          <a:noFill/>
          <a:ln>
            <a:noFill/>
          </a:ln>
        </p:spPr>
      </p:pic>
      <p:sp>
        <p:nvSpPr>
          <p:cNvPr id="147" name="Google Shape;147;p21"/>
          <p:cNvSpPr txBox="1">
            <a:spLocks noGrp="1"/>
          </p:cNvSpPr>
          <p:nvPr>
            <p:ph type="ftr" idx="11"/>
          </p:nvPr>
        </p:nvSpPr>
        <p:spPr>
          <a:xfrm>
            <a:off x="649288" y="6481911"/>
            <a:ext cx="4786800" cy="3747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148" name="Google Shape;148;p21"/>
          <p:cNvSpPr>
            <a:spLocks noGrp="1"/>
          </p:cNvSpPr>
          <p:nvPr>
            <p:ph type="sldNum" idx="12"/>
          </p:nvPr>
        </p:nvSpPr>
        <p:spPr>
          <a:xfrm>
            <a:off x="8559864" y="6453336"/>
            <a:ext cx="548700" cy="396300"/>
          </a:xfrm>
          <a:prstGeom prst="bracketPair">
            <a:avLst/>
          </a:prstGeom>
          <a:noFill/>
          <a:ln>
            <a:noFill/>
          </a:ln>
        </p:spPr>
        <p:txBody>
          <a:bodyPr spcFirstLastPara="1" wrap="square" lIns="0" tIns="0" rIns="0" bIns="0" anchor="ctr" anchorCtr="0">
            <a:noAutofit/>
          </a:bodyPr>
          <a:lstStyle>
            <a:lvl1pPr marL="0" marR="0" lvl="0" indent="0" algn="ctr" rtl="0">
              <a:spcBef>
                <a:spcPts val="0"/>
              </a:spcBef>
              <a:buNone/>
              <a:defRPr sz="1800">
                <a:solidFill>
                  <a:schemeClr val="lt1"/>
                </a:solidFill>
                <a:latin typeface="Verdana"/>
                <a:ea typeface="Verdana"/>
                <a:cs typeface="Verdana"/>
                <a:sym typeface="Verdana"/>
              </a:defRPr>
            </a:lvl1pPr>
            <a:lvl2pPr marL="0" marR="0" lvl="1" indent="0" algn="ctr" rtl="0">
              <a:spcBef>
                <a:spcPts val="0"/>
              </a:spcBef>
              <a:buNone/>
              <a:defRPr sz="1800">
                <a:solidFill>
                  <a:schemeClr val="lt1"/>
                </a:solidFill>
                <a:latin typeface="Verdana"/>
                <a:ea typeface="Verdana"/>
                <a:cs typeface="Verdana"/>
                <a:sym typeface="Verdana"/>
              </a:defRPr>
            </a:lvl2pPr>
            <a:lvl3pPr marL="0" marR="0" lvl="2" indent="0" algn="ctr" rtl="0">
              <a:spcBef>
                <a:spcPts val="0"/>
              </a:spcBef>
              <a:buNone/>
              <a:defRPr sz="1800">
                <a:solidFill>
                  <a:schemeClr val="lt1"/>
                </a:solidFill>
                <a:latin typeface="Verdana"/>
                <a:ea typeface="Verdana"/>
                <a:cs typeface="Verdana"/>
                <a:sym typeface="Verdana"/>
              </a:defRPr>
            </a:lvl3pPr>
            <a:lvl4pPr marL="0" marR="0" lvl="3" indent="0" algn="ctr" rtl="0">
              <a:spcBef>
                <a:spcPts val="0"/>
              </a:spcBef>
              <a:buNone/>
              <a:defRPr sz="1800">
                <a:solidFill>
                  <a:schemeClr val="lt1"/>
                </a:solidFill>
                <a:latin typeface="Verdana"/>
                <a:ea typeface="Verdana"/>
                <a:cs typeface="Verdana"/>
                <a:sym typeface="Verdana"/>
              </a:defRPr>
            </a:lvl4pPr>
            <a:lvl5pPr marL="0" marR="0" lvl="4" indent="0" algn="ctr" rtl="0">
              <a:spcBef>
                <a:spcPts val="0"/>
              </a:spcBef>
              <a:buNone/>
              <a:defRPr sz="1800">
                <a:solidFill>
                  <a:schemeClr val="lt1"/>
                </a:solidFill>
                <a:latin typeface="Verdana"/>
                <a:ea typeface="Verdana"/>
                <a:cs typeface="Verdana"/>
                <a:sym typeface="Verdana"/>
              </a:defRPr>
            </a:lvl5pPr>
            <a:lvl6pPr marL="0" marR="0" lvl="5" indent="0" algn="ctr" rtl="0">
              <a:spcBef>
                <a:spcPts val="0"/>
              </a:spcBef>
              <a:buNone/>
              <a:defRPr sz="1800">
                <a:solidFill>
                  <a:schemeClr val="lt1"/>
                </a:solidFill>
                <a:latin typeface="Verdana"/>
                <a:ea typeface="Verdana"/>
                <a:cs typeface="Verdana"/>
                <a:sym typeface="Verdana"/>
              </a:defRPr>
            </a:lvl6pPr>
            <a:lvl7pPr marL="0" marR="0" lvl="6" indent="0" algn="ctr" rtl="0">
              <a:spcBef>
                <a:spcPts val="0"/>
              </a:spcBef>
              <a:buNone/>
              <a:defRPr sz="1800">
                <a:solidFill>
                  <a:schemeClr val="lt1"/>
                </a:solidFill>
                <a:latin typeface="Verdana"/>
                <a:ea typeface="Verdana"/>
                <a:cs typeface="Verdana"/>
                <a:sym typeface="Verdana"/>
              </a:defRPr>
            </a:lvl7pPr>
            <a:lvl8pPr marL="0" marR="0" lvl="7" indent="0" algn="ctr" rtl="0">
              <a:spcBef>
                <a:spcPts val="0"/>
              </a:spcBef>
              <a:buNone/>
              <a:defRPr sz="1800">
                <a:solidFill>
                  <a:schemeClr val="lt1"/>
                </a:solidFill>
                <a:latin typeface="Verdana"/>
                <a:ea typeface="Verdana"/>
                <a:cs typeface="Verdana"/>
                <a:sym typeface="Verdana"/>
              </a:defRPr>
            </a:lvl8pPr>
            <a:lvl9pPr marL="0" marR="0" lvl="8" indent="0" algn="ctr" rtl="0">
              <a:spcBef>
                <a:spcPts val="0"/>
              </a:spcBef>
              <a:buNone/>
              <a:defRPr sz="1800">
                <a:solidFill>
                  <a:schemeClr val="lt1"/>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pic>
        <p:nvPicPr>
          <p:cNvPr id="149" name="Google Shape;149;p21"/>
          <p:cNvPicPr preferRelativeResize="0"/>
          <p:nvPr/>
        </p:nvPicPr>
        <p:blipFill rotWithShape="1">
          <a:blip r:embed="rId3">
            <a:alphaModFix/>
          </a:blip>
          <a:srcRect/>
          <a:stretch/>
        </p:blipFill>
        <p:spPr>
          <a:xfrm>
            <a:off x="1835696" y="2927472"/>
            <a:ext cx="576000" cy="576000"/>
          </a:xfrm>
          <a:prstGeom prst="rect">
            <a:avLst/>
          </a:prstGeom>
          <a:noFill/>
          <a:ln>
            <a:noFill/>
          </a:ln>
        </p:spPr>
      </p:pic>
      <p:pic>
        <p:nvPicPr>
          <p:cNvPr id="150" name="Google Shape;150;p21"/>
          <p:cNvPicPr preferRelativeResize="0"/>
          <p:nvPr/>
        </p:nvPicPr>
        <p:blipFill rotWithShape="1">
          <a:blip r:embed="rId4">
            <a:alphaModFix/>
          </a:blip>
          <a:srcRect/>
          <a:stretch/>
        </p:blipFill>
        <p:spPr>
          <a:xfrm>
            <a:off x="1856233" y="3719560"/>
            <a:ext cx="540000" cy="540000"/>
          </a:xfrm>
          <a:prstGeom prst="rect">
            <a:avLst/>
          </a:prstGeom>
          <a:noFill/>
          <a:ln>
            <a:noFill/>
          </a:ln>
        </p:spPr>
      </p:pic>
      <p:sp>
        <p:nvSpPr>
          <p:cNvPr id="151" name="Google Shape;151;p21"/>
          <p:cNvSpPr txBox="1"/>
          <p:nvPr/>
        </p:nvSpPr>
        <p:spPr>
          <a:xfrm>
            <a:off x="2588275" y="3835675"/>
            <a:ext cx="51210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400">
                <a:solidFill>
                  <a:schemeClr val="lt1"/>
                </a:solidFill>
                <a:latin typeface="Verdana"/>
                <a:ea typeface="Verdana"/>
                <a:cs typeface="Verdana"/>
                <a:sym typeface="Verdana"/>
              </a:rPr>
              <a:t>https://www.linkedin.com/groups/8635339</a:t>
            </a:r>
            <a:endParaRPr sz="1400">
              <a:solidFill>
                <a:schemeClr val="lt1"/>
              </a:solidFill>
              <a:latin typeface="Verdana"/>
              <a:ea typeface="Verdana"/>
              <a:cs typeface="Verdana"/>
              <a:sym typeface="Verdana"/>
            </a:endParaRPr>
          </a:p>
        </p:txBody>
      </p:sp>
      <p:sp>
        <p:nvSpPr>
          <p:cNvPr id="152" name="Google Shape;152;p21"/>
          <p:cNvSpPr txBox="1"/>
          <p:nvPr/>
        </p:nvSpPr>
        <p:spPr>
          <a:xfrm>
            <a:off x="2588275" y="3071488"/>
            <a:ext cx="55743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400">
                <a:solidFill>
                  <a:schemeClr val="lt1"/>
                </a:solidFill>
                <a:latin typeface="Verdana"/>
                <a:ea typeface="Verdana"/>
                <a:cs typeface="Verdana"/>
                <a:sym typeface="Verdana"/>
              </a:rPr>
              <a:t>https://github.com/organizations/DARTH-git</a:t>
            </a:r>
            <a:endParaRPr sz="1400">
              <a:solidFill>
                <a:schemeClr val="lt1"/>
              </a:solidFill>
              <a:latin typeface="Verdana"/>
              <a:ea typeface="Verdana"/>
              <a:cs typeface="Verdana"/>
              <a:sym typeface="Verdana"/>
            </a:endParaRPr>
          </a:p>
        </p:txBody>
      </p:sp>
      <p:sp>
        <p:nvSpPr>
          <p:cNvPr id="153" name="Google Shape;153;p21"/>
          <p:cNvSpPr txBox="1"/>
          <p:nvPr/>
        </p:nvSpPr>
        <p:spPr>
          <a:xfrm>
            <a:off x="653822" y="5807005"/>
            <a:ext cx="7850100"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900" b="1" i="0" dirty="0">
                <a:solidFill>
                  <a:schemeClr val="lt1"/>
                </a:solidFill>
                <a:latin typeface="Verdana"/>
                <a:ea typeface="Verdana"/>
                <a:cs typeface="Verdana"/>
                <a:sym typeface="Verdana"/>
              </a:rPr>
              <a:t>© Copyright 2017, THE HOSPITAL FOR SICK CHILDREN AND THE COLLABORATING INSTITUTIONS.</a:t>
            </a:r>
            <a:r>
              <a:rPr lang="nl-NL" sz="900" b="0" i="0" dirty="0">
                <a:solidFill>
                  <a:schemeClr val="lt1"/>
                </a:solidFill>
                <a:latin typeface="Verdana"/>
                <a:ea typeface="Verdana"/>
                <a:cs typeface="Verdana"/>
                <a:sym typeface="Verdana"/>
              </a:rPr>
              <a:t> </a:t>
            </a:r>
            <a:endParaRPr dirty="0"/>
          </a:p>
          <a:p>
            <a:pPr marL="0" marR="0" lvl="0" indent="0" algn="l" rtl="0">
              <a:spcBef>
                <a:spcPts val="0"/>
              </a:spcBef>
              <a:spcAft>
                <a:spcPts val="0"/>
              </a:spcAft>
              <a:buNone/>
            </a:pPr>
            <a:r>
              <a:rPr lang="en-US" sz="900" b="0" i="0" kern="1200" dirty="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 </a:t>
            </a:r>
            <a:r>
              <a:rPr lang="nl-NL" sz="900" b="0" i="0" dirty="0">
                <a:solidFill>
                  <a:schemeClr val="lt1"/>
                </a:solidFill>
                <a:latin typeface="Verdana"/>
                <a:ea typeface="Verdana"/>
                <a:cs typeface="Verdana"/>
                <a:sym typeface="Verdana"/>
              </a:rPr>
              <a:t> </a:t>
            </a:r>
            <a:endParaRPr sz="900" dirty="0">
              <a:solidFill>
                <a:schemeClr val="lt1"/>
              </a:solidFill>
              <a:latin typeface="Verdana"/>
              <a:ea typeface="Verdana"/>
              <a:cs typeface="Verdana"/>
              <a:sym typeface="Verdana"/>
            </a:endParaRPr>
          </a:p>
        </p:txBody>
      </p:sp>
      <p:sp>
        <p:nvSpPr>
          <p:cNvPr id="154" name="Google Shape;154;p21"/>
          <p:cNvSpPr/>
          <p:nvPr/>
        </p:nvSpPr>
        <p:spPr>
          <a:xfrm>
            <a:off x="1815058" y="620688"/>
            <a:ext cx="7308300" cy="1188000"/>
          </a:xfrm>
          <a:prstGeom prst="rect">
            <a:avLst/>
          </a:prstGeom>
          <a:solidFill>
            <a:srgbClr val="FEF8F3"/>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4D99"/>
              </a:solidFill>
              <a:latin typeface="Verdana"/>
              <a:ea typeface="Verdana"/>
              <a:cs typeface="Verdana"/>
              <a:sym typeface="Verdana"/>
            </a:endParaRPr>
          </a:p>
        </p:txBody>
      </p:sp>
      <p:sp>
        <p:nvSpPr>
          <p:cNvPr id="155" name="Google Shape;155;p21"/>
          <p:cNvSpPr txBox="1"/>
          <p:nvPr/>
        </p:nvSpPr>
        <p:spPr>
          <a:xfrm>
            <a:off x="2588275" y="2363475"/>
            <a:ext cx="55743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a:solidFill>
                  <a:schemeClr val="lt1"/>
                </a:solidFill>
                <a:latin typeface="Verdana"/>
                <a:ea typeface="Verdana"/>
                <a:cs typeface="Verdana"/>
                <a:sym typeface="Verdana"/>
              </a:rPr>
              <a:t>http://darthworkgroup.com/</a:t>
            </a:r>
            <a:endParaRPr sz="1400">
              <a:solidFill>
                <a:schemeClr val="lt1"/>
              </a:solidFill>
              <a:latin typeface="Verdana"/>
              <a:ea typeface="Verdana"/>
              <a:cs typeface="Verdana"/>
              <a:sym typeface="Verdana"/>
            </a:endParaRPr>
          </a:p>
        </p:txBody>
      </p:sp>
      <p:sp>
        <p:nvSpPr>
          <p:cNvPr id="156" name="Google Shape;156;p21"/>
          <p:cNvSpPr txBox="1"/>
          <p:nvPr/>
        </p:nvSpPr>
        <p:spPr>
          <a:xfrm>
            <a:off x="2588275" y="4577563"/>
            <a:ext cx="51210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a:solidFill>
                  <a:schemeClr val="lt1"/>
                </a:solidFill>
                <a:latin typeface="Verdana"/>
                <a:ea typeface="Verdana"/>
                <a:cs typeface="Verdana"/>
                <a:sym typeface="Verdana"/>
              </a:rPr>
              <a:t>@DARTHworkgroup</a:t>
            </a:r>
            <a:endParaRPr sz="1400">
              <a:solidFill>
                <a:schemeClr val="lt1"/>
              </a:solidFill>
              <a:latin typeface="Verdana"/>
              <a:ea typeface="Verdana"/>
              <a:cs typeface="Verdana"/>
              <a:sym typeface="Verdana"/>
            </a:endParaRPr>
          </a:p>
        </p:txBody>
      </p:sp>
      <p:pic>
        <p:nvPicPr>
          <p:cNvPr id="157" name="Google Shape;157;p21"/>
          <p:cNvPicPr preferRelativeResize="0"/>
          <p:nvPr/>
        </p:nvPicPr>
        <p:blipFill>
          <a:blip r:embed="rId5">
            <a:alphaModFix/>
          </a:blip>
          <a:stretch>
            <a:fillRect/>
          </a:stretch>
        </p:blipFill>
        <p:spPr>
          <a:xfrm>
            <a:off x="1835700" y="4475625"/>
            <a:ext cx="576000" cy="576000"/>
          </a:xfrm>
          <a:prstGeom prst="rect">
            <a:avLst/>
          </a:prstGeom>
          <a:noFill/>
          <a:ln>
            <a:noFill/>
          </a:ln>
          <a:effectLst>
            <a:outerShdw blurRad="57150" dist="19050" dir="5400000" algn="bl" rotWithShape="0">
              <a:srgbClr val="000000">
                <a:alpha val="50000"/>
              </a:srgbClr>
            </a:outerShdw>
          </a:effectLst>
        </p:spPr>
      </p:pic>
    </p:spTree>
    <p:extLst>
      <p:ext uri="{BB962C8B-B14F-4D97-AF65-F5344CB8AC3E}">
        <p14:creationId xmlns:p14="http://schemas.microsoft.com/office/powerpoint/2010/main" val="29327704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ast slide">
    <p:bg>
      <p:bgPr>
        <a:solidFill>
          <a:srgbClr val="009999"/>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DD3575FE-2CC2-2845-A91B-203C440E7198}" type="datetimeFigureOut">
              <a:rPr lang="en-US" smtClean="0"/>
              <a:t>1/28/20</a:t>
            </a:fld>
            <a:endParaRPr lang="en-US"/>
          </a:p>
        </p:txBody>
      </p:sp>
      <p:pic>
        <p:nvPicPr>
          <p:cNvPr id="10"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40770" y="2279647"/>
            <a:ext cx="570926" cy="432000"/>
          </a:xfrm>
          <a:prstGeom prst="rect">
            <a:avLst/>
          </a:prstGeom>
          <a:noFill/>
          <a:extLst>
            <a:ext uri="{909E8E84-426E-40dd-AFC4-6F175D3DCCD1}">
              <a14:hiddenFill xmlns:a14="http://schemas.microsoft.com/office/drawing/2010/main" xmlns="">
                <a:solidFill>
                  <a:srgbClr val="FFFFFF"/>
                </a:solidFill>
              </a14:hiddenFill>
            </a:ext>
          </a:extLst>
        </p:spPr>
      </p:pic>
      <p:pic>
        <p:nvPicPr>
          <p:cNvPr id="11" name="Picture 4" descr="Image result for website icon whit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35696" y="2852936"/>
            <a:ext cx="540000" cy="540000"/>
          </a:xfrm>
          <a:prstGeom prst="rect">
            <a:avLst/>
          </a:prstGeom>
          <a:noFill/>
          <a:extLst>
            <a:ext uri="{909E8E84-426E-40dd-AFC4-6F175D3DCCD1}">
              <a14:hiddenFill xmlns:a14="http://schemas.microsoft.com/office/drawing/2010/main" xmlns="">
                <a:solidFill>
                  <a:srgbClr val="FFFFFF"/>
                </a:solidFill>
              </a14:hiddenFill>
            </a:ext>
          </a:extLst>
        </p:spPr>
      </p:pic>
      <p:sp>
        <p:nvSpPr>
          <p:cNvPr id="13"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14" name="Slide Number Placeholder 2"/>
          <p:cNvSpPr>
            <a:spLocks noGrp="1"/>
          </p:cNvSpPr>
          <p:nvPr>
            <p:ph type="sldNum" sz="quarter" idx="11"/>
          </p:nvPr>
        </p:nvSpPr>
        <p:spPr>
          <a:xfrm>
            <a:off x="8559864" y="6453336"/>
            <a:ext cx="548640" cy="396240"/>
          </a:xfrm>
          <a:ln>
            <a:noFill/>
          </a:ln>
        </p:spPr>
        <p:txBody>
          <a:bodyPr/>
          <a:lstStyle>
            <a:lvl1pPr>
              <a:defRPr>
                <a:solidFill>
                  <a:schemeClr val="bg1"/>
                </a:solidFill>
              </a:defRPr>
            </a:lvl1pPr>
          </a:lstStyle>
          <a:p>
            <a:fld id="{0798D939-2D9E-2142-A80A-FFDECD1E5A9B}" type="slidenum">
              <a:rPr lang="en-US" smtClean="0"/>
              <a:t>‹#›</a:t>
            </a:fld>
            <a:endParaRPr lang="en-US"/>
          </a:p>
        </p:txBody>
      </p: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35696" y="3537072"/>
            <a:ext cx="576000" cy="576000"/>
          </a:xfrm>
          <a:prstGeom prst="rect">
            <a:avLst/>
          </a:prstGeom>
        </p:spPr>
      </p:pic>
      <p:pic>
        <p:nvPicPr>
          <p:cNvPr id="15" name="Picture 1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856233" y="4329160"/>
            <a:ext cx="540000" cy="540000"/>
          </a:xfrm>
          <a:prstGeom prst="rect">
            <a:avLst/>
          </a:prstGeom>
        </p:spPr>
      </p:pic>
      <p:sp>
        <p:nvSpPr>
          <p:cNvPr id="18" name="TextBox 17"/>
          <p:cNvSpPr txBox="1"/>
          <p:nvPr/>
        </p:nvSpPr>
        <p:spPr>
          <a:xfrm>
            <a:off x="2588275" y="4445271"/>
            <a:ext cx="4134172" cy="307777"/>
          </a:xfrm>
          <a:prstGeom prst="rect">
            <a:avLst/>
          </a:prstGeom>
          <a:noFill/>
        </p:spPr>
        <p:txBody>
          <a:bodyPr wrap="square" rtlCol="0">
            <a:spAutoFit/>
          </a:bodyPr>
          <a:lstStyle/>
          <a:p>
            <a:r>
              <a:rPr lang="en-GB" sz="1400" dirty="0">
                <a:solidFill>
                  <a:schemeClr val="bg1"/>
                </a:solidFill>
              </a:rPr>
              <a:t>https://www.linkedin.com/groups/8635339</a:t>
            </a:r>
          </a:p>
        </p:txBody>
      </p:sp>
      <p:sp>
        <p:nvSpPr>
          <p:cNvPr id="19" name="TextBox 18"/>
          <p:cNvSpPr txBox="1"/>
          <p:nvPr/>
        </p:nvSpPr>
        <p:spPr>
          <a:xfrm>
            <a:off x="2588275" y="3681088"/>
            <a:ext cx="5574332" cy="307777"/>
          </a:xfrm>
          <a:prstGeom prst="rect">
            <a:avLst/>
          </a:prstGeom>
          <a:noFill/>
        </p:spPr>
        <p:txBody>
          <a:bodyPr wrap="square" rtlCol="0">
            <a:spAutoFit/>
          </a:bodyPr>
          <a:lstStyle/>
          <a:p>
            <a:r>
              <a:rPr lang="en-GB" sz="1400" dirty="0">
                <a:solidFill>
                  <a:schemeClr val="bg1"/>
                </a:solidFill>
              </a:rPr>
              <a:t>https://github.com/organizations/DARTH-git</a:t>
            </a:r>
          </a:p>
        </p:txBody>
      </p:sp>
      <p:sp>
        <p:nvSpPr>
          <p:cNvPr id="22" name="TextBox 21"/>
          <p:cNvSpPr txBox="1"/>
          <p:nvPr/>
        </p:nvSpPr>
        <p:spPr>
          <a:xfrm>
            <a:off x="653822" y="5807005"/>
            <a:ext cx="7850043" cy="646331"/>
          </a:xfrm>
          <a:prstGeom prst="rect">
            <a:avLst/>
          </a:prstGeom>
          <a:noFill/>
        </p:spPr>
        <p:txBody>
          <a:bodyPr wrap="square" rtlCol="0">
            <a:spAutoFit/>
          </a:bodyPr>
          <a:lstStyle/>
          <a:p>
            <a:r>
              <a:rPr lang="en-US" sz="900" b="1" i="0" kern="1200" dirty="0">
                <a:solidFill>
                  <a:schemeClr val="bg1"/>
                </a:solidFill>
                <a:effectLst/>
                <a:latin typeface="+mn-lt"/>
                <a:ea typeface="+mn-ea"/>
                <a:cs typeface="+mn-cs"/>
              </a:rPr>
              <a:t>© Copyright 2017, THE HOSPITAL FOR SICK CHILDREN AND THE COLLABORATING INSTITUTIONS.</a:t>
            </a:r>
            <a:r>
              <a:rPr lang="en-US" sz="900" b="0" i="0" kern="1200" dirty="0">
                <a:solidFill>
                  <a:schemeClr val="bg1"/>
                </a:solidFill>
                <a:effectLst/>
                <a:latin typeface="+mn-lt"/>
                <a:ea typeface="+mn-ea"/>
                <a:cs typeface="+mn-cs"/>
              </a:rPr>
              <a:t> </a:t>
            </a:r>
          </a:p>
          <a:p>
            <a:r>
              <a:rPr lang="en-US" sz="900" b="0" i="0" kern="1200" dirty="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  </a:t>
            </a:r>
            <a:endParaRPr lang="en-GB" sz="900" dirty="0">
              <a:solidFill>
                <a:schemeClr val="bg1"/>
              </a:solidFill>
            </a:endParaRPr>
          </a:p>
        </p:txBody>
      </p:sp>
      <p:sp>
        <p:nvSpPr>
          <p:cNvPr id="25" name="Rectangle 24"/>
          <p:cNvSpPr/>
          <p:nvPr/>
        </p:nvSpPr>
        <p:spPr>
          <a:xfrm>
            <a:off x="1815058" y="620688"/>
            <a:ext cx="7308304" cy="1188132"/>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004D99"/>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31"/>
        <p:cNvGrpSpPr/>
        <p:nvPr/>
      </p:nvGrpSpPr>
      <p:grpSpPr>
        <a:xfrm>
          <a:off x="0" y="0"/>
          <a:ext cx="0" cy="0"/>
          <a:chOff x="0" y="0"/>
          <a:chExt cx="0" cy="0"/>
        </a:xfrm>
      </p:grpSpPr>
      <p:sp>
        <p:nvSpPr>
          <p:cNvPr id="132" name="Shape 132"/>
          <p:cNvSpPr txBox="1">
            <a:spLocks noGrp="1"/>
          </p:cNvSpPr>
          <p:nvPr>
            <p:ph type="title"/>
          </p:nvPr>
        </p:nvSpPr>
        <p:spPr>
          <a:xfrm>
            <a:off x="880725" y="593375"/>
            <a:ext cx="7951500" cy="763500"/>
          </a:xfrm>
          <a:prstGeom prst="rect">
            <a:avLst/>
          </a:prstGeom>
        </p:spPr>
        <p:txBody>
          <a:bodyPr spcFirstLastPara="1" wrap="square" lIns="91425" tIns="91425" rIns="91425" bIns="91425" anchor="ctr" anchorCtr="0"/>
          <a:lstStyle>
            <a:lvl1pPr lvl="0" rtl="0">
              <a:spcBef>
                <a:spcPts val="0"/>
              </a:spcBef>
              <a:spcAft>
                <a:spcPts val="0"/>
              </a:spcAft>
              <a:buSzPts val="46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33" name="Shape 133"/>
          <p:cNvSpPr txBox="1">
            <a:spLocks noGrp="1"/>
          </p:cNvSpPr>
          <p:nvPr>
            <p:ph type="body" idx="1"/>
          </p:nvPr>
        </p:nvSpPr>
        <p:spPr>
          <a:xfrm>
            <a:off x="728075" y="1536625"/>
            <a:ext cx="8104200" cy="4555200"/>
          </a:xfrm>
          <a:prstGeom prst="rect">
            <a:avLst/>
          </a:prstGeom>
        </p:spPr>
        <p:txBody>
          <a:bodyPr spcFirstLastPara="1" wrap="square" lIns="91425" tIns="91425" rIns="91425" bIns="91425" anchor="t" anchorCtr="0"/>
          <a:lstStyle>
            <a:lvl1pPr marL="457200" lvl="0" indent="-368300" rtl="0">
              <a:spcBef>
                <a:spcPts val="440"/>
              </a:spcBef>
              <a:spcAft>
                <a:spcPts val="0"/>
              </a:spcAft>
              <a:buSzPts val="2200"/>
              <a:buChar char="•"/>
              <a:defRPr/>
            </a:lvl1pPr>
            <a:lvl2pPr marL="914400" lvl="1" indent="-355600" rtl="0">
              <a:spcBef>
                <a:spcPts val="400"/>
              </a:spcBef>
              <a:spcAft>
                <a:spcPts val="0"/>
              </a:spcAft>
              <a:buSzPts val="2000"/>
              <a:buChar char="•"/>
              <a:defRPr/>
            </a:lvl2pPr>
            <a:lvl3pPr marL="1371600" lvl="2" indent="-342900" rtl="0">
              <a:spcBef>
                <a:spcPts val="360"/>
              </a:spcBef>
              <a:spcAft>
                <a:spcPts val="0"/>
              </a:spcAft>
              <a:buSzPts val="1800"/>
              <a:buChar char="•"/>
              <a:defRPr/>
            </a:lvl3pPr>
            <a:lvl4pPr marL="1828800" lvl="3" indent="-330200" rtl="0">
              <a:spcBef>
                <a:spcPts val="320"/>
              </a:spcBef>
              <a:spcAft>
                <a:spcPts val="0"/>
              </a:spcAft>
              <a:buSzPts val="1600"/>
              <a:buChar char="•"/>
              <a:defRPr/>
            </a:lvl4pPr>
            <a:lvl5pPr marL="2286000" lvl="4" indent="-317500" rtl="0">
              <a:spcBef>
                <a:spcPts val="280"/>
              </a:spcBef>
              <a:spcAft>
                <a:spcPts val="0"/>
              </a:spcAft>
              <a:buSzPts val="1400"/>
              <a:buChar char="•"/>
              <a:defRPr/>
            </a:lvl5pPr>
            <a:lvl6pPr marL="2743200" lvl="5" indent="-317500" rtl="0">
              <a:spcBef>
                <a:spcPts val="280"/>
              </a:spcBef>
              <a:spcAft>
                <a:spcPts val="0"/>
              </a:spcAft>
              <a:buSzPts val="1400"/>
              <a:buChar char="•"/>
              <a:defRPr/>
            </a:lvl6pPr>
            <a:lvl7pPr marL="3200400" lvl="6" indent="-317500" rtl="0">
              <a:spcBef>
                <a:spcPts val="280"/>
              </a:spcBef>
              <a:spcAft>
                <a:spcPts val="0"/>
              </a:spcAft>
              <a:buSzPts val="1400"/>
              <a:buChar char="•"/>
              <a:defRPr/>
            </a:lvl7pPr>
            <a:lvl8pPr marL="3657600" lvl="7" indent="-317500" rtl="0">
              <a:spcBef>
                <a:spcPts val="280"/>
              </a:spcBef>
              <a:spcAft>
                <a:spcPts val="0"/>
              </a:spcAft>
              <a:buSzPts val="1400"/>
              <a:buChar char="•"/>
              <a:defRPr/>
            </a:lvl8pPr>
            <a:lvl9pPr marL="4114800" lvl="8" indent="-317500" rtl="0">
              <a:spcBef>
                <a:spcPts val="280"/>
              </a:spcBef>
              <a:spcAft>
                <a:spcPts val="0"/>
              </a:spcAft>
              <a:buSzPts val="1400"/>
              <a:buChar char="•"/>
              <a:defRPr/>
            </a:lvl9pPr>
          </a:lstStyle>
          <a:p>
            <a:endParaRPr/>
          </a:p>
        </p:txBody>
      </p:sp>
      <p:sp>
        <p:nvSpPr>
          <p:cNvPr id="134" name="Shape 134"/>
          <p:cNvSpPr txBox="1">
            <a:spLocks noGrp="1"/>
          </p:cNvSpPr>
          <p:nvPr>
            <p:ph type="sldNum" idx="12"/>
          </p:nvPr>
        </p:nvSpPr>
        <p:spPr>
          <a:xfrm>
            <a:off x="8490250" y="6241346"/>
            <a:ext cx="548700" cy="5247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nl-NL"/>
              <a:t>‹#›</a:t>
            </a:fld>
            <a:endParaRPr/>
          </a:p>
        </p:txBody>
      </p:sp>
    </p:spTree>
    <p:extLst>
      <p:ext uri="{BB962C8B-B14F-4D97-AF65-F5344CB8AC3E}">
        <p14:creationId xmlns:p14="http://schemas.microsoft.com/office/powerpoint/2010/main" val="21236268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_HEADER_1">
  <p:cSld name="SECTION_HEADER_1">
    <p:spTree>
      <p:nvGrpSpPr>
        <p:cNvPr id="1" name="Shape 136"/>
        <p:cNvGrpSpPr/>
        <p:nvPr/>
      </p:nvGrpSpPr>
      <p:grpSpPr>
        <a:xfrm>
          <a:off x="0" y="0"/>
          <a:ext cx="0" cy="0"/>
          <a:chOff x="0" y="0"/>
          <a:chExt cx="0" cy="0"/>
        </a:xfrm>
      </p:grpSpPr>
      <p:sp>
        <p:nvSpPr>
          <p:cNvPr id="137" name="Shape 137"/>
          <p:cNvSpPr txBox="1">
            <a:spLocks noGrp="1"/>
          </p:cNvSpPr>
          <p:nvPr>
            <p:ph type="title"/>
          </p:nvPr>
        </p:nvSpPr>
        <p:spPr>
          <a:xfrm>
            <a:off x="671250" y="2855000"/>
            <a:ext cx="7852200" cy="1148100"/>
          </a:xfrm>
          <a:prstGeom prst="rect">
            <a:avLst/>
          </a:prstGeom>
        </p:spPr>
        <p:txBody>
          <a:bodyPr spcFirstLastPara="1" wrap="square" lIns="91425" tIns="91425" rIns="91425" bIns="91425" anchor="ctr" anchorCtr="0"/>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38" name="Shape 138"/>
          <p:cNvSpPr txBox="1">
            <a:spLocks noGrp="1"/>
          </p:cNvSpPr>
          <p:nvPr>
            <p:ph type="sldNum" idx="12"/>
          </p:nvPr>
        </p:nvSpPr>
        <p:spPr>
          <a:xfrm>
            <a:off x="8490250" y="6241346"/>
            <a:ext cx="548700" cy="5247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nl-NL"/>
              <a:t>‹#›</a:t>
            </a:fld>
            <a:endParaRPr/>
          </a:p>
        </p:txBody>
      </p:sp>
    </p:spTree>
    <p:extLst>
      <p:ext uri="{BB962C8B-B14F-4D97-AF65-F5344CB8AC3E}">
        <p14:creationId xmlns:p14="http://schemas.microsoft.com/office/powerpoint/2010/main" val="617918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2nd_First slide">
    <p:bg>
      <p:bgPr>
        <a:solidFill>
          <a:srgbClr val="009999"/>
        </a:solidFill>
        <a:effectLst/>
      </p:bgPr>
    </p:bg>
    <p:spTree>
      <p:nvGrpSpPr>
        <p:cNvPr id="1" name=""/>
        <p:cNvGrpSpPr/>
        <p:nvPr/>
      </p:nvGrpSpPr>
      <p:grpSpPr>
        <a:xfrm>
          <a:off x="0" y="0"/>
          <a:ext cx="0" cy="0"/>
          <a:chOff x="0" y="0"/>
          <a:chExt cx="0" cy="0"/>
        </a:xfrm>
      </p:grpSpPr>
      <p:sp>
        <p:nvSpPr>
          <p:cNvPr id="20" name="Rectangle 19"/>
          <p:cNvSpPr/>
          <p:nvPr/>
        </p:nvSpPr>
        <p:spPr>
          <a:xfrm>
            <a:off x="1835696" y="818458"/>
            <a:ext cx="7308304" cy="576064"/>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nl-NL" sz="2000" b="1" dirty="0">
                <a:solidFill>
                  <a:srgbClr val="004D99"/>
                </a:solidFill>
              </a:rPr>
              <a:t>DARTH Workgroup</a:t>
            </a:r>
            <a:endParaRPr lang="en-GB" sz="2000" b="1" dirty="0">
              <a:solidFill>
                <a:srgbClr val="004D99"/>
              </a:solidFill>
            </a:endParaRPr>
          </a:p>
        </p:txBody>
      </p:sp>
      <p:sp>
        <p:nvSpPr>
          <p:cNvPr id="13"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14" name="Slide Number Placeholder 2"/>
          <p:cNvSpPr>
            <a:spLocks noGrp="1"/>
          </p:cNvSpPr>
          <p:nvPr>
            <p:ph type="sldNum" sz="quarter" idx="11"/>
          </p:nvPr>
        </p:nvSpPr>
        <p:spPr>
          <a:xfrm>
            <a:off x="8559864" y="6453336"/>
            <a:ext cx="548640" cy="396240"/>
          </a:xfrm>
          <a:ln>
            <a:noFill/>
          </a:ln>
        </p:spPr>
        <p:txBody>
          <a:bodyPr/>
          <a:lstStyle>
            <a:lvl1pPr>
              <a:defRPr>
                <a:solidFill>
                  <a:schemeClr val="bg1"/>
                </a:solidFill>
              </a:defRPr>
            </a:lvl1pPr>
          </a:lstStyle>
          <a:p>
            <a:fld id="{0798D939-2D9E-2142-A80A-FFDECD1E5A9B}" type="slidenum">
              <a:rPr lang="en-US" smtClean="0"/>
              <a:t>‹#›</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1705625844"/>
              </p:ext>
            </p:extLst>
          </p:nvPr>
        </p:nvGraphicFramePr>
        <p:xfrm>
          <a:off x="1860376" y="1553344"/>
          <a:ext cx="7283624" cy="3291840"/>
        </p:xfrm>
        <a:graphic>
          <a:graphicData uri="http://schemas.openxmlformats.org/drawingml/2006/table">
            <a:tbl>
              <a:tblPr firstRow="1" bandRow="1">
                <a:tableStyleId>{2D5ABB26-0587-4C30-8999-92F81FD0307C}</a:tableStyleId>
              </a:tblPr>
              <a:tblGrid>
                <a:gridCol w="3647728">
                  <a:extLst>
                    <a:ext uri="{9D8B030D-6E8A-4147-A177-3AD203B41FA5}">
                      <a16:colId xmlns:a16="http://schemas.microsoft.com/office/drawing/2014/main" val="20000"/>
                    </a:ext>
                  </a:extLst>
                </a:gridCol>
                <a:gridCol w="3635896">
                  <a:extLst>
                    <a:ext uri="{9D8B030D-6E8A-4147-A177-3AD203B41FA5}">
                      <a16:colId xmlns:a16="http://schemas.microsoft.com/office/drawing/2014/main" val="20001"/>
                    </a:ext>
                  </a:extLst>
                </a:gridCol>
              </a:tblGrid>
              <a:tr h="370840">
                <a:tc>
                  <a:txBody>
                    <a:bodyPr/>
                    <a:lstStyle/>
                    <a:p>
                      <a:r>
                        <a:rPr lang="en-US" sz="1400" b="1" kern="1200" dirty="0">
                          <a:solidFill>
                            <a:srgbClr val="FEF8F3"/>
                          </a:solidFill>
                          <a:effectLst/>
                        </a:rPr>
                        <a:t>Fernando </a:t>
                      </a:r>
                      <a:r>
                        <a:rPr lang="en-US" sz="1400" b="1" kern="1200" dirty="0" err="1">
                          <a:solidFill>
                            <a:srgbClr val="FEF8F3"/>
                          </a:solidFill>
                          <a:effectLst/>
                        </a:rPr>
                        <a:t>Alarid-Escudero</a:t>
                      </a:r>
                      <a:r>
                        <a:rPr lang="en-US" sz="1400" b="1" kern="1200" dirty="0">
                          <a:solidFill>
                            <a:srgbClr val="FEF8F3"/>
                          </a:solidFill>
                          <a:effectLst/>
                        </a:rPr>
                        <a:t>, PhD</a:t>
                      </a:r>
                      <a:r>
                        <a:rPr lang="en-US" sz="1400" b="1" kern="1200" baseline="30000" dirty="0">
                          <a:solidFill>
                            <a:srgbClr val="FEF8F3"/>
                          </a:solidFill>
                          <a:effectLst/>
                        </a:rPr>
                        <a:t>1</a:t>
                      </a:r>
                      <a:r>
                        <a:rPr lang="en-US" sz="1400" b="1" kern="1200" dirty="0">
                          <a:solidFill>
                            <a:srgbClr val="FEF8F3"/>
                          </a:solidFill>
                          <a:effectLst/>
                        </a:rPr>
                        <a:t> </a:t>
                      </a:r>
                    </a:p>
                    <a:p>
                      <a:r>
                        <a:rPr lang="en-US" sz="1400" b="1" kern="1200" dirty="0">
                          <a:solidFill>
                            <a:srgbClr val="FEF8F3"/>
                          </a:solidFill>
                          <a:effectLst/>
                        </a:rPr>
                        <a:t>Eva A. Enns, MS, PhD</a:t>
                      </a:r>
                      <a:r>
                        <a:rPr lang="en-US" sz="1400" b="1" kern="1200" baseline="30000" dirty="0">
                          <a:solidFill>
                            <a:srgbClr val="FEF8F3"/>
                          </a:solidFill>
                          <a:effectLst/>
                        </a:rPr>
                        <a:t>2</a:t>
                      </a:r>
                      <a:r>
                        <a:rPr lang="en-US" sz="1400" b="1" kern="1200" dirty="0">
                          <a:solidFill>
                            <a:srgbClr val="FEF8F3"/>
                          </a:solidFill>
                          <a:effectLst/>
                        </a:rPr>
                        <a:t>	</a:t>
                      </a:r>
                    </a:p>
                    <a:p>
                      <a:r>
                        <a:rPr lang="en-US" sz="1400" b="1" kern="1200" dirty="0">
                          <a:solidFill>
                            <a:srgbClr val="FEF8F3"/>
                          </a:solidFill>
                          <a:effectLst/>
                        </a:rPr>
                        <a:t>M.G. Myriam Hunink, MD, PhD</a:t>
                      </a:r>
                      <a:r>
                        <a:rPr lang="en-US" sz="1400" b="1" kern="1200" baseline="30000" dirty="0">
                          <a:solidFill>
                            <a:srgbClr val="FEF8F3"/>
                          </a:solidFill>
                          <a:effectLst/>
                        </a:rPr>
                        <a:t>3,4</a:t>
                      </a:r>
                      <a:endParaRPr lang="en-US" sz="1400" b="1" kern="1200" dirty="0">
                        <a:solidFill>
                          <a:srgbClr val="FEF8F3"/>
                        </a:solidFill>
                        <a:effectLst/>
                      </a:endParaRPr>
                    </a:p>
                    <a:p>
                      <a:r>
                        <a:rPr lang="nl-NL" sz="1400" b="1" kern="1200" dirty="0" err="1">
                          <a:solidFill>
                            <a:srgbClr val="FEF8F3"/>
                          </a:solidFill>
                          <a:effectLst/>
                        </a:rPr>
                        <a:t>Hawre</a:t>
                      </a:r>
                      <a:r>
                        <a:rPr lang="nl-NL" sz="1400" b="1" kern="1200" dirty="0">
                          <a:solidFill>
                            <a:srgbClr val="FEF8F3"/>
                          </a:solidFill>
                          <a:effectLst/>
                        </a:rPr>
                        <a:t> J. Jalal, MD, PhD</a:t>
                      </a:r>
                      <a:r>
                        <a:rPr lang="nl-NL" sz="1400" b="1" kern="1200" baseline="30000" dirty="0">
                          <a:solidFill>
                            <a:srgbClr val="FEF8F3"/>
                          </a:solidFill>
                          <a:effectLst/>
                        </a:rPr>
                        <a:t>5</a:t>
                      </a:r>
                      <a:r>
                        <a:rPr lang="nl-NL" sz="1400" b="1" kern="1200" dirty="0">
                          <a:solidFill>
                            <a:srgbClr val="FEF8F3"/>
                          </a:solidFill>
                          <a:effectLst/>
                        </a:rPr>
                        <a:t> </a:t>
                      </a:r>
                      <a:endParaRPr lang="en-US" sz="1400" b="1" kern="1200" dirty="0">
                        <a:solidFill>
                          <a:srgbClr val="FEF8F3"/>
                        </a:solidFill>
                        <a:effectLst/>
                      </a:endParaRPr>
                    </a:p>
                    <a:p>
                      <a:r>
                        <a:rPr lang="nl-NL" sz="1400" b="1" kern="1200" dirty="0">
                          <a:solidFill>
                            <a:srgbClr val="FEF8F3"/>
                          </a:solidFill>
                          <a:effectLst/>
                        </a:rPr>
                        <a:t>Eline M. Krijkamp, MSc</a:t>
                      </a:r>
                      <a:r>
                        <a:rPr lang="nl-NL" sz="1400" b="1" kern="1200" baseline="30000" dirty="0">
                          <a:solidFill>
                            <a:srgbClr val="FEF8F3"/>
                          </a:solidFill>
                          <a:effectLst/>
                        </a:rPr>
                        <a:t>3</a:t>
                      </a:r>
                      <a:endParaRPr lang="en-US" sz="1400" b="1" kern="1200" dirty="0">
                        <a:solidFill>
                          <a:srgbClr val="FEF8F3"/>
                        </a:solidFill>
                        <a:effectLst/>
                      </a:endParaRPr>
                    </a:p>
                    <a:p>
                      <a:r>
                        <a:rPr lang="en-US" sz="1400" b="1" kern="1200" dirty="0">
                          <a:solidFill>
                            <a:srgbClr val="FEF8F3"/>
                          </a:solidFill>
                          <a:effectLst/>
                        </a:rPr>
                        <a:t>Petros Pechlivanoglou, PhD</a:t>
                      </a:r>
                      <a:r>
                        <a:rPr lang="en-US" sz="1400" b="1" kern="1200" baseline="30000" dirty="0">
                          <a:solidFill>
                            <a:srgbClr val="FEF8F3"/>
                          </a:solidFill>
                          <a:effectLst/>
                        </a:rPr>
                        <a:t>6</a:t>
                      </a:r>
                      <a:r>
                        <a:rPr lang="en-US" sz="1400" b="1" kern="1200" dirty="0">
                          <a:solidFill>
                            <a:srgbClr val="FEF8F3"/>
                          </a:solidFill>
                          <a:effectLst/>
                        </a:rPr>
                        <a:t> </a:t>
                      </a:r>
                    </a:p>
                    <a:p>
                      <a:endParaRPr lang="en-GB" sz="1200" dirty="0">
                        <a:solidFill>
                          <a:schemeClr val="bg1"/>
                        </a:solidFill>
                      </a:endParaRPr>
                    </a:p>
                  </a:txBody>
                  <a:tcPr/>
                </a:tc>
                <a:tc>
                  <a:txBody>
                    <a:bodyPr/>
                    <a:lstStyle/>
                    <a:p>
                      <a:endParaRPr lang="en-GB" sz="1200" dirty="0">
                        <a:solidFill>
                          <a:schemeClr val="bg1"/>
                        </a:solidFill>
                      </a:endParaRPr>
                    </a:p>
                  </a:txBody>
                  <a:tcPr/>
                </a:tc>
                <a:extLst>
                  <a:ext uri="{0D108BD9-81ED-4DB2-BD59-A6C34878D82A}">
                    <a16:rowId xmlns:a16="http://schemas.microsoft.com/office/drawing/2014/main" val="10000"/>
                  </a:ext>
                </a:extLst>
              </a:tr>
              <a:tr h="370840">
                <a:tc gridSpan="2">
                  <a:txBody>
                    <a:bodyPr/>
                    <a:lstStyle/>
                    <a:p>
                      <a:r>
                        <a:rPr lang="en-US" sz="1200" kern="1200" dirty="0">
                          <a:solidFill>
                            <a:srgbClr val="FEF8F3"/>
                          </a:solidFill>
                          <a:effectLst/>
                          <a:latin typeface="+mn-lt"/>
                          <a:ea typeface="+mn-ea"/>
                          <a:cs typeface="+mn-cs"/>
                        </a:rPr>
                        <a:t>In collaboration of: 		</a:t>
                      </a:r>
                    </a:p>
                    <a:p>
                      <a:r>
                        <a:rPr lang="en-US" sz="1200" kern="1200" dirty="0">
                          <a:solidFill>
                            <a:srgbClr val="FEF8F3"/>
                          </a:solidFill>
                          <a:effectLst/>
                          <a:latin typeface="+mn-lt"/>
                          <a:ea typeface="+mn-ea"/>
                          <a:cs typeface="+mn-cs"/>
                        </a:rPr>
                        <a:t>1 Drug Policy Program, Center for Research and Teaching in Economics (CIDE) - CONACyT, </a:t>
                      </a:r>
                    </a:p>
                    <a:p>
                      <a:r>
                        <a:rPr lang="en-US" sz="1200" kern="1200" dirty="0">
                          <a:solidFill>
                            <a:srgbClr val="FEF8F3"/>
                          </a:solidFill>
                          <a:effectLst/>
                          <a:latin typeface="+mn-lt"/>
                          <a:ea typeface="+mn-ea"/>
                          <a:cs typeface="+mn-cs"/>
                        </a:rPr>
                        <a:t>  Aguascalientes, Mexico</a:t>
                      </a:r>
                    </a:p>
                    <a:p>
                      <a:r>
                        <a:rPr lang="en-US" sz="1200" kern="1200" dirty="0">
                          <a:solidFill>
                            <a:srgbClr val="FEF8F3"/>
                          </a:solidFill>
                          <a:effectLst/>
                          <a:latin typeface="+mn-lt"/>
                          <a:ea typeface="+mn-ea"/>
                          <a:cs typeface="+mn-cs"/>
                        </a:rPr>
                        <a:t>2 University of Minnesota School of Public Health, Minneapolis, MN, USA</a:t>
                      </a:r>
                    </a:p>
                    <a:p>
                      <a:r>
                        <a:rPr lang="en-US" sz="1200" kern="1200" dirty="0">
                          <a:solidFill>
                            <a:srgbClr val="FEF8F3"/>
                          </a:solidFill>
                          <a:effectLst/>
                          <a:latin typeface="+mn-lt"/>
                          <a:ea typeface="+mn-ea"/>
                          <a:cs typeface="+mn-cs"/>
                        </a:rPr>
                        <a:t>3 Erasmus MC, Rotterdam, The Netherlands</a:t>
                      </a:r>
                    </a:p>
                    <a:p>
                      <a:r>
                        <a:rPr lang="en-US" sz="1200" kern="1200" dirty="0">
                          <a:solidFill>
                            <a:srgbClr val="FEF8F3"/>
                          </a:solidFill>
                          <a:effectLst/>
                          <a:latin typeface="+mn-lt"/>
                          <a:ea typeface="+mn-ea"/>
                          <a:cs typeface="+mn-cs"/>
                        </a:rPr>
                        <a:t>4 Harvard T.H. Chan School of Public Health, Boston, USA</a:t>
                      </a:r>
                    </a:p>
                    <a:p>
                      <a:r>
                        <a:rPr lang="en-US" sz="1200" kern="1200" dirty="0">
                          <a:solidFill>
                            <a:srgbClr val="FEF8F3"/>
                          </a:solidFill>
                          <a:effectLst/>
                          <a:latin typeface="+mn-lt"/>
                          <a:ea typeface="+mn-ea"/>
                          <a:cs typeface="+mn-cs"/>
                        </a:rPr>
                        <a:t>5 University of Pittsburgh Graduate School of Public Health, Pittsburgh, PA, USA</a:t>
                      </a:r>
                    </a:p>
                    <a:p>
                      <a:r>
                        <a:rPr lang="en-US" sz="1200" kern="1200" dirty="0">
                          <a:solidFill>
                            <a:srgbClr val="FEF8F3"/>
                          </a:solidFill>
                          <a:effectLst/>
                          <a:latin typeface="+mn-lt"/>
                          <a:ea typeface="+mn-ea"/>
                          <a:cs typeface="+mn-cs"/>
                        </a:rPr>
                        <a:t>6 The Hospital for Sick Children, Toronto and University of Toronto, Toronto ON, Canada</a:t>
                      </a:r>
                    </a:p>
                    <a:p>
                      <a:endParaRPr lang="en-GB" sz="1200" dirty="0">
                        <a:solidFill>
                          <a:schemeClr val="bg1"/>
                        </a:solidFill>
                      </a:endParaRPr>
                    </a:p>
                  </a:txBody>
                  <a:tcPr/>
                </a:tc>
                <a:tc hMerge="1">
                  <a:txBody>
                    <a:bodyPr/>
                    <a:lstStyle/>
                    <a:p>
                      <a:endParaRPr lang="en-GB" sz="1200" dirty="0">
                        <a:solidFill>
                          <a:schemeClr val="bg1"/>
                        </a:solidFill>
                      </a:endParaRPr>
                    </a:p>
                  </a:txBody>
                  <a:tcPr/>
                </a:tc>
                <a:extLst>
                  <a:ext uri="{0D108BD9-81ED-4DB2-BD59-A6C34878D82A}">
                    <a16:rowId xmlns:a16="http://schemas.microsoft.com/office/drawing/2014/main" val="10001"/>
                  </a:ext>
                </a:extLst>
              </a:tr>
            </a:tbl>
          </a:graphicData>
        </a:graphic>
      </p:graphicFrame>
      <p:sp>
        <p:nvSpPr>
          <p:cNvPr id="16" name="TextBox 15"/>
          <p:cNvSpPr txBox="1"/>
          <p:nvPr/>
        </p:nvSpPr>
        <p:spPr>
          <a:xfrm>
            <a:off x="653822" y="5807005"/>
            <a:ext cx="7850043" cy="646331"/>
          </a:xfrm>
          <a:prstGeom prst="rect">
            <a:avLst/>
          </a:prstGeom>
          <a:noFill/>
        </p:spPr>
        <p:txBody>
          <a:bodyPr wrap="square" rtlCol="0">
            <a:spAutoFit/>
          </a:bodyPr>
          <a:lstStyle/>
          <a:p>
            <a:r>
              <a:rPr lang="en-US" sz="900" b="1" i="0" kern="1200" dirty="0">
                <a:solidFill>
                  <a:schemeClr val="bg1"/>
                </a:solidFill>
                <a:effectLst/>
                <a:latin typeface="+mn-lt"/>
                <a:ea typeface="+mn-ea"/>
                <a:cs typeface="+mn-cs"/>
              </a:rPr>
              <a:t>© Copyright 2017, THE HOSPITAL FOR SICK CHILDREN AND THE COLLABORATING INSTITUTIONS.</a:t>
            </a:r>
            <a:r>
              <a:rPr lang="en-US" sz="900" b="0" i="0" kern="1200" dirty="0">
                <a:solidFill>
                  <a:schemeClr val="bg1"/>
                </a:solidFill>
                <a:effectLst/>
                <a:latin typeface="+mn-lt"/>
                <a:ea typeface="+mn-ea"/>
                <a:cs typeface="+mn-cs"/>
              </a:rPr>
              <a:t> </a:t>
            </a:r>
          </a:p>
          <a:p>
            <a:r>
              <a:rPr lang="en-US" sz="900" b="0" i="0" kern="1200" dirty="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 </a:t>
            </a:r>
            <a:endParaRPr lang="en-GB" sz="900" dirty="0">
              <a:solidFill>
                <a:schemeClr val="bg1"/>
              </a:solidFill>
            </a:endParaRPr>
          </a:p>
        </p:txBody>
      </p:sp>
      <p:sp>
        <p:nvSpPr>
          <p:cNvPr id="2" name="AutoShape 14" descr="Image result for hospital for sick children toronto vector log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 name="AutoShape 16" descr="Image result for sick kids vector logo wiki"/>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 name="Rectangle 5"/>
          <p:cNvSpPr/>
          <p:nvPr/>
        </p:nvSpPr>
        <p:spPr>
          <a:xfrm rot="16200000" flipV="1">
            <a:off x="-1201823" y="1708789"/>
            <a:ext cx="3024336" cy="3000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7" name="Picture 17" descr="\\storage.erasmusmc.nl\m\MyDocs\478030\My Documents\Desktop\The_Hospital_for_Sick_Children-logo-30EAA69EAC-seeklogo.com.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72883" y="5323650"/>
            <a:ext cx="1224000" cy="367200"/>
          </a:xfrm>
          <a:prstGeom prst="rect">
            <a:avLst/>
          </a:prstGeom>
          <a:noFill/>
          <a:extLst>
            <a:ext uri="{909E8E84-426E-40dd-AFC4-6F175D3DCCD1}">
              <a14:hiddenFill xmlns:a14="http://schemas.microsoft.com/office/drawing/2010/main" xmlns="">
                <a:solidFill>
                  <a:srgbClr val="FFFFFF"/>
                </a:solidFill>
              </a14:hiddenFill>
            </a:ext>
          </a:extLst>
        </p:spPr>
      </p:pic>
      <p:pic>
        <p:nvPicPr>
          <p:cNvPr id="18" name="Picture 18" descr="\\storage.erasmusmc.nl\m\MyDocs\478030\My Documents\Desktop\Pitt_logo.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28501" y="5255702"/>
            <a:ext cx="2664000" cy="508713"/>
          </a:xfrm>
          <a:prstGeom prst="rect">
            <a:avLst/>
          </a:prstGeom>
          <a:noFill/>
          <a:extLst>
            <a:ext uri="{909E8E84-426E-40dd-AFC4-6F175D3DCCD1}">
              <a14:hiddenFill xmlns:a14="http://schemas.microsoft.com/office/drawing/2010/main" xmlns="">
                <a:solidFill>
                  <a:srgbClr val="FFFFFF"/>
                </a:solidFill>
              </a14:hiddenFill>
            </a:ext>
          </a:extLst>
        </p:spPr>
      </p:pic>
      <p:pic>
        <p:nvPicPr>
          <p:cNvPr id="19"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51974" y="5306389"/>
            <a:ext cx="1296145" cy="38435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1"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86484" y="5306114"/>
            <a:ext cx="2016000" cy="4157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3" name="TextBox 2"/>
          <p:cNvSpPr txBox="1"/>
          <p:nvPr/>
        </p:nvSpPr>
        <p:spPr>
          <a:xfrm flipH="1">
            <a:off x="1860376" y="4748219"/>
            <a:ext cx="4782800" cy="307777"/>
          </a:xfrm>
          <a:prstGeom prst="rect">
            <a:avLst/>
          </a:prstGeom>
          <a:noFill/>
        </p:spPr>
        <p:txBody>
          <a:bodyPr wrap="square" rtlCol="0">
            <a:spAutoFit/>
          </a:bodyPr>
          <a:lstStyle/>
          <a:p>
            <a:r>
              <a:rPr lang="en-US" sz="1400" b="1" dirty="0" err="1">
                <a:solidFill>
                  <a:schemeClr val="bg1"/>
                </a:solidFill>
              </a:rPr>
              <a:t>www.darthworkgroup.com</a:t>
            </a:r>
            <a:endParaRPr lang="en-US" sz="1400" b="1" dirty="0">
              <a:solidFill>
                <a:schemeClr val="bg1"/>
              </a:solidFill>
            </a:endParaRPr>
          </a:p>
        </p:txBody>
      </p:sp>
      <p:sp>
        <p:nvSpPr>
          <p:cNvPr id="15" name="TextBox 14"/>
          <p:cNvSpPr txBox="1"/>
          <p:nvPr userDrawn="1"/>
        </p:nvSpPr>
        <p:spPr>
          <a:xfrm flipH="1">
            <a:off x="1860376" y="4748220"/>
            <a:ext cx="4782800" cy="307777"/>
          </a:xfrm>
          <a:prstGeom prst="rect">
            <a:avLst/>
          </a:prstGeom>
          <a:noFill/>
        </p:spPr>
        <p:txBody>
          <a:bodyPr wrap="square" rtlCol="0">
            <a:spAutoFit/>
          </a:bodyPr>
          <a:lstStyle/>
          <a:p>
            <a:r>
              <a:rPr lang="en-US" sz="1400" b="1" dirty="0" err="1">
                <a:solidFill>
                  <a:schemeClr val="bg1"/>
                </a:solidFill>
              </a:rPr>
              <a:t>www.darthworkgroup.com</a:t>
            </a:r>
            <a:endParaRPr lang="en-US" sz="1400" b="1" dirty="0">
              <a:solidFill>
                <a:schemeClr val="bg1"/>
              </a:solidFill>
            </a:endParaRPr>
          </a:p>
        </p:txBody>
      </p:sp>
      <p:pic>
        <p:nvPicPr>
          <p:cNvPr id="8" name="Picture 7">
            <a:extLst>
              <a:ext uri="{FF2B5EF4-FFF2-40B4-BE49-F238E27FC236}">
                <a16:creationId xmlns:a16="http://schemas.microsoft.com/office/drawing/2014/main" id="{1F4A33E6-5765-144B-BB9E-E9B85276960B}"/>
              </a:ext>
            </a:extLst>
          </p:cNvPr>
          <p:cNvPicPr>
            <a:picLocks noChangeAspect="1"/>
          </p:cNvPicPr>
          <p:nvPr userDrawn="1"/>
        </p:nvPicPr>
        <p:blipFill>
          <a:blip r:embed="rId6"/>
          <a:stretch>
            <a:fillRect/>
          </a:stretch>
        </p:blipFill>
        <p:spPr>
          <a:xfrm>
            <a:off x="241682" y="4980651"/>
            <a:ext cx="711200" cy="9017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2nd_First slide">
    <p:bg>
      <p:bgPr>
        <a:solidFill>
          <a:srgbClr val="009999"/>
        </a:solidFill>
        <a:effectLst/>
      </p:bgPr>
    </p:bg>
    <p:spTree>
      <p:nvGrpSpPr>
        <p:cNvPr id="1" name=""/>
        <p:cNvGrpSpPr/>
        <p:nvPr/>
      </p:nvGrpSpPr>
      <p:grpSpPr>
        <a:xfrm>
          <a:off x="0" y="0"/>
          <a:ext cx="0" cy="0"/>
          <a:chOff x="0" y="0"/>
          <a:chExt cx="0" cy="0"/>
        </a:xfrm>
      </p:grpSpPr>
      <p:sp>
        <p:nvSpPr>
          <p:cNvPr id="20" name="Rectangle 19"/>
          <p:cNvSpPr/>
          <p:nvPr/>
        </p:nvSpPr>
        <p:spPr>
          <a:xfrm>
            <a:off x="1835696" y="818458"/>
            <a:ext cx="7308304" cy="576064"/>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nl-NL" sz="2000" b="1" dirty="0" err="1">
                <a:solidFill>
                  <a:srgbClr val="004D99"/>
                </a:solidFill>
              </a:rPr>
              <a:t>Acknowledgements</a:t>
            </a:r>
            <a:r>
              <a:rPr lang="nl-NL" sz="2000" b="1" baseline="0" dirty="0">
                <a:solidFill>
                  <a:srgbClr val="004D99"/>
                </a:solidFill>
              </a:rPr>
              <a:t> </a:t>
            </a:r>
            <a:r>
              <a:rPr lang="nl-NL" sz="2000" b="1" baseline="0" dirty="0" err="1">
                <a:solidFill>
                  <a:srgbClr val="004D99"/>
                </a:solidFill>
              </a:rPr>
              <a:t>and</a:t>
            </a:r>
            <a:r>
              <a:rPr lang="nl-NL" sz="2000" b="1" baseline="0" dirty="0">
                <a:solidFill>
                  <a:srgbClr val="004D99"/>
                </a:solidFill>
              </a:rPr>
              <a:t> </a:t>
            </a:r>
            <a:r>
              <a:rPr lang="nl-NL" sz="2000" b="1" baseline="0" dirty="0" err="1">
                <a:solidFill>
                  <a:srgbClr val="004D99"/>
                </a:solidFill>
              </a:rPr>
              <a:t>attributions</a:t>
            </a:r>
            <a:endParaRPr lang="en-GB" sz="2000" b="1" dirty="0">
              <a:solidFill>
                <a:srgbClr val="004D99"/>
              </a:solidFill>
            </a:endParaRPr>
          </a:p>
        </p:txBody>
      </p:sp>
      <p:sp>
        <p:nvSpPr>
          <p:cNvPr id="13"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14" name="Slide Number Placeholder 2"/>
          <p:cNvSpPr>
            <a:spLocks noGrp="1"/>
          </p:cNvSpPr>
          <p:nvPr>
            <p:ph type="sldNum" sz="quarter" idx="11"/>
          </p:nvPr>
        </p:nvSpPr>
        <p:spPr>
          <a:xfrm>
            <a:off x="8559864" y="6453336"/>
            <a:ext cx="548640" cy="396240"/>
          </a:xfrm>
          <a:ln>
            <a:noFill/>
          </a:ln>
        </p:spPr>
        <p:txBody>
          <a:bodyPr/>
          <a:lstStyle>
            <a:lvl1pPr>
              <a:defRPr>
                <a:solidFill>
                  <a:schemeClr val="bg1"/>
                </a:solidFill>
              </a:defRPr>
            </a:lvl1pPr>
          </a:lstStyle>
          <a:p>
            <a:fld id="{0798D939-2D9E-2142-A80A-FFDECD1E5A9B}" type="slidenum">
              <a:rPr lang="en-US" smtClean="0"/>
              <a:t>‹#›</a:t>
            </a:fld>
            <a:endParaRPr lang="en-US"/>
          </a:p>
        </p:txBody>
      </p:sp>
      <p:sp>
        <p:nvSpPr>
          <p:cNvPr id="16" name="TextBox 15"/>
          <p:cNvSpPr txBox="1"/>
          <p:nvPr/>
        </p:nvSpPr>
        <p:spPr>
          <a:xfrm>
            <a:off x="653822" y="5807005"/>
            <a:ext cx="7850043" cy="646331"/>
          </a:xfrm>
          <a:prstGeom prst="rect">
            <a:avLst/>
          </a:prstGeom>
          <a:noFill/>
        </p:spPr>
        <p:txBody>
          <a:bodyPr wrap="square" rtlCol="0">
            <a:spAutoFit/>
          </a:bodyPr>
          <a:lstStyle/>
          <a:p>
            <a:r>
              <a:rPr lang="en-US" sz="900" b="1" i="0" kern="1200" dirty="0">
                <a:solidFill>
                  <a:schemeClr val="bg1"/>
                </a:solidFill>
                <a:effectLst/>
                <a:latin typeface="+mn-lt"/>
                <a:ea typeface="+mn-ea"/>
                <a:cs typeface="+mn-cs"/>
              </a:rPr>
              <a:t>© Copyright 2017, THE HOSPITAL FOR SICK CHILDREN AND THE COLLABORATING INSTITUTIONS.</a:t>
            </a:r>
            <a:r>
              <a:rPr lang="en-US" sz="900" b="0" i="0" kern="1200" dirty="0">
                <a:solidFill>
                  <a:schemeClr val="bg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900" b="0" i="0" kern="1200" dirty="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  </a:t>
            </a:r>
            <a:endParaRPr lang="en-GB" sz="900" dirty="0">
              <a:solidFill>
                <a:schemeClr val="bg1"/>
              </a:solidFill>
            </a:endParaRPr>
          </a:p>
        </p:txBody>
      </p:sp>
      <p:sp>
        <p:nvSpPr>
          <p:cNvPr id="2" name="AutoShape 14" descr="Image result for hospital for sick children toronto vector log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 name="AutoShape 16" descr="Image result for sick kids vector logo wiki"/>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 name="Rectangle 5"/>
          <p:cNvSpPr/>
          <p:nvPr/>
        </p:nvSpPr>
        <p:spPr>
          <a:xfrm rot="16200000" flipV="1">
            <a:off x="-1201823" y="1708789"/>
            <a:ext cx="3024336" cy="3000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Subtitle 2"/>
          <p:cNvSpPr>
            <a:spLocks noGrp="1"/>
          </p:cNvSpPr>
          <p:nvPr>
            <p:ph type="subTitle" idx="1" hasCustomPrompt="1"/>
          </p:nvPr>
        </p:nvSpPr>
        <p:spPr>
          <a:xfrm>
            <a:off x="1835696" y="1628800"/>
            <a:ext cx="7056784" cy="1066800"/>
          </a:xfrm>
        </p:spPr>
        <p:txBody>
          <a:bodyPr anchor="t">
            <a:normAutofit/>
          </a:bodyPr>
          <a:lstStyle>
            <a:lvl1pPr marL="0" indent="0" algn="l">
              <a:buNone/>
              <a:defRPr sz="2000">
                <a:solidFill>
                  <a:srgbClr val="FEF8F3"/>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add citations</a:t>
            </a:r>
          </a:p>
          <a:p>
            <a:endParaRPr lang="en-US" dirty="0"/>
          </a:p>
        </p:txBody>
      </p:sp>
      <p:pic>
        <p:nvPicPr>
          <p:cNvPr id="17" name="Picture 17" descr="\\storage.erasmusmc.nl\m\MyDocs\478030\My Documents\Desktop\The_Hospital_for_Sick_Children-logo-30EAA69EAC-seeklogo.com.png">
            <a:extLst>
              <a:ext uri="{FF2B5EF4-FFF2-40B4-BE49-F238E27FC236}">
                <a16:creationId xmlns:a16="http://schemas.microsoft.com/office/drawing/2014/main" id="{CF27B3EC-A2BB-BF47-807D-F49D56E854F0}"/>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72883" y="5323650"/>
            <a:ext cx="1224000" cy="367200"/>
          </a:xfrm>
          <a:prstGeom prst="rect">
            <a:avLst/>
          </a:prstGeom>
          <a:noFill/>
          <a:extLst>
            <a:ext uri="{909E8E84-426E-40dd-AFC4-6F175D3DCCD1}">
              <a14:hiddenFill xmlns:a14="http://schemas.microsoft.com/office/drawing/2010/main" xmlns="">
                <a:solidFill>
                  <a:srgbClr val="FFFFFF"/>
                </a:solidFill>
              </a14:hiddenFill>
            </a:ext>
          </a:extLst>
        </p:spPr>
      </p:pic>
      <p:pic>
        <p:nvPicPr>
          <p:cNvPr id="18" name="Picture 18" descr="\\storage.erasmusmc.nl\m\MyDocs\478030\My Documents\Desktop\Pitt_logo.gif">
            <a:extLst>
              <a:ext uri="{FF2B5EF4-FFF2-40B4-BE49-F238E27FC236}">
                <a16:creationId xmlns:a16="http://schemas.microsoft.com/office/drawing/2014/main" id="{00A49943-5F21-B54A-A2B4-A5A1C9A0255E}"/>
              </a:ext>
            </a:extLst>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4928501" y="5255702"/>
            <a:ext cx="2664000" cy="508713"/>
          </a:xfrm>
          <a:prstGeom prst="rect">
            <a:avLst/>
          </a:prstGeom>
          <a:noFill/>
          <a:extLst>
            <a:ext uri="{909E8E84-426E-40dd-AFC4-6F175D3DCCD1}">
              <a14:hiddenFill xmlns:a14="http://schemas.microsoft.com/office/drawing/2010/main" xmlns="">
                <a:solidFill>
                  <a:srgbClr val="FFFFFF"/>
                </a:solidFill>
              </a14:hiddenFill>
            </a:ext>
          </a:extLst>
        </p:spPr>
      </p:pic>
      <p:pic>
        <p:nvPicPr>
          <p:cNvPr id="19" name="Picture 2">
            <a:extLst>
              <a:ext uri="{FF2B5EF4-FFF2-40B4-BE49-F238E27FC236}">
                <a16:creationId xmlns:a16="http://schemas.microsoft.com/office/drawing/2014/main" id="{EBC3F8F5-94B4-374C-89B8-A540DEABFD86}"/>
              </a:ext>
            </a:extLst>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3451974" y="5306389"/>
            <a:ext cx="1296145" cy="38435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1" name="Picture 3">
            <a:extLst>
              <a:ext uri="{FF2B5EF4-FFF2-40B4-BE49-F238E27FC236}">
                <a16:creationId xmlns:a16="http://schemas.microsoft.com/office/drawing/2014/main" id="{A92E0873-0222-DD44-AB65-7234C4A77D1C}"/>
              </a:ext>
            </a:extLst>
          </p:cNvPr>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1186484" y="5306114"/>
            <a:ext cx="2016000" cy="4157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2" name="Picture 21">
            <a:extLst>
              <a:ext uri="{FF2B5EF4-FFF2-40B4-BE49-F238E27FC236}">
                <a16:creationId xmlns:a16="http://schemas.microsoft.com/office/drawing/2014/main" id="{39A9191D-B4FE-9145-A2D5-98FB80FC7F53}"/>
              </a:ext>
            </a:extLst>
          </p:cNvPr>
          <p:cNvPicPr>
            <a:picLocks noChangeAspect="1"/>
          </p:cNvPicPr>
          <p:nvPr userDrawn="1"/>
        </p:nvPicPr>
        <p:blipFill>
          <a:blip r:embed="rId6"/>
          <a:stretch>
            <a:fillRect/>
          </a:stretch>
        </p:blipFill>
        <p:spPr>
          <a:xfrm>
            <a:off x="241682" y="4980651"/>
            <a:ext cx="711200" cy="90170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el en objec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840432" y="274638"/>
            <a:ext cx="7620000" cy="1143000"/>
          </a:xfrm>
        </p:spPr>
        <p:txBody>
          <a:bodyPr/>
          <a:lstStyle>
            <a:lvl1pPr>
              <a:defRPr sz="4000"/>
            </a:lvl1pPr>
          </a:lstStyle>
          <a:p>
            <a:r>
              <a:rPr lang="en-US"/>
              <a:t>Click to edit Master title style</a:t>
            </a:r>
            <a:endParaRPr lang="en-US" dirty="0"/>
          </a:p>
        </p:txBody>
      </p:sp>
      <p:sp>
        <p:nvSpPr>
          <p:cNvPr id="3" name="Content Placeholder 2"/>
          <p:cNvSpPr>
            <a:spLocks noGrp="1"/>
          </p:cNvSpPr>
          <p:nvPr>
            <p:ph idx="1"/>
          </p:nvPr>
        </p:nvSpPr>
        <p:spPr>
          <a:xfrm>
            <a:off x="840432" y="1417638"/>
            <a:ext cx="7620000" cy="4983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D3575FE-2CC2-2845-A91B-203C440E7198}" type="datetimeFigureOut">
              <a:rPr lang="en-US" smtClean="0"/>
              <a:t>1/28/20</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le 1"/>
          <p:cNvSpPr>
            <a:spLocks noGrp="1"/>
          </p:cNvSpPr>
          <p:nvPr>
            <p:ph type="title"/>
          </p:nvPr>
        </p:nvSpPr>
        <p:spPr>
          <a:xfrm>
            <a:off x="872753" y="4918521"/>
            <a:ext cx="7659687" cy="1168400"/>
          </a:xfrm>
        </p:spPr>
        <p:txBody>
          <a:bodyPr anchor="t"/>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872753" y="3284984"/>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D3575FE-2CC2-2845-A91B-203C440E7198}" type="datetimeFigureOut">
              <a:rPr lang="en-US" smtClean="0"/>
              <a:t>1/28/20</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ee objecten">
    <p:spTree>
      <p:nvGrpSpPr>
        <p:cNvPr id="1" name=""/>
        <p:cNvGrpSpPr/>
        <p:nvPr/>
      </p:nvGrpSpPr>
      <p:grpSpPr>
        <a:xfrm>
          <a:off x="0" y="0"/>
          <a:ext cx="0" cy="0"/>
          <a:chOff x="0" y="0"/>
          <a:chExt cx="0" cy="0"/>
        </a:xfrm>
      </p:grpSpPr>
      <p:sp>
        <p:nvSpPr>
          <p:cNvPr id="2" name="Title 1"/>
          <p:cNvSpPr>
            <a:spLocks noGrp="1"/>
          </p:cNvSpPr>
          <p:nvPr>
            <p:ph type="title"/>
          </p:nvPr>
        </p:nvSpPr>
        <p:spPr>
          <a:xfrm>
            <a:off x="840432" y="274638"/>
            <a:ext cx="7620000" cy="11430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40432"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02832"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D3575FE-2CC2-2845-A91B-203C440E7198}" type="datetimeFigureOut">
              <a:rPr lang="en-US" smtClean="0"/>
              <a:t>1/28/20</a:t>
            </a:fld>
            <a:endParaRPr lang="en-US"/>
          </a:p>
        </p:txBody>
      </p:sp>
      <p:sp>
        <p:nvSpPr>
          <p:cNvPr id="7" name="Slide Number Placeholder 6"/>
          <p:cNvSpPr>
            <a:spLocks noGrp="1"/>
          </p:cNvSpPr>
          <p:nvPr>
            <p:ph type="sldNum" sz="quarter" idx="12"/>
          </p:nvPr>
        </p:nvSpPr>
        <p:spPr/>
        <p:txBody>
          <a:bodyPr/>
          <a:lstStyle/>
          <a:p>
            <a:fld id="{0798D939-2D9E-2142-A80A-FFDECD1E5A9B}" type="slidenum">
              <a:rPr lang="en-US" smtClean="0"/>
              <a:t>‹#›</a:t>
            </a:fld>
            <a:endParaRPr lang="en-US"/>
          </a:p>
        </p:txBody>
      </p:sp>
      <p:sp>
        <p:nvSpPr>
          <p:cNvPr id="8"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le 1"/>
          <p:cNvSpPr>
            <a:spLocks noGrp="1"/>
          </p:cNvSpPr>
          <p:nvPr>
            <p:ph type="title"/>
          </p:nvPr>
        </p:nvSpPr>
        <p:spPr>
          <a:xfrm>
            <a:off x="840432" y="274638"/>
            <a:ext cx="7620000" cy="11430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40432"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432"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02832"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802832"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D3575FE-2CC2-2845-A91B-203C440E7198}" type="datetimeFigureOut">
              <a:rPr lang="en-US" smtClean="0"/>
              <a:t>1/28/20</a:t>
            </a:fld>
            <a:endParaRPr lang="en-US"/>
          </a:p>
        </p:txBody>
      </p:sp>
      <p:sp>
        <p:nvSpPr>
          <p:cNvPr id="9" name="Slide Number Placeholder 8"/>
          <p:cNvSpPr>
            <a:spLocks noGrp="1"/>
          </p:cNvSpPr>
          <p:nvPr>
            <p:ph type="sldNum" sz="quarter" idx="12"/>
          </p:nvPr>
        </p:nvSpPr>
        <p:spPr/>
        <p:txBody>
          <a:bodyPr/>
          <a:lstStyle/>
          <a:p>
            <a:fld id="{0798D939-2D9E-2142-A80A-FFDECD1E5A9B}" type="slidenum">
              <a:rPr lang="en-US" smtClean="0"/>
              <a:t>‹#›</a:t>
            </a:fld>
            <a:endParaRPr lang="en-US"/>
          </a:p>
        </p:txBody>
      </p:sp>
      <p:sp>
        <p:nvSpPr>
          <p:cNvPr id="10" name="Footer Placeholder 4"/>
          <p:cNvSpPr>
            <a:spLocks noGrp="1"/>
          </p:cNvSpPr>
          <p:nvPr>
            <p:ph type="ftr" sz="quarter" idx="1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2440" y="274638"/>
            <a:ext cx="7620000" cy="1143000"/>
          </a:xfrm>
        </p:spPr>
        <p:txBody>
          <a:bodyPr/>
          <a:lstStyle/>
          <a:p>
            <a:r>
              <a:rPr lang="en-US"/>
              <a:t>Click to edit Master title style</a:t>
            </a:r>
            <a:endParaRPr lang="en-US" dirty="0"/>
          </a:p>
        </p:txBody>
      </p:sp>
      <p:sp>
        <p:nvSpPr>
          <p:cNvPr id="5" name="Date Placeholder 4"/>
          <p:cNvSpPr>
            <a:spLocks noGrp="1"/>
          </p:cNvSpPr>
          <p:nvPr>
            <p:ph type="dt" sz="half" idx="10"/>
          </p:nvPr>
        </p:nvSpPr>
        <p:spPr/>
        <p:txBody>
          <a:bodyPr/>
          <a:lstStyle/>
          <a:p>
            <a:fld id="{DD3575FE-2CC2-2845-A91B-203C440E7198}" type="datetimeFigureOut">
              <a:rPr lang="en-US" smtClean="0"/>
              <a:t>1/28/20</a:t>
            </a:fld>
            <a:endParaRPr lang="en-US"/>
          </a:p>
        </p:txBody>
      </p:sp>
      <p:sp>
        <p:nvSpPr>
          <p:cNvPr id="7" name="Slide Number Placeholder 6"/>
          <p:cNvSpPr>
            <a:spLocks noGrp="1"/>
          </p:cNvSpPr>
          <p:nvPr>
            <p:ph type="sldNum" sz="quarter" idx="12"/>
          </p:nvPr>
        </p:nvSpPr>
        <p:spPr/>
        <p:txBody>
          <a:bodyPr/>
          <a:lstStyle/>
          <a:p>
            <a:fld id="{0798D939-2D9E-2142-A80A-FFDECD1E5A9B}" type="slidenum">
              <a:rPr lang="en-US" smtClean="0"/>
              <a:t>‹#›</a:t>
            </a:fld>
            <a:endParaRPr lang="en-US"/>
          </a:p>
        </p:txBody>
      </p:sp>
      <p:sp>
        <p:nvSpPr>
          <p:cNvPr id="9"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3575FE-2CC2-2845-A91B-203C440E7198}" type="datetimeFigureOut">
              <a:rPr lang="en-US" smtClean="0"/>
              <a:t>1/28/20</a:t>
            </a:fld>
            <a:endParaRPr lang="en-US"/>
          </a:p>
        </p:txBody>
      </p:sp>
      <p:sp>
        <p:nvSpPr>
          <p:cNvPr id="4" name="Slide Number Placeholder 3"/>
          <p:cNvSpPr>
            <a:spLocks noGrp="1"/>
          </p:cNvSpPr>
          <p:nvPr>
            <p:ph type="sldNum" sz="quarter" idx="12"/>
          </p:nvPr>
        </p:nvSpPr>
        <p:spPr/>
        <p:txBody>
          <a:bodyPr/>
          <a:lstStyle/>
          <a:p>
            <a:fld id="{0798D939-2D9E-2142-A80A-FFDECD1E5A9B}" type="slidenum">
              <a:rPr lang="en-US" smtClean="0"/>
              <a:t>‹#›</a:t>
            </a:fld>
            <a:endParaRPr lang="en-US"/>
          </a:p>
        </p:txBody>
      </p:sp>
      <p:sp>
        <p:nvSpPr>
          <p:cNvPr id="5"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71600" y="274638"/>
            <a:ext cx="7620000" cy="1143000"/>
          </a:xfrm>
          <a:prstGeom prst="rect">
            <a:avLst/>
          </a:prstGeom>
        </p:spPr>
        <p:txBody>
          <a:bodyPr vert="horz" lIns="91440" tIns="45720" rIns="91440" bIns="45720" rtlCol="0" anchor="ctr">
            <a:noAutofit/>
          </a:bodyPr>
          <a:lstStyle/>
          <a:p>
            <a:r>
              <a:rPr lang="nl-NL"/>
              <a:t>Titelstijl van model bewerken</a:t>
            </a:r>
            <a:endParaRPr lang="en-US" dirty="0"/>
          </a:p>
        </p:txBody>
      </p:sp>
      <p:sp>
        <p:nvSpPr>
          <p:cNvPr id="3" name="Text Placeholder 2"/>
          <p:cNvSpPr>
            <a:spLocks noGrp="1"/>
          </p:cNvSpPr>
          <p:nvPr>
            <p:ph type="body" idx="1"/>
          </p:nvPr>
        </p:nvSpPr>
        <p:spPr>
          <a:xfrm>
            <a:off x="984448" y="1600200"/>
            <a:ext cx="7620000" cy="4800600"/>
          </a:xfrm>
          <a:prstGeom prst="rect">
            <a:avLst/>
          </a:prstGeom>
        </p:spPr>
        <p:txBody>
          <a:bodyPr vert="horz" lIns="91440" tIns="45720" rIns="91440" bIns="45720" rtlCol="0">
            <a:normAutofit/>
          </a:bodyPr>
          <a:lstStyle/>
          <a:p>
            <a:pPr lvl="0"/>
            <a:r>
              <a:rPr lang="nl-NL"/>
              <a:t>Klik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7" name="Rectangle 6"/>
          <p:cNvSpPr/>
          <p:nvPr/>
        </p:nvSpPr>
        <p:spPr>
          <a:xfrm>
            <a:off x="-22817" y="0"/>
            <a:ext cx="685800" cy="6859728"/>
          </a:xfrm>
          <a:prstGeom prst="rect">
            <a:avLst/>
          </a:prstGeom>
          <a:solidFill>
            <a:srgbClr val="00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p:cNvSpPr>
            <a:spLocks noGrp="1"/>
          </p:cNvSpPr>
          <p:nvPr>
            <p:ph type="sldNum" sz="quarter" idx="4"/>
          </p:nvPr>
        </p:nvSpPr>
        <p:spPr>
          <a:xfrm>
            <a:off x="8559864" y="6453336"/>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009999"/>
                </a:solidFill>
              </a:defRPr>
            </a:lvl1pPr>
          </a:lstStyle>
          <a:p>
            <a:fld id="{0798D939-2D9E-2142-A80A-FFDECD1E5A9B}" type="slidenum">
              <a:rPr lang="en-US" smtClean="0"/>
              <a:t>‹#›</a:t>
            </a:fld>
            <a:endParaRPr lang="en-US"/>
          </a:p>
        </p:txBody>
      </p:sp>
      <p:sp>
        <p:nvSpPr>
          <p:cNvPr id="5" name="Footer Placeholder 4"/>
          <p:cNvSpPr>
            <a:spLocks noGrp="1"/>
          </p:cNvSpPr>
          <p:nvPr>
            <p:ph type="ftr" sz="quarter" idx="3"/>
          </p:nvPr>
        </p:nvSpPr>
        <p:spPr>
          <a:xfrm>
            <a:off x="649288" y="6481911"/>
            <a:ext cx="6298976"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
        <p:nvSpPr>
          <p:cNvPr id="4" name="Date Placeholder 3"/>
          <p:cNvSpPr>
            <a:spLocks noGrp="1"/>
          </p:cNvSpPr>
          <p:nvPr>
            <p:ph type="dt" sz="half" idx="2"/>
          </p:nvPr>
        </p:nvSpPr>
        <p:spPr>
          <a:xfrm rot="16200000">
            <a:off x="-912812" y="5303520"/>
            <a:ext cx="2438399" cy="365760"/>
          </a:xfrm>
          <a:prstGeom prst="rect">
            <a:avLst/>
          </a:prstGeom>
        </p:spPr>
        <p:txBody>
          <a:bodyPr vert="horz" lIns="91440" tIns="45720" rIns="91440" bIns="45720" rtlCol="0" anchor="ctr"/>
          <a:lstStyle>
            <a:lvl1pPr algn="l">
              <a:defRPr sz="1200">
                <a:solidFill>
                  <a:schemeClr val="bg1"/>
                </a:solidFill>
              </a:defRPr>
            </a:lvl1pPr>
          </a:lstStyle>
          <a:p>
            <a:fld id="{DD3575FE-2CC2-2845-A91B-203C440E7198}" type="datetimeFigureOut">
              <a:rPr lang="en-US" smtClean="0"/>
              <a:t>1/28/20</a:t>
            </a:fld>
            <a:endParaRPr lang="en-US"/>
          </a:p>
        </p:txBody>
      </p:sp>
    </p:spTree>
    <p:extLst>
      <p:ext uri="{BB962C8B-B14F-4D97-AF65-F5344CB8AC3E}">
        <p14:creationId xmlns:p14="http://schemas.microsoft.com/office/powerpoint/2010/main" val="1269044808"/>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8" r:id="rId15"/>
    <p:sldLayoutId id="2147483705" r:id="rId16"/>
    <p:sldLayoutId id="2147483706" r:id="rId17"/>
    <p:sldLayoutId id="2147483707" r:id="rId18"/>
  </p:sldLayoutIdLst>
  <p:txStyles>
    <p:titleStyle>
      <a:lvl1pPr algn="l" defTabSz="914400" rtl="0" eaLnBrk="1" latinLnBrk="0" hangingPunct="1">
        <a:spcBef>
          <a:spcPct val="0"/>
        </a:spcBef>
        <a:buNone/>
        <a:defRPr sz="4600" kern="1200" cap="none" spc="-100" baseline="0">
          <a:ln>
            <a:noFill/>
          </a:ln>
          <a:solidFill>
            <a:schemeClr val="tx1"/>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SzPct val="100000"/>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SzPct val="100000"/>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SzPct val="100000"/>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SzPct val="100000"/>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SzPct val="100000"/>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9.xml"/><Relationship Id="rId1" Type="http://schemas.openxmlformats.org/officeDocument/2006/relationships/vmlDrawing" Target="../drawings/vmlDrawing1.vml"/><Relationship Id="rId4" Type="http://schemas.openxmlformats.org/officeDocument/2006/relationships/image" Target="../media/image18.w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18.xml"/><Relationship Id="rId1" Type="http://schemas.openxmlformats.org/officeDocument/2006/relationships/slideLayout" Target="../slideLayouts/slideLayout4.xml"/><Relationship Id="rId6" Type="http://schemas.openxmlformats.org/officeDocument/2006/relationships/image" Target="../media/image170.png"/><Relationship Id="rId5" Type="http://schemas.openxmlformats.org/officeDocument/2006/relationships/image" Target="../media/image160.png"/><Relationship Id="rId4" Type="http://schemas.openxmlformats.org/officeDocument/2006/relationships/image" Target="../media/image150.png"/></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4.xml"/><Relationship Id="rId4" Type="http://schemas.openxmlformats.org/officeDocument/2006/relationships/image" Target="../media/image190.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800224" y="3400425"/>
            <a:ext cx="7308280" cy="2107750"/>
          </a:xfrm>
        </p:spPr>
        <p:txBody>
          <a:bodyPr>
            <a:normAutofit lnSpcReduction="10000"/>
          </a:bodyPr>
          <a:lstStyle/>
          <a:p>
            <a:r>
              <a:rPr lang="en-US" b="1" dirty="0"/>
              <a:t>Using R for Decision Modeling in Health Technology Assessment</a:t>
            </a:r>
          </a:p>
          <a:p>
            <a:r>
              <a:rPr lang="en-US" dirty="0"/>
              <a:t>CE16 </a:t>
            </a:r>
          </a:p>
          <a:p>
            <a:endParaRPr lang="en-US" dirty="0"/>
          </a:p>
          <a:p>
            <a:r>
              <a:rPr lang="en-US" dirty="0"/>
              <a:t>NIHES Erasmus Medical Center Rotterdam</a:t>
            </a:r>
          </a:p>
          <a:p>
            <a:r>
              <a:rPr lang="en-US" dirty="0"/>
              <a:t>February, 2020</a:t>
            </a:r>
          </a:p>
        </p:txBody>
      </p:sp>
      <p:sp>
        <p:nvSpPr>
          <p:cNvPr id="4" name="Tijdelijke aanduiding voor dianummer 3"/>
          <p:cNvSpPr>
            <a:spLocks noGrp="1"/>
          </p:cNvSpPr>
          <p:nvPr>
            <p:ph type="sldNum" sz="quarter" idx="12"/>
          </p:nvPr>
        </p:nvSpPr>
        <p:spPr/>
        <p:txBody>
          <a:bodyPr/>
          <a:lstStyle/>
          <a:p>
            <a:fld id="{6F6CFCF5-3E37-0F40-BEC2-1413134B0080}" type="slidenum">
              <a:rPr lang="en-US" smtClean="0"/>
              <a:t>1</a:t>
            </a:fld>
            <a:endParaRPr lang="en-US"/>
          </a:p>
        </p:txBody>
      </p:sp>
      <p:sp>
        <p:nvSpPr>
          <p:cNvPr id="2" name="Title 1"/>
          <p:cNvSpPr>
            <a:spLocks noGrp="1"/>
          </p:cNvSpPr>
          <p:nvPr>
            <p:ph type="ctrTitle"/>
          </p:nvPr>
        </p:nvSpPr>
        <p:spPr>
          <a:xfrm>
            <a:off x="1800224" y="800101"/>
            <a:ext cx="7308280" cy="2228849"/>
          </a:xfrm>
        </p:spPr>
        <p:txBody>
          <a:bodyPr anchor="ctr" anchorCtr="0"/>
          <a:lstStyle/>
          <a:p>
            <a:pPr algn="ctr"/>
            <a:r>
              <a:rPr lang="en-US" sz="5000" dirty="0"/>
              <a:t>Markov Modeling in R</a:t>
            </a:r>
          </a:p>
        </p:txBody>
      </p:sp>
    </p:spTree>
    <p:extLst>
      <p:ext uri="{BB962C8B-B14F-4D97-AF65-F5344CB8AC3E}">
        <p14:creationId xmlns:p14="http://schemas.microsoft.com/office/powerpoint/2010/main" val="1267313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19"/>
        <p:cNvGrpSpPr/>
        <p:nvPr/>
      </p:nvGrpSpPr>
      <p:grpSpPr>
        <a:xfrm>
          <a:off x="0" y="0"/>
          <a:ext cx="0" cy="0"/>
          <a:chOff x="0" y="0"/>
          <a:chExt cx="0" cy="0"/>
        </a:xfrm>
      </p:grpSpPr>
      <p:sp>
        <p:nvSpPr>
          <p:cNvPr id="720" name="Shape 720"/>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marR="0" lvl="0" indent="0" rtl="0">
              <a:spcBef>
                <a:spcPts val="0"/>
              </a:spcBef>
              <a:spcAft>
                <a:spcPts val="0"/>
              </a:spcAft>
              <a:buNone/>
            </a:pPr>
            <a:r>
              <a:rPr lang="nl-NL" dirty="0"/>
              <a:t>“Running” the Model</a:t>
            </a:r>
            <a:endParaRPr sz="4000" i="0" u="none" strike="noStrike" cap="none" dirty="0"/>
          </a:p>
        </p:txBody>
      </p:sp>
      <p:sp>
        <p:nvSpPr>
          <p:cNvPr id="721" name="Shape 721"/>
          <p:cNvSpPr txBox="1">
            <a:spLocks noGrp="1"/>
          </p:cNvSpPr>
          <p:nvPr>
            <p:ph idx="1"/>
          </p:nvPr>
        </p:nvSpPr>
        <p:spPr>
          <a:xfrm>
            <a:off x="840425" y="1295400"/>
            <a:ext cx="8054400" cy="5064900"/>
          </a:xfrm>
          <a:prstGeom prst="rect">
            <a:avLst/>
          </a:prstGeom>
          <a:noFill/>
          <a:ln>
            <a:noFill/>
          </a:ln>
        </p:spPr>
        <p:txBody>
          <a:bodyPr spcFirstLastPara="1" wrap="square" lIns="91425" tIns="45700" rIns="91425" bIns="45700" anchor="t" anchorCtr="0">
            <a:noAutofit/>
          </a:bodyPr>
          <a:lstStyle/>
          <a:p>
            <a:pPr marL="342900" marR="0" lvl="0" indent="-317500" algn="l" rtl="0">
              <a:spcBef>
                <a:spcPts val="0"/>
              </a:spcBef>
              <a:spcAft>
                <a:spcPts val="0"/>
              </a:spcAft>
              <a:buClr>
                <a:srgbClr val="009999"/>
              </a:buClr>
              <a:buSzPts val="2400"/>
              <a:buFont typeface="Verdana"/>
              <a:buChar char="•"/>
            </a:pPr>
            <a:r>
              <a:rPr lang="nl-NL" sz="2400" i="0" u="none" strike="noStrike" cap="none">
                <a:solidFill>
                  <a:schemeClr val="dk1"/>
                </a:solidFill>
              </a:rPr>
              <a:t>Summarize transition probabilities as a matrix</a:t>
            </a:r>
            <a:endParaRPr sz="2400"/>
          </a:p>
          <a:p>
            <a:pPr marL="342900" marR="0" lvl="0" indent="-165100" algn="l" rtl="0">
              <a:spcBef>
                <a:spcPts val="560"/>
              </a:spcBef>
              <a:spcAft>
                <a:spcPts val="0"/>
              </a:spcAft>
              <a:buClr>
                <a:srgbClr val="990033"/>
              </a:buClr>
              <a:buSzPts val="2800"/>
              <a:buFont typeface="Constantia"/>
              <a:buNone/>
            </a:pPr>
            <a:endParaRPr sz="2400" i="0" u="none" strike="noStrike" cap="none">
              <a:solidFill>
                <a:schemeClr val="dk1"/>
              </a:solidFill>
            </a:endParaRPr>
          </a:p>
          <a:p>
            <a:pPr marL="342900" marR="0" lvl="0" indent="-165100" algn="l" rtl="0">
              <a:spcBef>
                <a:spcPts val="560"/>
              </a:spcBef>
              <a:spcAft>
                <a:spcPts val="0"/>
              </a:spcAft>
              <a:buClr>
                <a:srgbClr val="990033"/>
              </a:buClr>
              <a:buSzPts val="2800"/>
              <a:buFont typeface="Constantia"/>
              <a:buNone/>
            </a:pPr>
            <a:endParaRPr sz="2400" i="0" u="none" strike="noStrike" cap="none">
              <a:solidFill>
                <a:schemeClr val="dk1"/>
              </a:solidFill>
            </a:endParaRPr>
          </a:p>
          <a:p>
            <a:pPr marL="342900" marR="0" lvl="0" indent="-165100" algn="l" rtl="0">
              <a:spcBef>
                <a:spcPts val="560"/>
              </a:spcBef>
              <a:spcAft>
                <a:spcPts val="0"/>
              </a:spcAft>
              <a:buClr>
                <a:srgbClr val="990033"/>
              </a:buClr>
              <a:buSzPts val="2800"/>
              <a:buFont typeface="Constantia"/>
              <a:buNone/>
            </a:pPr>
            <a:endParaRPr sz="2400" i="0" u="none" strike="noStrike" cap="none">
              <a:solidFill>
                <a:schemeClr val="dk1"/>
              </a:solidFill>
            </a:endParaRPr>
          </a:p>
          <a:p>
            <a:pPr marL="342900" marR="0" lvl="0" indent="-165100" algn="l" rtl="0">
              <a:spcBef>
                <a:spcPts val="560"/>
              </a:spcBef>
              <a:spcAft>
                <a:spcPts val="0"/>
              </a:spcAft>
              <a:buClr>
                <a:srgbClr val="990033"/>
              </a:buClr>
              <a:buSzPts val="2800"/>
              <a:buFont typeface="Constantia"/>
              <a:buNone/>
            </a:pPr>
            <a:endParaRPr sz="2400" i="0" u="none" strike="noStrike" cap="none">
              <a:solidFill>
                <a:schemeClr val="dk1"/>
              </a:solidFill>
            </a:endParaRPr>
          </a:p>
          <a:p>
            <a:pPr marL="0" marR="0" lvl="0" indent="0" algn="l" rtl="0">
              <a:spcBef>
                <a:spcPts val="560"/>
              </a:spcBef>
              <a:spcAft>
                <a:spcPts val="0"/>
              </a:spcAft>
              <a:buNone/>
            </a:pPr>
            <a:endParaRPr sz="2400"/>
          </a:p>
          <a:p>
            <a:pPr marL="342900" marR="0" lvl="0" indent="-317500" algn="l" rtl="0">
              <a:spcBef>
                <a:spcPts val="560"/>
              </a:spcBef>
              <a:spcAft>
                <a:spcPts val="0"/>
              </a:spcAft>
              <a:buClr>
                <a:srgbClr val="009999"/>
              </a:buClr>
              <a:buSzPts val="2400"/>
              <a:buFont typeface="Verdana"/>
              <a:buChar char="•"/>
            </a:pPr>
            <a:r>
              <a:rPr lang="nl-NL" sz="2400" i="0" u="none" strike="noStrike" cap="none">
                <a:solidFill>
                  <a:schemeClr val="dk1"/>
                </a:solidFill>
              </a:rPr>
              <a:t>Cohort distribution at next time step calculated through matrix multiplication</a:t>
            </a:r>
            <a:endParaRPr sz="2400" i="0" u="none" strike="noStrike" cap="none">
              <a:solidFill>
                <a:schemeClr val="dk1"/>
              </a:solidFill>
            </a:endParaRPr>
          </a:p>
          <a:p>
            <a:pPr marL="342900" marR="0" lvl="0" indent="-165100" algn="l" rtl="0">
              <a:spcBef>
                <a:spcPts val="560"/>
              </a:spcBef>
              <a:spcAft>
                <a:spcPts val="0"/>
              </a:spcAft>
              <a:buClr>
                <a:srgbClr val="990033"/>
              </a:buClr>
              <a:buSzPts val="2800"/>
              <a:buFont typeface="Constantia"/>
              <a:buNone/>
            </a:pPr>
            <a:endParaRPr sz="2400" i="0" u="none" strike="noStrike" cap="none">
              <a:solidFill>
                <a:schemeClr val="dk1"/>
              </a:solidFill>
            </a:endParaRPr>
          </a:p>
        </p:txBody>
      </p:sp>
      <p:sp>
        <p:nvSpPr>
          <p:cNvPr id="752" name="Shape 752"/>
          <p:cNvSpPr txBox="1">
            <a:spLocks noGrp="1"/>
          </p:cNvSpPr>
          <p:nvPr>
            <p:ph type="sldNum" sz="quarter" idx="12"/>
          </p:nvPr>
        </p:nvSpPr>
        <p:spPr>
          <a:prstGeom prst="rect">
            <a:avLst/>
          </a:prstGeom>
          <a:noFill/>
          <a:ln>
            <a:noFill/>
          </a:ln>
        </p:spPr>
        <p:txBody>
          <a:bodyPr spcFirstLastPara="1" wrap="square" lIns="91425" tIns="45700" rIns="91425" bIns="45700" anchor="t" anchorCtr="0">
            <a:noAutofit/>
          </a:bodyPr>
          <a:lstStyle/>
          <a:p>
            <a:pPr marL="0" lvl="0" indent="0" rtl="0">
              <a:spcBef>
                <a:spcPts val="0"/>
              </a:spcBef>
              <a:spcAft>
                <a:spcPts val="0"/>
              </a:spcAft>
              <a:buClr>
                <a:srgbClr val="000000"/>
              </a:buClr>
              <a:buFont typeface="Arial"/>
              <a:buNone/>
            </a:pPr>
            <a:fld id="{00000000-1234-1234-1234-123412341234}" type="slidenum">
              <a:rPr lang="nl-NL"/>
              <a:t>10</a:t>
            </a:fld>
            <a:endParaRPr/>
          </a:p>
        </p:txBody>
      </p:sp>
      <p:graphicFrame>
        <p:nvGraphicFramePr>
          <p:cNvPr id="722" name="Shape 722"/>
          <p:cNvGraphicFramePr/>
          <p:nvPr/>
        </p:nvGraphicFramePr>
        <p:xfrm>
          <a:off x="1946930" y="1993630"/>
          <a:ext cx="4023400" cy="1478320"/>
        </p:xfrm>
        <a:graphic>
          <a:graphicData uri="http://schemas.openxmlformats.org/drawingml/2006/table">
            <a:tbl>
              <a:tblPr firstRow="1" bandRow="1">
                <a:noFill/>
              </a:tblPr>
              <a:tblGrid>
                <a:gridCol w="1005850">
                  <a:extLst>
                    <a:ext uri="{9D8B030D-6E8A-4147-A177-3AD203B41FA5}">
                      <a16:colId xmlns:a16="http://schemas.microsoft.com/office/drawing/2014/main" val="20000"/>
                    </a:ext>
                  </a:extLst>
                </a:gridCol>
                <a:gridCol w="1005850">
                  <a:extLst>
                    <a:ext uri="{9D8B030D-6E8A-4147-A177-3AD203B41FA5}">
                      <a16:colId xmlns:a16="http://schemas.microsoft.com/office/drawing/2014/main" val="20001"/>
                    </a:ext>
                  </a:extLst>
                </a:gridCol>
                <a:gridCol w="1005850">
                  <a:extLst>
                    <a:ext uri="{9D8B030D-6E8A-4147-A177-3AD203B41FA5}">
                      <a16:colId xmlns:a16="http://schemas.microsoft.com/office/drawing/2014/main" val="20002"/>
                    </a:ext>
                  </a:extLst>
                </a:gridCol>
                <a:gridCol w="1005850">
                  <a:extLst>
                    <a:ext uri="{9D8B030D-6E8A-4147-A177-3AD203B41FA5}">
                      <a16:colId xmlns:a16="http://schemas.microsoft.com/office/drawing/2014/main" val="20003"/>
                    </a:ext>
                  </a:extLst>
                </a:gridCol>
              </a:tblGrid>
              <a:tr h="370850">
                <a:tc>
                  <a:txBody>
                    <a:bodyPr/>
                    <a:lstStyle/>
                    <a:p>
                      <a:pPr marL="0" marR="0" lvl="0" indent="0" algn="ctr" rtl="0">
                        <a:spcBef>
                          <a:spcPts val="0"/>
                        </a:spcBef>
                        <a:spcAft>
                          <a:spcPts val="0"/>
                        </a:spcAft>
                        <a:buNone/>
                      </a:pPr>
                      <a:endParaRPr sz="1800" b="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b="0" u="none" strike="noStrike" cap="none">
                          <a:latin typeface="Calibri"/>
                          <a:ea typeface="Calibri"/>
                          <a:cs typeface="Calibri"/>
                          <a:sym typeface="Calibri"/>
                        </a:rPr>
                        <a:t>Healthy</a:t>
                      </a:r>
                      <a:endParaRPr sz="1800" b="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b="0" u="none" strike="noStrike" cap="none">
                          <a:latin typeface="Calibri"/>
                          <a:ea typeface="Calibri"/>
                          <a:cs typeface="Calibri"/>
                          <a:sym typeface="Calibri"/>
                        </a:rPr>
                        <a:t>Sick</a:t>
                      </a:r>
                      <a:endParaRPr sz="1800" b="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b="0" u="none" strike="noStrike" cap="none">
                          <a:latin typeface="Calibri"/>
                          <a:ea typeface="Calibri"/>
                          <a:cs typeface="Calibri"/>
                          <a:sym typeface="Calibri"/>
                        </a:rPr>
                        <a:t>Dead</a:t>
                      </a:r>
                      <a:endParaRPr sz="1800" b="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Healthy</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0.75</a:t>
                      </a:r>
                      <a:endParaRPr sz="1800" u="none" strike="noStrike" cap="none">
                        <a:latin typeface="Calibri"/>
                        <a:ea typeface="Calibri"/>
                        <a:cs typeface="Calibri"/>
                        <a:sym typeface="Calibri"/>
                      </a:endParaRPr>
                    </a:p>
                  </a:txBody>
                  <a:tcPr marL="91450" marR="91450" marT="45725" marB="45725" anchor="ctr">
                    <a:lnL w="28575" cap="flat" cmpd="sng">
                      <a:solidFill>
                        <a:srgbClr val="61888A"/>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28575" cap="flat" cmpd="sng">
                      <a:solidFill>
                        <a:srgbClr val="61888A"/>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0.20</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28575" cap="flat" cmpd="sng">
                      <a:solidFill>
                        <a:srgbClr val="61888A"/>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0.05</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28575" cap="flat" cmpd="sng">
                      <a:solidFill>
                        <a:srgbClr val="61888A"/>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266475">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Sick</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0</a:t>
                      </a:r>
                      <a:endParaRPr/>
                    </a:p>
                  </a:txBody>
                  <a:tcPr marL="91450" marR="91450" marT="45725" marB="45725" anchor="ctr">
                    <a:lnL w="28575" cap="flat" cmpd="sng">
                      <a:solidFill>
                        <a:srgbClr val="61888A"/>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0.85</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0.15</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370850">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Dead</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0</a:t>
                      </a:r>
                      <a:endParaRPr sz="1800" u="none" strike="noStrike" cap="none">
                        <a:latin typeface="Calibri"/>
                        <a:ea typeface="Calibri"/>
                        <a:cs typeface="Calibri"/>
                        <a:sym typeface="Calibri"/>
                      </a:endParaRPr>
                    </a:p>
                  </a:txBody>
                  <a:tcPr marL="91450" marR="91450" marT="45725" marB="45725" anchor="ctr">
                    <a:lnL w="28575" cap="flat" cmpd="sng">
                      <a:solidFill>
                        <a:srgbClr val="61888A"/>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0</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1.0</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bl>
          </a:graphicData>
        </a:graphic>
      </p:graphicFrame>
      <p:sp>
        <p:nvSpPr>
          <p:cNvPr id="723" name="Shape 723"/>
          <p:cNvSpPr txBox="1"/>
          <p:nvPr/>
        </p:nvSpPr>
        <p:spPr>
          <a:xfrm rot="-5400000">
            <a:off x="1420217" y="2706224"/>
            <a:ext cx="7356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a:solidFill>
                  <a:schemeClr val="dk1"/>
                </a:solidFill>
                <a:latin typeface="Calibri"/>
                <a:ea typeface="Calibri"/>
                <a:cs typeface="Calibri"/>
                <a:sym typeface="Calibri"/>
              </a:rPr>
              <a:t>From:</a:t>
            </a:r>
            <a:endParaRPr sz="1800">
              <a:solidFill>
                <a:schemeClr val="dk1"/>
              </a:solidFill>
              <a:latin typeface="Calibri"/>
              <a:ea typeface="Calibri"/>
              <a:cs typeface="Calibri"/>
              <a:sym typeface="Calibri"/>
            </a:endParaRPr>
          </a:p>
        </p:txBody>
      </p:sp>
      <p:sp>
        <p:nvSpPr>
          <p:cNvPr id="724" name="Shape 724"/>
          <p:cNvSpPr txBox="1"/>
          <p:nvPr/>
        </p:nvSpPr>
        <p:spPr>
          <a:xfrm>
            <a:off x="2994905" y="1713740"/>
            <a:ext cx="4608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a:solidFill>
                  <a:schemeClr val="dk1"/>
                </a:solidFill>
                <a:latin typeface="Calibri"/>
                <a:ea typeface="Calibri"/>
                <a:cs typeface="Calibri"/>
                <a:sym typeface="Calibri"/>
              </a:rPr>
              <a:t>To:</a:t>
            </a:r>
            <a:endParaRPr sz="1800">
              <a:solidFill>
                <a:schemeClr val="dk1"/>
              </a:solidFill>
              <a:latin typeface="Calibri"/>
              <a:ea typeface="Calibri"/>
              <a:cs typeface="Calibri"/>
              <a:sym typeface="Calibri"/>
            </a:endParaRPr>
          </a:p>
        </p:txBody>
      </p:sp>
      <p:sp>
        <p:nvSpPr>
          <p:cNvPr id="725" name="Shape 725"/>
          <p:cNvSpPr txBox="1"/>
          <p:nvPr/>
        </p:nvSpPr>
        <p:spPr>
          <a:xfrm>
            <a:off x="5987824" y="2644659"/>
            <a:ext cx="1299900" cy="492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600">
                <a:solidFill>
                  <a:schemeClr val="dk1"/>
                </a:solidFill>
                <a:latin typeface="Calibri"/>
                <a:ea typeface="Calibri"/>
                <a:cs typeface="Calibri"/>
                <a:sym typeface="Calibri"/>
              </a:rPr>
              <a:t>= 	A</a:t>
            </a:r>
            <a:endParaRPr sz="2600">
              <a:solidFill>
                <a:schemeClr val="dk1"/>
              </a:solidFill>
              <a:latin typeface="Calibri"/>
              <a:ea typeface="Calibri"/>
              <a:cs typeface="Calibri"/>
              <a:sym typeface="Calibri"/>
            </a:endParaRPr>
          </a:p>
        </p:txBody>
      </p:sp>
      <p:sp>
        <p:nvSpPr>
          <p:cNvPr id="726" name="Shape 726"/>
          <p:cNvSpPr txBox="1"/>
          <p:nvPr/>
        </p:nvSpPr>
        <p:spPr>
          <a:xfrm>
            <a:off x="3209831" y="5369872"/>
            <a:ext cx="662400" cy="492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600">
                <a:solidFill>
                  <a:schemeClr val="dk1"/>
                </a:solidFill>
                <a:latin typeface="Calibri"/>
                <a:ea typeface="Calibri"/>
                <a:cs typeface="Calibri"/>
                <a:sym typeface="Calibri"/>
              </a:rPr>
              <a:t>=</a:t>
            </a:r>
            <a:endParaRPr sz="2600">
              <a:solidFill>
                <a:schemeClr val="dk1"/>
              </a:solidFill>
              <a:latin typeface="Calibri"/>
              <a:ea typeface="Calibri"/>
              <a:cs typeface="Calibri"/>
              <a:sym typeface="Calibri"/>
            </a:endParaRPr>
          </a:p>
        </p:txBody>
      </p:sp>
      <p:grpSp>
        <p:nvGrpSpPr>
          <p:cNvPr id="727" name="Shape 727"/>
          <p:cNvGrpSpPr/>
          <p:nvPr/>
        </p:nvGrpSpPr>
        <p:grpSpPr>
          <a:xfrm>
            <a:off x="4041107" y="5332733"/>
            <a:ext cx="2235200" cy="566781"/>
            <a:chOff x="1297709" y="3978991"/>
            <a:chExt cx="2235200" cy="566781"/>
          </a:xfrm>
        </p:grpSpPr>
        <p:sp>
          <p:nvSpPr>
            <p:cNvPr id="728" name="Shape 728"/>
            <p:cNvSpPr/>
            <p:nvPr/>
          </p:nvSpPr>
          <p:spPr>
            <a:xfrm>
              <a:off x="12977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729" name="Shape 729"/>
            <p:cNvSpPr/>
            <p:nvPr/>
          </p:nvSpPr>
          <p:spPr>
            <a:xfrm flipH="1">
              <a:off x="34174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730" name="Shape 730"/>
            <p:cNvSpPr/>
            <p:nvPr/>
          </p:nvSpPr>
          <p:spPr>
            <a:xfrm>
              <a:off x="2197178" y="3978991"/>
              <a:ext cx="425100" cy="492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600" i="1">
                  <a:solidFill>
                    <a:schemeClr val="dk1"/>
                  </a:solidFill>
                  <a:latin typeface="Constantia"/>
                  <a:ea typeface="Constantia"/>
                  <a:cs typeface="Constantia"/>
                  <a:sym typeface="Constantia"/>
                </a:rPr>
                <a:t>x</a:t>
              </a:r>
              <a:r>
                <a:rPr lang="nl-NL" sz="2600" baseline="-25000">
                  <a:solidFill>
                    <a:schemeClr val="dk1"/>
                  </a:solidFill>
                  <a:latin typeface="Cambria"/>
                  <a:ea typeface="Cambria"/>
                  <a:cs typeface="Cambria"/>
                  <a:sym typeface="Cambria"/>
                </a:rPr>
                <a:t>t</a:t>
              </a:r>
              <a:endParaRPr sz="2600">
                <a:solidFill>
                  <a:schemeClr val="dk1"/>
                </a:solidFill>
                <a:latin typeface="Arial"/>
                <a:ea typeface="Arial"/>
                <a:cs typeface="Arial"/>
                <a:sym typeface="Arial"/>
              </a:endParaRPr>
            </a:p>
          </p:txBody>
        </p:sp>
        <p:cxnSp>
          <p:nvCxnSpPr>
            <p:cNvPr id="731" name="Shape 731"/>
            <p:cNvCxnSpPr/>
            <p:nvPr/>
          </p:nvCxnSpPr>
          <p:spPr>
            <a:xfrm>
              <a:off x="1413164" y="4271392"/>
              <a:ext cx="731400" cy="0"/>
            </a:xfrm>
            <a:prstGeom prst="straightConnector1">
              <a:avLst/>
            </a:prstGeom>
            <a:noFill/>
            <a:ln w="19050" cap="flat" cmpd="sng">
              <a:solidFill>
                <a:schemeClr val="dk1"/>
              </a:solidFill>
              <a:prstDash val="solid"/>
              <a:round/>
              <a:headEnd type="none" w="sm" len="sm"/>
              <a:tailEnd type="none" w="sm" len="sm"/>
            </a:ln>
          </p:spPr>
        </p:cxnSp>
        <p:cxnSp>
          <p:nvCxnSpPr>
            <p:cNvPr id="732" name="Shape 732"/>
            <p:cNvCxnSpPr/>
            <p:nvPr/>
          </p:nvCxnSpPr>
          <p:spPr>
            <a:xfrm>
              <a:off x="2670384" y="4271392"/>
              <a:ext cx="731400" cy="0"/>
            </a:xfrm>
            <a:prstGeom prst="straightConnector1">
              <a:avLst/>
            </a:prstGeom>
            <a:noFill/>
            <a:ln w="19050" cap="flat" cmpd="sng">
              <a:solidFill>
                <a:schemeClr val="dk1"/>
              </a:solidFill>
              <a:prstDash val="solid"/>
              <a:round/>
              <a:headEnd type="none" w="sm" len="sm"/>
              <a:tailEnd type="none" w="sm" len="sm"/>
            </a:ln>
          </p:spPr>
        </p:cxnSp>
      </p:grpSp>
      <p:grpSp>
        <p:nvGrpSpPr>
          <p:cNvPr id="733" name="Shape 733"/>
          <p:cNvGrpSpPr/>
          <p:nvPr/>
        </p:nvGrpSpPr>
        <p:grpSpPr>
          <a:xfrm>
            <a:off x="6440131" y="4791775"/>
            <a:ext cx="2235200" cy="1645800"/>
            <a:chOff x="4826000" y="3611334"/>
            <a:chExt cx="2235200" cy="1645800"/>
          </a:xfrm>
        </p:grpSpPr>
        <p:sp>
          <p:nvSpPr>
            <p:cNvPr id="734" name="Shape 734"/>
            <p:cNvSpPr/>
            <p:nvPr/>
          </p:nvSpPr>
          <p:spPr>
            <a:xfrm>
              <a:off x="48260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735" name="Shape 735"/>
            <p:cNvSpPr/>
            <p:nvPr/>
          </p:nvSpPr>
          <p:spPr>
            <a:xfrm flipH="1">
              <a:off x="69457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736" name="Shape 736"/>
            <p:cNvSpPr txBox="1"/>
            <p:nvPr/>
          </p:nvSpPr>
          <p:spPr>
            <a:xfrm>
              <a:off x="494145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0.75</a:t>
              </a:r>
              <a:endParaRPr sz="1800">
                <a:solidFill>
                  <a:schemeClr val="dk1"/>
                </a:solidFill>
                <a:latin typeface="Calibri"/>
                <a:ea typeface="Calibri"/>
                <a:cs typeface="Calibri"/>
                <a:sym typeface="Calibri"/>
              </a:endParaRPr>
            </a:p>
          </p:txBody>
        </p:sp>
        <p:sp>
          <p:nvSpPr>
            <p:cNvPr id="737" name="Shape 737"/>
            <p:cNvSpPr txBox="1"/>
            <p:nvPr/>
          </p:nvSpPr>
          <p:spPr>
            <a:xfrm>
              <a:off x="562459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0.20</a:t>
              </a:r>
              <a:endParaRPr sz="1800">
                <a:solidFill>
                  <a:schemeClr val="dk1"/>
                </a:solidFill>
                <a:latin typeface="Calibri"/>
                <a:ea typeface="Calibri"/>
                <a:cs typeface="Calibri"/>
                <a:sym typeface="Calibri"/>
              </a:endParaRPr>
            </a:p>
          </p:txBody>
        </p:sp>
        <p:sp>
          <p:nvSpPr>
            <p:cNvPr id="738" name="Shape 738"/>
            <p:cNvSpPr txBox="1"/>
            <p:nvPr/>
          </p:nvSpPr>
          <p:spPr>
            <a:xfrm>
              <a:off x="6312076"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0.05</a:t>
              </a:r>
              <a:endParaRPr sz="1800">
                <a:solidFill>
                  <a:schemeClr val="dk1"/>
                </a:solidFill>
                <a:latin typeface="Calibri"/>
                <a:ea typeface="Calibri"/>
                <a:cs typeface="Calibri"/>
                <a:sym typeface="Calibri"/>
              </a:endParaRPr>
            </a:p>
          </p:txBody>
        </p:sp>
        <p:sp>
          <p:nvSpPr>
            <p:cNvPr id="739" name="Shape 739"/>
            <p:cNvSpPr txBox="1"/>
            <p:nvPr/>
          </p:nvSpPr>
          <p:spPr>
            <a:xfrm>
              <a:off x="6312076"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0.15</a:t>
              </a:r>
              <a:endParaRPr sz="1800">
                <a:solidFill>
                  <a:schemeClr val="dk1"/>
                </a:solidFill>
                <a:latin typeface="Calibri"/>
                <a:ea typeface="Calibri"/>
                <a:cs typeface="Calibri"/>
                <a:sym typeface="Calibri"/>
              </a:endParaRPr>
            </a:p>
          </p:txBody>
        </p:sp>
        <p:sp>
          <p:nvSpPr>
            <p:cNvPr id="740" name="Shape 740"/>
            <p:cNvSpPr txBox="1"/>
            <p:nvPr/>
          </p:nvSpPr>
          <p:spPr>
            <a:xfrm>
              <a:off x="5624595"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0.85</a:t>
              </a:r>
              <a:endParaRPr sz="1800">
                <a:solidFill>
                  <a:schemeClr val="dk1"/>
                </a:solidFill>
                <a:latin typeface="Calibri"/>
                <a:ea typeface="Calibri"/>
                <a:cs typeface="Calibri"/>
                <a:sym typeface="Calibri"/>
              </a:endParaRPr>
            </a:p>
          </p:txBody>
        </p:sp>
        <p:sp>
          <p:nvSpPr>
            <p:cNvPr id="741" name="Shape 741"/>
            <p:cNvSpPr txBox="1"/>
            <p:nvPr/>
          </p:nvSpPr>
          <p:spPr>
            <a:xfrm>
              <a:off x="6312076"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1.0</a:t>
              </a:r>
              <a:endParaRPr sz="1800">
                <a:solidFill>
                  <a:schemeClr val="dk1"/>
                </a:solidFill>
                <a:latin typeface="Calibri"/>
                <a:ea typeface="Calibri"/>
                <a:cs typeface="Calibri"/>
                <a:sym typeface="Calibri"/>
              </a:endParaRPr>
            </a:p>
          </p:txBody>
        </p:sp>
        <p:sp>
          <p:nvSpPr>
            <p:cNvPr id="742" name="Shape 742"/>
            <p:cNvSpPr txBox="1"/>
            <p:nvPr/>
          </p:nvSpPr>
          <p:spPr>
            <a:xfrm>
              <a:off x="4941455"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743" name="Shape 743"/>
            <p:cNvSpPr txBox="1"/>
            <p:nvPr/>
          </p:nvSpPr>
          <p:spPr>
            <a:xfrm>
              <a:off x="494145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744" name="Shape 744"/>
            <p:cNvSpPr txBox="1"/>
            <p:nvPr/>
          </p:nvSpPr>
          <p:spPr>
            <a:xfrm>
              <a:off x="562459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grpSp>
        <p:nvGrpSpPr>
          <p:cNvPr id="745" name="Shape 745"/>
          <p:cNvGrpSpPr/>
          <p:nvPr/>
        </p:nvGrpSpPr>
        <p:grpSpPr>
          <a:xfrm>
            <a:off x="803754" y="5332733"/>
            <a:ext cx="2235200" cy="566781"/>
            <a:chOff x="1297709" y="3978991"/>
            <a:chExt cx="2235200" cy="566781"/>
          </a:xfrm>
        </p:grpSpPr>
        <p:sp>
          <p:nvSpPr>
            <p:cNvPr id="746" name="Shape 746"/>
            <p:cNvSpPr/>
            <p:nvPr/>
          </p:nvSpPr>
          <p:spPr>
            <a:xfrm>
              <a:off x="12977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747" name="Shape 747"/>
            <p:cNvSpPr/>
            <p:nvPr/>
          </p:nvSpPr>
          <p:spPr>
            <a:xfrm flipH="1">
              <a:off x="34174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748" name="Shape 748"/>
            <p:cNvSpPr/>
            <p:nvPr/>
          </p:nvSpPr>
          <p:spPr>
            <a:xfrm>
              <a:off x="2095582" y="3978991"/>
              <a:ext cx="715200" cy="492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600" i="1">
                  <a:solidFill>
                    <a:schemeClr val="dk1"/>
                  </a:solidFill>
                  <a:latin typeface="Constantia"/>
                  <a:ea typeface="Constantia"/>
                  <a:cs typeface="Constantia"/>
                  <a:sym typeface="Constantia"/>
                </a:rPr>
                <a:t>x</a:t>
              </a:r>
              <a:r>
                <a:rPr lang="nl-NL" sz="2600" baseline="-25000">
                  <a:solidFill>
                    <a:schemeClr val="dk1"/>
                  </a:solidFill>
                  <a:latin typeface="Cambria"/>
                  <a:ea typeface="Cambria"/>
                  <a:cs typeface="Cambria"/>
                  <a:sym typeface="Cambria"/>
                </a:rPr>
                <a:t>t+1</a:t>
              </a:r>
              <a:endParaRPr sz="2600">
                <a:solidFill>
                  <a:schemeClr val="dk1"/>
                </a:solidFill>
                <a:latin typeface="Arial"/>
                <a:ea typeface="Arial"/>
                <a:cs typeface="Arial"/>
                <a:sym typeface="Arial"/>
              </a:endParaRPr>
            </a:p>
          </p:txBody>
        </p:sp>
        <p:cxnSp>
          <p:nvCxnSpPr>
            <p:cNvPr id="749" name="Shape 749"/>
            <p:cNvCxnSpPr/>
            <p:nvPr/>
          </p:nvCxnSpPr>
          <p:spPr>
            <a:xfrm>
              <a:off x="1413164" y="4271392"/>
              <a:ext cx="640200" cy="0"/>
            </a:xfrm>
            <a:prstGeom prst="straightConnector1">
              <a:avLst/>
            </a:prstGeom>
            <a:noFill/>
            <a:ln w="19050" cap="flat" cmpd="sng">
              <a:solidFill>
                <a:schemeClr val="dk1"/>
              </a:solidFill>
              <a:prstDash val="solid"/>
              <a:round/>
              <a:headEnd type="none" w="sm" len="sm"/>
              <a:tailEnd type="none" w="sm" len="sm"/>
            </a:ln>
          </p:spPr>
        </p:cxnSp>
        <p:cxnSp>
          <p:nvCxnSpPr>
            <p:cNvPr id="750" name="Shape 750"/>
            <p:cNvCxnSpPr/>
            <p:nvPr/>
          </p:nvCxnSpPr>
          <p:spPr>
            <a:xfrm>
              <a:off x="2799688" y="4271392"/>
              <a:ext cx="640200" cy="0"/>
            </a:xfrm>
            <a:prstGeom prst="straightConnector1">
              <a:avLst/>
            </a:prstGeom>
            <a:noFill/>
            <a:ln w="19050" cap="flat" cmpd="sng">
              <a:solidFill>
                <a:schemeClr val="dk1"/>
              </a:solidFill>
              <a:prstDash val="solid"/>
              <a:round/>
              <a:headEnd type="none" w="sm" len="sm"/>
              <a:tailEnd type="none" w="sm" len="sm"/>
            </a:ln>
          </p:spPr>
        </p:cxnSp>
      </p:grpSp>
      <p:sp>
        <p:nvSpPr>
          <p:cNvPr id="751" name="Shape 751"/>
          <p:cNvSpPr txBox="1"/>
          <p:nvPr/>
        </p:nvSpPr>
        <p:spPr>
          <a:xfrm>
            <a:off x="7205857" y="4309056"/>
            <a:ext cx="662400" cy="492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600" i="1">
                <a:solidFill>
                  <a:schemeClr val="dk1"/>
                </a:solidFill>
                <a:latin typeface="Calibri"/>
                <a:ea typeface="Calibri"/>
                <a:cs typeface="Calibri"/>
                <a:sym typeface="Calibri"/>
              </a:rPr>
              <a:t>A</a:t>
            </a:r>
            <a:endParaRPr sz="2600" i="1">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3676450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56"/>
        <p:cNvGrpSpPr/>
        <p:nvPr/>
      </p:nvGrpSpPr>
      <p:grpSpPr>
        <a:xfrm>
          <a:off x="0" y="0"/>
          <a:ext cx="0" cy="0"/>
          <a:chOff x="0" y="0"/>
          <a:chExt cx="0" cy="0"/>
        </a:xfrm>
      </p:grpSpPr>
      <p:sp>
        <p:nvSpPr>
          <p:cNvPr id="757" name="Shape 757"/>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lvl="0">
              <a:spcBef>
                <a:spcPts val="0"/>
              </a:spcBef>
            </a:pPr>
            <a:r>
              <a:rPr lang="nl-NL" dirty="0"/>
              <a:t>“Running” the Model</a:t>
            </a:r>
            <a:endParaRPr sz="4000" i="0" u="none" strike="noStrike" cap="none" dirty="0"/>
          </a:p>
        </p:txBody>
      </p:sp>
      <p:sp>
        <p:nvSpPr>
          <p:cNvPr id="758" name="Shape 758"/>
          <p:cNvSpPr txBox="1">
            <a:spLocks noGrp="1"/>
          </p:cNvSpPr>
          <p:nvPr>
            <p:ph idx="1"/>
          </p:nvPr>
        </p:nvSpPr>
        <p:spPr>
          <a:xfrm>
            <a:off x="803750" y="1295400"/>
            <a:ext cx="8091000" cy="5064900"/>
          </a:xfrm>
          <a:prstGeom prst="rect">
            <a:avLst/>
          </a:prstGeom>
          <a:noFill/>
          <a:ln>
            <a:noFill/>
          </a:ln>
        </p:spPr>
        <p:txBody>
          <a:bodyPr spcFirstLastPara="1" wrap="square" lIns="91425" tIns="45700" rIns="91425" bIns="45700" anchor="t" anchorCtr="0">
            <a:noAutofit/>
          </a:bodyPr>
          <a:lstStyle/>
          <a:p>
            <a:pPr marL="342900" marR="0" lvl="0" indent="-317500" algn="l" rtl="0">
              <a:spcBef>
                <a:spcPts val="0"/>
              </a:spcBef>
              <a:spcAft>
                <a:spcPts val="0"/>
              </a:spcAft>
              <a:buClr>
                <a:srgbClr val="009999"/>
              </a:buClr>
              <a:buSzPts val="2400"/>
              <a:buFont typeface="Verdana"/>
              <a:buChar char="•"/>
            </a:pPr>
            <a:r>
              <a:rPr lang="nl-NL" sz="2400" i="0" u="none" strike="noStrike" cap="none">
                <a:solidFill>
                  <a:schemeClr val="dk1"/>
                </a:solidFill>
              </a:rPr>
              <a:t>Summarize transition probabilities as a matrix</a:t>
            </a:r>
            <a:endParaRPr sz="2400"/>
          </a:p>
          <a:p>
            <a:pPr marL="342900" marR="0" lvl="0" indent="-165100" algn="l" rtl="0">
              <a:spcBef>
                <a:spcPts val="560"/>
              </a:spcBef>
              <a:spcAft>
                <a:spcPts val="0"/>
              </a:spcAft>
              <a:buClr>
                <a:srgbClr val="990033"/>
              </a:buClr>
              <a:buSzPts val="2800"/>
              <a:buFont typeface="Constantia"/>
              <a:buNone/>
            </a:pPr>
            <a:endParaRPr sz="2400" i="0" u="none" strike="noStrike" cap="none">
              <a:solidFill>
                <a:schemeClr val="dk1"/>
              </a:solidFill>
            </a:endParaRPr>
          </a:p>
          <a:p>
            <a:pPr marL="342900" marR="0" lvl="0" indent="-165100" algn="l" rtl="0">
              <a:spcBef>
                <a:spcPts val="560"/>
              </a:spcBef>
              <a:spcAft>
                <a:spcPts val="0"/>
              </a:spcAft>
              <a:buClr>
                <a:srgbClr val="990033"/>
              </a:buClr>
              <a:buSzPts val="2800"/>
              <a:buFont typeface="Constantia"/>
              <a:buNone/>
            </a:pPr>
            <a:endParaRPr sz="2400" i="0" u="none" strike="noStrike" cap="none">
              <a:solidFill>
                <a:schemeClr val="dk1"/>
              </a:solidFill>
            </a:endParaRPr>
          </a:p>
          <a:p>
            <a:pPr marL="342900" marR="0" lvl="0" indent="-165100" algn="l" rtl="0">
              <a:spcBef>
                <a:spcPts val="560"/>
              </a:spcBef>
              <a:spcAft>
                <a:spcPts val="0"/>
              </a:spcAft>
              <a:buClr>
                <a:srgbClr val="990033"/>
              </a:buClr>
              <a:buSzPts val="2800"/>
              <a:buFont typeface="Constantia"/>
              <a:buNone/>
            </a:pPr>
            <a:endParaRPr sz="2400" i="0" u="none" strike="noStrike" cap="none">
              <a:solidFill>
                <a:schemeClr val="dk1"/>
              </a:solidFill>
            </a:endParaRPr>
          </a:p>
          <a:p>
            <a:pPr marL="342900" marR="0" lvl="0" indent="-165100" algn="l" rtl="0">
              <a:spcBef>
                <a:spcPts val="560"/>
              </a:spcBef>
              <a:spcAft>
                <a:spcPts val="0"/>
              </a:spcAft>
              <a:buClr>
                <a:srgbClr val="990033"/>
              </a:buClr>
              <a:buSzPts val="2800"/>
              <a:buFont typeface="Constantia"/>
              <a:buNone/>
            </a:pPr>
            <a:endParaRPr sz="2400" i="0" u="none" strike="noStrike" cap="none">
              <a:solidFill>
                <a:schemeClr val="dk1"/>
              </a:solidFill>
            </a:endParaRPr>
          </a:p>
          <a:p>
            <a:pPr marL="0" marR="0" lvl="0" indent="0" algn="l" rtl="0">
              <a:spcBef>
                <a:spcPts val="560"/>
              </a:spcBef>
              <a:spcAft>
                <a:spcPts val="0"/>
              </a:spcAft>
              <a:buNone/>
            </a:pPr>
            <a:endParaRPr sz="2400"/>
          </a:p>
          <a:p>
            <a:pPr marL="342900" marR="0" lvl="0" indent="-317500" algn="l" rtl="0">
              <a:spcBef>
                <a:spcPts val="560"/>
              </a:spcBef>
              <a:spcAft>
                <a:spcPts val="0"/>
              </a:spcAft>
              <a:buClr>
                <a:srgbClr val="009999"/>
              </a:buClr>
              <a:buSzPts val="2400"/>
              <a:buFont typeface="Verdana"/>
              <a:buChar char="•"/>
            </a:pPr>
            <a:r>
              <a:rPr lang="nl-NL" sz="2400" i="0" u="none" strike="noStrike" cap="none">
                <a:solidFill>
                  <a:schemeClr val="dk1"/>
                </a:solidFill>
              </a:rPr>
              <a:t>Cohort distribution at next time step calculated through matrix multiplication</a:t>
            </a:r>
            <a:endParaRPr sz="2400" i="0" u="none" strike="noStrike" cap="none">
              <a:solidFill>
                <a:schemeClr val="dk1"/>
              </a:solidFill>
            </a:endParaRPr>
          </a:p>
          <a:p>
            <a:pPr marL="342900" marR="0" lvl="0" indent="-165100" algn="l" rtl="0">
              <a:spcBef>
                <a:spcPts val="560"/>
              </a:spcBef>
              <a:spcAft>
                <a:spcPts val="0"/>
              </a:spcAft>
              <a:buClr>
                <a:srgbClr val="990033"/>
              </a:buClr>
              <a:buSzPts val="2800"/>
              <a:buFont typeface="Constantia"/>
              <a:buNone/>
            </a:pPr>
            <a:endParaRPr sz="2400" i="0" u="none" strike="noStrike" cap="none">
              <a:solidFill>
                <a:schemeClr val="dk1"/>
              </a:solidFill>
            </a:endParaRPr>
          </a:p>
        </p:txBody>
      </p:sp>
      <p:sp>
        <p:nvSpPr>
          <p:cNvPr id="796" name="Shape 796"/>
          <p:cNvSpPr txBox="1">
            <a:spLocks noGrp="1"/>
          </p:cNvSpPr>
          <p:nvPr>
            <p:ph type="sldNum" sz="quarter" idx="12"/>
          </p:nvPr>
        </p:nvSpPr>
        <p:spPr>
          <a:prstGeom prst="rect">
            <a:avLst/>
          </a:prstGeom>
          <a:noFill/>
          <a:ln>
            <a:noFill/>
          </a:ln>
        </p:spPr>
        <p:txBody>
          <a:bodyPr spcFirstLastPara="1" wrap="square" lIns="91425" tIns="45700" rIns="91425" bIns="45700" anchor="t" anchorCtr="0">
            <a:noAutofit/>
          </a:bodyPr>
          <a:lstStyle/>
          <a:p>
            <a:pPr marL="0" lvl="0" indent="0" rtl="0">
              <a:spcBef>
                <a:spcPts val="0"/>
              </a:spcBef>
              <a:spcAft>
                <a:spcPts val="0"/>
              </a:spcAft>
              <a:buClr>
                <a:srgbClr val="000000"/>
              </a:buClr>
              <a:buFont typeface="Arial"/>
              <a:buNone/>
            </a:pPr>
            <a:fld id="{00000000-1234-1234-1234-123412341234}" type="slidenum">
              <a:rPr lang="nl-NL"/>
              <a:t>11</a:t>
            </a:fld>
            <a:endParaRPr/>
          </a:p>
        </p:txBody>
      </p:sp>
      <p:graphicFrame>
        <p:nvGraphicFramePr>
          <p:cNvPr id="759" name="Shape 759"/>
          <p:cNvGraphicFramePr/>
          <p:nvPr/>
        </p:nvGraphicFramePr>
        <p:xfrm>
          <a:off x="1946930" y="1993630"/>
          <a:ext cx="4023400" cy="1478320"/>
        </p:xfrm>
        <a:graphic>
          <a:graphicData uri="http://schemas.openxmlformats.org/drawingml/2006/table">
            <a:tbl>
              <a:tblPr firstRow="1" bandRow="1">
                <a:noFill/>
              </a:tblPr>
              <a:tblGrid>
                <a:gridCol w="1005850">
                  <a:extLst>
                    <a:ext uri="{9D8B030D-6E8A-4147-A177-3AD203B41FA5}">
                      <a16:colId xmlns:a16="http://schemas.microsoft.com/office/drawing/2014/main" val="20000"/>
                    </a:ext>
                  </a:extLst>
                </a:gridCol>
                <a:gridCol w="1005850">
                  <a:extLst>
                    <a:ext uri="{9D8B030D-6E8A-4147-A177-3AD203B41FA5}">
                      <a16:colId xmlns:a16="http://schemas.microsoft.com/office/drawing/2014/main" val="20001"/>
                    </a:ext>
                  </a:extLst>
                </a:gridCol>
                <a:gridCol w="1005850">
                  <a:extLst>
                    <a:ext uri="{9D8B030D-6E8A-4147-A177-3AD203B41FA5}">
                      <a16:colId xmlns:a16="http://schemas.microsoft.com/office/drawing/2014/main" val="20002"/>
                    </a:ext>
                  </a:extLst>
                </a:gridCol>
                <a:gridCol w="1005850">
                  <a:extLst>
                    <a:ext uri="{9D8B030D-6E8A-4147-A177-3AD203B41FA5}">
                      <a16:colId xmlns:a16="http://schemas.microsoft.com/office/drawing/2014/main" val="20003"/>
                    </a:ext>
                  </a:extLst>
                </a:gridCol>
              </a:tblGrid>
              <a:tr h="370850">
                <a:tc>
                  <a:txBody>
                    <a:bodyPr/>
                    <a:lstStyle/>
                    <a:p>
                      <a:pPr marL="0" marR="0" lvl="0" indent="0" algn="ctr" rtl="0">
                        <a:spcBef>
                          <a:spcPts val="0"/>
                        </a:spcBef>
                        <a:spcAft>
                          <a:spcPts val="0"/>
                        </a:spcAft>
                        <a:buNone/>
                      </a:pPr>
                      <a:endParaRPr sz="1800" b="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b="0" u="none" strike="noStrike" cap="none">
                          <a:latin typeface="Calibri"/>
                          <a:ea typeface="Calibri"/>
                          <a:cs typeface="Calibri"/>
                          <a:sym typeface="Calibri"/>
                        </a:rPr>
                        <a:t>Healthy</a:t>
                      </a:r>
                      <a:endParaRPr sz="1800" b="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b="0" u="none" strike="noStrike" cap="none">
                          <a:latin typeface="Calibri"/>
                          <a:ea typeface="Calibri"/>
                          <a:cs typeface="Calibri"/>
                          <a:sym typeface="Calibri"/>
                        </a:rPr>
                        <a:t>Sick</a:t>
                      </a:r>
                      <a:endParaRPr sz="1800" b="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b="0" u="none" strike="noStrike" cap="none">
                          <a:latin typeface="Calibri"/>
                          <a:ea typeface="Calibri"/>
                          <a:cs typeface="Calibri"/>
                          <a:sym typeface="Calibri"/>
                        </a:rPr>
                        <a:t>Dead</a:t>
                      </a:r>
                      <a:endParaRPr sz="1800" b="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Healthy</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0.75</a:t>
                      </a:r>
                      <a:endParaRPr sz="1800" u="none" strike="noStrike" cap="none">
                        <a:latin typeface="Calibri"/>
                        <a:ea typeface="Calibri"/>
                        <a:cs typeface="Calibri"/>
                        <a:sym typeface="Calibri"/>
                      </a:endParaRPr>
                    </a:p>
                  </a:txBody>
                  <a:tcPr marL="91450" marR="91450" marT="45725" marB="45725" anchor="ctr">
                    <a:lnL w="28575" cap="flat" cmpd="sng">
                      <a:solidFill>
                        <a:srgbClr val="61888A"/>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28575" cap="flat" cmpd="sng">
                      <a:solidFill>
                        <a:srgbClr val="61888A"/>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0.20</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28575" cap="flat" cmpd="sng">
                      <a:solidFill>
                        <a:srgbClr val="61888A"/>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0.05</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28575" cap="flat" cmpd="sng">
                      <a:solidFill>
                        <a:srgbClr val="61888A"/>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266475">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Sick</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0</a:t>
                      </a:r>
                      <a:endParaRPr/>
                    </a:p>
                  </a:txBody>
                  <a:tcPr marL="91450" marR="91450" marT="45725" marB="45725" anchor="ctr">
                    <a:lnL w="28575" cap="flat" cmpd="sng">
                      <a:solidFill>
                        <a:srgbClr val="61888A"/>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0.85</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0.15</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370850">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Dead</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0</a:t>
                      </a:r>
                      <a:endParaRPr sz="1800" u="none" strike="noStrike" cap="none">
                        <a:latin typeface="Calibri"/>
                        <a:ea typeface="Calibri"/>
                        <a:cs typeface="Calibri"/>
                        <a:sym typeface="Calibri"/>
                      </a:endParaRPr>
                    </a:p>
                  </a:txBody>
                  <a:tcPr marL="91450" marR="91450" marT="45725" marB="45725" anchor="ctr">
                    <a:lnL w="28575" cap="flat" cmpd="sng">
                      <a:solidFill>
                        <a:srgbClr val="61888A"/>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0</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1.0</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bl>
          </a:graphicData>
        </a:graphic>
      </p:graphicFrame>
      <p:sp>
        <p:nvSpPr>
          <p:cNvPr id="760" name="Shape 760"/>
          <p:cNvSpPr txBox="1"/>
          <p:nvPr/>
        </p:nvSpPr>
        <p:spPr>
          <a:xfrm rot="-5400000">
            <a:off x="1420217" y="2706224"/>
            <a:ext cx="7356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a:solidFill>
                  <a:schemeClr val="dk1"/>
                </a:solidFill>
                <a:latin typeface="Calibri"/>
                <a:ea typeface="Calibri"/>
                <a:cs typeface="Calibri"/>
                <a:sym typeface="Calibri"/>
              </a:rPr>
              <a:t>From:</a:t>
            </a:r>
            <a:endParaRPr sz="1800">
              <a:solidFill>
                <a:schemeClr val="dk1"/>
              </a:solidFill>
              <a:latin typeface="Calibri"/>
              <a:ea typeface="Calibri"/>
              <a:cs typeface="Calibri"/>
              <a:sym typeface="Calibri"/>
            </a:endParaRPr>
          </a:p>
        </p:txBody>
      </p:sp>
      <p:sp>
        <p:nvSpPr>
          <p:cNvPr id="761" name="Shape 761"/>
          <p:cNvSpPr txBox="1"/>
          <p:nvPr/>
        </p:nvSpPr>
        <p:spPr>
          <a:xfrm>
            <a:off x="2994905" y="1713740"/>
            <a:ext cx="4608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a:solidFill>
                  <a:schemeClr val="dk1"/>
                </a:solidFill>
                <a:latin typeface="Calibri"/>
                <a:ea typeface="Calibri"/>
                <a:cs typeface="Calibri"/>
                <a:sym typeface="Calibri"/>
              </a:rPr>
              <a:t>To:</a:t>
            </a:r>
            <a:endParaRPr sz="1800">
              <a:solidFill>
                <a:schemeClr val="dk1"/>
              </a:solidFill>
              <a:latin typeface="Calibri"/>
              <a:ea typeface="Calibri"/>
              <a:cs typeface="Calibri"/>
              <a:sym typeface="Calibri"/>
            </a:endParaRPr>
          </a:p>
        </p:txBody>
      </p:sp>
      <p:grpSp>
        <p:nvGrpSpPr>
          <p:cNvPr id="762" name="Shape 762"/>
          <p:cNvGrpSpPr/>
          <p:nvPr/>
        </p:nvGrpSpPr>
        <p:grpSpPr>
          <a:xfrm>
            <a:off x="4044053" y="5343366"/>
            <a:ext cx="2235200" cy="548700"/>
            <a:chOff x="4038643" y="4217897"/>
            <a:chExt cx="2235200" cy="548700"/>
          </a:xfrm>
        </p:grpSpPr>
        <p:grpSp>
          <p:nvGrpSpPr>
            <p:cNvPr id="763" name="Shape 763"/>
            <p:cNvGrpSpPr/>
            <p:nvPr/>
          </p:nvGrpSpPr>
          <p:grpSpPr>
            <a:xfrm>
              <a:off x="4038643" y="4217897"/>
              <a:ext cx="2235200" cy="548700"/>
              <a:chOff x="1297709" y="3997072"/>
              <a:chExt cx="2235200" cy="548700"/>
            </a:xfrm>
          </p:grpSpPr>
          <p:sp>
            <p:nvSpPr>
              <p:cNvPr id="764" name="Shape 764"/>
              <p:cNvSpPr/>
              <p:nvPr/>
            </p:nvSpPr>
            <p:spPr>
              <a:xfrm>
                <a:off x="12977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765" name="Shape 765"/>
              <p:cNvSpPr/>
              <p:nvPr/>
            </p:nvSpPr>
            <p:spPr>
              <a:xfrm flipH="1">
                <a:off x="34174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grpSp>
        <p:sp>
          <p:nvSpPr>
            <p:cNvPr id="766" name="Shape 766"/>
            <p:cNvSpPr txBox="1"/>
            <p:nvPr/>
          </p:nvSpPr>
          <p:spPr>
            <a:xfrm>
              <a:off x="4157880" y="4304991"/>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1.0</a:t>
              </a:r>
              <a:endParaRPr sz="1800">
                <a:solidFill>
                  <a:schemeClr val="dk1"/>
                </a:solidFill>
                <a:latin typeface="Calibri"/>
                <a:ea typeface="Calibri"/>
                <a:cs typeface="Calibri"/>
                <a:sym typeface="Calibri"/>
              </a:endParaRPr>
            </a:p>
          </p:txBody>
        </p:sp>
        <p:sp>
          <p:nvSpPr>
            <p:cNvPr id="767" name="Shape 767"/>
            <p:cNvSpPr txBox="1"/>
            <p:nvPr/>
          </p:nvSpPr>
          <p:spPr>
            <a:xfrm>
              <a:off x="4841020" y="4304991"/>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0.0</a:t>
              </a:r>
              <a:endParaRPr sz="1800">
                <a:solidFill>
                  <a:schemeClr val="dk1"/>
                </a:solidFill>
                <a:latin typeface="Calibri"/>
                <a:ea typeface="Calibri"/>
                <a:cs typeface="Calibri"/>
                <a:sym typeface="Calibri"/>
              </a:endParaRPr>
            </a:p>
          </p:txBody>
        </p:sp>
        <p:sp>
          <p:nvSpPr>
            <p:cNvPr id="768" name="Shape 768"/>
            <p:cNvSpPr txBox="1"/>
            <p:nvPr/>
          </p:nvSpPr>
          <p:spPr>
            <a:xfrm>
              <a:off x="5528501" y="4304991"/>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0.0</a:t>
              </a:r>
              <a:endParaRPr sz="1800">
                <a:solidFill>
                  <a:schemeClr val="dk1"/>
                </a:solidFill>
                <a:latin typeface="Calibri"/>
                <a:ea typeface="Calibri"/>
                <a:cs typeface="Calibri"/>
                <a:sym typeface="Calibri"/>
              </a:endParaRPr>
            </a:p>
          </p:txBody>
        </p:sp>
      </p:grpSp>
      <p:sp>
        <p:nvSpPr>
          <p:cNvPr id="769" name="Shape 769"/>
          <p:cNvSpPr txBox="1"/>
          <p:nvPr/>
        </p:nvSpPr>
        <p:spPr>
          <a:xfrm>
            <a:off x="5987824" y="2644659"/>
            <a:ext cx="1299900" cy="492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600">
                <a:solidFill>
                  <a:schemeClr val="dk1"/>
                </a:solidFill>
                <a:latin typeface="Calibri"/>
                <a:ea typeface="Calibri"/>
                <a:cs typeface="Calibri"/>
                <a:sym typeface="Calibri"/>
              </a:rPr>
              <a:t>= 	A</a:t>
            </a:r>
            <a:endParaRPr sz="2600">
              <a:solidFill>
                <a:schemeClr val="dk1"/>
              </a:solidFill>
              <a:latin typeface="Calibri"/>
              <a:ea typeface="Calibri"/>
              <a:cs typeface="Calibri"/>
              <a:sym typeface="Calibri"/>
            </a:endParaRPr>
          </a:p>
        </p:txBody>
      </p:sp>
      <p:sp>
        <p:nvSpPr>
          <p:cNvPr id="770" name="Shape 770"/>
          <p:cNvSpPr txBox="1"/>
          <p:nvPr/>
        </p:nvSpPr>
        <p:spPr>
          <a:xfrm>
            <a:off x="3209831" y="5369872"/>
            <a:ext cx="662400" cy="492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600">
                <a:solidFill>
                  <a:schemeClr val="dk1"/>
                </a:solidFill>
                <a:latin typeface="Calibri"/>
                <a:ea typeface="Calibri"/>
                <a:cs typeface="Calibri"/>
                <a:sym typeface="Calibri"/>
              </a:rPr>
              <a:t>=</a:t>
            </a:r>
            <a:endParaRPr sz="2600">
              <a:solidFill>
                <a:schemeClr val="dk1"/>
              </a:solidFill>
              <a:latin typeface="Calibri"/>
              <a:ea typeface="Calibri"/>
              <a:cs typeface="Calibri"/>
              <a:sym typeface="Calibri"/>
            </a:endParaRPr>
          </a:p>
        </p:txBody>
      </p:sp>
      <p:grpSp>
        <p:nvGrpSpPr>
          <p:cNvPr id="771" name="Shape 771"/>
          <p:cNvGrpSpPr/>
          <p:nvPr/>
        </p:nvGrpSpPr>
        <p:grpSpPr>
          <a:xfrm>
            <a:off x="6440131" y="4791775"/>
            <a:ext cx="2235200" cy="1645800"/>
            <a:chOff x="4826000" y="3611334"/>
            <a:chExt cx="2235200" cy="1645800"/>
          </a:xfrm>
        </p:grpSpPr>
        <p:sp>
          <p:nvSpPr>
            <p:cNvPr id="772" name="Shape 772"/>
            <p:cNvSpPr/>
            <p:nvPr/>
          </p:nvSpPr>
          <p:spPr>
            <a:xfrm>
              <a:off x="48260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773" name="Shape 773"/>
            <p:cNvSpPr/>
            <p:nvPr/>
          </p:nvSpPr>
          <p:spPr>
            <a:xfrm flipH="1">
              <a:off x="69457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774" name="Shape 774"/>
            <p:cNvSpPr txBox="1"/>
            <p:nvPr/>
          </p:nvSpPr>
          <p:spPr>
            <a:xfrm>
              <a:off x="494145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0.75</a:t>
              </a:r>
              <a:endParaRPr sz="1800">
                <a:solidFill>
                  <a:schemeClr val="dk1"/>
                </a:solidFill>
                <a:latin typeface="Calibri"/>
                <a:ea typeface="Calibri"/>
                <a:cs typeface="Calibri"/>
                <a:sym typeface="Calibri"/>
              </a:endParaRPr>
            </a:p>
          </p:txBody>
        </p:sp>
        <p:sp>
          <p:nvSpPr>
            <p:cNvPr id="775" name="Shape 775"/>
            <p:cNvSpPr txBox="1"/>
            <p:nvPr/>
          </p:nvSpPr>
          <p:spPr>
            <a:xfrm>
              <a:off x="562459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0.20</a:t>
              </a:r>
              <a:endParaRPr sz="1800">
                <a:solidFill>
                  <a:schemeClr val="dk1"/>
                </a:solidFill>
                <a:latin typeface="Calibri"/>
                <a:ea typeface="Calibri"/>
                <a:cs typeface="Calibri"/>
                <a:sym typeface="Calibri"/>
              </a:endParaRPr>
            </a:p>
          </p:txBody>
        </p:sp>
        <p:sp>
          <p:nvSpPr>
            <p:cNvPr id="776" name="Shape 776"/>
            <p:cNvSpPr txBox="1"/>
            <p:nvPr/>
          </p:nvSpPr>
          <p:spPr>
            <a:xfrm>
              <a:off x="6312076"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0.05</a:t>
              </a:r>
              <a:endParaRPr sz="1800">
                <a:solidFill>
                  <a:schemeClr val="dk1"/>
                </a:solidFill>
                <a:latin typeface="Calibri"/>
                <a:ea typeface="Calibri"/>
                <a:cs typeface="Calibri"/>
                <a:sym typeface="Calibri"/>
              </a:endParaRPr>
            </a:p>
          </p:txBody>
        </p:sp>
        <p:sp>
          <p:nvSpPr>
            <p:cNvPr id="777" name="Shape 777"/>
            <p:cNvSpPr txBox="1"/>
            <p:nvPr/>
          </p:nvSpPr>
          <p:spPr>
            <a:xfrm>
              <a:off x="6312076"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0.15</a:t>
              </a:r>
              <a:endParaRPr sz="1800">
                <a:solidFill>
                  <a:schemeClr val="dk1"/>
                </a:solidFill>
                <a:latin typeface="Calibri"/>
                <a:ea typeface="Calibri"/>
                <a:cs typeface="Calibri"/>
                <a:sym typeface="Calibri"/>
              </a:endParaRPr>
            </a:p>
          </p:txBody>
        </p:sp>
        <p:sp>
          <p:nvSpPr>
            <p:cNvPr id="778" name="Shape 778"/>
            <p:cNvSpPr txBox="1"/>
            <p:nvPr/>
          </p:nvSpPr>
          <p:spPr>
            <a:xfrm>
              <a:off x="5624595"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0.85</a:t>
              </a:r>
              <a:endParaRPr sz="1800">
                <a:solidFill>
                  <a:schemeClr val="dk1"/>
                </a:solidFill>
                <a:latin typeface="Calibri"/>
                <a:ea typeface="Calibri"/>
                <a:cs typeface="Calibri"/>
                <a:sym typeface="Calibri"/>
              </a:endParaRPr>
            </a:p>
          </p:txBody>
        </p:sp>
        <p:sp>
          <p:nvSpPr>
            <p:cNvPr id="779" name="Shape 779"/>
            <p:cNvSpPr txBox="1"/>
            <p:nvPr/>
          </p:nvSpPr>
          <p:spPr>
            <a:xfrm>
              <a:off x="6312076"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1.0</a:t>
              </a:r>
              <a:endParaRPr sz="1800">
                <a:solidFill>
                  <a:schemeClr val="dk1"/>
                </a:solidFill>
                <a:latin typeface="Calibri"/>
                <a:ea typeface="Calibri"/>
                <a:cs typeface="Calibri"/>
                <a:sym typeface="Calibri"/>
              </a:endParaRPr>
            </a:p>
          </p:txBody>
        </p:sp>
        <p:sp>
          <p:nvSpPr>
            <p:cNvPr id="780" name="Shape 780"/>
            <p:cNvSpPr txBox="1"/>
            <p:nvPr/>
          </p:nvSpPr>
          <p:spPr>
            <a:xfrm>
              <a:off x="4941455"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781" name="Shape 781"/>
            <p:cNvSpPr txBox="1"/>
            <p:nvPr/>
          </p:nvSpPr>
          <p:spPr>
            <a:xfrm>
              <a:off x="494145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782" name="Shape 782"/>
            <p:cNvSpPr txBox="1"/>
            <p:nvPr/>
          </p:nvSpPr>
          <p:spPr>
            <a:xfrm>
              <a:off x="562459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grpSp>
        <p:nvGrpSpPr>
          <p:cNvPr id="783" name="Shape 783"/>
          <p:cNvGrpSpPr/>
          <p:nvPr/>
        </p:nvGrpSpPr>
        <p:grpSpPr>
          <a:xfrm>
            <a:off x="803754" y="5350814"/>
            <a:ext cx="2235200" cy="548700"/>
            <a:chOff x="1297709" y="3997072"/>
            <a:chExt cx="2235200" cy="548700"/>
          </a:xfrm>
        </p:grpSpPr>
        <p:sp>
          <p:nvSpPr>
            <p:cNvPr id="784" name="Shape 784"/>
            <p:cNvSpPr/>
            <p:nvPr/>
          </p:nvSpPr>
          <p:spPr>
            <a:xfrm>
              <a:off x="12977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785" name="Shape 785"/>
            <p:cNvSpPr/>
            <p:nvPr/>
          </p:nvSpPr>
          <p:spPr>
            <a:xfrm flipH="1">
              <a:off x="34174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grpSp>
      <p:sp>
        <p:nvSpPr>
          <p:cNvPr id="786" name="Shape 786"/>
          <p:cNvSpPr txBox="1"/>
          <p:nvPr/>
        </p:nvSpPr>
        <p:spPr>
          <a:xfrm>
            <a:off x="7205857" y="4309056"/>
            <a:ext cx="662400" cy="492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600" i="1">
                <a:solidFill>
                  <a:schemeClr val="dk1"/>
                </a:solidFill>
                <a:latin typeface="Calibri"/>
                <a:ea typeface="Calibri"/>
                <a:cs typeface="Calibri"/>
                <a:sym typeface="Calibri"/>
              </a:rPr>
              <a:t>A</a:t>
            </a:r>
            <a:endParaRPr sz="2600" i="1">
              <a:solidFill>
                <a:schemeClr val="dk1"/>
              </a:solidFill>
              <a:latin typeface="Calibri"/>
              <a:ea typeface="Calibri"/>
              <a:cs typeface="Calibri"/>
              <a:sym typeface="Calibri"/>
            </a:endParaRPr>
          </a:p>
        </p:txBody>
      </p:sp>
      <p:sp>
        <p:nvSpPr>
          <p:cNvPr id="787" name="Shape 787"/>
          <p:cNvSpPr/>
          <p:nvPr/>
        </p:nvSpPr>
        <p:spPr>
          <a:xfrm>
            <a:off x="4941093" y="4801499"/>
            <a:ext cx="473100" cy="492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600" i="1">
                <a:solidFill>
                  <a:schemeClr val="dk1"/>
                </a:solidFill>
                <a:latin typeface="Constantia"/>
                <a:ea typeface="Constantia"/>
                <a:cs typeface="Constantia"/>
                <a:sym typeface="Constantia"/>
              </a:rPr>
              <a:t>x</a:t>
            </a:r>
            <a:r>
              <a:rPr lang="nl-NL" sz="2600" baseline="-25000">
                <a:solidFill>
                  <a:schemeClr val="dk1"/>
                </a:solidFill>
                <a:latin typeface="Cambria"/>
                <a:ea typeface="Cambria"/>
                <a:cs typeface="Cambria"/>
                <a:sym typeface="Cambria"/>
              </a:rPr>
              <a:t>0</a:t>
            </a:r>
            <a:endParaRPr sz="2600">
              <a:solidFill>
                <a:schemeClr val="dk1"/>
              </a:solidFill>
              <a:latin typeface="Arial"/>
              <a:ea typeface="Arial"/>
              <a:cs typeface="Arial"/>
              <a:sym typeface="Arial"/>
            </a:endParaRPr>
          </a:p>
        </p:txBody>
      </p:sp>
      <p:sp>
        <p:nvSpPr>
          <p:cNvPr id="788" name="Shape 788"/>
          <p:cNvSpPr/>
          <p:nvPr/>
        </p:nvSpPr>
        <p:spPr>
          <a:xfrm>
            <a:off x="1650701" y="4783731"/>
            <a:ext cx="473100" cy="492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600" i="1">
                <a:solidFill>
                  <a:schemeClr val="dk1"/>
                </a:solidFill>
                <a:latin typeface="Constantia"/>
                <a:ea typeface="Constantia"/>
                <a:cs typeface="Constantia"/>
                <a:sym typeface="Constantia"/>
              </a:rPr>
              <a:t>x</a:t>
            </a:r>
            <a:r>
              <a:rPr lang="nl-NL" sz="2600" baseline="-25000">
                <a:solidFill>
                  <a:schemeClr val="dk1"/>
                </a:solidFill>
                <a:latin typeface="Cambria"/>
                <a:ea typeface="Cambria"/>
                <a:cs typeface="Cambria"/>
                <a:sym typeface="Cambria"/>
              </a:rPr>
              <a:t>1</a:t>
            </a:r>
            <a:endParaRPr sz="2600">
              <a:solidFill>
                <a:schemeClr val="dk1"/>
              </a:solidFill>
              <a:latin typeface="Arial"/>
              <a:ea typeface="Arial"/>
              <a:cs typeface="Arial"/>
              <a:sym typeface="Arial"/>
            </a:endParaRPr>
          </a:p>
        </p:txBody>
      </p:sp>
      <p:sp>
        <p:nvSpPr>
          <p:cNvPr id="789" name="Shape 789"/>
          <p:cNvSpPr txBox="1"/>
          <p:nvPr/>
        </p:nvSpPr>
        <p:spPr>
          <a:xfrm>
            <a:off x="890345" y="5442458"/>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0.75</a:t>
            </a:r>
            <a:endParaRPr sz="1800">
              <a:solidFill>
                <a:schemeClr val="dk1"/>
              </a:solidFill>
              <a:latin typeface="Calibri"/>
              <a:ea typeface="Calibri"/>
              <a:cs typeface="Calibri"/>
              <a:sym typeface="Calibri"/>
            </a:endParaRPr>
          </a:p>
        </p:txBody>
      </p:sp>
      <p:sp>
        <p:nvSpPr>
          <p:cNvPr id="790" name="Shape 790"/>
          <p:cNvSpPr txBox="1"/>
          <p:nvPr/>
        </p:nvSpPr>
        <p:spPr>
          <a:xfrm>
            <a:off x="1573485" y="5442458"/>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0.20</a:t>
            </a:r>
            <a:endParaRPr sz="1800">
              <a:solidFill>
                <a:schemeClr val="dk1"/>
              </a:solidFill>
              <a:latin typeface="Calibri"/>
              <a:ea typeface="Calibri"/>
              <a:cs typeface="Calibri"/>
              <a:sym typeface="Calibri"/>
            </a:endParaRPr>
          </a:p>
        </p:txBody>
      </p:sp>
      <p:sp>
        <p:nvSpPr>
          <p:cNvPr id="791" name="Shape 791"/>
          <p:cNvSpPr txBox="1"/>
          <p:nvPr/>
        </p:nvSpPr>
        <p:spPr>
          <a:xfrm>
            <a:off x="2260966" y="5442458"/>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0.05</a:t>
            </a:r>
            <a:endParaRPr sz="1800">
              <a:solidFill>
                <a:schemeClr val="dk1"/>
              </a:solidFill>
              <a:latin typeface="Calibri"/>
              <a:ea typeface="Calibri"/>
              <a:cs typeface="Calibri"/>
              <a:sym typeface="Calibri"/>
            </a:endParaRPr>
          </a:p>
        </p:txBody>
      </p:sp>
      <p:sp>
        <p:nvSpPr>
          <p:cNvPr id="792" name="Shape 792"/>
          <p:cNvSpPr/>
          <p:nvPr/>
        </p:nvSpPr>
        <p:spPr>
          <a:xfrm rot="-5400000">
            <a:off x="4835941" y="4602589"/>
            <a:ext cx="683400" cy="2000400"/>
          </a:xfrm>
          <a:prstGeom prst="ellipse">
            <a:avLst/>
          </a:prstGeom>
          <a:noFill/>
          <a:ln w="25400" cap="flat" cmpd="sng">
            <a:solidFill>
              <a:srgbClr val="004D9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793" name="Shape 793"/>
          <p:cNvSpPr/>
          <p:nvPr/>
        </p:nvSpPr>
        <p:spPr>
          <a:xfrm>
            <a:off x="6546221" y="4683247"/>
            <a:ext cx="683400" cy="1824000"/>
          </a:xfrm>
          <a:prstGeom prst="ellipse">
            <a:avLst/>
          </a:prstGeom>
          <a:noFill/>
          <a:ln w="25400" cap="flat" cmpd="sng">
            <a:solidFill>
              <a:srgbClr val="004D9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794" name="Shape 794"/>
          <p:cNvSpPr/>
          <p:nvPr/>
        </p:nvSpPr>
        <p:spPr>
          <a:xfrm>
            <a:off x="7249853" y="4677055"/>
            <a:ext cx="683400" cy="1824000"/>
          </a:xfrm>
          <a:prstGeom prst="ellipse">
            <a:avLst/>
          </a:prstGeom>
          <a:noFill/>
          <a:ln w="25400" cap="flat" cmpd="sng">
            <a:solidFill>
              <a:srgbClr val="004D9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795" name="Shape 795"/>
          <p:cNvSpPr/>
          <p:nvPr/>
        </p:nvSpPr>
        <p:spPr>
          <a:xfrm>
            <a:off x="7937229" y="4683247"/>
            <a:ext cx="683400" cy="1824000"/>
          </a:xfrm>
          <a:prstGeom prst="ellipse">
            <a:avLst/>
          </a:prstGeom>
          <a:noFill/>
          <a:ln w="25400" cap="flat" cmpd="sng">
            <a:solidFill>
              <a:srgbClr val="004D9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extLst>
      <p:ext uri="{BB962C8B-B14F-4D97-AF65-F5344CB8AC3E}">
        <p14:creationId xmlns:p14="http://schemas.microsoft.com/office/powerpoint/2010/main" val="1522239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9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9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8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94"/>
                                        </p:tgtEl>
                                        <p:attrNameLst>
                                          <p:attrName>style.visibility</p:attrName>
                                        </p:attrNameLst>
                                      </p:cBhvr>
                                      <p:to>
                                        <p:strVal val="visible"/>
                                      </p:to>
                                    </p:set>
                                  </p:childTnLst>
                                </p:cTn>
                              </p:par>
                              <p:par>
                                <p:cTn id="17" presetID="1" presetClass="exit" presetSubtype="0" fill="hold" nodeType="withEffect">
                                  <p:stCondLst>
                                    <p:cond delay="0"/>
                                  </p:stCondLst>
                                  <p:childTnLst>
                                    <p:set>
                                      <p:cBhvr>
                                        <p:cTn id="18" dur="1" fill="hold">
                                          <p:stCondLst>
                                            <p:cond delay="1"/>
                                          </p:stCondLst>
                                        </p:cTn>
                                        <p:tgtEl>
                                          <p:spTgt spid="793"/>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9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95"/>
                                        </p:tgtEl>
                                        <p:attrNameLst>
                                          <p:attrName>style.visibility</p:attrName>
                                        </p:attrNameLst>
                                      </p:cBhvr>
                                      <p:to>
                                        <p:strVal val="visible"/>
                                      </p:to>
                                    </p:set>
                                  </p:childTnLst>
                                </p:cTn>
                              </p:par>
                              <p:par>
                                <p:cTn id="27" presetID="1" presetClass="exit" presetSubtype="0" fill="hold" nodeType="withEffect">
                                  <p:stCondLst>
                                    <p:cond delay="0"/>
                                  </p:stCondLst>
                                  <p:childTnLst>
                                    <p:set>
                                      <p:cBhvr>
                                        <p:cTn id="28" dur="1" fill="hold">
                                          <p:stCondLst>
                                            <p:cond delay="1"/>
                                          </p:stCondLst>
                                        </p:cTn>
                                        <p:tgtEl>
                                          <p:spTgt spid="794"/>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7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00"/>
        <p:cNvGrpSpPr/>
        <p:nvPr/>
      </p:nvGrpSpPr>
      <p:grpSpPr>
        <a:xfrm>
          <a:off x="0" y="0"/>
          <a:ext cx="0" cy="0"/>
          <a:chOff x="0" y="0"/>
          <a:chExt cx="0" cy="0"/>
        </a:xfrm>
      </p:grpSpPr>
      <p:sp>
        <p:nvSpPr>
          <p:cNvPr id="801" name="Shape 801"/>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marR="0" lvl="0" indent="0" rtl="0">
              <a:spcBef>
                <a:spcPts val="0"/>
              </a:spcBef>
              <a:spcAft>
                <a:spcPts val="0"/>
              </a:spcAft>
              <a:buNone/>
            </a:pPr>
            <a:r>
              <a:rPr lang="nl-NL" sz="4000" i="0" u="none" strike="noStrike" cap="none" dirty="0"/>
              <a:t>Markov Trace (Life-Years)</a:t>
            </a:r>
            <a:endParaRPr sz="4000" i="0" u="none" strike="noStrike" cap="none" dirty="0"/>
          </a:p>
        </p:txBody>
      </p:sp>
      <p:sp>
        <p:nvSpPr>
          <p:cNvPr id="819" name="Shape 819"/>
          <p:cNvSpPr txBox="1">
            <a:spLocks noGrp="1"/>
          </p:cNvSpPr>
          <p:nvPr>
            <p:ph idx="1"/>
          </p:nvPr>
        </p:nvSpPr>
        <p:spPr>
          <a:xfrm>
            <a:off x="840432" y="1371600"/>
            <a:ext cx="7620000" cy="4800600"/>
          </a:xfrm>
          <a:prstGeom prst="rect">
            <a:avLst/>
          </a:prstGeom>
          <a:noFill/>
          <a:ln>
            <a:noFill/>
          </a:ln>
        </p:spPr>
        <p:txBody>
          <a:bodyPr spcFirstLastPara="1" wrap="square" lIns="91425" tIns="45700" rIns="91425" bIns="45700" anchor="t" anchorCtr="0">
            <a:noAutofit/>
          </a:bodyPr>
          <a:lstStyle/>
          <a:p>
            <a:pPr marL="342900" marR="0" lvl="0" indent="-304800" algn="l" rtl="0">
              <a:spcBef>
                <a:spcPts val="0"/>
              </a:spcBef>
              <a:spcAft>
                <a:spcPts val="0"/>
              </a:spcAft>
              <a:buClr>
                <a:schemeClr val="accent3"/>
              </a:buClr>
              <a:buSzPts val="2200"/>
              <a:buFont typeface="Verdana"/>
              <a:buChar char="•"/>
            </a:pPr>
            <a:r>
              <a:rPr lang="nl-NL" i="0" u="none" strike="noStrike" cap="none" dirty="0">
                <a:solidFill>
                  <a:schemeClr val="dk1"/>
                </a:solidFill>
              </a:rPr>
              <a:t>Calculate expected remaining LE, QALE, costs</a:t>
            </a:r>
            <a:endParaRPr dirty="0"/>
          </a:p>
          <a:p>
            <a:pPr marL="742950" marR="0" lvl="1" indent="-260350" algn="l" rtl="0">
              <a:spcBef>
                <a:spcPts val="480"/>
              </a:spcBef>
              <a:spcAft>
                <a:spcPts val="0"/>
              </a:spcAft>
              <a:buSzPts val="2000"/>
              <a:buFont typeface="Verdana"/>
              <a:buChar char="–"/>
            </a:pPr>
            <a:r>
              <a:rPr lang="nl-NL" i="0" u="none" strike="noStrike" cap="none" dirty="0">
                <a:solidFill>
                  <a:schemeClr val="dk1"/>
                </a:solidFill>
              </a:rPr>
              <a:t>Multiply cohort distribution by state-specific values to calculate expected value at each time</a:t>
            </a:r>
            <a:endParaRPr dirty="0"/>
          </a:p>
          <a:p>
            <a:pPr marL="742950" marR="0" lvl="1" indent="-260350" algn="l" rtl="0">
              <a:spcBef>
                <a:spcPts val="480"/>
              </a:spcBef>
              <a:spcAft>
                <a:spcPts val="0"/>
              </a:spcAft>
              <a:buSzPts val="2000"/>
              <a:buFont typeface="Verdana"/>
              <a:buChar char="–"/>
            </a:pPr>
            <a:r>
              <a:rPr lang="nl-NL" i="0" u="none" strike="noStrike" cap="none" dirty="0">
                <a:solidFill>
                  <a:schemeClr val="dk1"/>
                </a:solidFill>
              </a:rPr>
              <a:t>Sum expected values over time (discount if desired)</a:t>
            </a:r>
            <a:endParaRPr dirty="0"/>
          </a:p>
          <a:p>
            <a:pPr marL="342900" marR="0" lvl="0" indent="-165100" algn="l" rtl="0">
              <a:spcBef>
                <a:spcPts val="560"/>
              </a:spcBef>
              <a:spcAft>
                <a:spcPts val="0"/>
              </a:spcAft>
              <a:buClr>
                <a:srgbClr val="990033"/>
              </a:buClr>
              <a:buSzPts val="2800"/>
              <a:buFont typeface="Constantia"/>
              <a:buNone/>
            </a:pPr>
            <a:endParaRPr sz="2000" i="0" u="none" strike="noStrike" cap="none" dirty="0">
              <a:solidFill>
                <a:schemeClr val="dk1"/>
              </a:solidFill>
            </a:endParaRPr>
          </a:p>
        </p:txBody>
      </p:sp>
      <p:sp>
        <p:nvSpPr>
          <p:cNvPr id="818" name="Shape 818"/>
          <p:cNvSpPr txBox="1">
            <a:spLocks noGrp="1"/>
          </p:cNvSpPr>
          <p:nvPr>
            <p:ph type="sldNum" sz="quarter" idx="12"/>
          </p:nvPr>
        </p:nvSpPr>
        <p:spPr>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rgbClr val="000000"/>
              </a:buClr>
              <a:buFont typeface="Arial"/>
              <a:buNone/>
            </a:pPr>
            <a:fld id="{00000000-1234-1234-1234-123412341234}" type="slidenum">
              <a:rPr lang="nl-NL" sz="1800">
                <a:solidFill>
                  <a:srgbClr val="009999"/>
                </a:solidFill>
                <a:latin typeface="Verdana"/>
                <a:ea typeface="Verdana"/>
                <a:cs typeface="Verdana"/>
                <a:sym typeface="Verdana"/>
              </a:rPr>
              <a:t>12</a:t>
            </a:fld>
            <a:endParaRPr sz="1800">
              <a:solidFill>
                <a:srgbClr val="009999"/>
              </a:solidFill>
              <a:latin typeface="Verdana"/>
              <a:ea typeface="Verdana"/>
              <a:cs typeface="Verdana"/>
              <a:sym typeface="Verdana"/>
            </a:endParaRPr>
          </a:p>
        </p:txBody>
      </p:sp>
      <p:graphicFrame>
        <p:nvGraphicFramePr>
          <p:cNvPr id="802" name="Shape 802"/>
          <p:cNvGraphicFramePr/>
          <p:nvPr/>
        </p:nvGraphicFramePr>
        <p:xfrm>
          <a:off x="1206500" y="3584987"/>
          <a:ext cx="6096000" cy="2468940"/>
        </p:xfrm>
        <a:graphic>
          <a:graphicData uri="http://schemas.openxmlformats.org/drawingml/2006/table">
            <a:tbl>
              <a:tblPr firstRow="1" bandRow="1">
                <a:noFill/>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370850">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Time</a:t>
                      </a:r>
                      <a:endParaRPr sz="2200" u="none" strike="noStrike" cap="none">
                        <a:latin typeface="Calibri"/>
                        <a:ea typeface="Calibri"/>
                        <a:cs typeface="Calibri"/>
                        <a:sym typeface="Calibri"/>
                      </a:endParaRPr>
                    </a:p>
                  </a:txBody>
                  <a:tcPr marL="91450" marR="91450" marT="45725" marB="45725" anchor="ctr"/>
                </a:tc>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Healthy</a:t>
                      </a:r>
                      <a:endParaRPr sz="2200" u="none" strike="noStrike" cap="none">
                        <a:latin typeface="Calibri"/>
                        <a:ea typeface="Calibri"/>
                        <a:cs typeface="Calibri"/>
                        <a:sym typeface="Calibri"/>
                      </a:endParaRPr>
                    </a:p>
                  </a:txBody>
                  <a:tcPr marL="91450" marR="91450" marT="45725" marB="45725" anchor="ctr"/>
                </a:tc>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Sick</a:t>
                      </a:r>
                      <a:endParaRPr sz="2200" u="none" strike="noStrike" cap="none">
                        <a:latin typeface="Calibri"/>
                        <a:ea typeface="Calibri"/>
                        <a:cs typeface="Calibri"/>
                        <a:sym typeface="Calibri"/>
                      </a:endParaRPr>
                    </a:p>
                  </a:txBody>
                  <a:tcPr marL="91450" marR="91450" marT="45725" marB="45725" anchor="ctr"/>
                </a:tc>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Dead</a:t>
                      </a:r>
                      <a:endParaRPr sz="2200" u="none" strike="noStrike" cap="none">
                        <a:latin typeface="Calibri"/>
                        <a:ea typeface="Calibri"/>
                        <a:cs typeface="Calibri"/>
                        <a:sym typeface="Calibri"/>
                      </a:endParaRPr>
                    </a:p>
                  </a:txBody>
                  <a:tcPr marL="91450" marR="91450" marT="45725" marB="45725" anchor="ctr"/>
                </a:tc>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E[LYs]</a:t>
                      </a:r>
                      <a:endParaRPr sz="2200" u="none" strike="noStrike" cap="none">
                        <a:latin typeface="Calibri"/>
                        <a:ea typeface="Calibri"/>
                        <a:cs typeface="Calibri"/>
                        <a:sym typeface="Calibri"/>
                      </a:endParaRPr>
                    </a:p>
                  </a:txBody>
                  <a:tcPr marL="91450" marR="91450" marT="45725" marB="45725" anchor="ct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0</a:t>
                      </a:r>
                      <a:endParaRPr sz="2200" u="none" strike="noStrike" cap="none">
                        <a:latin typeface="Calibri"/>
                        <a:ea typeface="Calibri"/>
                        <a:cs typeface="Calibri"/>
                        <a:sym typeface="Calibri"/>
                      </a:endParaRPr>
                    </a:p>
                  </a:txBody>
                  <a:tcPr marL="91450" marR="91450" marT="45725" marB="45725" anchor="ctr">
                    <a:solidFill>
                      <a:schemeClr val="lt2"/>
                    </a:solidFill>
                  </a:tcPr>
                </a:tc>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1.0</a:t>
                      </a:r>
                      <a:endParaRPr sz="2200" u="none" strike="noStrike" cap="none">
                        <a:latin typeface="Calibri"/>
                        <a:ea typeface="Calibri"/>
                        <a:cs typeface="Calibri"/>
                        <a:sym typeface="Calibri"/>
                      </a:endParaRPr>
                    </a:p>
                  </a:txBody>
                  <a:tcPr marL="91450" marR="91450" marT="45725" marB="45725" anchor="ctr">
                    <a:solidFill>
                      <a:schemeClr val="lt2"/>
                    </a:solidFill>
                  </a:tcPr>
                </a:tc>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0.0</a:t>
                      </a:r>
                      <a:endParaRPr sz="2200" u="none" strike="noStrike" cap="none">
                        <a:latin typeface="Calibri"/>
                        <a:ea typeface="Calibri"/>
                        <a:cs typeface="Calibri"/>
                        <a:sym typeface="Calibri"/>
                      </a:endParaRPr>
                    </a:p>
                  </a:txBody>
                  <a:tcPr marL="91450" marR="91450" marT="45725" marB="45725" anchor="ctr">
                    <a:solidFill>
                      <a:schemeClr val="lt2"/>
                    </a:solidFill>
                  </a:tcPr>
                </a:tc>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0.0</a:t>
                      </a:r>
                      <a:endParaRPr sz="2200" u="none" strike="noStrike" cap="none">
                        <a:latin typeface="Calibri"/>
                        <a:ea typeface="Calibri"/>
                        <a:cs typeface="Calibri"/>
                        <a:sym typeface="Calibri"/>
                      </a:endParaRPr>
                    </a:p>
                  </a:txBody>
                  <a:tcPr marL="91450" marR="91450" marT="45725" marB="45725" anchor="ctr">
                    <a:solidFill>
                      <a:schemeClr val="lt2"/>
                    </a:solidFill>
                  </a:tcPr>
                </a:tc>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a:t>
                      </a:r>
                      <a:endParaRPr sz="2200" u="none" strike="noStrike" cap="none">
                        <a:latin typeface="Calibri"/>
                        <a:ea typeface="Calibri"/>
                        <a:cs typeface="Calibri"/>
                        <a:sym typeface="Calibri"/>
                      </a:endParaRPr>
                    </a:p>
                  </a:txBody>
                  <a:tcPr marL="91450" marR="91450" marT="45725" marB="45725" anchor="ctr">
                    <a:solidFill>
                      <a:schemeClr val="lt2"/>
                    </a:solidFill>
                  </a:tcPr>
                </a:tc>
                <a:extLst>
                  <a:ext uri="{0D108BD9-81ED-4DB2-BD59-A6C34878D82A}">
                    <a16:rowId xmlns:a16="http://schemas.microsoft.com/office/drawing/2014/main" val="10001"/>
                  </a:ext>
                </a:extLst>
              </a:tr>
              <a:tr h="370850">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1</a:t>
                      </a:r>
                      <a:endParaRPr sz="2200" u="none" strike="noStrike" cap="none">
                        <a:latin typeface="Calibri"/>
                        <a:ea typeface="Calibri"/>
                        <a:cs typeface="Calibri"/>
                        <a:sym typeface="Calibri"/>
                      </a:endParaRPr>
                    </a:p>
                  </a:txBody>
                  <a:tcPr marL="91450" marR="91450" marT="45725" marB="45725" anchor="ctr">
                    <a:solidFill>
                      <a:schemeClr val="lt2"/>
                    </a:solidFill>
                  </a:tcPr>
                </a:tc>
                <a:tc>
                  <a:txBody>
                    <a:bodyPr/>
                    <a:lstStyle/>
                    <a:p>
                      <a:pPr marL="0" marR="0" lvl="0" indent="0" algn="ctr" rtl="0">
                        <a:spcBef>
                          <a:spcPts val="0"/>
                        </a:spcBef>
                        <a:spcAft>
                          <a:spcPts val="0"/>
                        </a:spcAft>
                        <a:buNone/>
                      </a:pPr>
                      <a:r>
                        <a:rPr lang="nl-NL" sz="2200" b="0" i="0" u="none" strike="noStrike" cap="none">
                          <a:solidFill>
                            <a:srgbClr val="000000"/>
                          </a:solidFill>
                          <a:latin typeface="Calibri"/>
                          <a:ea typeface="Calibri"/>
                          <a:cs typeface="Calibri"/>
                          <a:sym typeface="Calibri"/>
                        </a:rPr>
                        <a:t> 0.75 </a:t>
                      </a:r>
                      <a:endParaRPr/>
                    </a:p>
                  </a:txBody>
                  <a:tcPr marL="12700" marR="12700" marT="12700" marB="0" anchor="ctr">
                    <a:solidFill>
                      <a:schemeClr val="lt2"/>
                    </a:solidFill>
                  </a:tcPr>
                </a:tc>
                <a:tc>
                  <a:txBody>
                    <a:bodyPr/>
                    <a:lstStyle/>
                    <a:p>
                      <a:pPr marL="0" marR="0" lvl="0" indent="0" algn="ctr" rtl="0">
                        <a:spcBef>
                          <a:spcPts val="0"/>
                        </a:spcBef>
                        <a:spcAft>
                          <a:spcPts val="0"/>
                        </a:spcAft>
                        <a:buNone/>
                      </a:pPr>
                      <a:r>
                        <a:rPr lang="nl-NL" sz="2200" b="0" i="0" u="none" strike="noStrike" cap="none">
                          <a:solidFill>
                            <a:srgbClr val="000000"/>
                          </a:solidFill>
                          <a:latin typeface="Calibri"/>
                          <a:ea typeface="Calibri"/>
                          <a:cs typeface="Calibri"/>
                          <a:sym typeface="Calibri"/>
                        </a:rPr>
                        <a:t> 0.20 </a:t>
                      </a:r>
                      <a:endParaRPr/>
                    </a:p>
                  </a:txBody>
                  <a:tcPr marL="12700" marR="12700" marT="12700" marB="0" anchor="ctr">
                    <a:solidFill>
                      <a:schemeClr val="lt2"/>
                    </a:solidFill>
                  </a:tcPr>
                </a:tc>
                <a:tc>
                  <a:txBody>
                    <a:bodyPr/>
                    <a:lstStyle/>
                    <a:p>
                      <a:pPr marL="0" marR="0" lvl="0" indent="0" algn="ctr" rtl="0">
                        <a:spcBef>
                          <a:spcPts val="0"/>
                        </a:spcBef>
                        <a:spcAft>
                          <a:spcPts val="0"/>
                        </a:spcAft>
                        <a:buNone/>
                      </a:pPr>
                      <a:r>
                        <a:rPr lang="nl-NL" sz="2200" b="0" i="0" u="none" strike="noStrike" cap="none">
                          <a:solidFill>
                            <a:srgbClr val="000000"/>
                          </a:solidFill>
                          <a:latin typeface="Calibri"/>
                          <a:ea typeface="Calibri"/>
                          <a:cs typeface="Calibri"/>
                          <a:sym typeface="Calibri"/>
                        </a:rPr>
                        <a:t> 0.05 </a:t>
                      </a:r>
                      <a:endParaRPr/>
                    </a:p>
                  </a:txBody>
                  <a:tcPr marL="12700" marR="12700" marT="12700" marB="0" anchor="ctr">
                    <a:solidFill>
                      <a:schemeClr val="lt2"/>
                    </a:solidFill>
                  </a:tcPr>
                </a:tc>
                <a:tc>
                  <a:txBody>
                    <a:bodyPr/>
                    <a:lstStyle/>
                    <a:p>
                      <a:pPr marL="0" marR="0" lvl="0" indent="0" algn="ctr" rtl="0">
                        <a:spcBef>
                          <a:spcPts val="0"/>
                        </a:spcBef>
                        <a:spcAft>
                          <a:spcPts val="0"/>
                        </a:spcAft>
                        <a:buNone/>
                      </a:pPr>
                      <a:r>
                        <a:rPr lang="nl-NL" sz="2000" b="0" i="0" u="none" strike="noStrike" cap="none">
                          <a:solidFill>
                            <a:srgbClr val="000000"/>
                          </a:solidFill>
                          <a:latin typeface="Calibri"/>
                          <a:ea typeface="Calibri"/>
                          <a:cs typeface="Calibri"/>
                          <a:sym typeface="Calibri"/>
                        </a:rPr>
                        <a:t> 0.95</a:t>
                      </a:r>
                      <a:endParaRPr sz="2000" b="0" i="0" u="none" strike="noStrike" cap="none">
                        <a:solidFill>
                          <a:srgbClr val="000000"/>
                        </a:solidFill>
                        <a:latin typeface="Calibri"/>
                        <a:ea typeface="Calibri"/>
                        <a:cs typeface="Calibri"/>
                        <a:sym typeface="Calibri"/>
                      </a:endParaRPr>
                    </a:p>
                  </a:txBody>
                  <a:tcPr marL="12700" marR="12700" marT="12700" marB="0" anchor="ctr">
                    <a:solidFill>
                      <a:schemeClr val="lt2"/>
                    </a:solidFill>
                  </a:tcPr>
                </a:tc>
                <a:extLst>
                  <a:ext uri="{0D108BD9-81ED-4DB2-BD59-A6C34878D82A}">
                    <a16:rowId xmlns:a16="http://schemas.microsoft.com/office/drawing/2014/main" val="10002"/>
                  </a:ext>
                </a:extLst>
              </a:tr>
              <a:tr h="370850">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2</a:t>
                      </a:r>
                      <a:endParaRPr sz="2200" u="none" strike="noStrike" cap="none">
                        <a:latin typeface="Calibri"/>
                        <a:ea typeface="Calibri"/>
                        <a:cs typeface="Calibri"/>
                        <a:sym typeface="Calibri"/>
                      </a:endParaRPr>
                    </a:p>
                  </a:txBody>
                  <a:tcPr marL="91450" marR="91450" marT="45725" marB="45725" anchor="ctr">
                    <a:solidFill>
                      <a:schemeClr val="lt2"/>
                    </a:solidFill>
                  </a:tcPr>
                </a:tc>
                <a:tc>
                  <a:txBody>
                    <a:bodyPr/>
                    <a:lstStyle/>
                    <a:p>
                      <a:pPr marL="0" marR="0" lvl="0" indent="0" algn="ctr" rtl="0">
                        <a:spcBef>
                          <a:spcPts val="0"/>
                        </a:spcBef>
                        <a:spcAft>
                          <a:spcPts val="0"/>
                        </a:spcAft>
                        <a:buNone/>
                      </a:pPr>
                      <a:r>
                        <a:rPr lang="nl-NL" sz="2200" b="0" i="0" u="none" strike="noStrike" cap="none">
                          <a:solidFill>
                            <a:srgbClr val="000000"/>
                          </a:solidFill>
                          <a:latin typeface="Calibri"/>
                          <a:ea typeface="Calibri"/>
                          <a:cs typeface="Calibri"/>
                          <a:sym typeface="Calibri"/>
                        </a:rPr>
                        <a:t> 0.56 </a:t>
                      </a:r>
                      <a:endParaRPr/>
                    </a:p>
                  </a:txBody>
                  <a:tcPr marL="12700" marR="12700" marT="12700" marB="0" anchor="ctr">
                    <a:solidFill>
                      <a:schemeClr val="lt2"/>
                    </a:solidFill>
                  </a:tcPr>
                </a:tc>
                <a:tc>
                  <a:txBody>
                    <a:bodyPr/>
                    <a:lstStyle/>
                    <a:p>
                      <a:pPr marL="0" marR="0" lvl="0" indent="0" algn="ctr" rtl="0">
                        <a:spcBef>
                          <a:spcPts val="0"/>
                        </a:spcBef>
                        <a:spcAft>
                          <a:spcPts val="0"/>
                        </a:spcAft>
                        <a:buNone/>
                      </a:pPr>
                      <a:r>
                        <a:rPr lang="nl-NL" sz="2200" b="0" i="0" u="none" strike="noStrike" cap="none">
                          <a:solidFill>
                            <a:srgbClr val="000000"/>
                          </a:solidFill>
                          <a:latin typeface="Calibri"/>
                          <a:ea typeface="Calibri"/>
                          <a:cs typeface="Calibri"/>
                          <a:sym typeface="Calibri"/>
                        </a:rPr>
                        <a:t> 0.32 </a:t>
                      </a:r>
                      <a:endParaRPr/>
                    </a:p>
                  </a:txBody>
                  <a:tcPr marL="12700" marR="12700" marT="12700" marB="0" anchor="ctr">
                    <a:solidFill>
                      <a:schemeClr val="lt2"/>
                    </a:solidFill>
                  </a:tcPr>
                </a:tc>
                <a:tc>
                  <a:txBody>
                    <a:bodyPr/>
                    <a:lstStyle/>
                    <a:p>
                      <a:pPr marL="0" marR="0" lvl="0" indent="0" algn="ctr" rtl="0">
                        <a:spcBef>
                          <a:spcPts val="0"/>
                        </a:spcBef>
                        <a:spcAft>
                          <a:spcPts val="0"/>
                        </a:spcAft>
                        <a:buNone/>
                      </a:pPr>
                      <a:r>
                        <a:rPr lang="nl-NL" sz="2200" b="0" i="0" u="none" strike="noStrike" cap="none">
                          <a:solidFill>
                            <a:srgbClr val="000000"/>
                          </a:solidFill>
                          <a:latin typeface="Calibri"/>
                          <a:ea typeface="Calibri"/>
                          <a:cs typeface="Calibri"/>
                          <a:sym typeface="Calibri"/>
                        </a:rPr>
                        <a:t> 0.12 </a:t>
                      </a:r>
                      <a:endParaRPr/>
                    </a:p>
                  </a:txBody>
                  <a:tcPr marL="12700" marR="12700" marT="12700" marB="0" anchor="ctr">
                    <a:solidFill>
                      <a:schemeClr val="lt2"/>
                    </a:solidFill>
                  </a:tcPr>
                </a:tc>
                <a:tc>
                  <a:txBody>
                    <a:bodyPr/>
                    <a:lstStyle/>
                    <a:p>
                      <a:pPr marL="0" marR="0" lvl="0" indent="0" algn="ctr" rtl="0">
                        <a:spcBef>
                          <a:spcPts val="0"/>
                        </a:spcBef>
                        <a:spcAft>
                          <a:spcPts val="0"/>
                        </a:spcAft>
                        <a:buNone/>
                      </a:pPr>
                      <a:r>
                        <a:rPr lang="nl-NL" sz="2000" b="0" i="0" u="none" strike="noStrike" cap="none">
                          <a:solidFill>
                            <a:srgbClr val="000000"/>
                          </a:solidFill>
                          <a:latin typeface="Calibri"/>
                          <a:ea typeface="Calibri"/>
                          <a:cs typeface="Calibri"/>
                          <a:sym typeface="Calibri"/>
                        </a:rPr>
                        <a:t>0.88</a:t>
                      </a:r>
                      <a:endParaRPr sz="2000" b="0" i="0" u="none" strike="noStrike" cap="none">
                        <a:solidFill>
                          <a:srgbClr val="000000"/>
                        </a:solidFill>
                        <a:latin typeface="Calibri"/>
                        <a:ea typeface="Calibri"/>
                        <a:cs typeface="Calibri"/>
                        <a:sym typeface="Calibri"/>
                      </a:endParaRPr>
                    </a:p>
                  </a:txBody>
                  <a:tcPr marL="12700" marR="12700" marT="12700" marB="0" anchor="ctr">
                    <a:solidFill>
                      <a:schemeClr val="lt2"/>
                    </a:solidFill>
                  </a:tcPr>
                </a:tc>
                <a:extLst>
                  <a:ext uri="{0D108BD9-81ED-4DB2-BD59-A6C34878D82A}">
                    <a16:rowId xmlns:a16="http://schemas.microsoft.com/office/drawing/2014/main" val="10003"/>
                  </a:ext>
                </a:extLst>
              </a:tr>
              <a:tr h="370850">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3</a:t>
                      </a:r>
                      <a:endParaRPr sz="2200" u="none" strike="noStrike" cap="none">
                        <a:latin typeface="Calibri"/>
                        <a:ea typeface="Calibri"/>
                        <a:cs typeface="Calibri"/>
                        <a:sym typeface="Calibri"/>
                      </a:endParaRPr>
                    </a:p>
                  </a:txBody>
                  <a:tcPr marL="91450" marR="91450" marT="45725" marB="45725" anchor="ctr">
                    <a:solidFill>
                      <a:schemeClr val="lt2"/>
                    </a:solidFill>
                  </a:tcPr>
                </a:tc>
                <a:tc>
                  <a:txBody>
                    <a:bodyPr/>
                    <a:lstStyle/>
                    <a:p>
                      <a:pPr marL="0" marR="0" lvl="0" indent="0" algn="ctr" rtl="0">
                        <a:spcBef>
                          <a:spcPts val="0"/>
                        </a:spcBef>
                        <a:spcAft>
                          <a:spcPts val="0"/>
                        </a:spcAft>
                        <a:buNone/>
                      </a:pPr>
                      <a:r>
                        <a:rPr lang="nl-NL" sz="2200" b="0" i="0" u="none" strike="noStrike" cap="none">
                          <a:solidFill>
                            <a:srgbClr val="000000"/>
                          </a:solidFill>
                          <a:latin typeface="Calibri"/>
                          <a:ea typeface="Calibri"/>
                          <a:cs typeface="Calibri"/>
                          <a:sym typeface="Calibri"/>
                        </a:rPr>
                        <a:t> 0.42 </a:t>
                      </a:r>
                      <a:endParaRPr/>
                    </a:p>
                  </a:txBody>
                  <a:tcPr marL="12700" marR="12700" marT="12700" marB="0" anchor="ctr">
                    <a:solidFill>
                      <a:schemeClr val="lt2"/>
                    </a:solidFill>
                  </a:tcPr>
                </a:tc>
                <a:tc>
                  <a:txBody>
                    <a:bodyPr/>
                    <a:lstStyle/>
                    <a:p>
                      <a:pPr marL="0" marR="0" lvl="0" indent="0" algn="ctr" rtl="0">
                        <a:spcBef>
                          <a:spcPts val="0"/>
                        </a:spcBef>
                        <a:spcAft>
                          <a:spcPts val="0"/>
                        </a:spcAft>
                        <a:buNone/>
                      </a:pPr>
                      <a:r>
                        <a:rPr lang="nl-NL" sz="2200" b="0" i="0" u="none" strike="noStrike" cap="none">
                          <a:solidFill>
                            <a:srgbClr val="000000"/>
                          </a:solidFill>
                          <a:latin typeface="Calibri"/>
                          <a:ea typeface="Calibri"/>
                          <a:cs typeface="Calibri"/>
                          <a:sym typeface="Calibri"/>
                        </a:rPr>
                        <a:t> 0.38 </a:t>
                      </a:r>
                      <a:endParaRPr/>
                    </a:p>
                  </a:txBody>
                  <a:tcPr marL="12700" marR="12700" marT="12700" marB="0" anchor="ctr">
                    <a:solidFill>
                      <a:schemeClr val="lt2"/>
                    </a:solidFill>
                  </a:tcPr>
                </a:tc>
                <a:tc>
                  <a:txBody>
                    <a:bodyPr/>
                    <a:lstStyle/>
                    <a:p>
                      <a:pPr marL="0" marR="0" lvl="0" indent="0" algn="ctr" rtl="0">
                        <a:spcBef>
                          <a:spcPts val="0"/>
                        </a:spcBef>
                        <a:spcAft>
                          <a:spcPts val="0"/>
                        </a:spcAft>
                        <a:buNone/>
                      </a:pPr>
                      <a:r>
                        <a:rPr lang="nl-NL" sz="2200" b="0" i="0" u="none" strike="noStrike" cap="none">
                          <a:solidFill>
                            <a:srgbClr val="000000"/>
                          </a:solidFill>
                          <a:latin typeface="Calibri"/>
                          <a:ea typeface="Calibri"/>
                          <a:cs typeface="Calibri"/>
                          <a:sym typeface="Calibri"/>
                        </a:rPr>
                        <a:t> 0.19 </a:t>
                      </a:r>
                      <a:endParaRPr/>
                    </a:p>
                  </a:txBody>
                  <a:tcPr marL="12700" marR="12700" marT="12700" marB="0" anchor="ctr">
                    <a:solidFill>
                      <a:schemeClr val="lt2"/>
                    </a:solidFill>
                  </a:tcPr>
                </a:tc>
                <a:tc>
                  <a:txBody>
                    <a:bodyPr/>
                    <a:lstStyle/>
                    <a:p>
                      <a:pPr marL="0" marR="0" lvl="0" indent="0" algn="ctr" rtl="0">
                        <a:spcBef>
                          <a:spcPts val="0"/>
                        </a:spcBef>
                        <a:spcAft>
                          <a:spcPts val="0"/>
                        </a:spcAft>
                        <a:buNone/>
                      </a:pPr>
                      <a:r>
                        <a:rPr lang="nl-NL" sz="2000" b="0" i="0" u="none" strike="noStrike" cap="none">
                          <a:solidFill>
                            <a:srgbClr val="000000"/>
                          </a:solidFill>
                          <a:latin typeface="Calibri"/>
                          <a:ea typeface="Calibri"/>
                          <a:cs typeface="Calibri"/>
                          <a:sym typeface="Calibri"/>
                        </a:rPr>
                        <a:t>0.81</a:t>
                      </a:r>
                      <a:endParaRPr sz="2000" b="0" i="0" u="none" strike="noStrike" cap="none">
                        <a:solidFill>
                          <a:srgbClr val="000000"/>
                        </a:solidFill>
                        <a:latin typeface="Calibri"/>
                        <a:ea typeface="Calibri"/>
                        <a:cs typeface="Calibri"/>
                        <a:sym typeface="Calibri"/>
                      </a:endParaRPr>
                    </a:p>
                  </a:txBody>
                  <a:tcPr marL="12700" marR="12700" marT="12700" marB="0" anchor="ctr">
                    <a:solidFill>
                      <a:schemeClr val="lt2"/>
                    </a:solidFill>
                  </a:tcPr>
                </a:tc>
                <a:extLst>
                  <a:ext uri="{0D108BD9-81ED-4DB2-BD59-A6C34878D82A}">
                    <a16:rowId xmlns:a16="http://schemas.microsoft.com/office/drawing/2014/main" val="10004"/>
                  </a:ext>
                </a:extLst>
              </a:tr>
              <a:tr h="274325">
                <a:tc>
                  <a:txBody>
                    <a:bodyPr/>
                    <a:lstStyle/>
                    <a:p>
                      <a:pPr marL="0" marR="0" lvl="0" indent="0" algn="ctr" rtl="0">
                        <a:spcBef>
                          <a:spcPts val="0"/>
                        </a:spcBef>
                        <a:spcAft>
                          <a:spcPts val="0"/>
                        </a:spcAft>
                        <a:buNone/>
                      </a:pPr>
                      <a:endParaRPr sz="1600" u="none" strike="noStrike" cap="none">
                        <a:latin typeface="Calibri"/>
                        <a:ea typeface="Calibri"/>
                        <a:cs typeface="Calibri"/>
                        <a:sym typeface="Calibri"/>
                      </a:endParaRPr>
                    </a:p>
                  </a:txBody>
                  <a:tcPr marL="91450" marR="91450" marT="45725" marB="45725">
                    <a:solidFill>
                      <a:schemeClr val="lt2"/>
                    </a:solidFill>
                  </a:tcPr>
                </a:tc>
                <a:tc>
                  <a:txBody>
                    <a:bodyPr/>
                    <a:lstStyle/>
                    <a:p>
                      <a:pPr marL="0" marR="0" lvl="0" indent="0" algn="ctr" rtl="0">
                        <a:spcBef>
                          <a:spcPts val="0"/>
                        </a:spcBef>
                        <a:spcAft>
                          <a:spcPts val="0"/>
                        </a:spcAft>
                        <a:buNone/>
                      </a:pPr>
                      <a:r>
                        <a:rPr lang="nl-NL" sz="1600" b="0" i="0" u="none" strike="noStrike" cap="none">
                          <a:solidFill>
                            <a:srgbClr val="000000"/>
                          </a:solidFill>
                          <a:latin typeface="Calibri"/>
                          <a:ea typeface="Calibri"/>
                          <a:cs typeface="Calibri"/>
                          <a:sym typeface="Calibri"/>
                        </a:rPr>
                        <a:t>…</a:t>
                      </a:r>
                      <a:endParaRPr sz="1600" b="0" i="0" u="none" strike="noStrike" cap="none">
                        <a:solidFill>
                          <a:srgbClr val="000000"/>
                        </a:solidFill>
                        <a:latin typeface="Calibri"/>
                        <a:ea typeface="Calibri"/>
                        <a:cs typeface="Calibri"/>
                        <a:sym typeface="Calibri"/>
                      </a:endParaRPr>
                    </a:p>
                  </a:txBody>
                  <a:tcPr marL="12700" marR="12700" marT="12700" marB="0">
                    <a:solidFill>
                      <a:schemeClr val="lt2"/>
                    </a:solidFill>
                  </a:tcPr>
                </a:tc>
                <a:tc>
                  <a:txBody>
                    <a:bodyPr/>
                    <a:lstStyle/>
                    <a:p>
                      <a:pPr marL="0" marR="0" lvl="0" indent="0" algn="ctr" rtl="0">
                        <a:spcBef>
                          <a:spcPts val="0"/>
                        </a:spcBef>
                        <a:spcAft>
                          <a:spcPts val="0"/>
                        </a:spcAft>
                        <a:buNone/>
                      </a:pPr>
                      <a:r>
                        <a:rPr lang="nl-NL" sz="1600" b="0" i="0" u="none" strike="noStrike" cap="none">
                          <a:solidFill>
                            <a:srgbClr val="000000"/>
                          </a:solidFill>
                          <a:latin typeface="Calibri"/>
                          <a:ea typeface="Calibri"/>
                          <a:cs typeface="Calibri"/>
                          <a:sym typeface="Calibri"/>
                        </a:rPr>
                        <a:t>…</a:t>
                      </a:r>
                      <a:endParaRPr sz="1600" b="0" i="0" u="none" strike="noStrike" cap="none">
                        <a:solidFill>
                          <a:srgbClr val="000000"/>
                        </a:solidFill>
                        <a:latin typeface="Calibri"/>
                        <a:ea typeface="Calibri"/>
                        <a:cs typeface="Calibri"/>
                        <a:sym typeface="Calibri"/>
                      </a:endParaRPr>
                    </a:p>
                  </a:txBody>
                  <a:tcPr marL="12700" marR="12700" marT="12700" marB="0">
                    <a:solidFill>
                      <a:schemeClr val="lt2"/>
                    </a:solidFill>
                  </a:tcPr>
                </a:tc>
                <a:tc>
                  <a:txBody>
                    <a:bodyPr/>
                    <a:lstStyle/>
                    <a:p>
                      <a:pPr marL="0" marR="0" lvl="0" indent="0" algn="ctr" rtl="0">
                        <a:spcBef>
                          <a:spcPts val="0"/>
                        </a:spcBef>
                        <a:spcAft>
                          <a:spcPts val="0"/>
                        </a:spcAft>
                        <a:buNone/>
                      </a:pPr>
                      <a:r>
                        <a:rPr lang="nl-NL" sz="1600" b="0" i="0" u="none" strike="noStrike" cap="none">
                          <a:solidFill>
                            <a:srgbClr val="000000"/>
                          </a:solidFill>
                          <a:latin typeface="Calibri"/>
                          <a:ea typeface="Calibri"/>
                          <a:cs typeface="Calibri"/>
                          <a:sym typeface="Calibri"/>
                        </a:rPr>
                        <a:t>…</a:t>
                      </a:r>
                      <a:endParaRPr sz="1600" b="0" i="0" u="none" strike="noStrike" cap="none">
                        <a:solidFill>
                          <a:srgbClr val="000000"/>
                        </a:solidFill>
                        <a:latin typeface="Calibri"/>
                        <a:ea typeface="Calibri"/>
                        <a:cs typeface="Calibri"/>
                        <a:sym typeface="Calibri"/>
                      </a:endParaRPr>
                    </a:p>
                  </a:txBody>
                  <a:tcPr marL="12700" marR="12700" marT="12700" marB="0">
                    <a:solidFill>
                      <a:schemeClr val="lt2"/>
                    </a:solidFill>
                  </a:tcPr>
                </a:tc>
                <a:tc>
                  <a:txBody>
                    <a:bodyPr/>
                    <a:lstStyle/>
                    <a:p>
                      <a:pPr marL="0" marR="0" lvl="0" indent="0" algn="ctr" rtl="0">
                        <a:spcBef>
                          <a:spcPts val="0"/>
                        </a:spcBef>
                        <a:spcAft>
                          <a:spcPts val="0"/>
                        </a:spcAft>
                        <a:buNone/>
                      </a:pPr>
                      <a:endParaRPr sz="1600" b="0" i="0" u="none" strike="noStrike" cap="none">
                        <a:solidFill>
                          <a:srgbClr val="000000"/>
                        </a:solidFill>
                        <a:latin typeface="Calibri"/>
                        <a:ea typeface="Calibri"/>
                        <a:cs typeface="Calibri"/>
                        <a:sym typeface="Calibri"/>
                      </a:endParaRPr>
                    </a:p>
                  </a:txBody>
                  <a:tcPr marL="12700" marR="12700" marT="12700" marB="0">
                    <a:solidFill>
                      <a:schemeClr val="lt2"/>
                    </a:solidFill>
                  </a:tcPr>
                </a:tc>
                <a:extLst>
                  <a:ext uri="{0D108BD9-81ED-4DB2-BD59-A6C34878D82A}">
                    <a16:rowId xmlns:a16="http://schemas.microsoft.com/office/drawing/2014/main" val="10005"/>
                  </a:ext>
                </a:extLst>
              </a:tr>
            </a:tbl>
          </a:graphicData>
        </a:graphic>
      </p:graphicFrame>
      <p:sp>
        <p:nvSpPr>
          <p:cNvPr id="803" name="Shape 803"/>
          <p:cNvSpPr txBox="1"/>
          <p:nvPr/>
        </p:nvSpPr>
        <p:spPr>
          <a:xfrm>
            <a:off x="1212853" y="3090599"/>
            <a:ext cx="1756800"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200">
                <a:solidFill>
                  <a:schemeClr val="dk1"/>
                </a:solidFill>
                <a:latin typeface="Calibri"/>
                <a:ea typeface="Calibri"/>
                <a:cs typeface="Calibri"/>
                <a:sym typeface="Calibri"/>
              </a:rPr>
              <a:t>Life-Years:</a:t>
            </a:r>
            <a:endParaRPr/>
          </a:p>
        </p:txBody>
      </p:sp>
      <p:sp>
        <p:nvSpPr>
          <p:cNvPr id="804" name="Shape 804"/>
          <p:cNvSpPr txBox="1"/>
          <p:nvPr/>
        </p:nvSpPr>
        <p:spPr>
          <a:xfrm>
            <a:off x="2673348" y="3090599"/>
            <a:ext cx="757800" cy="430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a:solidFill>
                  <a:schemeClr val="dk1"/>
                </a:solidFill>
                <a:latin typeface="Calibri"/>
                <a:ea typeface="Calibri"/>
                <a:cs typeface="Calibri"/>
                <a:sym typeface="Calibri"/>
              </a:rPr>
              <a:t>1.0</a:t>
            </a:r>
            <a:endParaRPr/>
          </a:p>
        </p:txBody>
      </p:sp>
      <p:sp>
        <p:nvSpPr>
          <p:cNvPr id="805" name="Shape 805"/>
          <p:cNvSpPr txBox="1"/>
          <p:nvPr/>
        </p:nvSpPr>
        <p:spPr>
          <a:xfrm>
            <a:off x="3704166" y="3090599"/>
            <a:ext cx="1100700" cy="430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a:solidFill>
                  <a:schemeClr val="dk1"/>
                </a:solidFill>
                <a:latin typeface="Calibri"/>
                <a:ea typeface="Calibri"/>
                <a:cs typeface="Calibri"/>
                <a:sym typeface="Calibri"/>
              </a:rPr>
              <a:t>1.0</a:t>
            </a:r>
            <a:endParaRPr/>
          </a:p>
        </p:txBody>
      </p:sp>
      <p:sp>
        <p:nvSpPr>
          <p:cNvPr id="806" name="Shape 806"/>
          <p:cNvSpPr txBox="1"/>
          <p:nvPr/>
        </p:nvSpPr>
        <p:spPr>
          <a:xfrm>
            <a:off x="4952999" y="3090599"/>
            <a:ext cx="1100700" cy="430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a:solidFill>
                  <a:schemeClr val="dk1"/>
                </a:solidFill>
                <a:latin typeface="Calibri"/>
                <a:ea typeface="Calibri"/>
                <a:cs typeface="Calibri"/>
                <a:sym typeface="Calibri"/>
              </a:rPr>
              <a:t>0.0</a:t>
            </a:r>
            <a:endParaRPr/>
          </a:p>
        </p:txBody>
      </p:sp>
      <p:grpSp>
        <p:nvGrpSpPr>
          <p:cNvPr id="807" name="Shape 807"/>
          <p:cNvGrpSpPr/>
          <p:nvPr/>
        </p:nvGrpSpPr>
        <p:grpSpPr>
          <a:xfrm>
            <a:off x="7327899" y="4405026"/>
            <a:ext cx="1363200" cy="1334370"/>
            <a:chOff x="7327899" y="4856276"/>
            <a:chExt cx="1363200" cy="1334370"/>
          </a:xfrm>
        </p:grpSpPr>
        <p:sp>
          <p:nvSpPr>
            <p:cNvPr id="808" name="Shape 808"/>
            <p:cNvSpPr txBox="1"/>
            <p:nvPr/>
          </p:nvSpPr>
          <p:spPr>
            <a:xfrm>
              <a:off x="7359649" y="4856276"/>
              <a:ext cx="1299600"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200">
                  <a:solidFill>
                    <a:schemeClr val="dk1"/>
                  </a:solidFill>
                  <a:latin typeface="Calibri"/>
                  <a:ea typeface="Calibri"/>
                  <a:cs typeface="Calibri"/>
                  <a:sym typeface="Calibri"/>
                </a:rPr>
                <a:t>* 1/(1+r)</a:t>
              </a:r>
              <a:endParaRPr/>
            </a:p>
          </p:txBody>
        </p:sp>
        <p:sp>
          <p:nvSpPr>
            <p:cNvPr id="809" name="Shape 809"/>
            <p:cNvSpPr txBox="1"/>
            <p:nvPr/>
          </p:nvSpPr>
          <p:spPr>
            <a:xfrm>
              <a:off x="7327899" y="5308061"/>
              <a:ext cx="1363200"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200">
                  <a:solidFill>
                    <a:schemeClr val="dk1"/>
                  </a:solidFill>
                  <a:latin typeface="Calibri"/>
                  <a:ea typeface="Calibri"/>
                  <a:cs typeface="Calibri"/>
                  <a:sym typeface="Calibri"/>
                </a:rPr>
                <a:t>* 1/(1+r)</a:t>
              </a:r>
              <a:r>
                <a:rPr lang="nl-NL" sz="2200" baseline="30000">
                  <a:solidFill>
                    <a:schemeClr val="dk1"/>
                  </a:solidFill>
                  <a:latin typeface="Calibri"/>
                  <a:ea typeface="Calibri"/>
                  <a:cs typeface="Calibri"/>
                  <a:sym typeface="Calibri"/>
                </a:rPr>
                <a:t>2</a:t>
              </a:r>
              <a:endParaRPr sz="2200">
                <a:solidFill>
                  <a:schemeClr val="dk1"/>
                </a:solidFill>
                <a:latin typeface="Calibri"/>
                <a:ea typeface="Calibri"/>
                <a:cs typeface="Calibri"/>
                <a:sym typeface="Calibri"/>
              </a:endParaRPr>
            </a:p>
          </p:txBody>
        </p:sp>
        <p:sp>
          <p:nvSpPr>
            <p:cNvPr id="810" name="Shape 810"/>
            <p:cNvSpPr txBox="1"/>
            <p:nvPr/>
          </p:nvSpPr>
          <p:spPr>
            <a:xfrm>
              <a:off x="7359649" y="5759846"/>
              <a:ext cx="1299600"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200">
                  <a:solidFill>
                    <a:schemeClr val="dk1"/>
                  </a:solidFill>
                  <a:latin typeface="Calibri"/>
                  <a:ea typeface="Calibri"/>
                  <a:cs typeface="Calibri"/>
                  <a:sym typeface="Calibri"/>
                </a:rPr>
                <a:t>* 1/(1+r)</a:t>
              </a:r>
              <a:r>
                <a:rPr lang="nl-NL" sz="2200" baseline="30000">
                  <a:solidFill>
                    <a:schemeClr val="dk1"/>
                  </a:solidFill>
                  <a:latin typeface="Calibri"/>
                  <a:ea typeface="Calibri"/>
                  <a:cs typeface="Calibri"/>
                  <a:sym typeface="Calibri"/>
                </a:rPr>
                <a:t>3</a:t>
              </a:r>
              <a:endParaRPr sz="2200">
                <a:solidFill>
                  <a:schemeClr val="dk1"/>
                </a:solidFill>
                <a:latin typeface="Calibri"/>
                <a:ea typeface="Calibri"/>
                <a:cs typeface="Calibri"/>
                <a:sym typeface="Calibri"/>
              </a:endParaRPr>
            </a:p>
          </p:txBody>
        </p:sp>
      </p:grpSp>
      <p:sp>
        <p:nvSpPr>
          <p:cNvPr id="811" name="Shape 811"/>
          <p:cNvSpPr txBox="1"/>
          <p:nvPr/>
        </p:nvSpPr>
        <p:spPr>
          <a:xfrm>
            <a:off x="8320860" y="3868215"/>
            <a:ext cx="757800" cy="430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a:solidFill>
                  <a:schemeClr val="dk1"/>
                </a:solidFill>
                <a:latin typeface="Calibri"/>
                <a:ea typeface="Calibri"/>
                <a:cs typeface="Calibri"/>
                <a:sym typeface="Calibri"/>
              </a:rPr>
              <a:t>Sum</a:t>
            </a:r>
            <a:endParaRPr/>
          </a:p>
        </p:txBody>
      </p:sp>
      <p:cxnSp>
        <p:nvCxnSpPr>
          <p:cNvPr id="812" name="Shape 812"/>
          <p:cNvCxnSpPr/>
          <p:nvPr/>
        </p:nvCxnSpPr>
        <p:spPr>
          <a:xfrm>
            <a:off x="8689112" y="4351861"/>
            <a:ext cx="12600" cy="1504200"/>
          </a:xfrm>
          <a:prstGeom prst="straightConnector1">
            <a:avLst/>
          </a:prstGeom>
          <a:noFill/>
          <a:ln w="38100" cap="flat" cmpd="sng">
            <a:solidFill>
              <a:srgbClr val="3F3F3F"/>
            </a:solidFill>
            <a:prstDash val="solid"/>
            <a:round/>
            <a:headEnd type="none" w="sm" len="sm"/>
            <a:tailEnd type="stealth" w="med" len="med"/>
          </a:ln>
        </p:spPr>
      </p:cxnSp>
      <p:sp>
        <p:nvSpPr>
          <p:cNvPr id="813" name="Shape 813"/>
          <p:cNvSpPr/>
          <p:nvPr/>
        </p:nvSpPr>
        <p:spPr>
          <a:xfrm>
            <a:off x="6151631" y="4934249"/>
            <a:ext cx="1046700" cy="276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14" name="Shape 814"/>
          <p:cNvSpPr/>
          <p:nvPr/>
        </p:nvSpPr>
        <p:spPr>
          <a:xfrm>
            <a:off x="6177029" y="5386034"/>
            <a:ext cx="1125600" cy="276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15" name="Shape 815"/>
          <p:cNvSpPr/>
          <p:nvPr/>
        </p:nvSpPr>
        <p:spPr>
          <a:xfrm>
            <a:off x="6151631" y="4549271"/>
            <a:ext cx="1125600" cy="276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16" name="Shape 816"/>
          <p:cNvSpPr txBox="1"/>
          <p:nvPr/>
        </p:nvSpPr>
        <p:spPr>
          <a:xfrm>
            <a:off x="3941667" y="6039822"/>
            <a:ext cx="3801000"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a:solidFill>
                  <a:schemeClr val="dk1"/>
                </a:solidFill>
                <a:latin typeface="Verdana"/>
                <a:ea typeface="Verdana"/>
                <a:cs typeface="Verdana"/>
                <a:sym typeface="Verdana"/>
              </a:rPr>
              <a:t>Total life years:   6.77 years</a:t>
            </a:r>
            <a:endParaRPr sz="1800">
              <a:solidFill>
                <a:schemeClr val="dk1"/>
              </a:solidFill>
              <a:latin typeface="Verdana"/>
              <a:ea typeface="Verdana"/>
              <a:cs typeface="Verdana"/>
              <a:sym typeface="Verdana"/>
            </a:endParaRPr>
          </a:p>
        </p:txBody>
      </p:sp>
      <p:sp>
        <p:nvSpPr>
          <p:cNvPr id="817" name="Shape 817"/>
          <p:cNvSpPr txBox="1"/>
          <p:nvPr/>
        </p:nvSpPr>
        <p:spPr>
          <a:xfrm>
            <a:off x="3941667" y="6362785"/>
            <a:ext cx="4976700"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a:solidFill>
                  <a:schemeClr val="dk1"/>
                </a:solidFill>
                <a:latin typeface="Verdana"/>
                <a:ea typeface="Verdana"/>
                <a:cs typeface="Verdana"/>
                <a:sym typeface="Verdana"/>
              </a:rPr>
              <a:t>(Remaining life expectancy)</a:t>
            </a:r>
            <a:endParaRPr sz="1800">
              <a:solidFill>
                <a:schemeClr val="dk1"/>
              </a:solidFill>
              <a:latin typeface="Verdana"/>
              <a:ea typeface="Verdana"/>
              <a:cs typeface="Verdana"/>
              <a:sym typeface="Verdana"/>
            </a:endParaRPr>
          </a:p>
        </p:txBody>
      </p:sp>
    </p:spTree>
    <p:extLst>
      <p:ext uri="{BB962C8B-B14F-4D97-AF65-F5344CB8AC3E}">
        <p14:creationId xmlns:p14="http://schemas.microsoft.com/office/powerpoint/2010/main" val="1239113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0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1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1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0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0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80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80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nodeType="clickEffect">
                                  <p:stCondLst>
                                    <p:cond delay="0"/>
                                  </p:stCondLst>
                                  <p:childTnLst>
                                    <p:set>
                                      <p:cBhvr>
                                        <p:cTn id="32" dur="1" fill="hold">
                                          <p:stCondLst>
                                            <p:cond delay="1"/>
                                          </p:stCondLst>
                                        </p:cTn>
                                        <p:tgtEl>
                                          <p:spTgt spid="815"/>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nodeType="clickEffect">
                                  <p:stCondLst>
                                    <p:cond delay="0"/>
                                  </p:stCondLst>
                                  <p:childTnLst>
                                    <p:set>
                                      <p:cBhvr>
                                        <p:cTn id="36" dur="1" fill="hold">
                                          <p:stCondLst>
                                            <p:cond delay="1"/>
                                          </p:stCondLst>
                                        </p:cTn>
                                        <p:tgtEl>
                                          <p:spTgt spid="813"/>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nodeType="clickEffect">
                                  <p:stCondLst>
                                    <p:cond delay="0"/>
                                  </p:stCondLst>
                                  <p:childTnLst>
                                    <p:set>
                                      <p:cBhvr>
                                        <p:cTn id="40" dur="1" fill="hold">
                                          <p:stCondLst>
                                            <p:cond delay="1"/>
                                          </p:stCondLst>
                                        </p:cTn>
                                        <p:tgtEl>
                                          <p:spTgt spid="814"/>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80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812"/>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81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816"/>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8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23"/>
        <p:cNvGrpSpPr/>
        <p:nvPr/>
      </p:nvGrpSpPr>
      <p:grpSpPr>
        <a:xfrm>
          <a:off x="0" y="0"/>
          <a:ext cx="0" cy="0"/>
          <a:chOff x="0" y="0"/>
          <a:chExt cx="0" cy="0"/>
        </a:xfrm>
      </p:grpSpPr>
      <p:sp>
        <p:nvSpPr>
          <p:cNvPr id="824" name="Shape 824"/>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marR="0" lvl="0" indent="0" rtl="0">
              <a:spcBef>
                <a:spcPts val="0"/>
              </a:spcBef>
              <a:spcAft>
                <a:spcPts val="0"/>
              </a:spcAft>
              <a:buNone/>
            </a:pPr>
            <a:r>
              <a:rPr lang="nl-NL" sz="4000" i="0" u="none" strike="noStrike" cap="none" dirty="0">
                <a:solidFill>
                  <a:srgbClr val="000000"/>
                </a:solidFill>
              </a:rPr>
              <a:t>Markov Trace (Costs)</a:t>
            </a:r>
            <a:endParaRPr sz="4000" i="0" u="none" strike="noStrike" cap="none" dirty="0">
              <a:solidFill>
                <a:srgbClr val="000000"/>
              </a:solidFill>
            </a:endParaRPr>
          </a:p>
        </p:txBody>
      </p:sp>
      <p:sp>
        <p:nvSpPr>
          <p:cNvPr id="825" name="Shape 825"/>
          <p:cNvSpPr txBox="1">
            <a:spLocks noGrp="1"/>
          </p:cNvSpPr>
          <p:nvPr>
            <p:ph idx="1"/>
          </p:nvPr>
        </p:nvSpPr>
        <p:spPr>
          <a:xfrm>
            <a:off x="840432" y="1371600"/>
            <a:ext cx="7620000" cy="4800600"/>
          </a:xfrm>
          <a:prstGeom prst="rect">
            <a:avLst/>
          </a:prstGeom>
          <a:noFill/>
          <a:ln>
            <a:noFill/>
          </a:ln>
        </p:spPr>
        <p:txBody>
          <a:bodyPr spcFirstLastPara="1" wrap="square" lIns="91425" tIns="45700" rIns="91425" bIns="45700" anchor="t" anchorCtr="0">
            <a:noAutofit/>
          </a:bodyPr>
          <a:lstStyle/>
          <a:p>
            <a:pPr marL="342900" marR="0" lvl="0" indent="-304800" algn="l" rtl="0">
              <a:spcBef>
                <a:spcPts val="0"/>
              </a:spcBef>
              <a:spcAft>
                <a:spcPts val="0"/>
              </a:spcAft>
              <a:buClr>
                <a:schemeClr val="accent3"/>
              </a:buClr>
              <a:buSzPts val="2200"/>
              <a:buFont typeface="Verdana"/>
              <a:buChar char="•"/>
            </a:pPr>
            <a:r>
              <a:rPr lang="nl-NL" i="0" u="none" strike="noStrike" cap="none">
                <a:solidFill>
                  <a:schemeClr val="dk1"/>
                </a:solidFill>
              </a:rPr>
              <a:t>Calculate expected remaining LE, QALE, costs</a:t>
            </a:r>
            <a:endParaRPr/>
          </a:p>
          <a:p>
            <a:pPr marL="742950" marR="0" lvl="1" indent="-260350" algn="l" rtl="0">
              <a:spcBef>
                <a:spcPts val="480"/>
              </a:spcBef>
              <a:spcAft>
                <a:spcPts val="0"/>
              </a:spcAft>
              <a:buSzPts val="2000"/>
              <a:buFont typeface="Verdana"/>
              <a:buChar char="–"/>
            </a:pPr>
            <a:r>
              <a:rPr lang="nl-NL" i="0" u="none" strike="noStrike" cap="none">
                <a:solidFill>
                  <a:schemeClr val="dk1"/>
                </a:solidFill>
              </a:rPr>
              <a:t>Multiply cohort distribution by state-specific values to calculate expected value at each time</a:t>
            </a:r>
            <a:endParaRPr/>
          </a:p>
          <a:p>
            <a:pPr marL="742950" marR="0" lvl="1" indent="-260350" algn="l" rtl="0">
              <a:spcBef>
                <a:spcPts val="480"/>
              </a:spcBef>
              <a:spcAft>
                <a:spcPts val="0"/>
              </a:spcAft>
              <a:buSzPts val="2000"/>
              <a:buFont typeface="Verdana"/>
              <a:buChar char="–"/>
            </a:pPr>
            <a:r>
              <a:rPr lang="nl-NL" i="0" u="none" strike="noStrike" cap="none">
                <a:solidFill>
                  <a:schemeClr val="dk1"/>
                </a:solidFill>
              </a:rPr>
              <a:t>Sum expected values over time (discount if desired)</a:t>
            </a:r>
            <a:endParaRPr/>
          </a:p>
          <a:p>
            <a:pPr marL="342900" marR="0" lvl="0" indent="-165100" algn="l" rtl="0">
              <a:spcBef>
                <a:spcPts val="560"/>
              </a:spcBef>
              <a:spcAft>
                <a:spcPts val="0"/>
              </a:spcAft>
              <a:buClr>
                <a:srgbClr val="990033"/>
              </a:buClr>
              <a:buSzPts val="2800"/>
              <a:buFont typeface="Constantia"/>
              <a:buNone/>
            </a:pPr>
            <a:endParaRPr sz="2000" i="0" u="none" strike="noStrike" cap="none">
              <a:solidFill>
                <a:schemeClr val="dk1"/>
              </a:solidFill>
            </a:endParaRPr>
          </a:p>
        </p:txBody>
      </p:sp>
      <p:sp>
        <p:nvSpPr>
          <p:cNvPr id="842" name="Shape 842"/>
          <p:cNvSpPr txBox="1">
            <a:spLocks noGrp="1"/>
          </p:cNvSpPr>
          <p:nvPr>
            <p:ph type="sldNum" sz="quarter" idx="12"/>
          </p:nvPr>
        </p:nvSpPr>
        <p:spPr>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rgbClr val="000000"/>
              </a:buClr>
              <a:buFont typeface="Arial"/>
              <a:buNone/>
            </a:pPr>
            <a:fld id="{00000000-1234-1234-1234-123412341234}" type="slidenum">
              <a:rPr lang="nl-NL" sz="1800">
                <a:solidFill>
                  <a:srgbClr val="009999"/>
                </a:solidFill>
                <a:latin typeface="Verdana"/>
                <a:ea typeface="Verdana"/>
                <a:cs typeface="Verdana"/>
                <a:sym typeface="Verdana"/>
              </a:rPr>
              <a:t>13</a:t>
            </a:fld>
            <a:endParaRPr sz="1800">
              <a:solidFill>
                <a:srgbClr val="009999"/>
              </a:solidFill>
              <a:latin typeface="Verdana"/>
              <a:ea typeface="Verdana"/>
              <a:cs typeface="Verdana"/>
              <a:sym typeface="Verdana"/>
            </a:endParaRPr>
          </a:p>
        </p:txBody>
      </p:sp>
      <p:sp>
        <p:nvSpPr>
          <p:cNvPr id="826" name="Shape 826"/>
          <p:cNvSpPr txBox="1"/>
          <p:nvPr/>
        </p:nvSpPr>
        <p:spPr>
          <a:xfrm>
            <a:off x="1341912" y="3173724"/>
            <a:ext cx="1056900"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200">
                <a:solidFill>
                  <a:schemeClr val="dk1"/>
                </a:solidFill>
                <a:latin typeface="Calibri"/>
                <a:ea typeface="Calibri"/>
                <a:cs typeface="Calibri"/>
                <a:sym typeface="Calibri"/>
              </a:rPr>
              <a:t>Costs:</a:t>
            </a:r>
            <a:endParaRPr/>
          </a:p>
        </p:txBody>
      </p:sp>
      <p:sp>
        <p:nvSpPr>
          <p:cNvPr id="827" name="Shape 827"/>
          <p:cNvSpPr txBox="1"/>
          <p:nvPr/>
        </p:nvSpPr>
        <p:spPr>
          <a:xfrm>
            <a:off x="2673348" y="3173724"/>
            <a:ext cx="757800" cy="430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a:solidFill>
                  <a:schemeClr val="dk1"/>
                </a:solidFill>
                <a:latin typeface="Calibri"/>
                <a:ea typeface="Calibri"/>
                <a:cs typeface="Calibri"/>
                <a:sym typeface="Calibri"/>
              </a:rPr>
              <a:t>$500</a:t>
            </a:r>
            <a:endParaRPr/>
          </a:p>
        </p:txBody>
      </p:sp>
      <p:sp>
        <p:nvSpPr>
          <p:cNvPr id="828" name="Shape 828"/>
          <p:cNvSpPr txBox="1"/>
          <p:nvPr/>
        </p:nvSpPr>
        <p:spPr>
          <a:xfrm>
            <a:off x="3704166" y="3173724"/>
            <a:ext cx="1100700" cy="430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a:solidFill>
                  <a:schemeClr val="dk1"/>
                </a:solidFill>
                <a:latin typeface="Calibri"/>
                <a:ea typeface="Calibri"/>
                <a:cs typeface="Calibri"/>
                <a:sym typeface="Calibri"/>
              </a:rPr>
              <a:t>$2,500</a:t>
            </a:r>
            <a:endParaRPr/>
          </a:p>
        </p:txBody>
      </p:sp>
      <p:sp>
        <p:nvSpPr>
          <p:cNvPr id="829" name="Shape 829"/>
          <p:cNvSpPr txBox="1"/>
          <p:nvPr/>
        </p:nvSpPr>
        <p:spPr>
          <a:xfrm>
            <a:off x="4952999" y="3173724"/>
            <a:ext cx="1100700" cy="430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a:solidFill>
                  <a:schemeClr val="dk1"/>
                </a:solidFill>
                <a:latin typeface="Calibri"/>
                <a:ea typeface="Calibri"/>
                <a:cs typeface="Calibri"/>
                <a:sym typeface="Calibri"/>
              </a:rPr>
              <a:t>$0</a:t>
            </a:r>
            <a:endParaRPr/>
          </a:p>
        </p:txBody>
      </p:sp>
      <p:graphicFrame>
        <p:nvGraphicFramePr>
          <p:cNvPr id="830" name="Shape 830"/>
          <p:cNvGraphicFramePr/>
          <p:nvPr/>
        </p:nvGraphicFramePr>
        <p:xfrm>
          <a:off x="1206500" y="3584987"/>
          <a:ext cx="6096000" cy="2481630"/>
        </p:xfrm>
        <a:graphic>
          <a:graphicData uri="http://schemas.openxmlformats.org/drawingml/2006/table">
            <a:tbl>
              <a:tblPr firstRow="1" bandRow="1">
                <a:noFill/>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370850">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Time</a:t>
                      </a:r>
                      <a:endParaRPr sz="2200" u="none" strike="noStrike" cap="none">
                        <a:latin typeface="Calibri"/>
                        <a:ea typeface="Calibri"/>
                        <a:cs typeface="Calibri"/>
                        <a:sym typeface="Calibri"/>
                      </a:endParaRPr>
                    </a:p>
                  </a:txBody>
                  <a:tcPr marL="91450" marR="91450" marT="45725" marB="45725" anchor="ctr"/>
                </a:tc>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Healthy</a:t>
                      </a:r>
                      <a:endParaRPr sz="2200" u="none" strike="noStrike" cap="none">
                        <a:latin typeface="Calibri"/>
                        <a:ea typeface="Calibri"/>
                        <a:cs typeface="Calibri"/>
                        <a:sym typeface="Calibri"/>
                      </a:endParaRPr>
                    </a:p>
                  </a:txBody>
                  <a:tcPr marL="91450" marR="91450" marT="45725" marB="45725" anchor="ctr"/>
                </a:tc>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Sick</a:t>
                      </a:r>
                      <a:endParaRPr sz="2200" u="none" strike="noStrike" cap="none">
                        <a:latin typeface="Calibri"/>
                        <a:ea typeface="Calibri"/>
                        <a:cs typeface="Calibri"/>
                        <a:sym typeface="Calibri"/>
                      </a:endParaRPr>
                    </a:p>
                  </a:txBody>
                  <a:tcPr marL="91450" marR="91450" marT="45725" marB="45725" anchor="ctr"/>
                </a:tc>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Dead</a:t>
                      </a:r>
                      <a:endParaRPr sz="2200" u="none" strike="noStrike" cap="none">
                        <a:latin typeface="Calibri"/>
                        <a:ea typeface="Calibri"/>
                        <a:cs typeface="Calibri"/>
                        <a:sym typeface="Calibri"/>
                      </a:endParaRPr>
                    </a:p>
                  </a:txBody>
                  <a:tcPr marL="91450" marR="91450" marT="45725" marB="45725" anchor="ctr"/>
                </a:tc>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E[Costs]</a:t>
                      </a:r>
                      <a:endParaRPr sz="2200" u="none" strike="noStrike" cap="none">
                        <a:latin typeface="Calibri"/>
                        <a:ea typeface="Calibri"/>
                        <a:cs typeface="Calibri"/>
                        <a:sym typeface="Calibri"/>
                      </a:endParaRPr>
                    </a:p>
                  </a:txBody>
                  <a:tcPr marL="91450" marR="91450" marT="45725" marB="45725" anchor="ct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0</a:t>
                      </a:r>
                      <a:endParaRPr sz="2200" u="none" strike="noStrike" cap="none">
                        <a:latin typeface="Calibri"/>
                        <a:ea typeface="Calibri"/>
                        <a:cs typeface="Calibri"/>
                        <a:sym typeface="Calibri"/>
                      </a:endParaRPr>
                    </a:p>
                  </a:txBody>
                  <a:tcPr marL="91450" marR="91450" marT="45725" marB="45725" anchor="ctr">
                    <a:solidFill>
                      <a:schemeClr val="lt2"/>
                    </a:solidFill>
                  </a:tcPr>
                </a:tc>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1.0</a:t>
                      </a:r>
                      <a:endParaRPr sz="2200" u="none" strike="noStrike" cap="none">
                        <a:latin typeface="Calibri"/>
                        <a:ea typeface="Calibri"/>
                        <a:cs typeface="Calibri"/>
                        <a:sym typeface="Calibri"/>
                      </a:endParaRPr>
                    </a:p>
                  </a:txBody>
                  <a:tcPr marL="91450" marR="91450" marT="45725" marB="45725" anchor="ctr">
                    <a:solidFill>
                      <a:schemeClr val="lt2"/>
                    </a:solidFill>
                  </a:tcPr>
                </a:tc>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0.0</a:t>
                      </a:r>
                      <a:endParaRPr sz="2200" u="none" strike="noStrike" cap="none">
                        <a:latin typeface="Calibri"/>
                        <a:ea typeface="Calibri"/>
                        <a:cs typeface="Calibri"/>
                        <a:sym typeface="Calibri"/>
                      </a:endParaRPr>
                    </a:p>
                  </a:txBody>
                  <a:tcPr marL="91450" marR="91450" marT="45725" marB="45725" anchor="ctr">
                    <a:solidFill>
                      <a:schemeClr val="lt2"/>
                    </a:solidFill>
                  </a:tcPr>
                </a:tc>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0.0</a:t>
                      </a:r>
                      <a:endParaRPr sz="2200" u="none" strike="noStrike" cap="none">
                        <a:latin typeface="Calibri"/>
                        <a:ea typeface="Calibri"/>
                        <a:cs typeface="Calibri"/>
                        <a:sym typeface="Calibri"/>
                      </a:endParaRPr>
                    </a:p>
                  </a:txBody>
                  <a:tcPr marL="91450" marR="91450" marT="45725" marB="45725" anchor="ctr">
                    <a:solidFill>
                      <a:schemeClr val="lt2"/>
                    </a:solidFill>
                  </a:tcPr>
                </a:tc>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a:t>
                      </a:r>
                      <a:endParaRPr sz="2200" u="none" strike="noStrike" cap="none">
                        <a:latin typeface="Calibri"/>
                        <a:ea typeface="Calibri"/>
                        <a:cs typeface="Calibri"/>
                        <a:sym typeface="Calibri"/>
                      </a:endParaRPr>
                    </a:p>
                  </a:txBody>
                  <a:tcPr marL="91450" marR="91450" marT="45725" marB="45725" anchor="ctr">
                    <a:solidFill>
                      <a:schemeClr val="lt2"/>
                    </a:solidFill>
                  </a:tcPr>
                </a:tc>
                <a:extLst>
                  <a:ext uri="{0D108BD9-81ED-4DB2-BD59-A6C34878D82A}">
                    <a16:rowId xmlns:a16="http://schemas.microsoft.com/office/drawing/2014/main" val="10001"/>
                  </a:ext>
                </a:extLst>
              </a:tr>
              <a:tr h="370850">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1</a:t>
                      </a:r>
                      <a:endParaRPr sz="2200" u="none" strike="noStrike" cap="none">
                        <a:latin typeface="Calibri"/>
                        <a:ea typeface="Calibri"/>
                        <a:cs typeface="Calibri"/>
                        <a:sym typeface="Calibri"/>
                      </a:endParaRPr>
                    </a:p>
                  </a:txBody>
                  <a:tcPr marL="91450" marR="91450" marT="45725" marB="45725" anchor="ctr">
                    <a:solidFill>
                      <a:schemeClr val="lt2"/>
                    </a:solidFill>
                  </a:tcPr>
                </a:tc>
                <a:tc>
                  <a:txBody>
                    <a:bodyPr/>
                    <a:lstStyle/>
                    <a:p>
                      <a:pPr marL="0" marR="0" lvl="0" indent="0" algn="ctr" rtl="0">
                        <a:spcBef>
                          <a:spcPts val="0"/>
                        </a:spcBef>
                        <a:spcAft>
                          <a:spcPts val="0"/>
                        </a:spcAft>
                        <a:buNone/>
                      </a:pPr>
                      <a:r>
                        <a:rPr lang="nl-NL" sz="2200" b="0" i="0" u="none" strike="noStrike" cap="none">
                          <a:solidFill>
                            <a:srgbClr val="000000"/>
                          </a:solidFill>
                          <a:latin typeface="Calibri"/>
                          <a:ea typeface="Calibri"/>
                          <a:cs typeface="Calibri"/>
                          <a:sym typeface="Calibri"/>
                        </a:rPr>
                        <a:t> 0.75 </a:t>
                      </a:r>
                      <a:endParaRPr/>
                    </a:p>
                  </a:txBody>
                  <a:tcPr marL="12700" marR="12700" marT="12700" marB="0" anchor="ctr">
                    <a:solidFill>
                      <a:schemeClr val="lt2"/>
                    </a:solidFill>
                  </a:tcPr>
                </a:tc>
                <a:tc>
                  <a:txBody>
                    <a:bodyPr/>
                    <a:lstStyle/>
                    <a:p>
                      <a:pPr marL="0" marR="0" lvl="0" indent="0" algn="ctr" rtl="0">
                        <a:spcBef>
                          <a:spcPts val="0"/>
                        </a:spcBef>
                        <a:spcAft>
                          <a:spcPts val="0"/>
                        </a:spcAft>
                        <a:buNone/>
                      </a:pPr>
                      <a:r>
                        <a:rPr lang="nl-NL" sz="2200" b="0" i="0" u="none" strike="noStrike" cap="none">
                          <a:solidFill>
                            <a:srgbClr val="000000"/>
                          </a:solidFill>
                          <a:latin typeface="Calibri"/>
                          <a:ea typeface="Calibri"/>
                          <a:cs typeface="Calibri"/>
                          <a:sym typeface="Calibri"/>
                        </a:rPr>
                        <a:t> 0.20 </a:t>
                      </a:r>
                      <a:endParaRPr/>
                    </a:p>
                  </a:txBody>
                  <a:tcPr marL="12700" marR="12700" marT="12700" marB="0" anchor="ctr">
                    <a:solidFill>
                      <a:schemeClr val="lt2"/>
                    </a:solidFill>
                  </a:tcPr>
                </a:tc>
                <a:tc>
                  <a:txBody>
                    <a:bodyPr/>
                    <a:lstStyle/>
                    <a:p>
                      <a:pPr marL="0" marR="0" lvl="0" indent="0" algn="ctr" rtl="0">
                        <a:spcBef>
                          <a:spcPts val="0"/>
                        </a:spcBef>
                        <a:spcAft>
                          <a:spcPts val="0"/>
                        </a:spcAft>
                        <a:buNone/>
                      </a:pPr>
                      <a:r>
                        <a:rPr lang="nl-NL" sz="2200" b="0" i="0" u="none" strike="noStrike" cap="none">
                          <a:solidFill>
                            <a:srgbClr val="000000"/>
                          </a:solidFill>
                          <a:latin typeface="Calibri"/>
                          <a:ea typeface="Calibri"/>
                          <a:cs typeface="Calibri"/>
                          <a:sym typeface="Calibri"/>
                        </a:rPr>
                        <a:t> 0.05 </a:t>
                      </a:r>
                      <a:endParaRPr/>
                    </a:p>
                  </a:txBody>
                  <a:tcPr marL="12700" marR="12700" marT="12700" marB="0" anchor="ctr">
                    <a:solidFill>
                      <a:schemeClr val="lt2"/>
                    </a:solidFill>
                  </a:tcPr>
                </a:tc>
                <a:tc>
                  <a:txBody>
                    <a:bodyPr/>
                    <a:lstStyle/>
                    <a:p>
                      <a:pPr marL="0" marR="0" lvl="0" indent="0" algn="ctr" rtl="0">
                        <a:spcBef>
                          <a:spcPts val="0"/>
                        </a:spcBef>
                        <a:spcAft>
                          <a:spcPts val="0"/>
                        </a:spcAft>
                        <a:buNone/>
                      </a:pPr>
                      <a:r>
                        <a:rPr lang="nl-NL" sz="2200" b="0" i="0" u="none" strike="noStrike" cap="none">
                          <a:solidFill>
                            <a:srgbClr val="000000"/>
                          </a:solidFill>
                          <a:latin typeface="Calibri"/>
                          <a:ea typeface="Calibri"/>
                          <a:cs typeface="Calibri"/>
                          <a:sym typeface="Calibri"/>
                        </a:rPr>
                        <a:t>$875</a:t>
                      </a:r>
                      <a:endParaRPr sz="2200" b="0" i="0" u="none" strike="noStrike" cap="none">
                        <a:solidFill>
                          <a:srgbClr val="000000"/>
                        </a:solidFill>
                        <a:latin typeface="Calibri"/>
                        <a:ea typeface="Calibri"/>
                        <a:cs typeface="Calibri"/>
                        <a:sym typeface="Calibri"/>
                      </a:endParaRPr>
                    </a:p>
                  </a:txBody>
                  <a:tcPr marL="12700" marR="12700" marT="12700" marB="0" anchor="ctr">
                    <a:solidFill>
                      <a:schemeClr val="lt2"/>
                    </a:solidFill>
                  </a:tcPr>
                </a:tc>
                <a:extLst>
                  <a:ext uri="{0D108BD9-81ED-4DB2-BD59-A6C34878D82A}">
                    <a16:rowId xmlns:a16="http://schemas.microsoft.com/office/drawing/2014/main" val="10002"/>
                  </a:ext>
                </a:extLst>
              </a:tr>
              <a:tr h="370850">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2</a:t>
                      </a:r>
                      <a:endParaRPr sz="2200" u="none" strike="noStrike" cap="none">
                        <a:latin typeface="Calibri"/>
                        <a:ea typeface="Calibri"/>
                        <a:cs typeface="Calibri"/>
                        <a:sym typeface="Calibri"/>
                      </a:endParaRPr>
                    </a:p>
                  </a:txBody>
                  <a:tcPr marL="91450" marR="91450" marT="45725" marB="45725" anchor="ctr">
                    <a:solidFill>
                      <a:schemeClr val="lt2"/>
                    </a:solidFill>
                  </a:tcPr>
                </a:tc>
                <a:tc>
                  <a:txBody>
                    <a:bodyPr/>
                    <a:lstStyle/>
                    <a:p>
                      <a:pPr marL="0" marR="0" lvl="0" indent="0" algn="ctr" rtl="0">
                        <a:spcBef>
                          <a:spcPts val="0"/>
                        </a:spcBef>
                        <a:spcAft>
                          <a:spcPts val="0"/>
                        </a:spcAft>
                        <a:buNone/>
                      </a:pPr>
                      <a:r>
                        <a:rPr lang="nl-NL" sz="2200" b="0" i="0" u="none" strike="noStrike" cap="none">
                          <a:solidFill>
                            <a:srgbClr val="000000"/>
                          </a:solidFill>
                          <a:latin typeface="Calibri"/>
                          <a:ea typeface="Calibri"/>
                          <a:cs typeface="Calibri"/>
                          <a:sym typeface="Calibri"/>
                        </a:rPr>
                        <a:t> 0.56 </a:t>
                      </a:r>
                      <a:endParaRPr/>
                    </a:p>
                  </a:txBody>
                  <a:tcPr marL="12700" marR="12700" marT="12700" marB="0" anchor="ctr">
                    <a:solidFill>
                      <a:schemeClr val="lt2"/>
                    </a:solidFill>
                  </a:tcPr>
                </a:tc>
                <a:tc>
                  <a:txBody>
                    <a:bodyPr/>
                    <a:lstStyle/>
                    <a:p>
                      <a:pPr marL="0" marR="0" lvl="0" indent="0" algn="ctr" rtl="0">
                        <a:spcBef>
                          <a:spcPts val="0"/>
                        </a:spcBef>
                        <a:spcAft>
                          <a:spcPts val="0"/>
                        </a:spcAft>
                        <a:buNone/>
                      </a:pPr>
                      <a:r>
                        <a:rPr lang="nl-NL" sz="2200" b="0" i="0" u="none" strike="noStrike" cap="none">
                          <a:solidFill>
                            <a:srgbClr val="000000"/>
                          </a:solidFill>
                          <a:latin typeface="Calibri"/>
                          <a:ea typeface="Calibri"/>
                          <a:cs typeface="Calibri"/>
                          <a:sym typeface="Calibri"/>
                        </a:rPr>
                        <a:t> 0.32 </a:t>
                      </a:r>
                      <a:endParaRPr/>
                    </a:p>
                  </a:txBody>
                  <a:tcPr marL="12700" marR="12700" marT="12700" marB="0" anchor="ctr">
                    <a:solidFill>
                      <a:schemeClr val="lt2"/>
                    </a:solidFill>
                  </a:tcPr>
                </a:tc>
                <a:tc>
                  <a:txBody>
                    <a:bodyPr/>
                    <a:lstStyle/>
                    <a:p>
                      <a:pPr marL="0" marR="0" lvl="0" indent="0" algn="ctr" rtl="0">
                        <a:spcBef>
                          <a:spcPts val="0"/>
                        </a:spcBef>
                        <a:spcAft>
                          <a:spcPts val="0"/>
                        </a:spcAft>
                        <a:buNone/>
                      </a:pPr>
                      <a:r>
                        <a:rPr lang="nl-NL" sz="2200" b="0" i="0" u="none" strike="noStrike" cap="none">
                          <a:solidFill>
                            <a:srgbClr val="000000"/>
                          </a:solidFill>
                          <a:latin typeface="Calibri"/>
                          <a:ea typeface="Calibri"/>
                          <a:cs typeface="Calibri"/>
                          <a:sym typeface="Calibri"/>
                        </a:rPr>
                        <a:t> 0.12 </a:t>
                      </a:r>
                      <a:endParaRPr/>
                    </a:p>
                  </a:txBody>
                  <a:tcPr marL="12700" marR="12700" marT="12700" marB="0" anchor="ctr">
                    <a:solidFill>
                      <a:schemeClr val="lt2"/>
                    </a:solidFill>
                  </a:tcPr>
                </a:tc>
                <a:tc>
                  <a:txBody>
                    <a:bodyPr/>
                    <a:lstStyle/>
                    <a:p>
                      <a:pPr marL="0" marR="0" lvl="0" indent="0" algn="ctr" rtl="0">
                        <a:spcBef>
                          <a:spcPts val="0"/>
                        </a:spcBef>
                        <a:spcAft>
                          <a:spcPts val="0"/>
                        </a:spcAft>
                        <a:buNone/>
                      </a:pPr>
                      <a:r>
                        <a:rPr lang="nl-NL" sz="2200" b="0" i="0" u="none" strike="noStrike" cap="none">
                          <a:solidFill>
                            <a:srgbClr val="000000"/>
                          </a:solidFill>
                          <a:latin typeface="Calibri"/>
                          <a:ea typeface="Calibri"/>
                          <a:cs typeface="Calibri"/>
                          <a:sym typeface="Calibri"/>
                        </a:rPr>
                        <a:t>$1,081</a:t>
                      </a:r>
                      <a:endParaRPr sz="2200" b="0" i="0" u="none" strike="noStrike" cap="none">
                        <a:solidFill>
                          <a:srgbClr val="000000"/>
                        </a:solidFill>
                        <a:latin typeface="Calibri"/>
                        <a:ea typeface="Calibri"/>
                        <a:cs typeface="Calibri"/>
                        <a:sym typeface="Calibri"/>
                      </a:endParaRPr>
                    </a:p>
                  </a:txBody>
                  <a:tcPr marL="12700" marR="12700" marT="12700" marB="0" anchor="ctr">
                    <a:solidFill>
                      <a:schemeClr val="lt2"/>
                    </a:solidFill>
                  </a:tcPr>
                </a:tc>
                <a:extLst>
                  <a:ext uri="{0D108BD9-81ED-4DB2-BD59-A6C34878D82A}">
                    <a16:rowId xmlns:a16="http://schemas.microsoft.com/office/drawing/2014/main" val="10003"/>
                  </a:ext>
                </a:extLst>
              </a:tr>
              <a:tr h="370850">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3</a:t>
                      </a:r>
                      <a:endParaRPr sz="2200" u="none" strike="noStrike" cap="none">
                        <a:latin typeface="Calibri"/>
                        <a:ea typeface="Calibri"/>
                        <a:cs typeface="Calibri"/>
                        <a:sym typeface="Calibri"/>
                      </a:endParaRPr>
                    </a:p>
                  </a:txBody>
                  <a:tcPr marL="91450" marR="91450" marT="45725" marB="45725" anchor="ctr">
                    <a:solidFill>
                      <a:schemeClr val="lt2"/>
                    </a:solidFill>
                  </a:tcPr>
                </a:tc>
                <a:tc>
                  <a:txBody>
                    <a:bodyPr/>
                    <a:lstStyle/>
                    <a:p>
                      <a:pPr marL="0" marR="0" lvl="0" indent="0" algn="ctr" rtl="0">
                        <a:spcBef>
                          <a:spcPts val="0"/>
                        </a:spcBef>
                        <a:spcAft>
                          <a:spcPts val="0"/>
                        </a:spcAft>
                        <a:buNone/>
                      </a:pPr>
                      <a:r>
                        <a:rPr lang="nl-NL" sz="2200" b="0" i="0" u="none" strike="noStrike" cap="none">
                          <a:solidFill>
                            <a:srgbClr val="000000"/>
                          </a:solidFill>
                          <a:latin typeface="Calibri"/>
                          <a:ea typeface="Calibri"/>
                          <a:cs typeface="Calibri"/>
                          <a:sym typeface="Calibri"/>
                        </a:rPr>
                        <a:t> 0.42 </a:t>
                      </a:r>
                      <a:endParaRPr/>
                    </a:p>
                  </a:txBody>
                  <a:tcPr marL="12700" marR="12700" marT="12700" marB="0" anchor="ctr">
                    <a:solidFill>
                      <a:schemeClr val="lt2"/>
                    </a:solidFill>
                  </a:tcPr>
                </a:tc>
                <a:tc>
                  <a:txBody>
                    <a:bodyPr/>
                    <a:lstStyle/>
                    <a:p>
                      <a:pPr marL="0" marR="0" lvl="0" indent="0" algn="ctr" rtl="0">
                        <a:spcBef>
                          <a:spcPts val="0"/>
                        </a:spcBef>
                        <a:spcAft>
                          <a:spcPts val="0"/>
                        </a:spcAft>
                        <a:buNone/>
                      </a:pPr>
                      <a:r>
                        <a:rPr lang="nl-NL" sz="2200" b="0" i="0" u="none" strike="noStrike" cap="none">
                          <a:solidFill>
                            <a:srgbClr val="000000"/>
                          </a:solidFill>
                          <a:latin typeface="Calibri"/>
                          <a:ea typeface="Calibri"/>
                          <a:cs typeface="Calibri"/>
                          <a:sym typeface="Calibri"/>
                        </a:rPr>
                        <a:t> 0.38 </a:t>
                      </a:r>
                      <a:endParaRPr/>
                    </a:p>
                  </a:txBody>
                  <a:tcPr marL="12700" marR="12700" marT="12700" marB="0" anchor="ctr">
                    <a:solidFill>
                      <a:schemeClr val="lt2"/>
                    </a:solidFill>
                  </a:tcPr>
                </a:tc>
                <a:tc>
                  <a:txBody>
                    <a:bodyPr/>
                    <a:lstStyle/>
                    <a:p>
                      <a:pPr marL="0" marR="0" lvl="0" indent="0" algn="ctr" rtl="0">
                        <a:spcBef>
                          <a:spcPts val="0"/>
                        </a:spcBef>
                        <a:spcAft>
                          <a:spcPts val="0"/>
                        </a:spcAft>
                        <a:buNone/>
                      </a:pPr>
                      <a:r>
                        <a:rPr lang="nl-NL" sz="2200" b="0" i="0" u="none" strike="noStrike" cap="none">
                          <a:solidFill>
                            <a:srgbClr val="000000"/>
                          </a:solidFill>
                          <a:latin typeface="Calibri"/>
                          <a:ea typeface="Calibri"/>
                          <a:cs typeface="Calibri"/>
                          <a:sym typeface="Calibri"/>
                        </a:rPr>
                        <a:t> 0.19 </a:t>
                      </a:r>
                      <a:endParaRPr/>
                    </a:p>
                  </a:txBody>
                  <a:tcPr marL="12700" marR="12700" marT="12700" marB="0" anchor="ctr">
                    <a:solidFill>
                      <a:schemeClr val="lt2"/>
                    </a:solidFill>
                  </a:tcPr>
                </a:tc>
                <a:tc>
                  <a:txBody>
                    <a:bodyPr/>
                    <a:lstStyle/>
                    <a:p>
                      <a:pPr marL="0" marR="0" lvl="0" indent="0" algn="ctr" rtl="0">
                        <a:spcBef>
                          <a:spcPts val="0"/>
                        </a:spcBef>
                        <a:spcAft>
                          <a:spcPts val="0"/>
                        </a:spcAft>
                        <a:buNone/>
                      </a:pPr>
                      <a:r>
                        <a:rPr lang="nl-NL" sz="2200" b="0" i="0" u="none" strike="noStrike" cap="none">
                          <a:solidFill>
                            <a:srgbClr val="000000"/>
                          </a:solidFill>
                          <a:latin typeface="Calibri"/>
                          <a:ea typeface="Calibri"/>
                          <a:cs typeface="Calibri"/>
                          <a:sym typeface="Calibri"/>
                        </a:rPr>
                        <a:t>$1,1,72</a:t>
                      </a:r>
                      <a:endParaRPr sz="2200" b="0" i="0" u="none" strike="noStrike" cap="none">
                        <a:solidFill>
                          <a:srgbClr val="000000"/>
                        </a:solidFill>
                        <a:latin typeface="Calibri"/>
                        <a:ea typeface="Calibri"/>
                        <a:cs typeface="Calibri"/>
                        <a:sym typeface="Calibri"/>
                      </a:endParaRPr>
                    </a:p>
                  </a:txBody>
                  <a:tcPr marL="12700" marR="12700" marT="12700" marB="0" anchor="ctr">
                    <a:solidFill>
                      <a:schemeClr val="lt2"/>
                    </a:solidFill>
                  </a:tcPr>
                </a:tc>
                <a:extLst>
                  <a:ext uri="{0D108BD9-81ED-4DB2-BD59-A6C34878D82A}">
                    <a16:rowId xmlns:a16="http://schemas.microsoft.com/office/drawing/2014/main" val="10004"/>
                  </a:ext>
                </a:extLst>
              </a:tr>
              <a:tr h="274325">
                <a:tc>
                  <a:txBody>
                    <a:bodyPr/>
                    <a:lstStyle/>
                    <a:p>
                      <a:pPr marL="0" marR="0" lvl="0" indent="0" algn="ctr" rtl="0">
                        <a:spcBef>
                          <a:spcPts val="0"/>
                        </a:spcBef>
                        <a:spcAft>
                          <a:spcPts val="0"/>
                        </a:spcAft>
                        <a:buNone/>
                      </a:pPr>
                      <a:endParaRPr sz="1600" u="none" strike="noStrike" cap="none">
                        <a:latin typeface="Calibri"/>
                        <a:ea typeface="Calibri"/>
                        <a:cs typeface="Calibri"/>
                        <a:sym typeface="Calibri"/>
                      </a:endParaRPr>
                    </a:p>
                  </a:txBody>
                  <a:tcPr marL="91450" marR="91450" marT="45725" marB="45725">
                    <a:solidFill>
                      <a:schemeClr val="lt2"/>
                    </a:solidFill>
                  </a:tcPr>
                </a:tc>
                <a:tc>
                  <a:txBody>
                    <a:bodyPr/>
                    <a:lstStyle/>
                    <a:p>
                      <a:pPr marL="0" marR="0" lvl="0" indent="0" algn="ctr" rtl="0">
                        <a:spcBef>
                          <a:spcPts val="0"/>
                        </a:spcBef>
                        <a:spcAft>
                          <a:spcPts val="0"/>
                        </a:spcAft>
                        <a:buNone/>
                      </a:pPr>
                      <a:r>
                        <a:rPr lang="nl-NL" sz="1600" b="0" i="0" u="none" strike="noStrike" cap="none">
                          <a:solidFill>
                            <a:srgbClr val="000000"/>
                          </a:solidFill>
                          <a:latin typeface="Calibri"/>
                          <a:ea typeface="Calibri"/>
                          <a:cs typeface="Calibri"/>
                          <a:sym typeface="Calibri"/>
                        </a:rPr>
                        <a:t>…</a:t>
                      </a:r>
                      <a:endParaRPr sz="1600" b="0" i="0" u="none" strike="noStrike" cap="none">
                        <a:solidFill>
                          <a:srgbClr val="000000"/>
                        </a:solidFill>
                        <a:latin typeface="Calibri"/>
                        <a:ea typeface="Calibri"/>
                        <a:cs typeface="Calibri"/>
                        <a:sym typeface="Calibri"/>
                      </a:endParaRPr>
                    </a:p>
                  </a:txBody>
                  <a:tcPr marL="12700" marR="12700" marT="12700" marB="0">
                    <a:solidFill>
                      <a:schemeClr val="lt2"/>
                    </a:solidFill>
                  </a:tcPr>
                </a:tc>
                <a:tc>
                  <a:txBody>
                    <a:bodyPr/>
                    <a:lstStyle/>
                    <a:p>
                      <a:pPr marL="0" marR="0" lvl="0" indent="0" algn="ctr" rtl="0">
                        <a:spcBef>
                          <a:spcPts val="0"/>
                        </a:spcBef>
                        <a:spcAft>
                          <a:spcPts val="0"/>
                        </a:spcAft>
                        <a:buNone/>
                      </a:pPr>
                      <a:r>
                        <a:rPr lang="nl-NL" sz="1600" b="0" i="0" u="none" strike="noStrike" cap="none">
                          <a:solidFill>
                            <a:srgbClr val="000000"/>
                          </a:solidFill>
                          <a:latin typeface="Calibri"/>
                          <a:ea typeface="Calibri"/>
                          <a:cs typeface="Calibri"/>
                          <a:sym typeface="Calibri"/>
                        </a:rPr>
                        <a:t>…</a:t>
                      </a:r>
                      <a:endParaRPr sz="1600" b="0" i="0" u="none" strike="noStrike" cap="none">
                        <a:solidFill>
                          <a:srgbClr val="000000"/>
                        </a:solidFill>
                        <a:latin typeface="Calibri"/>
                        <a:ea typeface="Calibri"/>
                        <a:cs typeface="Calibri"/>
                        <a:sym typeface="Calibri"/>
                      </a:endParaRPr>
                    </a:p>
                  </a:txBody>
                  <a:tcPr marL="12700" marR="12700" marT="12700" marB="0">
                    <a:solidFill>
                      <a:schemeClr val="lt2"/>
                    </a:solidFill>
                  </a:tcPr>
                </a:tc>
                <a:tc>
                  <a:txBody>
                    <a:bodyPr/>
                    <a:lstStyle/>
                    <a:p>
                      <a:pPr marL="0" marR="0" lvl="0" indent="0" algn="ctr" rtl="0">
                        <a:spcBef>
                          <a:spcPts val="0"/>
                        </a:spcBef>
                        <a:spcAft>
                          <a:spcPts val="0"/>
                        </a:spcAft>
                        <a:buNone/>
                      </a:pPr>
                      <a:r>
                        <a:rPr lang="nl-NL" sz="1600" b="0" i="0" u="none" strike="noStrike" cap="none">
                          <a:solidFill>
                            <a:srgbClr val="000000"/>
                          </a:solidFill>
                          <a:latin typeface="Calibri"/>
                          <a:ea typeface="Calibri"/>
                          <a:cs typeface="Calibri"/>
                          <a:sym typeface="Calibri"/>
                        </a:rPr>
                        <a:t>…</a:t>
                      </a:r>
                      <a:endParaRPr sz="1600" b="0" i="0" u="none" strike="noStrike" cap="none">
                        <a:solidFill>
                          <a:srgbClr val="000000"/>
                        </a:solidFill>
                        <a:latin typeface="Calibri"/>
                        <a:ea typeface="Calibri"/>
                        <a:cs typeface="Calibri"/>
                        <a:sym typeface="Calibri"/>
                      </a:endParaRPr>
                    </a:p>
                  </a:txBody>
                  <a:tcPr marL="12700" marR="12700" marT="12700" marB="0">
                    <a:solidFill>
                      <a:schemeClr val="lt2"/>
                    </a:solidFill>
                  </a:tcPr>
                </a:tc>
                <a:tc>
                  <a:txBody>
                    <a:bodyPr/>
                    <a:lstStyle/>
                    <a:p>
                      <a:pPr marL="0" marR="0" lvl="0" indent="0" algn="ctr" rtl="0">
                        <a:spcBef>
                          <a:spcPts val="0"/>
                        </a:spcBef>
                        <a:spcAft>
                          <a:spcPts val="0"/>
                        </a:spcAft>
                        <a:buNone/>
                      </a:pPr>
                      <a:endParaRPr sz="2200" b="0" i="0" u="none" strike="noStrike" cap="none">
                        <a:solidFill>
                          <a:srgbClr val="000000"/>
                        </a:solidFill>
                        <a:latin typeface="Calibri"/>
                        <a:ea typeface="Calibri"/>
                        <a:cs typeface="Calibri"/>
                        <a:sym typeface="Calibri"/>
                      </a:endParaRPr>
                    </a:p>
                  </a:txBody>
                  <a:tcPr marL="12700" marR="12700" marT="12700" marB="0">
                    <a:solidFill>
                      <a:schemeClr val="lt2"/>
                    </a:solidFill>
                  </a:tcPr>
                </a:tc>
                <a:extLst>
                  <a:ext uri="{0D108BD9-81ED-4DB2-BD59-A6C34878D82A}">
                    <a16:rowId xmlns:a16="http://schemas.microsoft.com/office/drawing/2014/main" val="10005"/>
                  </a:ext>
                </a:extLst>
              </a:tr>
            </a:tbl>
          </a:graphicData>
        </a:graphic>
      </p:graphicFrame>
      <p:grpSp>
        <p:nvGrpSpPr>
          <p:cNvPr id="831" name="Shape 831"/>
          <p:cNvGrpSpPr/>
          <p:nvPr/>
        </p:nvGrpSpPr>
        <p:grpSpPr>
          <a:xfrm>
            <a:off x="7327899" y="4405026"/>
            <a:ext cx="1363200" cy="1334370"/>
            <a:chOff x="7327899" y="4856276"/>
            <a:chExt cx="1363200" cy="1334370"/>
          </a:xfrm>
        </p:grpSpPr>
        <p:sp>
          <p:nvSpPr>
            <p:cNvPr id="832" name="Shape 832"/>
            <p:cNvSpPr txBox="1"/>
            <p:nvPr/>
          </p:nvSpPr>
          <p:spPr>
            <a:xfrm>
              <a:off x="7359649" y="4856276"/>
              <a:ext cx="1299600"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200">
                  <a:solidFill>
                    <a:schemeClr val="dk1"/>
                  </a:solidFill>
                  <a:latin typeface="Calibri"/>
                  <a:ea typeface="Calibri"/>
                  <a:cs typeface="Calibri"/>
                  <a:sym typeface="Calibri"/>
                </a:rPr>
                <a:t>* 1/(1+r)</a:t>
              </a:r>
              <a:endParaRPr/>
            </a:p>
          </p:txBody>
        </p:sp>
        <p:sp>
          <p:nvSpPr>
            <p:cNvPr id="833" name="Shape 833"/>
            <p:cNvSpPr txBox="1"/>
            <p:nvPr/>
          </p:nvSpPr>
          <p:spPr>
            <a:xfrm>
              <a:off x="7327899" y="5308061"/>
              <a:ext cx="1363200"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200">
                  <a:solidFill>
                    <a:schemeClr val="dk1"/>
                  </a:solidFill>
                  <a:latin typeface="Calibri"/>
                  <a:ea typeface="Calibri"/>
                  <a:cs typeface="Calibri"/>
                  <a:sym typeface="Calibri"/>
                </a:rPr>
                <a:t>* 1/(1+r)</a:t>
              </a:r>
              <a:r>
                <a:rPr lang="nl-NL" sz="2200" baseline="30000">
                  <a:solidFill>
                    <a:schemeClr val="dk1"/>
                  </a:solidFill>
                  <a:latin typeface="Calibri"/>
                  <a:ea typeface="Calibri"/>
                  <a:cs typeface="Calibri"/>
                  <a:sym typeface="Calibri"/>
                </a:rPr>
                <a:t>2</a:t>
              </a:r>
              <a:endParaRPr sz="2200">
                <a:solidFill>
                  <a:schemeClr val="dk1"/>
                </a:solidFill>
                <a:latin typeface="Calibri"/>
                <a:ea typeface="Calibri"/>
                <a:cs typeface="Calibri"/>
                <a:sym typeface="Calibri"/>
              </a:endParaRPr>
            </a:p>
          </p:txBody>
        </p:sp>
        <p:sp>
          <p:nvSpPr>
            <p:cNvPr id="834" name="Shape 834"/>
            <p:cNvSpPr txBox="1"/>
            <p:nvPr/>
          </p:nvSpPr>
          <p:spPr>
            <a:xfrm>
              <a:off x="7359649" y="5759846"/>
              <a:ext cx="1299600"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200">
                  <a:solidFill>
                    <a:schemeClr val="dk1"/>
                  </a:solidFill>
                  <a:latin typeface="Calibri"/>
                  <a:ea typeface="Calibri"/>
                  <a:cs typeface="Calibri"/>
                  <a:sym typeface="Calibri"/>
                </a:rPr>
                <a:t>* 1/(1+r)</a:t>
              </a:r>
              <a:r>
                <a:rPr lang="nl-NL" sz="2200" baseline="30000">
                  <a:solidFill>
                    <a:schemeClr val="dk1"/>
                  </a:solidFill>
                  <a:latin typeface="Calibri"/>
                  <a:ea typeface="Calibri"/>
                  <a:cs typeface="Calibri"/>
                  <a:sym typeface="Calibri"/>
                </a:rPr>
                <a:t>3</a:t>
              </a:r>
              <a:endParaRPr sz="2200">
                <a:solidFill>
                  <a:schemeClr val="dk1"/>
                </a:solidFill>
                <a:latin typeface="Calibri"/>
                <a:ea typeface="Calibri"/>
                <a:cs typeface="Calibri"/>
                <a:sym typeface="Calibri"/>
              </a:endParaRPr>
            </a:p>
          </p:txBody>
        </p:sp>
      </p:grpSp>
      <p:sp>
        <p:nvSpPr>
          <p:cNvPr id="835" name="Shape 835"/>
          <p:cNvSpPr txBox="1"/>
          <p:nvPr/>
        </p:nvSpPr>
        <p:spPr>
          <a:xfrm>
            <a:off x="8320860" y="3868215"/>
            <a:ext cx="757800" cy="430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a:solidFill>
                  <a:schemeClr val="dk1"/>
                </a:solidFill>
                <a:latin typeface="Calibri"/>
                <a:ea typeface="Calibri"/>
                <a:cs typeface="Calibri"/>
                <a:sym typeface="Calibri"/>
              </a:rPr>
              <a:t>Sum</a:t>
            </a:r>
            <a:endParaRPr/>
          </a:p>
        </p:txBody>
      </p:sp>
      <p:cxnSp>
        <p:nvCxnSpPr>
          <p:cNvPr id="836" name="Shape 836"/>
          <p:cNvCxnSpPr/>
          <p:nvPr/>
        </p:nvCxnSpPr>
        <p:spPr>
          <a:xfrm>
            <a:off x="8689112" y="4351861"/>
            <a:ext cx="12600" cy="1504200"/>
          </a:xfrm>
          <a:prstGeom prst="straightConnector1">
            <a:avLst/>
          </a:prstGeom>
          <a:noFill/>
          <a:ln w="38100" cap="flat" cmpd="sng">
            <a:solidFill>
              <a:srgbClr val="3F3F3F"/>
            </a:solidFill>
            <a:prstDash val="solid"/>
            <a:round/>
            <a:headEnd type="none" w="sm" len="sm"/>
            <a:tailEnd type="stealth" w="med" len="med"/>
          </a:ln>
        </p:spPr>
      </p:cxnSp>
      <p:sp>
        <p:nvSpPr>
          <p:cNvPr id="837" name="Shape 837"/>
          <p:cNvSpPr txBox="1"/>
          <p:nvPr/>
        </p:nvSpPr>
        <p:spPr>
          <a:xfrm>
            <a:off x="4440417" y="6039822"/>
            <a:ext cx="3064800"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a:solidFill>
                  <a:schemeClr val="dk1"/>
                </a:solidFill>
                <a:latin typeface="Verdana"/>
                <a:ea typeface="Verdana"/>
                <a:cs typeface="Verdana"/>
                <a:sym typeface="Verdana"/>
              </a:rPr>
              <a:t>Total costs:   $11,557</a:t>
            </a:r>
            <a:endParaRPr sz="1800">
              <a:solidFill>
                <a:schemeClr val="dk1"/>
              </a:solidFill>
              <a:latin typeface="Verdana"/>
              <a:ea typeface="Verdana"/>
              <a:cs typeface="Verdana"/>
              <a:sym typeface="Verdana"/>
            </a:endParaRPr>
          </a:p>
        </p:txBody>
      </p:sp>
      <p:sp>
        <p:nvSpPr>
          <p:cNvPr id="838" name="Shape 838"/>
          <p:cNvSpPr txBox="1"/>
          <p:nvPr/>
        </p:nvSpPr>
        <p:spPr>
          <a:xfrm>
            <a:off x="4440417" y="6362785"/>
            <a:ext cx="4121700"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a:solidFill>
                  <a:schemeClr val="dk1"/>
                </a:solidFill>
                <a:latin typeface="Verdana"/>
                <a:ea typeface="Verdana"/>
                <a:cs typeface="Verdana"/>
                <a:sym typeface="Verdana"/>
              </a:rPr>
              <a:t>(Total remaining lifetime costs)</a:t>
            </a:r>
            <a:endParaRPr sz="1800">
              <a:solidFill>
                <a:schemeClr val="dk1"/>
              </a:solidFill>
              <a:latin typeface="Verdana"/>
              <a:ea typeface="Verdana"/>
              <a:cs typeface="Verdana"/>
              <a:sym typeface="Verdana"/>
            </a:endParaRPr>
          </a:p>
        </p:txBody>
      </p:sp>
      <p:sp>
        <p:nvSpPr>
          <p:cNvPr id="839" name="Shape 839"/>
          <p:cNvSpPr/>
          <p:nvPr/>
        </p:nvSpPr>
        <p:spPr>
          <a:xfrm>
            <a:off x="6136791" y="4934249"/>
            <a:ext cx="1046700" cy="276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40" name="Shape 840"/>
          <p:cNvSpPr/>
          <p:nvPr/>
        </p:nvSpPr>
        <p:spPr>
          <a:xfrm>
            <a:off x="6138439" y="5386034"/>
            <a:ext cx="1125600" cy="276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41" name="Shape 841"/>
          <p:cNvSpPr/>
          <p:nvPr/>
        </p:nvSpPr>
        <p:spPr>
          <a:xfrm>
            <a:off x="6136791" y="4537396"/>
            <a:ext cx="1125600" cy="276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extLst>
      <p:ext uri="{BB962C8B-B14F-4D97-AF65-F5344CB8AC3E}">
        <p14:creationId xmlns:p14="http://schemas.microsoft.com/office/powerpoint/2010/main" val="934435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1"/>
                                          </p:stCondLst>
                                        </p:cTn>
                                        <p:tgtEl>
                                          <p:spTgt spid="841"/>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1"/>
                                          </p:stCondLst>
                                        </p:cTn>
                                        <p:tgtEl>
                                          <p:spTgt spid="839"/>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1"/>
                                          </p:stCondLst>
                                        </p:cTn>
                                        <p:tgtEl>
                                          <p:spTgt spid="840"/>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3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3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3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83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8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35417-3227-F744-AA0B-0592DEC704F2}"/>
              </a:ext>
            </a:extLst>
          </p:cNvPr>
          <p:cNvSpPr>
            <a:spLocks noGrp="1"/>
          </p:cNvSpPr>
          <p:nvPr>
            <p:ph type="title"/>
          </p:nvPr>
        </p:nvSpPr>
        <p:spPr/>
        <p:txBody>
          <a:bodyPr/>
          <a:lstStyle/>
          <a:p>
            <a:r>
              <a:rPr lang="en-US" dirty="0"/>
              <a:t>Transition Probabilities</a:t>
            </a:r>
          </a:p>
        </p:txBody>
      </p:sp>
      <p:sp>
        <p:nvSpPr>
          <p:cNvPr id="3" name="Content Placeholder 2">
            <a:extLst>
              <a:ext uri="{FF2B5EF4-FFF2-40B4-BE49-F238E27FC236}">
                <a16:creationId xmlns:a16="http://schemas.microsoft.com/office/drawing/2014/main" id="{F09F2545-7984-8B40-9DC9-7AC249371000}"/>
              </a:ext>
            </a:extLst>
          </p:cNvPr>
          <p:cNvSpPr>
            <a:spLocks noGrp="1"/>
          </p:cNvSpPr>
          <p:nvPr>
            <p:ph idx="1"/>
          </p:nvPr>
        </p:nvSpPr>
        <p:spPr/>
        <p:txBody>
          <a:bodyPr/>
          <a:lstStyle/>
          <a:p>
            <a:r>
              <a:rPr lang="en-US" dirty="0" err="1"/>
              <a:t>Pr</a:t>
            </a:r>
            <a:r>
              <a:rPr lang="en-US" dirty="0"/>
              <a:t>(Healthy → Dead) may not be conceptualized as one number</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err="1"/>
              <a:t>p_HD</a:t>
            </a:r>
            <a:r>
              <a:rPr lang="en-US" dirty="0"/>
              <a:t> = </a:t>
            </a:r>
            <a:r>
              <a:rPr lang="en-US" dirty="0" err="1"/>
              <a:t>p_Die</a:t>
            </a:r>
            <a:r>
              <a:rPr lang="en-US" dirty="0"/>
              <a:t> + </a:t>
            </a:r>
            <a:r>
              <a:rPr lang="en-US" dirty="0" err="1"/>
              <a:t>p_Sick</a:t>
            </a:r>
            <a:r>
              <a:rPr lang="en-US" dirty="0"/>
              <a:t> * </a:t>
            </a:r>
            <a:r>
              <a:rPr lang="en-US" dirty="0" err="1"/>
              <a:t>p_DieAcute</a:t>
            </a:r>
            <a:endParaRPr lang="en-US" dirty="0"/>
          </a:p>
        </p:txBody>
      </p:sp>
      <p:pic>
        <p:nvPicPr>
          <p:cNvPr id="11" name="Picture 10">
            <a:extLst>
              <a:ext uri="{FF2B5EF4-FFF2-40B4-BE49-F238E27FC236}">
                <a16:creationId xmlns:a16="http://schemas.microsoft.com/office/drawing/2014/main" id="{55887E89-B998-E04B-943A-EE098F18B46E}"/>
              </a:ext>
            </a:extLst>
          </p:cNvPr>
          <p:cNvPicPr>
            <a:picLocks noChangeAspect="1"/>
          </p:cNvPicPr>
          <p:nvPr/>
        </p:nvPicPr>
        <p:blipFill>
          <a:blip r:embed="rId2"/>
          <a:stretch>
            <a:fillRect/>
          </a:stretch>
        </p:blipFill>
        <p:spPr>
          <a:xfrm>
            <a:off x="671332" y="2266729"/>
            <a:ext cx="8472668" cy="3027405"/>
          </a:xfrm>
          <a:prstGeom prst="rect">
            <a:avLst/>
          </a:prstGeom>
        </p:spPr>
      </p:pic>
      <p:sp>
        <p:nvSpPr>
          <p:cNvPr id="5" name="Slide Number Placeholder 28">
            <a:extLst>
              <a:ext uri="{FF2B5EF4-FFF2-40B4-BE49-F238E27FC236}">
                <a16:creationId xmlns:a16="http://schemas.microsoft.com/office/drawing/2014/main" id="{E23C36EF-729F-274D-B4B8-E0F72A6F5516}"/>
              </a:ext>
            </a:extLst>
          </p:cNvPr>
          <p:cNvSpPr>
            <a:spLocks noGrp="1"/>
          </p:cNvSpPr>
          <p:nvPr>
            <p:ph type="sldNum" sz="quarter" idx="12"/>
          </p:nvPr>
        </p:nvSpPr>
        <p:spPr>
          <a:xfrm>
            <a:off x="8559864" y="6453336"/>
            <a:ext cx="548640" cy="396240"/>
          </a:xfrm>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F7E73E1-F280-4386-87FD-01754258053D}" type="slidenum">
              <a:rPr lang="en-US">
                <a:solidFill>
                  <a:schemeClr val="accent1"/>
                </a:solidFill>
              </a:rPr>
              <a:pPr eaLnBrk="1" hangingPunct="1"/>
              <a:t>14</a:t>
            </a:fld>
            <a:endParaRPr lang="en-US" dirty="0">
              <a:solidFill>
                <a:schemeClr val="accent1"/>
              </a:solidFill>
            </a:endParaRPr>
          </a:p>
        </p:txBody>
      </p:sp>
    </p:spTree>
    <p:extLst>
      <p:ext uri="{BB962C8B-B14F-4D97-AF65-F5344CB8AC3E}">
        <p14:creationId xmlns:p14="http://schemas.microsoft.com/office/powerpoint/2010/main" val="4255808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Age-Dependent Probabilities</a:t>
            </a:r>
          </a:p>
        </p:txBody>
      </p:sp>
      <p:sp>
        <p:nvSpPr>
          <p:cNvPr id="3" name="Content Placeholder 2"/>
          <p:cNvSpPr>
            <a:spLocks noGrp="1"/>
          </p:cNvSpPr>
          <p:nvPr>
            <p:ph idx="1"/>
          </p:nvPr>
        </p:nvSpPr>
        <p:spPr/>
        <p:txBody>
          <a:bodyPr>
            <a:normAutofit/>
          </a:bodyPr>
          <a:lstStyle/>
          <a:p>
            <a:r>
              <a:rPr lang="en-US" sz="2400" dirty="0"/>
              <a:t>Markov models are typically run as cohorts with a single start age (may represent a narrow age range)</a:t>
            </a:r>
          </a:p>
          <a:p>
            <a:r>
              <a:rPr lang="en-US" sz="2400" dirty="0"/>
              <a:t>Transition probabilities often depend on age</a:t>
            </a:r>
          </a:p>
          <a:p>
            <a:pPr lvl="1"/>
            <a:r>
              <a:rPr lang="en-US" sz="2400" dirty="0"/>
              <a:t>Background mortality</a:t>
            </a:r>
          </a:p>
          <a:p>
            <a:pPr lvl="1"/>
            <a:r>
              <a:rPr lang="en-US" sz="2400" dirty="0"/>
              <a:t>Risk of developing disease or experiencing an event</a:t>
            </a:r>
          </a:p>
          <a:p>
            <a:r>
              <a:rPr lang="en-US" sz="2400" dirty="0"/>
              <a:t>In other words, matrix A is not the same every cycle</a:t>
            </a:r>
          </a:p>
          <a:p>
            <a:r>
              <a:rPr lang="en-US" sz="2400" dirty="0"/>
              <a:t>Replace matrix A with matrices A</a:t>
            </a:r>
            <a:r>
              <a:rPr lang="en-US" sz="2400" baseline="-25000" dirty="0"/>
              <a:t>t</a:t>
            </a:r>
            <a:r>
              <a:rPr lang="en-US" sz="2400" dirty="0"/>
              <a:t>, where t is a proxy for age</a:t>
            </a:r>
          </a:p>
        </p:txBody>
      </p:sp>
      <p:sp>
        <p:nvSpPr>
          <p:cNvPr id="4" name="Slide Number Placeholder 28">
            <a:extLst>
              <a:ext uri="{FF2B5EF4-FFF2-40B4-BE49-F238E27FC236}">
                <a16:creationId xmlns:a16="http://schemas.microsoft.com/office/drawing/2014/main" id="{76AAEDF7-DC6A-774F-B72F-D7FEFFFCD4BC}"/>
              </a:ext>
            </a:extLst>
          </p:cNvPr>
          <p:cNvSpPr>
            <a:spLocks noGrp="1"/>
          </p:cNvSpPr>
          <p:nvPr>
            <p:ph type="sldNum" sz="quarter" idx="12"/>
          </p:nvPr>
        </p:nvSpPr>
        <p:spPr>
          <a:xfrm>
            <a:off x="8559864" y="6485420"/>
            <a:ext cx="548640" cy="396240"/>
          </a:xfrm>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F7E73E1-F280-4386-87FD-01754258053D}" type="slidenum">
              <a:rPr lang="en-US">
                <a:solidFill>
                  <a:schemeClr val="accent1"/>
                </a:solidFill>
              </a:rPr>
              <a:pPr eaLnBrk="1" hangingPunct="1"/>
              <a:t>15</a:t>
            </a:fld>
            <a:endParaRPr lang="en-US" dirty="0">
              <a:solidFill>
                <a:schemeClr val="accent1"/>
              </a:solidFill>
            </a:endParaRPr>
          </a:p>
        </p:txBody>
      </p:sp>
    </p:spTree>
    <p:extLst>
      <p:ext uri="{BB962C8B-B14F-4D97-AF65-F5344CB8AC3E}">
        <p14:creationId xmlns:p14="http://schemas.microsoft.com/office/powerpoint/2010/main" val="15976139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Time-Dependent Probabilities</a:t>
            </a:r>
          </a:p>
        </p:txBody>
      </p:sp>
      <p:sp>
        <p:nvSpPr>
          <p:cNvPr id="3" name="Content Placeholder 2"/>
          <p:cNvSpPr>
            <a:spLocks noGrp="1"/>
          </p:cNvSpPr>
          <p:nvPr>
            <p:ph idx="1"/>
          </p:nvPr>
        </p:nvSpPr>
        <p:spPr/>
        <p:txBody>
          <a:bodyPr/>
          <a:lstStyle/>
          <a:p>
            <a:r>
              <a:rPr lang="en-US" dirty="0"/>
              <a:t>Some transition probabilities depend on time since an event, not age</a:t>
            </a:r>
          </a:p>
          <a:p>
            <a:pPr lvl="1"/>
            <a:r>
              <a:rPr lang="en-US" dirty="0"/>
              <a:t>E.g., The risk of developing recurrence among newly diagnosed cancer patients declines with time</a:t>
            </a:r>
          </a:p>
          <a:p>
            <a:r>
              <a:rPr lang="en-US" dirty="0"/>
              <a:t>The matrix A can be replaced with A</a:t>
            </a:r>
            <a:r>
              <a:rPr lang="en-US" baseline="-25000" dirty="0"/>
              <a:t>t</a:t>
            </a:r>
            <a:r>
              <a:rPr lang="en-US" dirty="0"/>
              <a:t> as long as the time-dependent risk pertains to the starting cohort</a:t>
            </a:r>
          </a:p>
          <a:p>
            <a:pPr lvl="1"/>
            <a:r>
              <a:rPr lang="en-US" dirty="0"/>
              <a:t>E.g., Cohort of newly diagnosed cancer patients</a:t>
            </a:r>
          </a:p>
          <a:p>
            <a:r>
              <a:rPr lang="en-US" dirty="0"/>
              <a:t>Replacing A with A</a:t>
            </a:r>
            <a:r>
              <a:rPr lang="en-US" baseline="-25000" dirty="0"/>
              <a:t>t</a:t>
            </a:r>
            <a:r>
              <a:rPr lang="en-US" dirty="0"/>
              <a:t> does not work otherwise</a:t>
            </a:r>
          </a:p>
          <a:p>
            <a:pPr lvl="1"/>
            <a:r>
              <a:rPr lang="en-US" dirty="0"/>
              <a:t>E.g., Cohort of healthy patients at risk for cancer, but once cancer is diagnosed the risk of recurrence depends on time since diagnosis</a:t>
            </a:r>
          </a:p>
          <a:p>
            <a:pPr lvl="1"/>
            <a:r>
              <a:rPr lang="en-US" dirty="0"/>
              <a:t>Requires “tunnel” states</a:t>
            </a:r>
          </a:p>
        </p:txBody>
      </p:sp>
      <p:sp>
        <p:nvSpPr>
          <p:cNvPr id="4" name="Slide Number Placeholder 28">
            <a:extLst>
              <a:ext uri="{FF2B5EF4-FFF2-40B4-BE49-F238E27FC236}">
                <a16:creationId xmlns:a16="http://schemas.microsoft.com/office/drawing/2014/main" id="{8B97FA58-4FD4-E74A-9205-9548154ECCF6}"/>
              </a:ext>
            </a:extLst>
          </p:cNvPr>
          <p:cNvSpPr>
            <a:spLocks noGrp="1"/>
          </p:cNvSpPr>
          <p:nvPr>
            <p:ph type="sldNum" sz="quarter" idx="12"/>
          </p:nvPr>
        </p:nvSpPr>
        <p:spPr>
          <a:xfrm>
            <a:off x="8559864" y="6453336"/>
            <a:ext cx="548640" cy="396240"/>
          </a:xfrm>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F7E73E1-F280-4386-87FD-01754258053D}" type="slidenum">
              <a:rPr lang="en-US">
                <a:solidFill>
                  <a:schemeClr val="accent1"/>
                </a:solidFill>
              </a:rPr>
              <a:pPr eaLnBrk="1" hangingPunct="1"/>
              <a:t>16</a:t>
            </a:fld>
            <a:endParaRPr lang="en-US" dirty="0">
              <a:solidFill>
                <a:schemeClr val="accent1"/>
              </a:solidFill>
            </a:endParaRPr>
          </a:p>
        </p:txBody>
      </p:sp>
    </p:spTree>
    <p:extLst>
      <p:ext uri="{BB962C8B-B14F-4D97-AF65-F5344CB8AC3E}">
        <p14:creationId xmlns:p14="http://schemas.microsoft.com/office/powerpoint/2010/main" val="38484415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01"/>
        <p:cNvGrpSpPr/>
        <p:nvPr/>
      </p:nvGrpSpPr>
      <p:grpSpPr>
        <a:xfrm>
          <a:off x="0" y="0"/>
          <a:ext cx="0" cy="0"/>
          <a:chOff x="0" y="0"/>
          <a:chExt cx="0" cy="0"/>
        </a:xfrm>
      </p:grpSpPr>
      <p:sp>
        <p:nvSpPr>
          <p:cNvPr id="602" name="Shape 602"/>
          <p:cNvSpPr txBox="1">
            <a:spLocks noGrp="1"/>
          </p:cNvSpPr>
          <p:nvPr>
            <p:ph type="title"/>
          </p:nvPr>
        </p:nvSpPr>
        <p:spPr>
          <a:xfrm>
            <a:off x="840432" y="274638"/>
            <a:ext cx="7963100" cy="1143000"/>
          </a:xfrm>
          <a:prstGeom prst="rect">
            <a:avLst/>
          </a:prstGeom>
          <a:noFill/>
          <a:ln>
            <a:noFill/>
          </a:ln>
        </p:spPr>
        <p:txBody>
          <a:bodyPr spcFirstLastPara="1" wrap="square" lIns="91425" tIns="45700" rIns="91425" bIns="45700" anchor="ctr" anchorCtr="0">
            <a:noAutofit/>
          </a:bodyPr>
          <a:lstStyle/>
          <a:p>
            <a:pPr marL="0" marR="0" lvl="0" indent="0" rtl="0">
              <a:spcBef>
                <a:spcPts val="0"/>
              </a:spcBef>
              <a:spcAft>
                <a:spcPts val="0"/>
              </a:spcAft>
              <a:buNone/>
            </a:pPr>
            <a:r>
              <a:rPr lang="nl-NL" dirty="0">
                <a:solidFill>
                  <a:srgbClr val="000000"/>
                </a:solidFill>
              </a:rPr>
              <a:t>State Time</a:t>
            </a:r>
            <a:endParaRPr sz="4000" i="0" u="none" strike="noStrike" cap="none" dirty="0">
              <a:solidFill>
                <a:srgbClr val="000000"/>
              </a:solidFill>
            </a:endParaRPr>
          </a:p>
        </p:txBody>
      </p:sp>
      <p:sp>
        <p:nvSpPr>
          <p:cNvPr id="640" name="Shape 640"/>
          <p:cNvSpPr txBox="1">
            <a:spLocks noGrp="1"/>
          </p:cNvSpPr>
          <p:nvPr>
            <p:ph type="sldNum" sz="quarter" idx="12"/>
          </p:nvPr>
        </p:nvSpPr>
        <p:spPr>
          <a:xfrm>
            <a:off x="8595360" y="6447551"/>
            <a:ext cx="548640" cy="396240"/>
          </a:xfrm>
          <a:prstGeom prst="rect">
            <a:avLst/>
          </a:prstGeom>
          <a:noFill/>
          <a:ln>
            <a:noFill/>
          </a:ln>
        </p:spPr>
        <p:txBody>
          <a:bodyPr spcFirstLastPara="1" wrap="square" lIns="91425" tIns="45700" rIns="91425" bIns="45700" anchor="t" anchorCtr="0">
            <a:noAutofit/>
          </a:bodyPr>
          <a:lstStyle/>
          <a:p>
            <a:pPr marL="0" lvl="0" indent="0" rtl="0">
              <a:spcBef>
                <a:spcPts val="0"/>
              </a:spcBef>
              <a:spcAft>
                <a:spcPts val="0"/>
              </a:spcAft>
              <a:buClr>
                <a:srgbClr val="000000"/>
              </a:buClr>
              <a:buFont typeface="Arial"/>
              <a:buNone/>
            </a:pPr>
            <a:fld id="{00000000-1234-1234-1234-123412341234}" type="slidenum">
              <a:rPr lang="nl-NL"/>
              <a:t>17</a:t>
            </a:fld>
            <a:endParaRPr dirty="0"/>
          </a:p>
        </p:txBody>
      </p:sp>
      <p:sp>
        <p:nvSpPr>
          <p:cNvPr id="47" name="Shape 646"/>
          <p:cNvSpPr/>
          <p:nvPr/>
        </p:nvSpPr>
        <p:spPr>
          <a:xfrm>
            <a:off x="1345543" y="2270696"/>
            <a:ext cx="1200600" cy="840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600" b="1" dirty="0" err="1">
                <a:solidFill>
                  <a:srgbClr val="3F3F3F"/>
                </a:solidFill>
                <a:latin typeface="Calibri"/>
                <a:ea typeface="Calibri"/>
                <a:cs typeface="Calibri"/>
                <a:sym typeface="Calibri"/>
              </a:rPr>
              <a:t>Healthy</a:t>
            </a:r>
            <a:endParaRPr sz="1600" b="1" dirty="0">
              <a:solidFill>
                <a:srgbClr val="3F3F3F"/>
              </a:solidFill>
              <a:latin typeface="Calibri"/>
              <a:ea typeface="Calibri"/>
              <a:cs typeface="Calibri"/>
              <a:sym typeface="Calibri"/>
            </a:endParaRPr>
          </a:p>
        </p:txBody>
      </p:sp>
      <p:sp>
        <p:nvSpPr>
          <p:cNvPr id="48" name="Shape 647"/>
          <p:cNvSpPr/>
          <p:nvPr/>
        </p:nvSpPr>
        <p:spPr>
          <a:xfrm>
            <a:off x="3123543" y="2270696"/>
            <a:ext cx="1200600" cy="840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600" b="1" dirty="0">
                <a:solidFill>
                  <a:srgbClr val="3F3F3F"/>
                </a:solidFill>
                <a:latin typeface="Calibri"/>
                <a:ea typeface="Calibri"/>
                <a:cs typeface="Calibri"/>
                <a:sym typeface="Calibri"/>
              </a:rPr>
              <a:t>Cancer</a:t>
            </a:r>
            <a:endParaRPr sz="1600" b="1" dirty="0">
              <a:solidFill>
                <a:srgbClr val="3F3F3F"/>
              </a:solidFill>
              <a:latin typeface="Calibri"/>
              <a:ea typeface="Calibri"/>
              <a:cs typeface="Calibri"/>
              <a:sym typeface="Calibri"/>
            </a:endParaRPr>
          </a:p>
        </p:txBody>
      </p:sp>
      <p:sp>
        <p:nvSpPr>
          <p:cNvPr id="49" name="Shape 648"/>
          <p:cNvSpPr/>
          <p:nvPr/>
        </p:nvSpPr>
        <p:spPr>
          <a:xfrm>
            <a:off x="5026233" y="2266078"/>
            <a:ext cx="1200600" cy="840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600" b="1" dirty="0" err="1">
                <a:solidFill>
                  <a:srgbClr val="3F3F3F"/>
                </a:solidFill>
                <a:latin typeface="Calibri"/>
                <a:ea typeface="Calibri"/>
                <a:cs typeface="Calibri"/>
                <a:sym typeface="Calibri"/>
              </a:rPr>
              <a:t>Recur</a:t>
            </a:r>
            <a:endParaRPr sz="1600" b="1" dirty="0">
              <a:solidFill>
                <a:srgbClr val="3F3F3F"/>
              </a:solidFill>
              <a:latin typeface="Calibri"/>
              <a:ea typeface="Calibri"/>
              <a:cs typeface="Calibri"/>
              <a:sym typeface="Calibri"/>
            </a:endParaRPr>
          </a:p>
        </p:txBody>
      </p:sp>
      <p:cxnSp>
        <p:nvCxnSpPr>
          <p:cNvPr id="50" name="Shape 649"/>
          <p:cNvCxnSpPr/>
          <p:nvPr/>
        </p:nvCxnSpPr>
        <p:spPr>
          <a:xfrm rot="16200000" flipH="1">
            <a:off x="2834593" y="1381946"/>
            <a:ext cx="600" cy="1778100"/>
          </a:xfrm>
          <a:prstGeom prst="curvedConnector3">
            <a:avLst>
              <a:gd name="adj1" fmla="val -26835667"/>
            </a:avLst>
          </a:prstGeom>
          <a:noFill/>
          <a:ln w="25400" cap="flat" cmpd="sng">
            <a:solidFill>
              <a:srgbClr val="3F3F3F"/>
            </a:solidFill>
            <a:prstDash val="solid"/>
            <a:round/>
            <a:headEnd type="none" w="sm" len="sm"/>
            <a:tailEnd type="triangle" w="lg" len="lg"/>
          </a:ln>
        </p:spPr>
      </p:cxnSp>
      <p:cxnSp>
        <p:nvCxnSpPr>
          <p:cNvPr id="51" name="Shape 650"/>
          <p:cNvCxnSpPr/>
          <p:nvPr/>
        </p:nvCxnSpPr>
        <p:spPr>
          <a:xfrm rot="16200000">
            <a:off x="4672893" y="1317146"/>
            <a:ext cx="4500" cy="1902600"/>
          </a:xfrm>
          <a:prstGeom prst="curvedConnector3">
            <a:avLst>
              <a:gd name="adj1" fmla="val 3136645"/>
            </a:avLst>
          </a:prstGeom>
          <a:noFill/>
          <a:ln w="25400" cap="flat" cmpd="sng">
            <a:solidFill>
              <a:srgbClr val="3F3F3F"/>
            </a:solidFill>
            <a:prstDash val="solid"/>
            <a:round/>
            <a:headEnd type="none" w="sm" len="sm"/>
            <a:tailEnd type="triangle" w="lg" len="lg"/>
          </a:ln>
        </p:spPr>
      </p:cxnSp>
      <p:cxnSp>
        <p:nvCxnSpPr>
          <p:cNvPr id="53" name="Shape 652"/>
          <p:cNvCxnSpPr/>
          <p:nvPr/>
        </p:nvCxnSpPr>
        <p:spPr>
          <a:xfrm rot="10800000" flipH="1">
            <a:off x="1345543" y="2393800"/>
            <a:ext cx="175824" cy="297197"/>
          </a:xfrm>
          <a:prstGeom prst="curvedConnector4">
            <a:avLst>
              <a:gd name="adj1" fmla="val -130016"/>
              <a:gd name="adj2" fmla="val 218340"/>
            </a:avLst>
          </a:prstGeom>
          <a:noFill/>
          <a:ln w="25400" cap="flat" cmpd="sng">
            <a:solidFill>
              <a:srgbClr val="3F3F3F"/>
            </a:solidFill>
            <a:prstDash val="solid"/>
            <a:round/>
            <a:headEnd type="none" w="sm" len="sm"/>
            <a:tailEnd type="triangle" w="lg" len="lg"/>
          </a:ln>
        </p:spPr>
      </p:cxnSp>
      <p:cxnSp>
        <p:nvCxnSpPr>
          <p:cNvPr id="54" name="Shape 653"/>
          <p:cNvCxnSpPr/>
          <p:nvPr/>
        </p:nvCxnSpPr>
        <p:spPr>
          <a:xfrm rot="10800000" flipH="1" flipV="1">
            <a:off x="3123543" y="2690995"/>
            <a:ext cx="175824" cy="297197"/>
          </a:xfrm>
          <a:prstGeom prst="curvedConnector4">
            <a:avLst>
              <a:gd name="adj1" fmla="val -130016"/>
              <a:gd name="adj2" fmla="val 218340"/>
            </a:avLst>
          </a:prstGeom>
          <a:noFill/>
          <a:ln w="25400" cap="flat" cmpd="sng">
            <a:solidFill>
              <a:srgbClr val="3F3F3F"/>
            </a:solidFill>
            <a:prstDash val="solid"/>
            <a:round/>
            <a:headEnd type="none" w="sm" len="sm"/>
            <a:tailEnd type="triangle" w="lg" len="lg"/>
          </a:ln>
        </p:spPr>
      </p:cxnSp>
      <p:cxnSp>
        <p:nvCxnSpPr>
          <p:cNvPr id="55" name="Shape 654"/>
          <p:cNvCxnSpPr/>
          <p:nvPr/>
        </p:nvCxnSpPr>
        <p:spPr>
          <a:xfrm rot="10800000" flipH="1" flipV="1">
            <a:off x="5026233" y="2686377"/>
            <a:ext cx="175824" cy="297197"/>
          </a:xfrm>
          <a:prstGeom prst="curvedConnector4">
            <a:avLst>
              <a:gd name="adj1" fmla="val -130016"/>
              <a:gd name="adj2" fmla="val 218340"/>
            </a:avLst>
          </a:prstGeom>
          <a:noFill/>
          <a:ln w="25400" cap="flat" cmpd="sng">
            <a:solidFill>
              <a:srgbClr val="3F3F3F"/>
            </a:solidFill>
            <a:prstDash val="solid"/>
            <a:round/>
            <a:headEnd type="none" w="sm" len="sm"/>
            <a:tailEnd type="triangle" w="lg" len="lg"/>
          </a:ln>
        </p:spPr>
      </p:cxnSp>
      <p:sp>
        <p:nvSpPr>
          <p:cNvPr id="63" name="Shape 648">
            <a:extLst>
              <a:ext uri="{FF2B5EF4-FFF2-40B4-BE49-F238E27FC236}">
                <a16:creationId xmlns:a16="http://schemas.microsoft.com/office/drawing/2014/main" id="{717BA8C9-D866-EB40-BA08-4982E37CCE9B}"/>
              </a:ext>
            </a:extLst>
          </p:cNvPr>
          <p:cNvSpPr/>
          <p:nvPr/>
        </p:nvSpPr>
        <p:spPr>
          <a:xfrm>
            <a:off x="6905933" y="2266078"/>
            <a:ext cx="1200600" cy="840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600" b="1" dirty="0">
                <a:solidFill>
                  <a:srgbClr val="3F3F3F"/>
                </a:solidFill>
                <a:latin typeface="Calibri"/>
                <a:ea typeface="Calibri"/>
                <a:cs typeface="Calibri"/>
                <a:sym typeface="Calibri"/>
              </a:rPr>
              <a:t>Dead</a:t>
            </a:r>
            <a:endParaRPr sz="1600" b="1" dirty="0">
              <a:solidFill>
                <a:srgbClr val="3F3F3F"/>
              </a:solidFill>
              <a:latin typeface="Calibri"/>
              <a:ea typeface="Calibri"/>
              <a:cs typeface="Calibri"/>
              <a:sym typeface="Calibri"/>
            </a:endParaRPr>
          </a:p>
        </p:txBody>
      </p:sp>
      <p:sp>
        <p:nvSpPr>
          <p:cNvPr id="6" name="Right Brace 5">
            <a:extLst>
              <a:ext uri="{FF2B5EF4-FFF2-40B4-BE49-F238E27FC236}">
                <a16:creationId xmlns:a16="http://schemas.microsoft.com/office/drawing/2014/main" id="{A9A6508D-CC88-914F-88E1-E9ACFD1730C3}"/>
              </a:ext>
            </a:extLst>
          </p:cNvPr>
          <p:cNvSpPr/>
          <p:nvPr/>
        </p:nvSpPr>
        <p:spPr>
          <a:xfrm>
            <a:off x="6377502" y="2025570"/>
            <a:ext cx="325012" cy="141211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a:extLst>
              <a:ext uri="{FF2B5EF4-FFF2-40B4-BE49-F238E27FC236}">
                <a16:creationId xmlns:a16="http://schemas.microsoft.com/office/drawing/2014/main" id="{F8554EC1-D5B9-0A4F-8723-C7833CA25D76}"/>
              </a:ext>
            </a:extLst>
          </p:cNvPr>
          <p:cNvSpPr txBox="1"/>
          <p:nvPr/>
        </p:nvSpPr>
        <p:spPr>
          <a:xfrm>
            <a:off x="1808339" y="1691514"/>
            <a:ext cx="1835759" cy="369332"/>
          </a:xfrm>
          <a:prstGeom prst="rect">
            <a:avLst/>
          </a:prstGeom>
          <a:noFill/>
        </p:spPr>
        <p:txBody>
          <a:bodyPr wrap="none" rtlCol="0">
            <a:spAutoFit/>
          </a:bodyPr>
          <a:lstStyle/>
          <a:p>
            <a:r>
              <a:rPr lang="en-US" dirty="0"/>
              <a:t>f(model time)</a:t>
            </a:r>
          </a:p>
        </p:txBody>
      </p:sp>
      <p:sp>
        <p:nvSpPr>
          <p:cNvPr id="64" name="TextBox 63">
            <a:extLst>
              <a:ext uri="{FF2B5EF4-FFF2-40B4-BE49-F238E27FC236}">
                <a16:creationId xmlns:a16="http://schemas.microsoft.com/office/drawing/2014/main" id="{98F6581F-8BDF-7D4C-9D09-90FD5179B082}"/>
              </a:ext>
            </a:extLst>
          </p:cNvPr>
          <p:cNvSpPr txBox="1"/>
          <p:nvPr/>
        </p:nvSpPr>
        <p:spPr>
          <a:xfrm>
            <a:off x="3894910" y="1691514"/>
            <a:ext cx="1653017" cy="369332"/>
          </a:xfrm>
          <a:prstGeom prst="rect">
            <a:avLst/>
          </a:prstGeom>
          <a:noFill/>
        </p:spPr>
        <p:txBody>
          <a:bodyPr wrap="none" rtlCol="0">
            <a:spAutoFit/>
          </a:bodyPr>
          <a:lstStyle/>
          <a:p>
            <a:r>
              <a:rPr lang="en-US" dirty="0"/>
              <a:t>f(state time)</a:t>
            </a:r>
          </a:p>
        </p:txBody>
      </p:sp>
      <p:sp>
        <p:nvSpPr>
          <p:cNvPr id="8" name="TextBox 7">
            <a:extLst>
              <a:ext uri="{FF2B5EF4-FFF2-40B4-BE49-F238E27FC236}">
                <a16:creationId xmlns:a16="http://schemas.microsoft.com/office/drawing/2014/main" id="{69F2D24B-FA25-4547-92AD-497B42119E1B}"/>
              </a:ext>
            </a:extLst>
          </p:cNvPr>
          <p:cNvSpPr txBox="1"/>
          <p:nvPr/>
        </p:nvSpPr>
        <p:spPr>
          <a:xfrm>
            <a:off x="2684745" y="3976527"/>
            <a:ext cx="2078197" cy="461665"/>
          </a:xfrm>
          <a:prstGeom prst="rect">
            <a:avLst/>
          </a:prstGeom>
          <a:noFill/>
        </p:spPr>
        <p:txBody>
          <a:bodyPr wrap="none" rtlCol="0">
            <a:spAutoFit/>
          </a:bodyPr>
          <a:lstStyle/>
          <a:p>
            <a:pPr algn="ctr"/>
            <a:r>
              <a:rPr lang="en-US" sz="2400" dirty="0"/>
              <a:t>Tunnel state</a:t>
            </a:r>
          </a:p>
        </p:txBody>
      </p:sp>
      <p:cxnSp>
        <p:nvCxnSpPr>
          <p:cNvPr id="10" name="Straight Arrow Connector 9">
            <a:extLst>
              <a:ext uri="{FF2B5EF4-FFF2-40B4-BE49-F238E27FC236}">
                <a16:creationId xmlns:a16="http://schemas.microsoft.com/office/drawing/2014/main" id="{F17790A9-3CC1-7D46-A683-CB8930C8756E}"/>
              </a:ext>
            </a:extLst>
          </p:cNvPr>
          <p:cNvCxnSpPr>
            <a:cxnSpLocks/>
          </p:cNvCxnSpPr>
          <p:nvPr/>
        </p:nvCxnSpPr>
        <p:spPr>
          <a:xfrm flipV="1">
            <a:off x="3726022" y="3220300"/>
            <a:ext cx="0" cy="65936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7439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Oval 2"/>
          <p:cNvSpPr>
            <a:spLocks noChangeArrowheads="1"/>
          </p:cNvSpPr>
          <p:nvPr/>
        </p:nvSpPr>
        <p:spPr bwMode="auto">
          <a:xfrm>
            <a:off x="1095375" y="990600"/>
            <a:ext cx="1371600" cy="685800"/>
          </a:xfrm>
          <a:prstGeom prst="ellipse">
            <a:avLst/>
          </a:prstGeom>
          <a:solidFill>
            <a:schemeClr val="accent2">
              <a:lumMod val="75000"/>
              <a:alpha val="15000"/>
            </a:schemeClr>
          </a:solidFill>
          <a:ln w="9525">
            <a:solidFill>
              <a:schemeClr val="tx1"/>
            </a:solidFill>
            <a:round/>
            <a:headEnd/>
            <a:tailEnd/>
          </a:ln>
        </p:spPr>
        <p:txBody>
          <a:bodyPr wrap="none" anchor="ctr"/>
          <a:lstStyle/>
          <a:p>
            <a:pPr algn="ctr">
              <a:defRPr/>
            </a:pPr>
            <a:r>
              <a:rPr lang="en-US" sz="2000" dirty="0">
                <a:latin typeface="+mn-lt"/>
              </a:rPr>
              <a:t>Cancer 1</a:t>
            </a:r>
          </a:p>
        </p:txBody>
      </p:sp>
      <p:sp>
        <p:nvSpPr>
          <p:cNvPr id="57347" name="Oval 3"/>
          <p:cNvSpPr>
            <a:spLocks noChangeArrowheads="1"/>
          </p:cNvSpPr>
          <p:nvPr/>
        </p:nvSpPr>
        <p:spPr bwMode="auto">
          <a:xfrm>
            <a:off x="1095375" y="2041525"/>
            <a:ext cx="1371600" cy="685800"/>
          </a:xfrm>
          <a:prstGeom prst="ellipse">
            <a:avLst/>
          </a:prstGeom>
          <a:solidFill>
            <a:schemeClr val="accent2">
              <a:lumMod val="75000"/>
              <a:alpha val="15000"/>
            </a:schemeClr>
          </a:solidFill>
          <a:ln w="9525">
            <a:solidFill>
              <a:schemeClr val="tx1"/>
            </a:solidFill>
            <a:round/>
            <a:headEnd/>
            <a:tailEnd/>
          </a:ln>
        </p:spPr>
        <p:txBody>
          <a:bodyPr wrap="none" anchor="ctr"/>
          <a:lstStyle/>
          <a:p>
            <a:pPr algn="ctr">
              <a:defRPr/>
            </a:pPr>
            <a:r>
              <a:rPr lang="en-US" sz="2000" dirty="0">
                <a:latin typeface="+mn-lt"/>
              </a:rPr>
              <a:t>Cancer 2</a:t>
            </a:r>
          </a:p>
        </p:txBody>
      </p:sp>
      <p:sp>
        <p:nvSpPr>
          <p:cNvPr id="57348" name="Oval 4"/>
          <p:cNvSpPr>
            <a:spLocks noChangeArrowheads="1"/>
          </p:cNvSpPr>
          <p:nvPr/>
        </p:nvSpPr>
        <p:spPr bwMode="auto">
          <a:xfrm>
            <a:off x="1095375" y="3092450"/>
            <a:ext cx="1371600" cy="685800"/>
          </a:xfrm>
          <a:prstGeom prst="ellipse">
            <a:avLst/>
          </a:prstGeom>
          <a:solidFill>
            <a:schemeClr val="accent2">
              <a:lumMod val="75000"/>
              <a:alpha val="15000"/>
            </a:schemeClr>
          </a:solidFill>
          <a:ln w="9525">
            <a:solidFill>
              <a:schemeClr val="tx1"/>
            </a:solidFill>
            <a:round/>
            <a:headEnd/>
            <a:tailEnd/>
          </a:ln>
        </p:spPr>
        <p:txBody>
          <a:bodyPr wrap="none" anchor="ctr"/>
          <a:lstStyle/>
          <a:p>
            <a:pPr algn="ctr">
              <a:defRPr/>
            </a:pPr>
            <a:r>
              <a:rPr lang="en-US" sz="2000" dirty="0">
                <a:latin typeface="+mn-lt"/>
              </a:rPr>
              <a:t>Cancer 3</a:t>
            </a:r>
          </a:p>
        </p:txBody>
      </p:sp>
      <p:sp>
        <p:nvSpPr>
          <p:cNvPr id="57349" name="Oval 5"/>
          <p:cNvSpPr>
            <a:spLocks noChangeArrowheads="1"/>
          </p:cNvSpPr>
          <p:nvPr/>
        </p:nvSpPr>
        <p:spPr bwMode="auto">
          <a:xfrm>
            <a:off x="1095375" y="4143375"/>
            <a:ext cx="1371600" cy="685800"/>
          </a:xfrm>
          <a:prstGeom prst="ellipse">
            <a:avLst/>
          </a:prstGeom>
          <a:solidFill>
            <a:schemeClr val="accent2">
              <a:lumMod val="75000"/>
              <a:alpha val="15000"/>
            </a:schemeClr>
          </a:solidFill>
          <a:ln w="9525">
            <a:solidFill>
              <a:schemeClr val="tx1"/>
            </a:solidFill>
            <a:round/>
            <a:headEnd/>
            <a:tailEnd/>
          </a:ln>
        </p:spPr>
        <p:txBody>
          <a:bodyPr wrap="none" anchor="ctr"/>
          <a:lstStyle/>
          <a:p>
            <a:pPr algn="ctr">
              <a:defRPr/>
            </a:pPr>
            <a:r>
              <a:rPr lang="en-US" sz="2000" dirty="0">
                <a:latin typeface="+mn-lt"/>
              </a:rPr>
              <a:t>Cancer 4</a:t>
            </a:r>
          </a:p>
        </p:txBody>
      </p:sp>
      <p:sp>
        <p:nvSpPr>
          <p:cNvPr id="57350" name="Oval 6"/>
          <p:cNvSpPr>
            <a:spLocks noChangeArrowheads="1"/>
          </p:cNvSpPr>
          <p:nvPr/>
        </p:nvSpPr>
        <p:spPr bwMode="auto">
          <a:xfrm>
            <a:off x="1095375" y="5470525"/>
            <a:ext cx="1371600" cy="685800"/>
          </a:xfrm>
          <a:prstGeom prst="ellipse">
            <a:avLst/>
          </a:prstGeom>
          <a:solidFill>
            <a:schemeClr val="accent2">
              <a:lumMod val="75000"/>
              <a:alpha val="15000"/>
            </a:schemeClr>
          </a:solidFill>
          <a:ln w="9525">
            <a:solidFill>
              <a:schemeClr val="tx1"/>
            </a:solidFill>
            <a:round/>
            <a:headEnd/>
            <a:tailEnd/>
          </a:ln>
        </p:spPr>
        <p:txBody>
          <a:bodyPr wrap="none" anchor="ctr"/>
          <a:lstStyle/>
          <a:p>
            <a:pPr algn="ctr">
              <a:defRPr/>
            </a:pPr>
            <a:r>
              <a:rPr lang="en-US" sz="2000" dirty="0">
                <a:latin typeface="+mn-lt"/>
              </a:rPr>
              <a:t>Cancer </a:t>
            </a:r>
            <a:r>
              <a:rPr lang="en-US" sz="2000" i="1" dirty="0">
                <a:latin typeface="+mn-lt"/>
              </a:rPr>
              <a:t>n</a:t>
            </a:r>
          </a:p>
        </p:txBody>
      </p:sp>
      <p:sp>
        <p:nvSpPr>
          <p:cNvPr id="57351" name="Line 7"/>
          <p:cNvSpPr>
            <a:spLocks noChangeShapeType="1"/>
          </p:cNvSpPr>
          <p:nvPr/>
        </p:nvSpPr>
        <p:spPr bwMode="auto">
          <a:xfrm>
            <a:off x="1781175" y="1677988"/>
            <a:ext cx="0" cy="365125"/>
          </a:xfrm>
          <a:prstGeom prst="line">
            <a:avLst/>
          </a:prstGeom>
          <a:noFill/>
          <a:ln w="9525">
            <a:solidFill>
              <a:schemeClr val="tx1"/>
            </a:solidFill>
            <a:round/>
            <a:headEnd/>
            <a:tailEnd type="triangle" w="med" len="med"/>
          </a:ln>
        </p:spPr>
        <p:txBody>
          <a:bodyPr/>
          <a:lstStyle/>
          <a:p>
            <a:pPr>
              <a:defRPr/>
            </a:pPr>
            <a:endParaRPr lang="en-US">
              <a:latin typeface="+mn-lt"/>
            </a:endParaRPr>
          </a:p>
        </p:txBody>
      </p:sp>
      <p:sp>
        <p:nvSpPr>
          <p:cNvPr id="57352" name="Line 8"/>
          <p:cNvSpPr>
            <a:spLocks noChangeShapeType="1"/>
          </p:cNvSpPr>
          <p:nvPr/>
        </p:nvSpPr>
        <p:spPr bwMode="auto">
          <a:xfrm>
            <a:off x="1781175" y="2728913"/>
            <a:ext cx="0" cy="365125"/>
          </a:xfrm>
          <a:prstGeom prst="line">
            <a:avLst/>
          </a:prstGeom>
          <a:noFill/>
          <a:ln w="9525">
            <a:solidFill>
              <a:schemeClr val="tx1"/>
            </a:solidFill>
            <a:round/>
            <a:headEnd/>
            <a:tailEnd type="triangle" w="med" len="med"/>
          </a:ln>
        </p:spPr>
        <p:txBody>
          <a:bodyPr/>
          <a:lstStyle/>
          <a:p>
            <a:pPr>
              <a:defRPr/>
            </a:pPr>
            <a:endParaRPr lang="en-US">
              <a:latin typeface="+mn-lt"/>
            </a:endParaRPr>
          </a:p>
        </p:txBody>
      </p:sp>
      <p:sp>
        <p:nvSpPr>
          <p:cNvPr id="57353" name="Line 9"/>
          <p:cNvSpPr>
            <a:spLocks noChangeShapeType="1"/>
          </p:cNvSpPr>
          <p:nvPr/>
        </p:nvSpPr>
        <p:spPr bwMode="auto">
          <a:xfrm>
            <a:off x="1781175" y="3779838"/>
            <a:ext cx="0" cy="365125"/>
          </a:xfrm>
          <a:prstGeom prst="line">
            <a:avLst/>
          </a:prstGeom>
          <a:noFill/>
          <a:ln w="9525">
            <a:solidFill>
              <a:schemeClr val="tx1"/>
            </a:solidFill>
            <a:round/>
            <a:headEnd/>
            <a:tailEnd type="triangle" w="med" len="med"/>
          </a:ln>
        </p:spPr>
        <p:txBody>
          <a:bodyPr/>
          <a:lstStyle/>
          <a:p>
            <a:pPr>
              <a:defRPr/>
            </a:pPr>
            <a:endParaRPr lang="en-US">
              <a:latin typeface="+mn-lt"/>
            </a:endParaRPr>
          </a:p>
        </p:txBody>
      </p:sp>
      <p:sp>
        <p:nvSpPr>
          <p:cNvPr id="57354" name="Line 10"/>
          <p:cNvSpPr>
            <a:spLocks noChangeShapeType="1"/>
          </p:cNvSpPr>
          <p:nvPr/>
        </p:nvSpPr>
        <p:spPr bwMode="auto">
          <a:xfrm flipH="1">
            <a:off x="1781175" y="4830763"/>
            <a:ext cx="0" cy="639762"/>
          </a:xfrm>
          <a:prstGeom prst="line">
            <a:avLst/>
          </a:prstGeom>
          <a:noFill/>
          <a:ln w="9525">
            <a:solidFill>
              <a:schemeClr val="tx1"/>
            </a:solidFill>
            <a:prstDash val="dash"/>
            <a:round/>
            <a:headEnd/>
            <a:tailEnd type="triangle" w="med" len="med"/>
          </a:ln>
        </p:spPr>
        <p:txBody>
          <a:bodyPr/>
          <a:lstStyle/>
          <a:p>
            <a:pPr>
              <a:defRPr/>
            </a:pPr>
            <a:endParaRPr lang="en-US">
              <a:latin typeface="+mn-lt"/>
            </a:endParaRPr>
          </a:p>
        </p:txBody>
      </p:sp>
      <p:sp>
        <p:nvSpPr>
          <p:cNvPr id="57355" name="Freeform 11"/>
          <p:cNvSpPr>
            <a:spLocks/>
          </p:cNvSpPr>
          <p:nvPr/>
        </p:nvSpPr>
        <p:spPr bwMode="auto">
          <a:xfrm rot="253913">
            <a:off x="685800" y="5486400"/>
            <a:ext cx="546100" cy="558800"/>
          </a:xfrm>
          <a:custGeom>
            <a:avLst/>
            <a:gdLst>
              <a:gd name="T0" fmla="*/ 546100 w 344"/>
              <a:gd name="T1" fmla="*/ 88900 h 352"/>
              <a:gd name="T2" fmla="*/ 393700 w 344"/>
              <a:gd name="T3" fmla="*/ 12700 h 352"/>
              <a:gd name="T4" fmla="*/ 241300 w 344"/>
              <a:gd name="T5" fmla="*/ 12700 h 352"/>
              <a:gd name="T6" fmla="*/ 88900 w 344"/>
              <a:gd name="T7" fmla="*/ 88900 h 352"/>
              <a:gd name="T8" fmla="*/ 12700 w 344"/>
              <a:gd name="T9" fmla="*/ 241300 h 352"/>
              <a:gd name="T10" fmla="*/ 12700 w 344"/>
              <a:gd name="T11" fmla="*/ 393700 h 352"/>
              <a:gd name="T12" fmla="*/ 88900 w 344"/>
              <a:gd name="T13" fmla="*/ 469900 h 352"/>
              <a:gd name="T14" fmla="*/ 241300 w 344"/>
              <a:gd name="T15" fmla="*/ 546100 h 352"/>
              <a:gd name="T16" fmla="*/ 393700 w 344"/>
              <a:gd name="T17" fmla="*/ 546100 h 352"/>
              <a:gd name="T18" fmla="*/ 546100 w 344"/>
              <a:gd name="T19" fmla="*/ 469900 h 35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44"/>
              <a:gd name="T31" fmla="*/ 0 h 352"/>
              <a:gd name="T32" fmla="*/ 344 w 344"/>
              <a:gd name="T33" fmla="*/ 352 h 35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44" h="352">
                <a:moveTo>
                  <a:pt x="344" y="56"/>
                </a:moveTo>
                <a:cubicBezTo>
                  <a:pt x="312" y="36"/>
                  <a:pt x="280" y="16"/>
                  <a:pt x="248" y="8"/>
                </a:cubicBezTo>
                <a:cubicBezTo>
                  <a:pt x="216" y="0"/>
                  <a:pt x="184" y="0"/>
                  <a:pt x="152" y="8"/>
                </a:cubicBezTo>
                <a:cubicBezTo>
                  <a:pt x="120" y="16"/>
                  <a:pt x="80" y="32"/>
                  <a:pt x="56" y="56"/>
                </a:cubicBezTo>
                <a:cubicBezTo>
                  <a:pt x="32" y="80"/>
                  <a:pt x="16" y="120"/>
                  <a:pt x="8" y="152"/>
                </a:cubicBezTo>
                <a:cubicBezTo>
                  <a:pt x="0" y="184"/>
                  <a:pt x="0" y="224"/>
                  <a:pt x="8" y="248"/>
                </a:cubicBezTo>
                <a:cubicBezTo>
                  <a:pt x="16" y="272"/>
                  <a:pt x="32" y="280"/>
                  <a:pt x="56" y="296"/>
                </a:cubicBezTo>
                <a:cubicBezTo>
                  <a:pt x="80" y="312"/>
                  <a:pt x="120" y="336"/>
                  <a:pt x="152" y="344"/>
                </a:cubicBezTo>
                <a:cubicBezTo>
                  <a:pt x="184" y="352"/>
                  <a:pt x="216" y="352"/>
                  <a:pt x="248" y="344"/>
                </a:cubicBezTo>
                <a:cubicBezTo>
                  <a:pt x="280" y="336"/>
                  <a:pt x="312" y="316"/>
                  <a:pt x="344" y="296"/>
                </a:cubicBezTo>
              </a:path>
            </a:pathLst>
          </a:custGeom>
          <a:noFill/>
          <a:ln w="9525">
            <a:solidFill>
              <a:schemeClr val="tx1"/>
            </a:solidFill>
            <a:round/>
            <a:headEnd/>
            <a:tailEnd type="triangle" w="med" len="med"/>
          </a:ln>
        </p:spPr>
        <p:txBody>
          <a:bodyPr/>
          <a:lstStyle/>
          <a:p>
            <a:pPr>
              <a:defRPr/>
            </a:pPr>
            <a:endParaRPr lang="en-US">
              <a:latin typeface="+mn-lt"/>
            </a:endParaRPr>
          </a:p>
        </p:txBody>
      </p:sp>
      <p:sp>
        <p:nvSpPr>
          <p:cNvPr id="57356" name="Line 12"/>
          <p:cNvSpPr>
            <a:spLocks noChangeShapeType="1"/>
          </p:cNvSpPr>
          <p:nvPr/>
        </p:nvSpPr>
        <p:spPr bwMode="auto">
          <a:xfrm>
            <a:off x="2466975" y="1323975"/>
            <a:ext cx="2101850" cy="0"/>
          </a:xfrm>
          <a:prstGeom prst="line">
            <a:avLst/>
          </a:prstGeom>
          <a:noFill/>
          <a:ln w="9525">
            <a:solidFill>
              <a:schemeClr val="tx1"/>
            </a:solidFill>
            <a:round/>
            <a:headEnd/>
            <a:tailEnd type="triangle" w="med" len="med"/>
          </a:ln>
        </p:spPr>
        <p:txBody>
          <a:bodyPr/>
          <a:lstStyle/>
          <a:p>
            <a:pPr>
              <a:defRPr/>
            </a:pPr>
            <a:endParaRPr lang="en-US">
              <a:latin typeface="+mn-lt"/>
            </a:endParaRPr>
          </a:p>
        </p:txBody>
      </p:sp>
      <p:sp>
        <p:nvSpPr>
          <p:cNvPr id="57357" name="Text Box 13"/>
          <p:cNvSpPr txBox="1">
            <a:spLocks noChangeArrowheads="1"/>
          </p:cNvSpPr>
          <p:nvPr/>
        </p:nvSpPr>
        <p:spPr bwMode="auto">
          <a:xfrm>
            <a:off x="2741613" y="839788"/>
            <a:ext cx="1477962" cy="523875"/>
          </a:xfrm>
          <a:prstGeom prst="rect">
            <a:avLst/>
          </a:prstGeom>
          <a:noFill/>
          <a:ln w="9525">
            <a:noFill/>
            <a:miter lim="800000"/>
            <a:headEnd/>
            <a:tailEnd/>
          </a:ln>
        </p:spPr>
        <p:txBody>
          <a:bodyPr wrap="none">
            <a:spAutoFit/>
          </a:bodyPr>
          <a:lstStyle/>
          <a:p>
            <a:pPr>
              <a:defRPr/>
            </a:pPr>
            <a:r>
              <a:rPr lang="en-US" sz="2800">
                <a:latin typeface="+mn-lt"/>
              </a:rPr>
              <a:t>pRecur</a:t>
            </a:r>
            <a:r>
              <a:rPr lang="en-US" sz="2800" baseline="-25000">
                <a:latin typeface="+mn-lt"/>
              </a:rPr>
              <a:t>1</a:t>
            </a:r>
          </a:p>
        </p:txBody>
      </p:sp>
      <p:sp>
        <p:nvSpPr>
          <p:cNvPr id="57358" name="Line 14"/>
          <p:cNvSpPr>
            <a:spLocks noChangeShapeType="1"/>
          </p:cNvSpPr>
          <p:nvPr/>
        </p:nvSpPr>
        <p:spPr bwMode="auto">
          <a:xfrm>
            <a:off x="2466975" y="2376488"/>
            <a:ext cx="2101850" cy="0"/>
          </a:xfrm>
          <a:prstGeom prst="line">
            <a:avLst/>
          </a:prstGeom>
          <a:noFill/>
          <a:ln w="9525">
            <a:solidFill>
              <a:schemeClr val="tx1"/>
            </a:solidFill>
            <a:round/>
            <a:headEnd/>
            <a:tailEnd type="triangle" w="med" len="med"/>
          </a:ln>
        </p:spPr>
        <p:txBody>
          <a:bodyPr/>
          <a:lstStyle/>
          <a:p>
            <a:pPr>
              <a:defRPr/>
            </a:pPr>
            <a:endParaRPr lang="en-US">
              <a:latin typeface="+mn-lt"/>
            </a:endParaRPr>
          </a:p>
        </p:txBody>
      </p:sp>
      <p:sp>
        <p:nvSpPr>
          <p:cNvPr id="57359" name="Text Box 15"/>
          <p:cNvSpPr txBox="1">
            <a:spLocks noChangeArrowheads="1"/>
          </p:cNvSpPr>
          <p:nvPr/>
        </p:nvSpPr>
        <p:spPr bwMode="auto">
          <a:xfrm>
            <a:off x="2743200" y="1890713"/>
            <a:ext cx="1477963" cy="523875"/>
          </a:xfrm>
          <a:prstGeom prst="rect">
            <a:avLst/>
          </a:prstGeom>
          <a:noFill/>
          <a:ln w="9525">
            <a:noFill/>
            <a:miter lim="800000"/>
            <a:headEnd/>
            <a:tailEnd/>
          </a:ln>
        </p:spPr>
        <p:txBody>
          <a:bodyPr wrap="none">
            <a:spAutoFit/>
          </a:bodyPr>
          <a:lstStyle/>
          <a:p>
            <a:pPr>
              <a:defRPr/>
            </a:pPr>
            <a:r>
              <a:rPr lang="en-US" sz="2800">
                <a:latin typeface="+mn-lt"/>
              </a:rPr>
              <a:t>pRecur</a:t>
            </a:r>
            <a:r>
              <a:rPr lang="en-US" sz="2800" baseline="-25000">
                <a:latin typeface="+mn-lt"/>
              </a:rPr>
              <a:t>2</a:t>
            </a:r>
          </a:p>
        </p:txBody>
      </p:sp>
      <p:sp>
        <p:nvSpPr>
          <p:cNvPr id="57360" name="Line 16"/>
          <p:cNvSpPr>
            <a:spLocks noChangeShapeType="1"/>
          </p:cNvSpPr>
          <p:nvPr/>
        </p:nvSpPr>
        <p:spPr bwMode="auto">
          <a:xfrm>
            <a:off x="2466975" y="3429000"/>
            <a:ext cx="2101850" cy="0"/>
          </a:xfrm>
          <a:prstGeom prst="line">
            <a:avLst/>
          </a:prstGeom>
          <a:noFill/>
          <a:ln w="9525">
            <a:solidFill>
              <a:schemeClr val="tx1"/>
            </a:solidFill>
            <a:round/>
            <a:headEnd/>
            <a:tailEnd type="triangle" w="med" len="med"/>
          </a:ln>
        </p:spPr>
        <p:txBody>
          <a:bodyPr/>
          <a:lstStyle/>
          <a:p>
            <a:pPr>
              <a:defRPr/>
            </a:pPr>
            <a:endParaRPr lang="en-US">
              <a:latin typeface="+mn-lt"/>
            </a:endParaRPr>
          </a:p>
        </p:txBody>
      </p:sp>
      <p:sp>
        <p:nvSpPr>
          <p:cNvPr id="57361" name="Text Box 17"/>
          <p:cNvSpPr txBox="1">
            <a:spLocks noChangeArrowheads="1"/>
          </p:cNvSpPr>
          <p:nvPr/>
        </p:nvSpPr>
        <p:spPr bwMode="auto">
          <a:xfrm>
            <a:off x="2741613" y="2943225"/>
            <a:ext cx="1477962" cy="523875"/>
          </a:xfrm>
          <a:prstGeom prst="rect">
            <a:avLst/>
          </a:prstGeom>
          <a:noFill/>
          <a:ln w="9525">
            <a:noFill/>
            <a:miter lim="800000"/>
            <a:headEnd/>
            <a:tailEnd/>
          </a:ln>
        </p:spPr>
        <p:txBody>
          <a:bodyPr wrap="none">
            <a:spAutoFit/>
          </a:bodyPr>
          <a:lstStyle/>
          <a:p>
            <a:pPr>
              <a:defRPr/>
            </a:pPr>
            <a:r>
              <a:rPr lang="en-US" sz="2800">
                <a:latin typeface="+mn-lt"/>
              </a:rPr>
              <a:t>pRecur</a:t>
            </a:r>
            <a:r>
              <a:rPr lang="en-US" sz="2800" baseline="-25000">
                <a:latin typeface="+mn-lt"/>
              </a:rPr>
              <a:t>3</a:t>
            </a:r>
          </a:p>
        </p:txBody>
      </p:sp>
      <p:sp>
        <p:nvSpPr>
          <p:cNvPr id="57362" name="Line 18"/>
          <p:cNvSpPr>
            <a:spLocks noChangeShapeType="1"/>
          </p:cNvSpPr>
          <p:nvPr/>
        </p:nvSpPr>
        <p:spPr bwMode="auto">
          <a:xfrm>
            <a:off x="2466975" y="4478338"/>
            <a:ext cx="2101850" cy="0"/>
          </a:xfrm>
          <a:prstGeom prst="line">
            <a:avLst/>
          </a:prstGeom>
          <a:noFill/>
          <a:ln w="9525">
            <a:solidFill>
              <a:schemeClr val="tx1"/>
            </a:solidFill>
            <a:round/>
            <a:headEnd/>
            <a:tailEnd type="triangle" w="med" len="med"/>
          </a:ln>
        </p:spPr>
        <p:txBody>
          <a:bodyPr/>
          <a:lstStyle/>
          <a:p>
            <a:pPr>
              <a:defRPr/>
            </a:pPr>
            <a:endParaRPr lang="en-US">
              <a:latin typeface="+mn-lt"/>
            </a:endParaRPr>
          </a:p>
        </p:txBody>
      </p:sp>
      <p:sp>
        <p:nvSpPr>
          <p:cNvPr id="57363" name="Text Box 19"/>
          <p:cNvSpPr txBox="1">
            <a:spLocks noChangeArrowheads="1"/>
          </p:cNvSpPr>
          <p:nvPr/>
        </p:nvSpPr>
        <p:spPr bwMode="auto">
          <a:xfrm>
            <a:off x="2741613" y="3994150"/>
            <a:ext cx="1477962" cy="523875"/>
          </a:xfrm>
          <a:prstGeom prst="rect">
            <a:avLst/>
          </a:prstGeom>
          <a:noFill/>
          <a:ln w="9525">
            <a:noFill/>
            <a:miter lim="800000"/>
            <a:headEnd/>
            <a:tailEnd/>
          </a:ln>
        </p:spPr>
        <p:txBody>
          <a:bodyPr wrap="none">
            <a:spAutoFit/>
          </a:bodyPr>
          <a:lstStyle/>
          <a:p>
            <a:pPr>
              <a:defRPr/>
            </a:pPr>
            <a:r>
              <a:rPr lang="en-US" sz="2800">
                <a:latin typeface="+mn-lt"/>
              </a:rPr>
              <a:t>pRecur</a:t>
            </a:r>
            <a:r>
              <a:rPr lang="en-US" sz="2800" baseline="-25000">
                <a:latin typeface="+mn-lt"/>
              </a:rPr>
              <a:t>4</a:t>
            </a:r>
          </a:p>
        </p:txBody>
      </p:sp>
      <p:sp>
        <p:nvSpPr>
          <p:cNvPr id="57364" name="Line 20"/>
          <p:cNvSpPr>
            <a:spLocks noChangeShapeType="1"/>
          </p:cNvSpPr>
          <p:nvPr/>
        </p:nvSpPr>
        <p:spPr bwMode="auto">
          <a:xfrm>
            <a:off x="2466975" y="5803900"/>
            <a:ext cx="2101850" cy="0"/>
          </a:xfrm>
          <a:prstGeom prst="line">
            <a:avLst/>
          </a:prstGeom>
          <a:noFill/>
          <a:ln w="9525">
            <a:solidFill>
              <a:schemeClr val="tx1"/>
            </a:solidFill>
            <a:round/>
            <a:headEnd/>
            <a:tailEnd type="triangle" w="med" len="med"/>
          </a:ln>
        </p:spPr>
        <p:txBody>
          <a:bodyPr/>
          <a:lstStyle/>
          <a:p>
            <a:pPr>
              <a:defRPr/>
            </a:pPr>
            <a:endParaRPr lang="en-US">
              <a:latin typeface="+mn-lt"/>
            </a:endParaRPr>
          </a:p>
        </p:txBody>
      </p:sp>
      <p:sp>
        <p:nvSpPr>
          <p:cNvPr id="57365" name="Text Box 21"/>
          <p:cNvSpPr txBox="1">
            <a:spLocks noChangeArrowheads="1"/>
          </p:cNvSpPr>
          <p:nvPr/>
        </p:nvSpPr>
        <p:spPr bwMode="auto">
          <a:xfrm>
            <a:off x="2741613" y="5319713"/>
            <a:ext cx="1477962" cy="523875"/>
          </a:xfrm>
          <a:prstGeom prst="rect">
            <a:avLst/>
          </a:prstGeom>
          <a:noFill/>
          <a:ln w="9525">
            <a:noFill/>
            <a:miter lim="800000"/>
            <a:headEnd/>
            <a:tailEnd/>
          </a:ln>
        </p:spPr>
        <p:txBody>
          <a:bodyPr wrap="none">
            <a:spAutoFit/>
          </a:bodyPr>
          <a:lstStyle/>
          <a:p>
            <a:pPr>
              <a:defRPr/>
            </a:pPr>
            <a:r>
              <a:rPr lang="en-US" sz="2800">
                <a:latin typeface="+mn-lt"/>
              </a:rPr>
              <a:t>pRecur</a:t>
            </a:r>
            <a:r>
              <a:rPr lang="en-US" sz="2800" baseline="-25000">
                <a:latin typeface="+mn-lt"/>
              </a:rPr>
              <a:t>n</a:t>
            </a:r>
          </a:p>
        </p:txBody>
      </p:sp>
      <p:sp>
        <p:nvSpPr>
          <p:cNvPr id="57366" name="AutoShape 22"/>
          <p:cNvSpPr>
            <a:spLocks/>
          </p:cNvSpPr>
          <p:nvPr/>
        </p:nvSpPr>
        <p:spPr bwMode="auto">
          <a:xfrm>
            <a:off x="4724400" y="1066800"/>
            <a:ext cx="914400" cy="4876800"/>
          </a:xfrm>
          <a:prstGeom prst="rightBrace">
            <a:avLst>
              <a:gd name="adj1" fmla="val 44444"/>
              <a:gd name="adj2" fmla="val 50000"/>
            </a:avLst>
          </a:prstGeom>
          <a:noFill/>
          <a:ln w="9525">
            <a:solidFill>
              <a:schemeClr val="tx1"/>
            </a:solidFill>
            <a:round/>
            <a:headEnd/>
            <a:tailEnd/>
          </a:ln>
        </p:spPr>
        <p:txBody>
          <a:bodyPr wrap="none" anchor="ctr"/>
          <a:lstStyle/>
          <a:p>
            <a:pPr>
              <a:defRPr/>
            </a:pPr>
            <a:endParaRPr lang="en-US">
              <a:latin typeface="+mn-lt"/>
            </a:endParaRPr>
          </a:p>
        </p:txBody>
      </p:sp>
      <p:sp>
        <p:nvSpPr>
          <p:cNvPr id="57367" name="Oval 23"/>
          <p:cNvSpPr>
            <a:spLocks noChangeArrowheads="1"/>
          </p:cNvSpPr>
          <p:nvPr/>
        </p:nvSpPr>
        <p:spPr bwMode="auto">
          <a:xfrm>
            <a:off x="5940425" y="3162300"/>
            <a:ext cx="1371600" cy="685800"/>
          </a:xfrm>
          <a:prstGeom prst="ellipse">
            <a:avLst/>
          </a:prstGeom>
          <a:solidFill>
            <a:schemeClr val="accent2">
              <a:lumMod val="75000"/>
              <a:alpha val="15000"/>
            </a:schemeClr>
          </a:solidFill>
          <a:ln w="9525">
            <a:solidFill>
              <a:schemeClr val="tx1"/>
            </a:solidFill>
            <a:round/>
            <a:headEnd/>
            <a:tailEnd/>
          </a:ln>
        </p:spPr>
        <p:txBody>
          <a:bodyPr wrap="none" anchor="ctr"/>
          <a:lstStyle/>
          <a:p>
            <a:pPr algn="ctr">
              <a:defRPr/>
            </a:pPr>
            <a:r>
              <a:rPr lang="en-US" sz="2400">
                <a:latin typeface="+mn-lt"/>
              </a:rPr>
              <a:t>Recur</a:t>
            </a:r>
          </a:p>
        </p:txBody>
      </p:sp>
      <p:sp>
        <p:nvSpPr>
          <p:cNvPr id="57371" name="Text Box 27"/>
          <p:cNvSpPr txBox="1">
            <a:spLocks noChangeArrowheads="1"/>
          </p:cNvSpPr>
          <p:nvPr/>
        </p:nvSpPr>
        <p:spPr bwMode="auto">
          <a:xfrm>
            <a:off x="5533299" y="5581650"/>
            <a:ext cx="3245644" cy="830997"/>
          </a:xfrm>
          <a:prstGeom prst="rect">
            <a:avLst/>
          </a:prstGeom>
          <a:noFill/>
          <a:ln w="9525">
            <a:noFill/>
            <a:miter lim="800000"/>
            <a:headEnd/>
            <a:tailEnd/>
          </a:ln>
        </p:spPr>
        <p:txBody>
          <a:bodyPr wrap="square">
            <a:spAutoFit/>
          </a:bodyPr>
          <a:lstStyle/>
          <a:p>
            <a:pPr>
              <a:defRPr/>
            </a:pPr>
            <a:r>
              <a:rPr lang="en-US" sz="2400" dirty="0">
                <a:latin typeface="+mn-lt"/>
              </a:rPr>
              <a:t>Transitions to Dead also allowed.</a:t>
            </a:r>
          </a:p>
        </p:txBody>
      </p:sp>
      <p:sp>
        <p:nvSpPr>
          <p:cNvPr id="57372" name="Text Box 28"/>
          <p:cNvSpPr txBox="1">
            <a:spLocks noChangeArrowheads="1"/>
          </p:cNvSpPr>
          <p:nvPr/>
        </p:nvSpPr>
        <p:spPr bwMode="auto">
          <a:xfrm>
            <a:off x="5562600" y="381000"/>
            <a:ext cx="2997200" cy="646113"/>
          </a:xfrm>
          <a:prstGeom prst="rect">
            <a:avLst/>
          </a:prstGeom>
          <a:noFill/>
          <a:ln w="9525">
            <a:noFill/>
            <a:miter lim="800000"/>
            <a:headEnd/>
            <a:tailEnd/>
          </a:ln>
        </p:spPr>
        <p:txBody>
          <a:bodyPr wrap="none">
            <a:spAutoFit/>
          </a:bodyPr>
          <a:lstStyle/>
          <a:p>
            <a:pPr>
              <a:defRPr/>
            </a:pPr>
            <a:r>
              <a:rPr lang="en-US" sz="3600" i="1" u="sng">
                <a:latin typeface="+mn-lt"/>
              </a:rPr>
              <a:t>Tunnel States</a:t>
            </a:r>
          </a:p>
        </p:txBody>
      </p:sp>
      <p:sp>
        <p:nvSpPr>
          <p:cNvPr id="29" name="Slide Number Placeholder 28"/>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F7E73E1-F280-4386-87FD-01754258053D}" type="slidenum">
              <a:rPr lang="en-US">
                <a:solidFill>
                  <a:schemeClr val="accent1"/>
                </a:solidFill>
              </a:rPr>
              <a:pPr eaLnBrk="1" hangingPunct="1"/>
              <a:t>18</a:t>
            </a:fld>
            <a:endParaRPr lang="en-US" dirty="0">
              <a:solidFill>
                <a:schemeClr val="accent1"/>
              </a:solidFill>
            </a:endParaRPr>
          </a:p>
        </p:txBody>
      </p:sp>
      <p:cxnSp>
        <p:nvCxnSpPr>
          <p:cNvPr id="3" name="Straight Arrow Connector 2">
            <a:extLst>
              <a:ext uri="{FF2B5EF4-FFF2-40B4-BE49-F238E27FC236}">
                <a16:creationId xmlns:a16="http://schemas.microsoft.com/office/drawing/2014/main" id="{62253F7C-73B3-AA4E-8A29-41AC09233B0B}"/>
              </a:ext>
            </a:extLst>
          </p:cNvPr>
          <p:cNvCxnSpPr/>
          <p:nvPr/>
        </p:nvCxnSpPr>
        <p:spPr>
          <a:xfrm>
            <a:off x="914400" y="381000"/>
            <a:ext cx="337374" cy="64611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03569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2AEC3-06C6-DE42-B170-85BF77700498}"/>
              </a:ext>
            </a:extLst>
          </p:cNvPr>
          <p:cNvSpPr>
            <a:spLocks noGrp="1"/>
          </p:cNvSpPr>
          <p:nvPr>
            <p:ph type="title"/>
          </p:nvPr>
        </p:nvSpPr>
        <p:spPr/>
        <p:txBody>
          <a:bodyPr/>
          <a:lstStyle/>
          <a:p>
            <a:r>
              <a:rPr lang="en-US" dirty="0"/>
              <a:t>Other Types of Dependence</a:t>
            </a:r>
          </a:p>
        </p:txBody>
      </p:sp>
      <p:sp>
        <p:nvSpPr>
          <p:cNvPr id="3" name="Content Placeholder 2">
            <a:extLst>
              <a:ext uri="{FF2B5EF4-FFF2-40B4-BE49-F238E27FC236}">
                <a16:creationId xmlns:a16="http://schemas.microsoft.com/office/drawing/2014/main" id="{FA17248C-F892-234E-B575-28F547CA6889}"/>
              </a:ext>
            </a:extLst>
          </p:cNvPr>
          <p:cNvSpPr>
            <a:spLocks noGrp="1"/>
          </p:cNvSpPr>
          <p:nvPr>
            <p:ph idx="1"/>
          </p:nvPr>
        </p:nvSpPr>
        <p:spPr/>
        <p:txBody>
          <a:bodyPr>
            <a:normAutofit/>
          </a:bodyPr>
          <a:lstStyle/>
          <a:p>
            <a:r>
              <a:rPr lang="en-US" sz="2400" dirty="0"/>
              <a:t>“Memoryless” property of Markov models is a BIG assumption</a:t>
            </a:r>
          </a:p>
          <a:p>
            <a:pPr lvl="1"/>
            <a:r>
              <a:rPr lang="en-US" sz="2400" dirty="0"/>
              <a:t>Transition probabilities only depend on the current state and not on past states</a:t>
            </a:r>
          </a:p>
          <a:p>
            <a:r>
              <a:rPr lang="en-US" sz="2400" dirty="0"/>
              <a:t>Many transition probabilities depend on history</a:t>
            </a:r>
          </a:p>
          <a:p>
            <a:pPr lvl="1"/>
            <a:r>
              <a:rPr lang="en-US" sz="2200" dirty="0"/>
              <a:t>Risk of myocardial infarction (MI) greater for persons with prior MI </a:t>
            </a:r>
          </a:p>
          <a:p>
            <a:pPr lvl="1"/>
            <a:r>
              <a:rPr lang="en-US" sz="2200" dirty="0"/>
              <a:t>Effectiveness of a drug used as first-line therapy may be better than if used as second-line therapy</a:t>
            </a:r>
          </a:p>
        </p:txBody>
      </p:sp>
      <p:sp>
        <p:nvSpPr>
          <p:cNvPr id="4" name="Slide Number Placeholder 28">
            <a:extLst>
              <a:ext uri="{FF2B5EF4-FFF2-40B4-BE49-F238E27FC236}">
                <a16:creationId xmlns:a16="http://schemas.microsoft.com/office/drawing/2014/main" id="{8452026E-0BA1-934D-9AE2-A839BA2E2F0A}"/>
              </a:ext>
            </a:extLst>
          </p:cNvPr>
          <p:cNvSpPr>
            <a:spLocks noGrp="1"/>
          </p:cNvSpPr>
          <p:nvPr>
            <p:ph type="sldNum" sz="quarter" idx="12"/>
          </p:nvPr>
        </p:nvSpPr>
        <p:spPr>
          <a:xfrm>
            <a:off x="8559864" y="6453336"/>
            <a:ext cx="548640" cy="396240"/>
          </a:xfrm>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F7E73E1-F280-4386-87FD-01754258053D}" type="slidenum">
              <a:rPr lang="en-US">
                <a:solidFill>
                  <a:schemeClr val="accent1"/>
                </a:solidFill>
              </a:rPr>
              <a:pPr eaLnBrk="1" hangingPunct="1"/>
              <a:t>19</a:t>
            </a:fld>
            <a:endParaRPr lang="en-US" dirty="0">
              <a:solidFill>
                <a:schemeClr val="accent1"/>
              </a:solidFill>
            </a:endParaRPr>
          </a:p>
        </p:txBody>
      </p:sp>
    </p:spTree>
    <p:extLst>
      <p:ext uri="{BB962C8B-B14F-4D97-AF65-F5344CB8AC3E}">
        <p14:creationId xmlns:p14="http://schemas.microsoft.com/office/powerpoint/2010/main" val="37592884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60"/>
        <p:cNvGrpSpPr/>
        <p:nvPr/>
      </p:nvGrpSpPr>
      <p:grpSpPr>
        <a:xfrm>
          <a:off x="0" y="0"/>
          <a:ext cx="0" cy="0"/>
          <a:chOff x="0" y="0"/>
          <a:chExt cx="0" cy="0"/>
        </a:xfrm>
      </p:grpSpPr>
      <p:sp>
        <p:nvSpPr>
          <p:cNvPr id="561" name="Shape 561"/>
          <p:cNvSpPr txBox="1">
            <a:spLocks noGrp="1"/>
          </p:cNvSpPr>
          <p:nvPr>
            <p:ph type="title"/>
          </p:nvPr>
        </p:nvSpPr>
        <p:spPr>
          <a:xfrm>
            <a:off x="840431" y="274638"/>
            <a:ext cx="7875551" cy="11430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nl-NL" dirty="0"/>
              <a:t>State-Transition Cohort Models</a:t>
            </a:r>
            <a:endParaRPr dirty="0"/>
          </a:p>
        </p:txBody>
      </p:sp>
      <p:sp>
        <p:nvSpPr>
          <p:cNvPr id="562" name="Shape 562"/>
          <p:cNvSpPr txBox="1">
            <a:spLocks noGrp="1"/>
          </p:cNvSpPr>
          <p:nvPr>
            <p:ph idx="1"/>
          </p:nvPr>
        </p:nvSpPr>
        <p:spPr>
          <a:xfrm>
            <a:off x="840425" y="1643974"/>
            <a:ext cx="8015700" cy="4640726"/>
          </a:xfrm>
          <a:prstGeom prst="rect">
            <a:avLst/>
          </a:prstGeom>
        </p:spPr>
        <p:txBody>
          <a:bodyPr spcFirstLastPara="1" wrap="square" lIns="91425" tIns="91425" rIns="91425" bIns="91425" anchor="t" anchorCtr="0">
            <a:noAutofit/>
          </a:bodyPr>
          <a:lstStyle/>
          <a:p>
            <a:pPr marL="457200" lvl="0" indent="-381000" rtl="0">
              <a:spcBef>
                <a:spcPts val="800"/>
              </a:spcBef>
              <a:spcAft>
                <a:spcPts val="0"/>
              </a:spcAft>
              <a:buSzPts val="2400"/>
              <a:buChar char="•"/>
            </a:pPr>
            <a:r>
              <a:rPr lang="nl-NL" sz="2400" dirty="0" err="1"/>
              <a:t>Models</a:t>
            </a:r>
            <a:r>
              <a:rPr lang="nl-NL" sz="2400" dirty="0"/>
              <a:t> </a:t>
            </a:r>
            <a:r>
              <a:rPr lang="nl-NL" sz="2400" dirty="0" err="1"/>
              <a:t>where</a:t>
            </a:r>
            <a:r>
              <a:rPr lang="nl-NL" sz="2400" dirty="0"/>
              <a:t> </a:t>
            </a:r>
            <a:r>
              <a:rPr lang="nl-NL" sz="2400" dirty="0" err="1"/>
              <a:t>proportions</a:t>
            </a:r>
            <a:r>
              <a:rPr lang="nl-NL" sz="2400" dirty="0"/>
              <a:t> of a cohort </a:t>
            </a:r>
            <a:r>
              <a:rPr lang="nl-NL" sz="2400" dirty="0" err="1"/>
              <a:t>occupy</a:t>
            </a:r>
            <a:r>
              <a:rPr lang="nl-NL" sz="2400" dirty="0"/>
              <a:t> </a:t>
            </a:r>
            <a:r>
              <a:rPr lang="nl-NL" sz="2400" dirty="0" err="1"/>
              <a:t>states</a:t>
            </a:r>
            <a:r>
              <a:rPr lang="nl-NL" sz="2400" dirty="0"/>
              <a:t> at </a:t>
            </a:r>
            <a:r>
              <a:rPr lang="nl-NL" sz="2400" dirty="0" err="1"/>
              <a:t>each</a:t>
            </a:r>
            <a:r>
              <a:rPr lang="nl-NL" sz="2400" dirty="0"/>
              <a:t> point in time (e.g., </a:t>
            </a:r>
            <a:r>
              <a:rPr lang="nl-NL" sz="2400" dirty="0" err="1"/>
              <a:t>healthy</a:t>
            </a:r>
            <a:r>
              <a:rPr lang="nl-NL" sz="2400" dirty="0"/>
              <a:t>, sick, </a:t>
            </a:r>
            <a:r>
              <a:rPr lang="nl-NL" sz="2400" dirty="0" err="1"/>
              <a:t>stable</a:t>
            </a:r>
            <a:r>
              <a:rPr lang="nl-NL" sz="2400" dirty="0"/>
              <a:t>, </a:t>
            </a:r>
            <a:r>
              <a:rPr lang="nl-NL" sz="2400" dirty="0" err="1"/>
              <a:t>progressed</a:t>
            </a:r>
            <a:r>
              <a:rPr lang="nl-NL" sz="2400" dirty="0"/>
              <a:t>, dead).</a:t>
            </a:r>
            <a:endParaRPr sz="2400" dirty="0"/>
          </a:p>
          <a:p>
            <a:pPr marL="457200" lvl="0" indent="-381000" rtl="0">
              <a:spcBef>
                <a:spcPts val="1000"/>
              </a:spcBef>
              <a:spcAft>
                <a:spcPts val="0"/>
              </a:spcAft>
              <a:buSzPts val="2400"/>
              <a:buChar char="•"/>
            </a:pPr>
            <a:r>
              <a:rPr lang="nl-NL" sz="2400" dirty="0"/>
              <a:t>Transitions allowed between states with some probability.</a:t>
            </a:r>
            <a:endParaRPr sz="2400" dirty="0"/>
          </a:p>
          <a:p>
            <a:pPr marL="457200" lvl="0" indent="-381000" rtl="0">
              <a:spcBef>
                <a:spcPts val="1000"/>
              </a:spcBef>
              <a:spcAft>
                <a:spcPts val="0"/>
              </a:spcAft>
              <a:buSzPts val="2400"/>
              <a:buChar char="•"/>
            </a:pPr>
            <a:r>
              <a:rPr lang="nl-NL" sz="2400" dirty="0" err="1"/>
              <a:t>Transitions</a:t>
            </a:r>
            <a:r>
              <a:rPr lang="nl-NL" sz="2400" dirty="0"/>
              <a:t> </a:t>
            </a:r>
            <a:r>
              <a:rPr lang="nl-NL" sz="2400" dirty="0" err="1"/>
              <a:t>occur</a:t>
            </a:r>
            <a:r>
              <a:rPr lang="nl-NL" sz="2400" dirty="0"/>
              <a:t> in </a:t>
            </a:r>
            <a:r>
              <a:rPr lang="nl-NL" sz="2400" dirty="0" err="1"/>
              <a:t>cycles</a:t>
            </a:r>
            <a:r>
              <a:rPr lang="nl-NL" sz="2400" dirty="0"/>
              <a:t> (</a:t>
            </a:r>
            <a:r>
              <a:rPr lang="nl-NL" sz="2400" dirty="0" err="1"/>
              <a:t>months</a:t>
            </a:r>
            <a:r>
              <a:rPr lang="nl-NL" sz="2400" dirty="0"/>
              <a:t>, </a:t>
            </a:r>
            <a:r>
              <a:rPr lang="nl-NL" sz="2400" dirty="0" err="1"/>
              <a:t>years</a:t>
            </a:r>
            <a:r>
              <a:rPr lang="nl-NL" sz="2400" dirty="0"/>
              <a:t> </a:t>
            </a:r>
            <a:r>
              <a:rPr lang="nl-NL" sz="2400" dirty="0" err="1"/>
              <a:t>etc</a:t>
            </a:r>
            <a:r>
              <a:rPr lang="nl-NL" sz="2400" dirty="0"/>
              <a:t>).</a:t>
            </a:r>
            <a:endParaRPr sz="2400" dirty="0"/>
          </a:p>
          <a:p>
            <a:pPr marL="457200" lvl="0" indent="-381000" rtl="0">
              <a:spcBef>
                <a:spcPts val="1000"/>
              </a:spcBef>
              <a:spcAft>
                <a:spcPts val="0"/>
              </a:spcAft>
              <a:buSzPts val="2400"/>
              <a:buChar char="•"/>
            </a:pPr>
            <a:r>
              <a:rPr lang="nl-NL" sz="2400" dirty="0"/>
              <a:t>Each state associated with a value associated with a model outcome ($, utility).</a:t>
            </a:r>
            <a:endParaRPr sz="2400" dirty="0"/>
          </a:p>
          <a:p>
            <a:pPr marL="457200" lvl="0" indent="-381000" rtl="0">
              <a:spcBef>
                <a:spcPts val="1000"/>
              </a:spcBef>
              <a:spcAft>
                <a:spcPts val="1000"/>
              </a:spcAft>
              <a:buSzPts val="2400"/>
              <a:buChar char="•"/>
            </a:pPr>
            <a:r>
              <a:rPr lang="nl-NL" sz="2400" dirty="0"/>
              <a:t>Markov assumption: no “memory” within states.</a:t>
            </a:r>
            <a:endParaRPr sz="2400" dirty="0"/>
          </a:p>
        </p:txBody>
      </p:sp>
      <p:sp>
        <p:nvSpPr>
          <p:cNvPr id="563" name="Shape 563"/>
          <p:cNvSpPr txBox="1">
            <a:spLocks noGrp="1"/>
          </p:cNvSpPr>
          <p:nvPr>
            <p:ph type="sldNum" sz="quarter" idx="12"/>
          </p:nvPr>
        </p:nvSpPr>
        <p:spPr>
          <a:prstGeom prst="rect">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2</a:t>
            </a:fld>
            <a:endParaRPr/>
          </a:p>
        </p:txBody>
      </p:sp>
    </p:spTree>
    <p:extLst>
      <p:ext uri="{BB962C8B-B14F-4D97-AF65-F5344CB8AC3E}">
        <p14:creationId xmlns:p14="http://schemas.microsoft.com/office/powerpoint/2010/main" val="9618951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DCA39-1E19-0848-8B28-3E7D84B3BB94}"/>
              </a:ext>
            </a:extLst>
          </p:cNvPr>
          <p:cNvSpPr>
            <a:spLocks noGrp="1"/>
          </p:cNvSpPr>
          <p:nvPr>
            <p:ph type="title"/>
          </p:nvPr>
        </p:nvSpPr>
        <p:spPr/>
        <p:txBody>
          <a:bodyPr/>
          <a:lstStyle/>
          <a:p>
            <a:r>
              <a:rPr lang="en-US" sz="3200" dirty="0"/>
              <a:t>When history matters, create more states…</a:t>
            </a:r>
          </a:p>
        </p:txBody>
      </p:sp>
      <p:sp>
        <p:nvSpPr>
          <p:cNvPr id="4" name="Content Placeholder 3">
            <a:extLst>
              <a:ext uri="{FF2B5EF4-FFF2-40B4-BE49-F238E27FC236}">
                <a16:creationId xmlns:a16="http://schemas.microsoft.com/office/drawing/2014/main" id="{2461F1E7-6A22-0C4C-9D4E-F9CB8628A038}"/>
              </a:ext>
            </a:extLst>
          </p:cNvPr>
          <p:cNvSpPr>
            <a:spLocks noGrp="1"/>
          </p:cNvSpPr>
          <p:nvPr>
            <p:ph idx="1"/>
          </p:nvPr>
        </p:nvSpPr>
        <p:spPr/>
        <p:txBody>
          <a:bodyPr>
            <a:normAutofit lnSpcReduction="10000"/>
          </a:bodyPr>
          <a:lstStyle/>
          <a:p>
            <a:r>
              <a:rPr lang="en-US" sz="2400" dirty="0"/>
              <a:t>Well, Sick, Dead</a:t>
            </a:r>
          </a:p>
          <a:p>
            <a:r>
              <a:rPr lang="en-US" sz="2400" dirty="0"/>
              <a:t>Persons can recover from Sick (return to Well)</a:t>
            </a:r>
          </a:p>
          <a:p>
            <a:r>
              <a:rPr lang="en-US" sz="2400" dirty="0"/>
              <a:t>Once one illness occurs the risk of having a second illness or dying of second illness increases</a:t>
            </a:r>
          </a:p>
          <a:p>
            <a:r>
              <a:rPr lang="en-US" sz="2400" dirty="0"/>
              <a:t>Well (S</a:t>
            </a:r>
            <a:r>
              <a:rPr lang="en-US" sz="2400" baseline="-25000" dirty="0"/>
              <a:t>0</a:t>
            </a:r>
            <a:r>
              <a:rPr lang="en-US" sz="2400" dirty="0"/>
              <a:t>), Well (S</a:t>
            </a:r>
            <a:r>
              <a:rPr lang="en-US" sz="2400" baseline="-25000" dirty="0"/>
              <a:t>1</a:t>
            </a:r>
            <a:r>
              <a:rPr lang="en-US" sz="2400" dirty="0"/>
              <a:t>), Sick (S</a:t>
            </a:r>
            <a:r>
              <a:rPr lang="en-US" sz="2400" baseline="-25000" dirty="0"/>
              <a:t>0</a:t>
            </a:r>
            <a:r>
              <a:rPr lang="en-US" sz="2400" dirty="0"/>
              <a:t>), Sick (S</a:t>
            </a:r>
            <a:r>
              <a:rPr lang="en-US" sz="2400" baseline="-25000" dirty="0"/>
              <a:t>1</a:t>
            </a:r>
            <a:r>
              <a:rPr lang="en-US" sz="2400" dirty="0"/>
              <a:t>), Dead</a:t>
            </a:r>
          </a:p>
          <a:p>
            <a:r>
              <a:rPr lang="en-US" sz="2400" dirty="0"/>
              <a:t>Treatment reduces the risk of getting sick but has a long-term side effect that increases risk of dying</a:t>
            </a:r>
          </a:p>
          <a:p>
            <a:r>
              <a:rPr lang="en-US" sz="2400" dirty="0"/>
              <a:t>Well (S</a:t>
            </a:r>
            <a:r>
              <a:rPr lang="en-US" sz="2400" baseline="-25000" dirty="0"/>
              <a:t>0</a:t>
            </a:r>
            <a:r>
              <a:rPr lang="en-US" sz="2400" dirty="0"/>
              <a:t>,E</a:t>
            </a:r>
            <a:r>
              <a:rPr lang="en-US" sz="2400" baseline="-25000" dirty="0"/>
              <a:t>0</a:t>
            </a:r>
            <a:r>
              <a:rPr lang="en-US" sz="2400" dirty="0"/>
              <a:t>), Well (S</a:t>
            </a:r>
            <a:r>
              <a:rPr lang="en-US" sz="2400" baseline="-25000" dirty="0"/>
              <a:t>0</a:t>
            </a:r>
            <a:r>
              <a:rPr lang="en-US" sz="2400" dirty="0"/>
              <a:t>, E</a:t>
            </a:r>
            <a:r>
              <a:rPr lang="en-US" sz="2400" baseline="-25000" dirty="0"/>
              <a:t>1</a:t>
            </a:r>
            <a:r>
              <a:rPr lang="en-US" sz="2400" dirty="0"/>
              <a:t>), Well (S</a:t>
            </a:r>
            <a:r>
              <a:rPr lang="en-US" sz="2400" baseline="-25000" dirty="0"/>
              <a:t>1</a:t>
            </a:r>
            <a:r>
              <a:rPr lang="en-US" sz="2400" dirty="0"/>
              <a:t>, E</a:t>
            </a:r>
            <a:r>
              <a:rPr lang="en-US" sz="2400" baseline="-25000" dirty="0"/>
              <a:t>0</a:t>
            </a:r>
            <a:r>
              <a:rPr lang="en-US" sz="2400" dirty="0"/>
              <a:t>), Well (S</a:t>
            </a:r>
            <a:r>
              <a:rPr lang="en-US" sz="2400" baseline="-25000" dirty="0"/>
              <a:t>1</a:t>
            </a:r>
            <a:r>
              <a:rPr lang="en-US" sz="2400" dirty="0"/>
              <a:t>, E</a:t>
            </a:r>
            <a:r>
              <a:rPr lang="en-US" sz="2400" baseline="-25000" dirty="0"/>
              <a:t>1</a:t>
            </a:r>
            <a:r>
              <a:rPr lang="en-US" sz="2400" dirty="0"/>
              <a:t>), Sick (S</a:t>
            </a:r>
            <a:r>
              <a:rPr lang="en-US" sz="2400" baseline="-25000" dirty="0"/>
              <a:t>0</a:t>
            </a:r>
            <a:r>
              <a:rPr lang="en-US" sz="2400" dirty="0"/>
              <a:t>, E</a:t>
            </a:r>
            <a:r>
              <a:rPr lang="en-US" sz="2400" baseline="-25000" dirty="0"/>
              <a:t>0</a:t>
            </a:r>
            <a:r>
              <a:rPr lang="en-US" sz="2400" dirty="0"/>
              <a:t>), Sick (S</a:t>
            </a:r>
            <a:r>
              <a:rPr lang="en-US" sz="2400" baseline="-25000" dirty="0"/>
              <a:t>0</a:t>
            </a:r>
            <a:r>
              <a:rPr lang="en-US" sz="2400" dirty="0"/>
              <a:t>, E</a:t>
            </a:r>
            <a:r>
              <a:rPr lang="en-US" sz="2400" baseline="-25000" dirty="0"/>
              <a:t>1</a:t>
            </a:r>
            <a:r>
              <a:rPr lang="en-US" sz="2400" dirty="0"/>
              <a:t>), Sick (S</a:t>
            </a:r>
            <a:r>
              <a:rPr lang="en-US" sz="2400" baseline="-25000" dirty="0"/>
              <a:t>1</a:t>
            </a:r>
            <a:r>
              <a:rPr lang="en-US" sz="2400" dirty="0"/>
              <a:t>, E</a:t>
            </a:r>
            <a:r>
              <a:rPr lang="en-US" sz="2400" baseline="-25000" dirty="0"/>
              <a:t>0</a:t>
            </a:r>
            <a:r>
              <a:rPr lang="en-US" sz="2400" dirty="0"/>
              <a:t>) Sick (S</a:t>
            </a:r>
            <a:r>
              <a:rPr lang="en-US" sz="2400" baseline="-25000" dirty="0"/>
              <a:t>1</a:t>
            </a:r>
            <a:r>
              <a:rPr lang="en-US" sz="2400" dirty="0"/>
              <a:t>, E</a:t>
            </a:r>
            <a:r>
              <a:rPr lang="en-US" sz="2400" baseline="-25000" dirty="0"/>
              <a:t>1</a:t>
            </a:r>
            <a:r>
              <a:rPr lang="en-US" sz="2400" dirty="0"/>
              <a:t>), Dead</a:t>
            </a:r>
          </a:p>
        </p:txBody>
      </p:sp>
      <p:sp>
        <p:nvSpPr>
          <p:cNvPr id="5" name="Slide Number Placeholder 28">
            <a:extLst>
              <a:ext uri="{FF2B5EF4-FFF2-40B4-BE49-F238E27FC236}">
                <a16:creationId xmlns:a16="http://schemas.microsoft.com/office/drawing/2014/main" id="{5DF03D01-79BC-7346-9D8F-05C0B1B84D5C}"/>
              </a:ext>
            </a:extLst>
          </p:cNvPr>
          <p:cNvSpPr>
            <a:spLocks noGrp="1"/>
          </p:cNvSpPr>
          <p:nvPr>
            <p:ph type="sldNum" sz="quarter" idx="12"/>
          </p:nvPr>
        </p:nvSpPr>
        <p:spPr>
          <a:xfrm>
            <a:off x="8559864" y="6453336"/>
            <a:ext cx="548640" cy="396240"/>
          </a:xfrm>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F7E73E1-F280-4386-87FD-01754258053D}" type="slidenum">
              <a:rPr lang="en-US">
                <a:solidFill>
                  <a:schemeClr val="accent1"/>
                </a:solidFill>
              </a:rPr>
              <a:pPr eaLnBrk="1" hangingPunct="1"/>
              <a:t>20</a:t>
            </a:fld>
            <a:endParaRPr lang="en-US" dirty="0">
              <a:solidFill>
                <a:schemeClr val="accent1"/>
              </a:solidFill>
            </a:endParaRPr>
          </a:p>
        </p:txBody>
      </p:sp>
    </p:spTree>
    <p:extLst>
      <p:ext uri="{BB962C8B-B14F-4D97-AF65-F5344CB8AC3E}">
        <p14:creationId xmlns:p14="http://schemas.microsoft.com/office/powerpoint/2010/main" val="2487055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8E49A-C359-5D40-A3AB-19F036290003}"/>
              </a:ext>
            </a:extLst>
          </p:cNvPr>
          <p:cNvSpPr>
            <a:spLocks noGrp="1"/>
          </p:cNvSpPr>
          <p:nvPr>
            <p:ph type="title"/>
          </p:nvPr>
        </p:nvSpPr>
        <p:spPr/>
        <p:txBody>
          <a:bodyPr/>
          <a:lstStyle/>
          <a:p>
            <a:r>
              <a:rPr lang="en-US" dirty="0"/>
              <a:t>Parameter Estimation</a:t>
            </a:r>
          </a:p>
        </p:txBody>
      </p:sp>
      <p:sp>
        <p:nvSpPr>
          <p:cNvPr id="3" name="Content Placeholder 2">
            <a:extLst>
              <a:ext uri="{FF2B5EF4-FFF2-40B4-BE49-F238E27FC236}">
                <a16:creationId xmlns:a16="http://schemas.microsoft.com/office/drawing/2014/main" id="{E0CF85FE-B920-D449-8EB1-901D11CF5DE2}"/>
              </a:ext>
            </a:extLst>
          </p:cNvPr>
          <p:cNvSpPr>
            <a:spLocks noGrp="1"/>
          </p:cNvSpPr>
          <p:nvPr>
            <p:ph idx="1"/>
          </p:nvPr>
        </p:nvSpPr>
        <p:spPr/>
        <p:txBody>
          <a:bodyPr>
            <a:normAutofit/>
          </a:bodyPr>
          <a:lstStyle/>
          <a:p>
            <a:r>
              <a:rPr lang="en-US" sz="2400" dirty="0"/>
              <a:t>Many parameters can be directly informed by primary or secondary data </a:t>
            </a:r>
          </a:p>
          <a:p>
            <a:r>
              <a:rPr lang="en-US" sz="2400" dirty="0"/>
              <a:t>Sometimes there is no </a:t>
            </a:r>
            <a:r>
              <a:rPr lang="en-US" sz="2400" i="1" dirty="0"/>
              <a:t>direct</a:t>
            </a:r>
            <a:r>
              <a:rPr lang="en-US" sz="2400" dirty="0"/>
              <a:t> information to inform a subset of parameters </a:t>
            </a:r>
          </a:p>
          <a:p>
            <a:r>
              <a:rPr lang="en-US" sz="2400" dirty="0"/>
              <a:t>However, data exist that are similar to </a:t>
            </a:r>
            <a:r>
              <a:rPr lang="en-US" sz="2400" i="1" dirty="0"/>
              <a:t>output</a:t>
            </a:r>
            <a:r>
              <a:rPr lang="en-US" sz="2400" dirty="0"/>
              <a:t> from the model</a:t>
            </a:r>
          </a:p>
          <a:p>
            <a:r>
              <a:rPr lang="en-US" sz="2400" dirty="0"/>
              <a:t>Estimation of these “deep” model parameters involves </a:t>
            </a:r>
            <a:r>
              <a:rPr lang="en-US" sz="2400" dirty="0">
                <a:solidFill>
                  <a:schemeClr val="accent1"/>
                </a:solidFill>
              </a:rPr>
              <a:t>calibration</a:t>
            </a:r>
          </a:p>
        </p:txBody>
      </p:sp>
      <p:sp>
        <p:nvSpPr>
          <p:cNvPr id="4" name="Slide Number Placeholder 28">
            <a:extLst>
              <a:ext uri="{FF2B5EF4-FFF2-40B4-BE49-F238E27FC236}">
                <a16:creationId xmlns:a16="http://schemas.microsoft.com/office/drawing/2014/main" id="{DA610EA8-6DB1-8543-87E0-F26E29B03EEE}"/>
              </a:ext>
            </a:extLst>
          </p:cNvPr>
          <p:cNvSpPr>
            <a:spLocks noGrp="1"/>
          </p:cNvSpPr>
          <p:nvPr>
            <p:ph type="sldNum" sz="quarter" idx="12"/>
          </p:nvPr>
        </p:nvSpPr>
        <p:spPr>
          <a:xfrm>
            <a:off x="8559864" y="6453336"/>
            <a:ext cx="548640" cy="396240"/>
          </a:xfrm>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F7E73E1-F280-4386-87FD-01754258053D}" type="slidenum">
              <a:rPr lang="en-US">
                <a:solidFill>
                  <a:schemeClr val="accent1"/>
                </a:solidFill>
              </a:rPr>
              <a:pPr eaLnBrk="1" hangingPunct="1"/>
              <a:t>21</a:t>
            </a:fld>
            <a:endParaRPr lang="en-US" dirty="0">
              <a:solidFill>
                <a:schemeClr val="accent1"/>
              </a:solidFill>
            </a:endParaRPr>
          </a:p>
        </p:txBody>
      </p:sp>
    </p:spTree>
    <p:extLst>
      <p:ext uri="{BB962C8B-B14F-4D97-AF65-F5344CB8AC3E}">
        <p14:creationId xmlns:p14="http://schemas.microsoft.com/office/powerpoint/2010/main" val="35771702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685800" y="457200"/>
            <a:ext cx="7772400" cy="762000"/>
          </a:xfrm>
        </p:spPr>
        <p:txBody>
          <a:bodyPr/>
          <a:lstStyle/>
          <a:p>
            <a:pPr eaLnBrk="1" hangingPunct="1"/>
            <a:r>
              <a:rPr lang="en-US" sz="4000" dirty="0"/>
              <a:t>Microsimulation</a:t>
            </a:r>
          </a:p>
        </p:txBody>
      </p:sp>
      <p:sp>
        <p:nvSpPr>
          <p:cNvPr id="43011" name="Rectangle 3"/>
          <p:cNvSpPr>
            <a:spLocks noGrp="1" noChangeArrowheads="1"/>
          </p:cNvSpPr>
          <p:nvPr>
            <p:ph type="body" idx="1"/>
          </p:nvPr>
        </p:nvSpPr>
        <p:spPr>
          <a:xfrm>
            <a:off x="685800" y="1447800"/>
            <a:ext cx="7772400" cy="4648200"/>
          </a:xfrm>
        </p:spPr>
        <p:txBody>
          <a:bodyPr>
            <a:normAutofit/>
          </a:bodyPr>
          <a:lstStyle/>
          <a:p>
            <a:pPr eaLnBrk="1" hangingPunct="1"/>
            <a:r>
              <a:rPr lang="en-US" sz="2400" dirty="0"/>
              <a:t>Each patient proceeds through the decision tree one at a time</a:t>
            </a:r>
          </a:p>
          <a:p>
            <a:pPr eaLnBrk="1" hangingPunct="1"/>
            <a:r>
              <a:rPr lang="en-US" sz="2400" dirty="0"/>
              <a:t>At each chance node, there is a p</a:t>
            </a:r>
            <a:r>
              <a:rPr lang="en-US" sz="2400" baseline="-25000" dirty="0"/>
              <a:t>1</a:t>
            </a:r>
            <a:r>
              <a:rPr lang="en-US" sz="2400" dirty="0"/>
              <a:t> chance they will go down the first branch, a p</a:t>
            </a:r>
            <a:r>
              <a:rPr lang="en-US" sz="2400" baseline="-25000" dirty="0"/>
              <a:t>2</a:t>
            </a:r>
            <a:r>
              <a:rPr lang="en-US" sz="2400" dirty="0"/>
              <a:t> chance they will go down the second branch, etc. Each patient will end up at one of the terminal nodes</a:t>
            </a:r>
          </a:p>
          <a:p>
            <a:pPr eaLnBrk="1" hangingPunct="1"/>
            <a:r>
              <a:rPr lang="en-US" sz="2400" dirty="0"/>
              <a:t>Within a Markov cycle tree, patients will transition from state to state until they enter a state with a utility of 0</a:t>
            </a:r>
          </a:p>
          <a:p>
            <a:pPr eaLnBrk="1" hangingPunct="1"/>
            <a:r>
              <a:rPr lang="en-US" sz="2400" dirty="0"/>
              <a:t>Allows “memory” to be introduced</a:t>
            </a:r>
          </a:p>
        </p:txBody>
      </p:sp>
      <p:sp>
        <p:nvSpPr>
          <p:cNvPr id="4" name="Slide Number Placeholder 28">
            <a:extLst>
              <a:ext uri="{FF2B5EF4-FFF2-40B4-BE49-F238E27FC236}">
                <a16:creationId xmlns:a16="http://schemas.microsoft.com/office/drawing/2014/main" id="{73903A97-8494-AE4D-90F0-655FC133F2E3}"/>
              </a:ext>
            </a:extLst>
          </p:cNvPr>
          <p:cNvSpPr>
            <a:spLocks noGrp="1"/>
          </p:cNvSpPr>
          <p:nvPr>
            <p:ph type="sldNum" sz="quarter" idx="12"/>
          </p:nvPr>
        </p:nvSpPr>
        <p:spPr>
          <a:xfrm>
            <a:off x="8559864" y="6453336"/>
            <a:ext cx="548640" cy="396240"/>
          </a:xfrm>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F7E73E1-F280-4386-87FD-01754258053D}" type="slidenum">
              <a:rPr lang="en-US">
                <a:solidFill>
                  <a:schemeClr val="accent1"/>
                </a:solidFill>
              </a:rPr>
              <a:pPr eaLnBrk="1" hangingPunct="1"/>
              <a:t>22</a:t>
            </a:fld>
            <a:endParaRPr lang="en-US" dirty="0">
              <a:solidFill>
                <a:schemeClr val="accent1"/>
              </a:solidFill>
            </a:endParaRPr>
          </a:p>
        </p:txBody>
      </p:sp>
    </p:spTree>
    <p:extLst>
      <p:ext uri="{BB962C8B-B14F-4D97-AF65-F5344CB8AC3E}">
        <p14:creationId xmlns:p14="http://schemas.microsoft.com/office/powerpoint/2010/main" val="41725796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ChangeArrowheads="1"/>
          </p:cNvSpPr>
          <p:nvPr/>
        </p:nvSpPr>
        <p:spPr bwMode="auto">
          <a:xfrm>
            <a:off x="2286000" y="381000"/>
            <a:ext cx="6400800" cy="685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sz="4400">
                <a:solidFill>
                  <a:schemeClr val="tx2"/>
                </a:solidFill>
                <a:latin typeface="Arial" panose="020B0604020202020204" pitchFamily="34" charset="0"/>
                <a:cs typeface="Arial" panose="020B0604020202020204" pitchFamily="34" charset="0"/>
              </a:rPr>
              <a:t>Cancer Recurrence</a:t>
            </a:r>
          </a:p>
        </p:txBody>
      </p:sp>
      <p:sp>
        <p:nvSpPr>
          <p:cNvPr id="13316" name="Oval 3"/>
          <p:cNvSpPr>
            <a:spLocks noChangeArrowheads="1"/>
          </p:cNvSpPr>
          <p:nvPr/>
        </p:nvSpPr>
        <p:spPr bwMode="auto">
          <a:xfrm>
            <a:off x="2362200" y="1524000"/>
            <a:ext cx="1462088" cy="639763"/>
          </a:xfrm>
          <a:prstGeom prst="ellipse">
            <a:avLst/>
          </a:prstGeom>
          <a:noFill/>
          <a:ln w="254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82550" tIns="41275" rIns="82550" bIns="41275" anchor="ctr"/>
          <a:lstStyle>
            <a:lvl1pPr defTabSz="739775" eaLnBrk="0" hangingPunct="0">
              <a:defRPr sz="2400">
                <a:solidFill>
                  <a:schemeClr val="tx1"/>
                </a:solidFill>
                <a:latin typeface="Times New Roman" panose="02020603050405020304" pitchFamily="18" charset="0"/>
              </a:defRPr>
            </a:lvl1pPr>
            <a:lvl2pPr marL="742950" indent="-285750" defTabSz="739775" eaLnBrk="0" hangingPunct="0">
              <a:defRPr sz="2400">
                <a:solidFill>
                  <a:schemeClr val="tx1"/>
                </a:solidFill>
                <a:latin typeface="Times New Roman" panose="02020603050405020304" pitchFamily="18" charset="0"/>
              </a:defRPr>
            </a:lvl2pPr>
            <a:lvl3pPr marL="1143000" indent="-228600" defTabSz="739775" eaLnBrk="0" hangingPunct="0">
              <a:defRPr sz="2400">
                <a:solidFill>
                  <a:schemeClr val="tx1"/>
                </a:solidFill>
                <a:latin typeface="Times New Roman" panose="02020603050405020304" pitchFamily="18" charset="0"/>
              </a:defRPr>
            </a:lvl3pPr>
            <a:lvl4pPr marL="1600200" indent="-228600" defTabSz="739775" eaLnBrk="0" hangingPunct="0">
              <a:defRPr sz="2400">
                <a:solidFill>
                  <a:schemeClr val="tx1"/>
                </a:solidFill>
                <a:latin typeface="Times New Roman" panose="02020603050405020304" pitchFamily="18" charset="0"/>
              </a:defRPr>
            </a:lvl4pPr>
            <a:lvl5pPr marL="2057400" indent="-228600" defTabSz="739775" eaLnBrk="0" hangingPunct="0">
              <a:defRPr sz="2400">
                <a:solidFill>
                  <a:schemeClr val="tx1"/>
                </a:solidFill>
                <a:latin typeface="Times New Roman" panose="02020603050405020304" pitchFamily="18" charset="0"/>
              </a:defRPr>
            </a:lvl5pPr>
            <a:lvl6pPr marL="2514600" indent="-228600" defTabSz="7397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7397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7397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739775"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sz="3200">
                <a:latin typeface="Arial" panose="020B0604020202020204" pitchFamily="34" charset="0"/>
                <a:cs typeface="Arial" panose="020B0604020202020204" pitchFamily="34" charset="0"/>
              </a:rPr>
              <a:t>Well</a:t>
            </a:r>
          </a:p>
        </p:txBody>
      </p:sp>
      <p:sp>
        <p:nvSpPr>
          <p:cNvPr id="13317" name="Oval 4"/>
          <p:cNvSpPr>
            <a:spLocks noChangeArrowheads="1"/>
          </p:cNvSpPr>
          <p:nvPr/>
        </p:nvSpPr>
        <p:spPr bwMode="auto">
          <a:xfrm>
            <a:off x="6684963" y="1500188"/>
            <a:ext cx="1462087" cy="639762"/>
          </a:xfrm>
          <a:prstGeom prst="ellipse">
            <a:avLst/>
          </a:prstGeom>
          <a:noFill/>
          <a:ln w="254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82550" tIns="41275" rIns="82550" bIns="41275" anchor="ctr"/>
          <a:lstStyle>
            <a:lvl1pPr defTabSz="739775" eaLnBrk="0" hangingPunct="0">
              <a:defRPr sz="2400">
                <a:solidFill>
                  <a:schemeClr val="tx1"/>
                </a:solidFill>
                <a:latin typeface="Times New Roman" panose="02020603050405020304" pitchFamily="18" charset="0"/>
              </a:defRPr>
            </a:lvl1pPr>
            <a:lvl2pPr marL="742950" indent="-285750" defTabSz="739775" eaLnBrk="0" hangingPunct="0">
              <a:defRPr sz="2400">
                <a:solidFill>
                  <a:schemeClr val="tx1"/>
                </a:solidFill>
                <a:latin typeface="Times New Roman" panose="02020603050405020304" pitchFamily="18" charset="0"/>
              </a:defRPr>
            </a:lvl2pPr>
            <a:lvl3pPr marL="1143000" indent="-228600" defTabSz="739775" eaLnBrk="0" hangingPunct="0">
              <a:defRPr sz="2400">
                <a:solidFill>
                  <a:schemeClr val="tx1"/>
                </a:solidFill>
                <a:latin typeface="Times New Roman" panose="02020603050405020304" pitchFamily="18" charset="0"/>
              </a:defRPr>
            </a:lvl3pPr>
            <a:lvl4pPr marL="1600200" indent="-228600" defTabSz="739775" eaLnBrk="0" hangingPunct="0">
              <a:defRPr sz="2400">
                <a:solidFill>
                  <a:schemeClr val="tx1"/>
                </a:solidFill>
                <a:latin typeface="Times New Roman" panose="02020603050405020304" pitchFamily="18" charset="0"/>
              </a:defRPr>
            </a:lvl4pPr>
            <a:lvl5pPr marL="2057400" indent="-228600" defTabSz="739775" eaLnBrk="0" hangingPunct="0">
              <a:defRPr sz="2400">
                <a:solidFill>
                  <a:schemeClr val="tx1"/>
                </a:solidFill>
                <a:latin typeface="Times New Roman" panose="02020603050405020304" pitchFamily="18" charset="0"/>
              </a:defRPr>
            </a:lvl5pPr>
            <a:lvl6pPr marL="2514600" indent="-228600" defTabSz="7397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7397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7397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739775"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sz="3200">
                <a:latin typeface="Arial" panose="020B0604020202020204" pitchFamily="34" charset="0"/>
                <a:cs typeface="Arial" panose="020B0604020202020204" pitchFamily="34" charset="0"/>
              </a:rPr>
              <a:t>Dead</a:t>
            </a:r>
          </a:p>
        </p:txBody>
      </p:sp>
      <p:sp>
        <p:nvSpPr>
          <p:cNvPr id="13318" name="Oval 5"/>
          <p:cNvSpPr>
            <a:spLocks noChangeArrowheads="1"/>
          </p:cNvSpPr>
          <p:nvPr/>
        </p:nvSpPr>
        <p:spPr bwMode="auto">
          <a:xfrm>
            <a:off x="4548188" y="1500188"/>
            <a:ext cx="1462087" cy="639762"/>
          </a:xfrm>
          <a:prstGeom prst="ellipse">
            <a:avLst/>
          </a:prstGeom>
          <a:noFill/>
          <a:ln w="254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82550" tIns="41275" rIns="82550" bIns="41275" anchor="ctr"/>
          <a:lstStyle>
            <a:lvl1pPr defTabSz="739775" eaLnBrk="0" hangingPunct="0">
              <a:defRPr sz="2400">
                <a:solidFill>
                  <a:schemeClr val="tx1"/>
                </a:solidFill>
                <a:latin typeface="Times New Roman" panose="02020603050405020304" pitchFamily="18" charset="0"/>
              </a:defRPr>
            </a:lvl1pPr>
            <a:lvl2pPr marL="742950" indent="-285750" defTabSz="739775" eaLnBrk="0" hangingPunct="0">
              <a:defRPr sz="2400">
                <a:solidFill>
                  <a:schemeClr val="tx1"/>
                </a:solidFill>
                <a:latin typeface="Times New Roman" panose="02020603050405020304" pitchFamily="18" charset="0"/>
              </a:defRPr>
            </a:lvl2pPr>
            <a:lvl3pPr marL="1143000" indent="-228600" defTabSz="739775" eaLnBrk="0" hangingPunct="0">
              <a:defRPr sz="2400">
                <a:solidFill>
                  <a:schemeClr val="tx1"/>
                </a:solidFill>
                <a:latin typeface="Times New Roman" panose="02020603050405020304" pitchFamily="18" charset="0"/>
              </a:defRPr>
            </a:lvl3pPr>
            <a:lvl4pPr marL="1600200" indent="-228600" defTabSz="739775" eaLnBrk="0" hangingPunct="0">
              <a:defRPr sz="2400">
                <a:solidFill>
                  <a:schemeClr val="tx1"/>
                </a:solidFill>
                <a:latin typeface="Times New Roman" panose="02020603050405020304" pitchFamily="18" charset="0"/>
              </a:defRPr>
            </a:lvl4pPr>
            <a:lvl5pPr marL="2057400" indent="-228600" defTabSz="739775" eaLnBrk="0" hangingPunct="0">
              <a:defRPr sz="2400">
                <a:solidFill>
                  <a:schemeClr val="tx1"/>
                </a:solidFill>
                <a:latin typeface="Times New Roman" panose="02020603050405020304" pitchFamily="18" charset="0"/>
              </a:defRPr>
            </a:lvl5pPr>
            <a:lvl6pPr marL="2514600" indent="-228600" defTabSz="7397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7397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7397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739775"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sz="3200">
                <a:latin typeface="Arial" panose="020B0604020202020204" pitchFamily="34" charset="0"/>
                <a:cs typeface="Arial" panose="020B0604020202020204" pitchFamily="34" charset="0"/>
              </a:rPr>
              <a:t>Recur</a:t>
            </a:r>
          </a:p>
        </p:txBody>
      </p:sp>
      <p:sp>
        <p:nvSpPr>
          <p:cNvPr id="13319" name="Oval 6"/>
          <p:cNvSpPr>
            <a:spLocks noChangeArrowheads="1"/>
          </p:cNvSpPr>
          <p:nvPr/>
        </p:nvSpPr>
        <p:spPr bwMode="auto">
          <a:xfrm>
            <a:off x="2338388" y="2643188"/>
            <a:ext cx="1462087" cy="639762"/>
          </a:xfrm>
          <a:prstGeom prst="ellipse">
            <a:avLst/>
          </a:prstGeom>
          <a:noFill/>
          <a:ln w="254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82550" tIns="41275" rIns="82550" bIns="41275" anchor="ctr"/>
          <a:lstStyle>
            <a:lvl1pPr defTabSz="739775" eaLnBrk="0" hangingPunct="0">
              <a:defRPr sz="2400">
                <a:solidFill>
                  <a:schemeClr val="tx1"/>
                </a:solidFill>
                <a:latin typeface="Times New Roman" panose="02020603050405020304" pitchFamily="18" charset="0"/>
              </a:defRPr>
            </a:lvl1pPr>
            <a:lvl2pPr marL="742950" indent="-285750" defTabSz="739775" eaLnBrk="0" hangingPunct="0">
              <a:defRPr sz="2400">
                <a:solidFill>
                  <a:schemeClr val="tx1"/>
                </a:solidFill>
                <a:latin typeface="Times New Roman" panose="02020603050405020304" pitchFamily="18" charset="0"/>
              </a:defRPr>
            </a:lvl2pPr>
            <a:lvl3pPr marL="1143000" indent="-228600" defTabSz="739775" eaLnBrk="0" hangingPunct="0">
              <a:defRPr sz="2400">
                <a:solidFill>
                  <a:schemeClr val="tx1"/>
                </a:solidFill>
                <a:latin typeface="Times New Roman" panose="02020603050405020304" pitchFamily="18" charset="0"/>
              </a:defRPr>
            </a:lvl3pPr>
            <a:lvl4pPr marL="1600200" indent="-228600" defTabSz="739775" eaLnBrk="0" hangingPunct="0">
              <a:defRPr sz="2400">
                <a:solidFill>
                  <a:schemeClr val="tx1"/>
                </a:solidFill>
                <a:latin typeface="Times New Roman" panose="02020603050405020304" pitchFamily="18" charset="0"/>
              </a:defRPr>
            </a:lvl4pPr>
            <a:lvl5pPr marL="2057400" indent="-228600" defTabSz="739775" eaLnBrk="0" hangingPunct="0">
              <a:defRPr sz="2400">
                <a:solidFill>
                  <a:schemeClr val="tx1"/>
                </a:solidFill>
                <a:latin typeface="Times New Roman" panose="02020603050405020304" pitchFamily="18" charset="0"/>
              </a:defRPr>
            </a:lvl5pPr>
            <a:lvl6pPr marL="2514600" indent="-228600" defTabSz="7397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7397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7397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739775"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sz="3200">
                <a:latin typeface="Arial" panose="020B0604020202020204" pitchFamily="34" charset="0"/>
                <a:cs typeface="Arial" panose="020B0604020202020204" pitchFamily="34" charset="0"/>
              </a:rPr>
              <a:t>Well</a:t>
            </a:r>
          </a:p>
        </p:txBody>
      </p:sp>
      <p:sp>
        <p:nvSpPr>
          <p:cNvPr id="13320" name="Oval 7"/>
          <p:cNvSpPr>
            <a:spLocks noChangeArrowheads="1"/>
          </p:cNvSpPr>
          <p:nvPr/>
        </p:nvSpPr>
        <p:spPr bwMode="auto">
          <a:xfrm>
            <a:off x="6684963" y="2643188"/>
            <a:ext cx="1462087" cy="639762"/>
          </a:xfrm>
          <a:prstGeom prst="ellipse">
            <a:avLst/>
          </a:prstGeom>
          <a:noFill/>
          <a:ln w="254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82550" tIns="41275" rIns="82550" bIns="41275" anchor="ctr"/>
          <a:lstStyle>
            <a:lvl1pPr defTabSz="739775" eaLnBrk="0" hangingPunct="0">
              <a:defRPr sz="2400">
                <a:solidFill>
                  <a:schemeClr val="tx1"/>
                </a:solidFill>
                <a:latin typeface="Times New Roman" panose="02020603050405020304" pitchFamily="18" charset="0"/>
              </a:defRPr>
            </a:lvl1pPr>
            <a:lvl2pPr marL="742950" indent="-285750" defTabSz="739775" eaLnBrk="0" hangingPunct="0">
              <a:defRPr sz="2400">
                <a:solidFill>
                  <a:schemeClr val="tx1"/>
                </a:solidFill>
                <a:latin typeface="Times New Roman" panose="02020603050405020304" pitchFamily="18" charset="0"/>
              </a:defRPr>
            </a:lvl2pPr>
            <a:lvl3pPr marL="1143000" indent="-228600" defTabSz="739775" eaLnBrk="0" hangingPunct="0">
              <a:defRPr sz="2400">
                <a:solidFill>
                  <a:schemeClr val="tx1"/>
                </a:solidFill>
                <a:latin typeface="Times New Roman" panose="02020603050405020304" pitchFamily="18" charset="0"/>
              </a:defRPr>
            </a:lvl3pPr>
            <a:lvl4pPr marL="1600200" indent="-228600" defTabSz="739775" eaLnBrk="0" hangingPunct="0">
              <a:defRPr sz="2400">
                <a:solidFill>
                  <a:schemeClr val="tx1"/>
                </a:solidFill>
                <a:latin typeface="Times New Roman" panose="02020603050405020304" pitchFamily="18" charset="0"/>
              </a:defRPr>
            </a:lvl4pPr>
            <a:lvl5pPr marL="2057400" indent="-228600" defTabSz="739775" eaLnBrk="0" hangingPunct="0">
              <a:defRPr sz="2400">
                <a:solidFill>
                  <a:schemeClr val="tx1"/>
                </a:solidFill>
                <a:latin typeface="Times New Roman" panose="02020603050405020304" pitchFamily="18" charset="0"/>
              </a:defRPr>
            </a:lvl5pPr>
            <a:lvl6pPr marL="2514600" indent="-228600" defTabSz="7397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7397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7397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739775"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sz="3200">
                <a:latin typeface="Arial" panose="020B0604020202020204" pitchFamily="34" charset="0"/>
                <a:cs typeface="Arial" panose="020B0604020202020204" pitchFamily="34" charset="0"/>
              </a:rPr>
              <a:t>Dead</a:t>
            </a:r>
          </a:p>
        </p:txBody>
      </p:sp>
      <p:sp>
        <p:nvSpPr>
          <p:cNvPr id="13321" name="Oval 8"/>
          <p:cNvSpPr>
            <a:spLocks noChangeArrowheads="1"/>
          </p:cNvSpPr>
          <p:nvPr/>
        </p:nvSpPr>
        <p:spPr bwMode="auto">
          <a:xfrm>
            <a:off x="4471988" y="2643188"/>
            <a:ext cx="1462087" cy="639762"/>
          </a:xfrm>
          <a:prstGeom prst="ellipse">
            <a:avLst/>
          </a:prstGeom>
          <a:noFill/>
          <a:ln w="254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82550" tIns="41275" rIns="82550" bIns="41275" anchor="ctr"/>
          <a:lstStyle>
            <a:lvl1pPr defTabSz="739775" eaLnBrk="0" hangingPunct="0">
              <a:defRPr sz="2400">
                <a:solidFill>
                  <a:schemeClr val="tx1"/>
                </a:solidFill>
                <a:latin typeface="Times New Roman" panose="02020603050405020304" pitchFamily="18" charset="0"/>
              </a:defRPr>
            </a:lvl1pPr>
            <a:lvl2pPr marL="742950" indent="-285750" defTabSz="739775" eaLnBrk="0" hangingPunct="0">
              <a:defRPr sz="2400">
                <a:solidFill>
                  <a:schemeClr val="tx1"/>
                </a:solidFill>
                <a:latin typeface="Times New Roman" panose="02020603050405020304" pitchFamily="18" charset="0"/>
              </a:defRPr>
            </a:lvl2pPr>
            <a:lvl3pPr marL="1143000" indent="-228600" defTabSz="739775" eaLnBrk="0" hangingPunct="0">
              <a:defRPr sz="2400">
                <a:solidFill>
                  <a:schemeClr val="tx1"/>
                </a:solidFill>
                <a:latin typeface="Times New Roman" panose="02020603050405020304" pitchFamily="18" charset="0"/>
              </a:defRPr>
            </a:lvl3pPr>
            <a:lvl4pPr marL="1600200" indent="-228600" defTabSz="739775" eaLnBrk="0" hangingPunct="0">
              <a:defRPr sz="2400">
                <a:solidFill>
                  <a:schemeClr val="tx1"/>
                </a:solidFill>
                <a:latin typeface="Times New Roman" panose="02020603050405020304" pitchFamily="18" charset="0"/>
              </a:defRPr>
            </a:lvl4pPr>
            <a:lvl5pPr marL="2057400" indent="-228600" defTabSz="739775" eaLnBrk="0" hangingPunct="0">
              <a:defRPr sz="2400">
                <a:solidFill>
                  <a:schemeClr val="tx1"/>
                </a:solidFill>
                <a:latin typeface="Times New Roman" panose="02020603050405020304" pitchFamily="18" charset="0"/>
              </a:defRPr>
            </a:lvl5pPr>
            <a:lvl6pPr marL="2514600" indent="-228600" defTabSz="7397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7397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7397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739775"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sz="3200">
                <a:latin typeface="Arial" panose="020B0604020202020204" pitchFamily="34" charset="0"/>
                <a:cs typeface="Arial" panose="020B0604020202020204" pitchFamily="34" charset="0"/>
              </a:rPr>
              <a:t>Recur</a:t>
            </a:r>
          </a:p>
        </p:txBody>
      </p:sp>
      <p:sp>
        <p:nvSpPr>
          <p:cNvPr id="13322" name="Oval 9"/>
          <p:cNvSpPr>
            <a:spLocks noChangeArrowheads="1"/>
          </p:cNvSpPr>
          <p:nvPr/>
        </p:nvSpPr>
        <p:spPr bwMode="auto">
          <a:xfrm>
            <a:off x="2338388" y="3862388"/>
            <a:ext cx="1462087" cy="639762"/>
          </a:xfrm>
          <a:prstGeom prst="ellipse">
            <a:avLst/>
          </a:prstGeom>
          <a:noFill/>
          <a:ln w="254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82550" tIns="41275" rIns="82550" bIns="41275" anchor="ctr"/>
          <a:lstStyle>
            <a:lvl1pPr defTabSz="739775" eaLnBrk="0" hangingPunct="0">
              <a:defRPr sz="2400">
                <a:solidFill>
                  <a:schemeClr val="tx1"/>
                </a:solidFill>
                <a:latin typeface="Times New Roman" panose="02020603050405020304" pitchFamily="18" charset="0"/>
              </a:defRPr>
            </a:lvl1pPr>
            <a:lvl2pPr marL="742950" indent="-285750" defTabSz="739775" eaLnBrk="0" hangingPunct="0">
              <a:defRPr sz="2400">
                <a:solidFill>
                  <a:schemeClr val="tx1"/>
                </a:solidFill>
                <a:latin typeface="Times New Roman" panose="02020603050405020304" pitchFamily="18" charset="0"/>
              </a:defRPr>
            </a:lvl2pPr>
            <a:lvl3pPr marL="1143000" indent="-228600" defTabSz="739775" eaLnBrk="0" hangingPunct="0">
              <a:defRPr sz="2400">
                <a:solidFill>
                  <a:schemeClr val="tx1"/>
                </a:solidFill>
                <a:latin typeface="Times New Roman" panose="02020603050405020304" pitchFamily="18" charset="0"/>
              </a:defRPr>
            </a:lvl3pPr>
            <a:lvl4pPr marL="1600200" indent="-228600" defTabSz="739775" eaLnBrk="0" hangingPunct="0">
              <a:defRPr sz="2400">
                <a:solidFill>
                  <a:schemeClr val="tx1"/>
                </a:solidFill>
                <a:latin typeface="Times New Roman" panose="02020603050405020304" pitchFamily="18" charset="0"/>
              </a:defRPr>
            </a:lvl4pPr>
            <a:lvl5pPr marL="2057400" indent="-228600" defTabSz="739775" eaLnBrk="0" hangingPunct="0">
              <a:defRPr sz="2400">
                <a:solidFill>
                  <a:schemeClr val="tx1"/>
                </a:solidFill>
                <a:latin typeface="Times New Roman" panose="02020603050405020304" pitchFamily="18" charset="0"/>
              </a:defRPr>
            </a:lvl5pPr>
            <a:lvl6pPr marL="2514600" indent="-228600" defTabSz="7397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7397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7397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739775"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sz="3200">
                <a:latin typeface="Arial" panose="020B0604020202020204" pitchFamily="34" charset="0"/>
                <a:cs typeface="Arial" panose="020B0604020202020204" pitchFamily="34" charset="0"/>
              </a:rPr>
              <a:t>Well</a:t>
            </a:r>
          </a:p>
        </p:txBody>
      </p:sp>
      <p:sp>
        <p:nvSpPr>
          <p:cNvPr id="13323" name="Oval 10"/>
          <p:cNvSpPr>
            <a:spLocks noChangeArrowheads="1"/>
          </p:cNvSpPr>
          <p:nvPr/>
        </p:nvSpPr>
        <p:spPr bwMode="auto">
          <a:xfrm>
            <a:off x="6684963" y="3786188"/>
            <a:ext cx="1462087" cy="639762"/>
          </a:xfrm>
          <a:prstGeom prst="ellipse">
            <a:avLst/>
          </a:prstGeom>
          <a:noFill/>
          <a:ln w="254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82550" tIns="41275" rIns="82550" bIns="41275" anchor="ctr"/>
          <a:lstStyle>
            <a:lvl1pPr defTabSz="739775" eaLnBrk="0" hangingPunct="0">
              <a:defRPr sz="2400">
                <a:solidFill>
                  <a:schemeClr val="tx1"/>
                </a:solidFill>
                <a:latin typeface="Times New Roman" panose="02020603050405020304" pitchFamily="18" charset="0"/>
              </a:defRPr>
            </a:lvl1pPr>
            <a:lvl2pPr marL="742950" indent="-285750" defTabSz="739775" eaLnBrk="0" hangingPunct="0">
              <a:defRPr sz="2400">
                <a:solidFill>
                  <a:schemeClr val="tx1"/>
                </a:solidFill>
                <a:latin typeface="Times New Roman" panose="02020603050405020304" pitchFamily="18" charset="0"/>
              </a:defRPr>
            </a:lvl2pPr>
            <a:lvl3pPr marL="1143000" indent="-228600" defTabSz="739775" eaLnBrk="0" hangingPunct="0">
              <a:defRPr sz="2400">
                <a:solidFill>
                  <a:schemeClr val="tx1"/>
                </a:solidFill>
                <a:latin typeface="Times New Roman" panose="02020603050405020304" pitchFamily="18" charset="0"/>
              </a:defRPr>
            </a:lvl3pPr>
            <a:lvl4pPr marL="1600200" indent="-228600" defTabSz="739775" eaLnBrk="0" hangingPunct="0">
              <a:defRPr sz="2400">
                <a:solidFill>
                  <a:schemeClr val="tx1"/>
                </a:solidFill>
                <a:latin typeface="Times New Roman" panose="02020603050405020304" pitchFamily="18" charset="0"/>
              </a:defRPr>
            </a:lvl4pPr>
            <a:lvl5pPr marL="2057400" indent="-228600" defTabSz="739775" eaLnBrk="0" hangingPunct="0">
              <a:defRPr sz="2400">
                <a:solidFill>
                  <a:schemeClr val="tx1"/>
                </a:solidFill>
                <a:latin typeface="Times New Roman" panose="02020603050405020304" pitchFamily="18" charset="0"/>
              </a:defRPr>
            </a:lvl5pPr>
            <a:lvl6pPr marL="2514600" indent="-228600" defTabSz="7397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7397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7397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739775"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sz="3200">
                <a:latin typeface="Arial" panose="020B0604020202020204" pitchFamily="34" charset="0"/>
                <a:cs typeface="Arial" panose="020B0604020202020204" pitchFamily="34" charset="0"/>
              </a:rPr>
              <a:t>Dead</a:t>
            </a:r>
          </a:p>
        </p:txBody>
      </p:sp>
      <p:sp>
        <p:nvSpPr>
          <p:cNvPr id="13324" name="Oval 11"/>
          <p:cNvSpPr>
            <a:spLocks noChangeArrowheads="1"/>
          </p:cNvSpPr>
          <p:nvPr/>
        </p:nvSpPr>
        <p:spPr bwMode="auto">
          <a:xfrm>
            <a:off x="4548188" y="3786188"/>
            <a:ext cx="1462087" cy="639762"/>
          </a:xfrm>
          <a:prstGeom prst="ellipse">
            <a:avLst/>
          </a:prstGeom>
          <a:noFill/>
          <a:ln w="254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82550" tIns="41275" rIns="82550" bIns="41275" anchor="ctr"/>
          <a:lstStyle>
            <a:lvl1pPr defTabSz="739775" eaLnBrk="0" hangingPunct="0">
              <a:defRPr sz="2400">
                <a:solidFill>
                  <a:schemeClr val="tx1"/>
                </a:solidFill>
                <a:latin typeface="Times New Roman" panose="02020603050405020304" pitchFamily="18" charset="0"/>
              </a:defRPr>
            </a:lvl1pPr>
            <a:lvl2pPr marL="742950" indent="-285750" defTabSz="739775" eaLnBrk="0" hangingPunct="0">
              <a:defRPr sz="2400">
                <a:solidFill>
                  <a:schemeClr val="tx1"/>
                </a:solidFill>
                <a:latin typeface="Times New Roman" panose="02020603050405020304" pitchFamily="18" charset="0"/>
              </a:defRPr>
            </a:lvl2pPr>
            <a:lvl3pPr marL="1143000" indent="-228600" defTabSz="739775" eaLnBrk="0" hangingPunct="0">
              <a:defRPr sz="2400">
                <a:solidFill>
                  <a:schemeClr val="tx1"/>
                </a:solidFill>
                <a:latin typeface="Times New Roman" panose="02020603050405020304" pitchFamily="18" charset="0"/>
              </a:defRPr>
            </a:lvl3pPr>
            <a:lvl4pPr marL="1600200" indent="-228600" defTabSz="739775" eaLnBrk="0" hangingPunct="0">
              <a:defRPr sz="2400">
                <a:solidFill>
                  <a:schemeClr val="tx1"/>
                </a:solidFill>
                <a:latin typeface="Times New Roman" panose="02020603050405020304" pitchFamily="18" charset="0"/>
              </a:defRPr>
            </a:lvl4pPr>
            <a:lvl5pPr marL="2057400" indent="-228600" defTabSz="739775" eaLnBrk="0" hangingPunct="0">
              <a:defRPr sz="2400">
                <a:solidFill>
                  <a:schemeClr val="tx1"/>
                </a:solidFill>
                <a:latin typeface="Times New Roman" panose="02020603050405020304" pitchFamily="18" charset="0"/>
              </a:defRPr>
            </a:lvl5pPr>
            <a:lvl6pPr marL="2514600" indent="-228600" defTabSz="7397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7397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7397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739775"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ug-CN" sz="3200">
                <a:latin typeface="Arial" panose="020B0604020202020204" pitchFamily="34" charset="0"/>
                <a:cs typeface="Arial" panose="020B0604020202020204" pitchFamily="34" charset="0"/>
              </a:rPr>
              <a:t>R</a:t>
            </a:r>
            <a:r>
              <a:rPr lang="en-US" sz="3200">
                <a:latin typeface="Arial" panose="020B0604020202020204" pitchFamily="34" charset="0"/>
                <a:cs typeface="Arial" panose="020B0604020202020204" pitchFamily="34" charset="0"/>
              </a:rPr>
              <a:t>ecur</a:t>
            </a:r>
          </a:p>
        </p:txBody>
      </p:sp>
      <p:sp>
        <p:nvSpPr>
          <p:cNvPr id="13325" name="Line 12"/>
          <p:cNvSpPr>
            <a:spLocks noChangeShapeType="1"/>
          </p:cNvSpPr>
          <p:nvPr/>
        </p:nvSpPr>
        <p:spPr bwMode="auto">
          <a:xfrm>
            <a:off x="1219200" y="1447800"/>
            <a:ext cx="990600" cy="228600"/>
          </a:xfrm>
          <a:prstGeom prst="line">
            <a:avLst/>
          </a:prstGeom>
          <a:noFill/>
          <a:ln w="19050">
            <a:solidFill>
              <a:schemeClr val="tx1"/>
            </a:solidFill>
            <a:round/>
            <a:headEnd type="none" w="sm" len="sm"/>
            <a:tailEnd type="stealth" w="med" len="lg"/>
          </a:ln>
          <a:extLst>
            <a:ext uri="{909E8E84-426E-40dd-AFC4-6F175D3DCCD1}">
              <a14:hiddenFill xmlns="" xmlns:a14="http://schemas.microsoft.com/office/drawing/2010/main">
                <a:noFill/>
              </a14:hiddenFill>
            </a:ext>
          </a:extLst>
        </p:spPr>
        <p:txBody>
          <a:bodyPr wrap="none" anchor="ctr"/>
          <a:lstStyle/>
          <a:p>
            <a:endParaRPr lang="en-US"/>
          </a:p>
        </p:txBody>
      </p:sp>
      <p:grpSp>
        <p:nvGrpSpPr>
          <p:cNvPr id="13326" name="Group 13"/>
          <p:cNvGrpSpPr>
            <a:grpSpLocks/>
          </p:cNvGrpSpPr>
          <p:nvPr/>
        </p:nvGrpSpPr>
        <p:grpSpPr bwMode="auto">
          <a:xfrm>
            <a:off x="685800" y="914400"/>
            <a:ext cx="466725" cy="927100"/>
            <a:chOff x="621" y="2496"/>
            <a:chExt cx="294" cy="584"/>
          </a:xfrm>
        </p:grpSpPr>
        <p:sp>
          <p:nvSpPr>
            <p:cNvPr id="13332" name="Oval 14"/>
            <p:cNvSpPr>
              <a:spLocks noChangeArrowheads="1"/>
            </p:cNvSpPr>
            <p:nvPr/>
          </p:nvSpPr>
          <p:spPr bwMode="auto">
            <a:xfrm>
              <a:off x="672" y="2496"/>
              <a:ext cx="202" cy="202"/>
            </a:xfrm>
            <a:prstGeom prst="ellipse">
              <a:avLst/>
            </a:pr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atin typeface="Arial" panose="020B0604020202020204" pitchFamily="34" charset="0"/>
                <a:cs typeface="Arial" panose="020B0604020202020204" pitchFamily="34" charset="0"/>
              </a:endParaRPr>
            </a:p>
          </p:txBody>
        </p:sp>
        <p:sp>
          <p:nvSpPr>
            <p:cNvPr id="13333" name="Line 15"/>
            <p:cNvSpPr>
              <a:spLocks noChangeShapeType="1"/>
            </p:cNvSpPr>
            <p:nvPr/>
          </p:nvSpPr>
          <p:spPr bwMode="auto">
            <a:xfrm>
              <a:off x="771" y="2700"/>
              <a:ext cx="0" cy="240"/>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3334" name="Line 16"/>
            <p:cNvSpPr>
              <a:spLocks noChangeShapeType="1"/>
            </p:cNvSpPr>
            <p:nvPr/>
          </p:nvSpPr>
          <p:spPr bwMode="auto">
            <a:xfrm flipH="1">
              <a:off x="627" y="2936"/>
              <a:ext cx="144" cy="144"/>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3335" name="Line 17"/>
            <p:cNvSpPr>
              <a:spLocks noChangeShapeType="1"/>
            </p:cNvSpPr>
            <p:nvPr/>
          </p:nvSpPr>
          <p:spPr bwMode="auto">
            <a:xfrm flipH="1" flipV="1">
              <a:off x="621" y="2706"/>
              <a:ext cx="144" cy="9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3336" name="Line 18"/>
            <p:cNvSpPr>
              <a:spLocks noChangeShapeType="1"/>
            </p:cNvSpPr>
            <p:nvPr/>
          </p:nvSpPr>
          <p:spPr bwMode="auto">
            <a:xfrm flipV="1">
              <a:off x="771" y="2706"/>
              <a:ext cx="144" cy="9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3337" name="Line 19"/>
            <p:cNvSpPr>
              <a:spLocks noChangeShapeType="1"/>
            </p:cNvSpPr>
            <p:nvPr/>
          </p:nvSpPr>
          <p:spPr bwMode="auto">
            <a:xfrm>
              <a:off x="771" y="2936"/>
              <a:ext cx="144" cy="144"/>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3338" name="Oval 20"/>
            <p:cNvSpPr>
              <a:spLocks noChangeArrowheads="1"/>
            </p:cNvSpPr>
            <p:nvPr/>
          </p:nvSpPr>
          <p:spPr bwMode="auto">
            <a:xfrm>
              <a:off x="720" y="2544"/>
              <a:ext cx="29" cy="17"/>
            </a:xfrm>
            <a:prstGeom prst="ellipse">
              <a:avLst/>
            </a:prstGeom>
            <a:solidFill>
              <a:schemeClr val="tx1"/>
            </a:solidFill>
            <a:ln w="9525">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atin typeface="Arial" panose="020B0604020202020204" pitchFamily="34" charset="0"/>
                <a:cs typeface="Arial" panose="020B0604020202020204" pitchFamily="34" charset="0"/>
              </a:endParaRPr>
            </a:p>
          </p:txBody>
        </p:sp>
        <p:sp>
          <p:nvSpPr>
            <p:cNvPr id="13339" name="Oval 21"/>
            <p:cNvSpPr>
              <a:spLocks noChangeArrowheads="1"/>
            </p:cNvSpPr>
            <p:nvPr/>
          </p:nvSpPr>
          <p:spPr bwMode="auto">
            <a:xfrm>
              <a:off x="794" y="2544"/>
              <a:ext cx="29" cy="17"/>
            </a:xfrm>
            <a:prstGeom prst="ellipse">
              <a:avLst/>
            </a:prstGeom>
            <a:solidFill>
              <a:schemeClr val="tx1"/>
            </a:solidFill>
            <a:ln w="9525">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atin typeface="Arial" panose="020B0604020202020204" pitchFamily="34" charset="0"/>
                <a:cs typeface="Arial" panose="020B0604020202020204" pitchFamily="34" charset="0"/>
              </a:endParaRPr>
            </a:p>
          </p:txBody>
        </p:sp>
        <p:sp>
          <p:nvSpPr>
            <p:cNvPr id="13340" name="Arc 22"/>
            <p:cNvSpPr>
              <a:spLocks/>
            </p:cNvSpPr>
            <p:nvPr/>
          </p:nvSpPr>
          <p:spPr bwMode="auto">
            <a:xfrm rot="8100000">
              <a:off x="725" y="2573"/>
              <a:ext cx="86" cy="8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grpSp>
      <p:sp>
        <p:nvSpPr>
          <p:cNvPr id="13327" name="Text Box 23"/>
          <p:cNvSpPr txBox="1">
            <a:spLocks noChangeArrowheads="1"/>
          </p:cNvSpPr>
          <p:nvPr/>
        </p:nvSpPr>
        <p:spPr bwMode="auto">
          <a:xfrm>
            <a:off x="1355725" y="803275"/>
            <a:ext cx="1563688" cy="461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dirty="0">
                <a:solidFill>
                  <a:schemeClr val="accent1"/>
                </a:solidFill>
                <a:latin typeface="Arial" panose="020B0604020202020204" pitchFamily="34" charset="0"/>
                <a:cs typeface="Arial" panose="020B0604020202020204" pitchFamily="34" charset="0"/>
              </a:rPr>
              <a:t>(Recur=0)</a:t>
            </a:r>
          </a:p>
        </p:txBody>
      </p:sp>
      <p:sp>
        <p:nvSpPr>
          <p:cNvPr id="13328" name="Line 24"/>
          <p:cNvSpPr>
            <a:spLocks noChangeShapeType="1"/>
          </p:cNvSpPr>
          <p:nvPr/>
        </p:nvSpPr>
        <p:spPr bwMode="auto">
          <a:xfrm>
            <a:off x="3657600" y="2133600"/>
            <a:ext cx="914400" cy="685800"/>
          </a:xfrm>
          <a:prstGeom prst="line">
            <a:avLst/>
          </a:prstGeom>
          <a:noFill/>
          <a:ln w="19050">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13329" name="Text Box 25"/>
          <p:cNvSpPr txBox="1">
            <a:spLocks noChangeArrowheads="1"/>
          </p:cNvSpPr>
          <p:nvPr/>
        </p:nvSpPr>
        <p:spPr bwMode="auto">
          <a:xfrm>
            <a:off x="4114800" y="2133600"/>
            <a:ext cx="2360613" cy="461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solidFill>
                  <a:schemeClr val="accent1"/>
                </a:solidFill>
                <a:latin typeface="Arial" panose="020B0604020202020204" pitchFamily="34" charset="0"/>
                <a:cs typeface="Arial" panose="020B0604020202020204" pitchFamily="34" charset="0"/>
              </a:rPr>
              <a:t>Recur=Recur+1</a:t>
            </a:r>
          </a:p>
        </p:txBody>
      </p:sp>
      <p:sp>
        <p:nvSpPr>
          <p:cNvPr id="13330" name="Line 26"/>
          <p:cNvSpPr>
            <a:spLocks noChangeShapeType="1"/>
          </p:cNvSpPr>
          <p:nvPr/>
        </p:nvSpPr>
        <p:spPr bwMode="auto">
          <a:xfrm flipH="1">
            <a:off x="3581400" y="3124200"/>
            <a:ext cx="990600" cy="838200"/>
          </a:xfrm>
          <a:prstGeom prst="line">
            <a:avLst/>
          </a:prstGeom>
          <a:noFill/>
          <a:ln w="19050">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13331" name="Text Box 27"/>
          <p:cNvSpPr txBox="1">
            <a:spLocks noChangeArrowheads="1"/>
          </p:cNvSpPr>
          <p:nvPr/>
        </p:nvSpPr>
        <p:spPr bwMode="auto">
          <a:xfrm>
            <a:off x="2286000" y="3429000"/>
            <a:ext cx="1563688" cy="461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solidFill>
                  <a:schemeClr val="accent1"/>
                </a:solidFill>
                <a:latin typeface="Arial" panose="020B0604020202020204" pitchFamily="34" charset="0"/>
                <a:cs typeface="Arial" panose="020B0604020202020204" pitchFamily="34" charset="0"/>
              </a:rPr>
              <a:t>(Recur=1)</a:t>
            </a:r>
          </a:p>
        </p:txBody>
      </p:sp>
      <p:graphicFrame>
        <p:nvGraphicFramePr>
          <p:cNvPr id="13314" name="Object 28"/>
          <p:cNvGraphicFramePr>
            <a:graphicFrameLocks noChangeAspect="1"/>
          </p:cNvGraphicFramePr>
          <p:nvPr/>
        </p:nvGraphicFramePr>
        <p:xfrm>
          <a:off x="1371600" y="5181600"/>
          <a:ext cx="6491288" cy="1066800"/>
        </p:xfrm>
        <a:graphic>
          <a:graphicData uri="http://schemas.openxmlformats.org/presentationml/2006/ole">
            <mc:AlternateContent xmlns:mc="http://schemas.openxmlformats.org/markup-compatibility/2006">
              <mc:Choice xmlns:v="urn:schemas-microsoft-com:vml" Requires="v">
                <p:oleObj spid="_x0000_s4170" name="Equation" r:id="rId3" imgW="2577960" imgH="457200" progId="Equation.DSMT4">
                  <p:embed/>
                </p:oleObj>
              </mc:Choice>
              <mc:Fallback>
                <p:oleObj name="Equation" r:id="rId3" imgW="2577960" imgH="457200" progId="Equation.DSMT4">
                  <p:embed/>
                  <p:pic>
                    <p:nvPicPr>
                      <p:cNvPr id="13314" name="Object 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1600" y="5181600"/>
                        <a:ext cx="6491288" cy="10668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9" name="Slide Number Placeholder 28">
            <a:extLst>
              <a:ext uri="{FF2B5EF4-FFF2-40B4-BE49-F238E27FC236}">
                <a16:creationId xmlns:a16="http://schemas.microsoft.com/office/drawing/2014/main" id="{EC41FC2A-690D-C543-AA15-26527893D326}"/>
              </a:ext>
            </a:extLst>
          </p:cNvPr>
          <p:cNvSpPr>
            <a:spLocks noGrp="1"/>
          </p:cNvSpPr>
          <p:nvPr>
            <p:ph type="sldNum" sz="quarter" idx="12"/>
          </p:nvPr>
        </p:nvSpPr>
        <p:spPr>
          <a:xfrm>
            <a:off x="8559864" y="6453336"/>
            <a:ext cx="548640" cy="396240"/>
          </a:xfrm>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F7E73E1-F280-4386-87FD-01754258053D}" type="slidenum">
              <a:rPr lang="en-US">
                <a:solidFill>
                  <a:schemeClr val="accent1"/>
                </a:solidFill>
              </a:rPr>
              <a:pPr eaLnBrk="1" hangingPunct="1"/>
              <a:t>23</a:t>
            </a:fld>
            <a:endParaRPr lang="en-US" dirty="0">
              <a:solidFill>
                <a:schemeClr val="accent1"/>
              </a:solidFill>
            </a:endParaRPr>
          </a:p>
        </p:txBody>
      </p:sp>
    </p:spTree>
    <p:extLst>
      <p:ext uri="{BB962C8B-B14F-4D97-AF65-F5344CB8AC3E}">
        <p14:creationId xmlns:p14="http://schemas.microsoft.com/office/powerpoint/2010/main" val="35558774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32254-8299-0347-8173-F5E30218ED3E}"/>
              </a:ext>
            </a:extLst>
          </p:cNvPr>
          <p:cNvSpPr>
            <a:spLocks noGrp="1"/>
          </p:cNvSpPr>
          <p:nvPr>
            <p:ph type="title"/>
          </p:nvPr>
        </p:nvSpPr>
        <p:spPr/>
        <p:txBody>
          <a:bodyPr/>
          <a:lstStyle/>
          <a:p>
            <a:r>
              <a:rPr lang="en-US" dirty="0"/>
              <a:t>Populations vs. Cohorts</a:t>
            </a:r>
          </a:p>
        </p:txBody>
      </p:sp>
      <p:sp>
        <p:nvSpPr>
          <p:cNvPr id="3" name="Content Placeholder 2">
            <a:extLst>
              <a:ext uri="{FF2B5EF4-FFF2-40B4-BE49-F238E27FC236}">
                <a16:creationId xmlns:a16="http://schemas.microsoft.com/office/drawing/2014/main" id="{AE668936-4F34-A54F-B4AE-4C5823EC1BD1}"/>
              </a:ext>
            </a:extLst>
          </p:cNvPr>
          <p:cNvSpPr>
            <a:spLocks noGrp="1"/>
          </p:cNvSpPr>
          <p:nvPr>
            <p:ph idx="1"/>
          </p:nvPr>
        </p:nvSpPr>
        <p:spPr/>
        <p:txBody>
          <a:bodyPr/>
          <a:lstStyle/>
          <a:p>
            <a:r>
              <a:rPr lang="en-US" dirty="0"/>
              <a:t>Depends on the perspective of the decision maker</a:t>
            </a:r>
          </a:p>
          <a:p>
            <a:r>
              <a:rPr lang="en-US" dirty="0"/>
              <a:t>What is the cost-effectiveness for the population of interest if intervention is implemented today?</a:t>
            </a:r>
          </a:p>
          <a:p>
            <a:r>
              <a:rPr lang="en-US" dirty="0"/>
              <a:t>Example: Cervical cancer screening</a:t>
            </a:r>
          </a:p>
          <a:p>
            <a:r>
              <a:rPr lang="en-US" dirty="0"/>
              <a:t>Option 1: Compare screening with no screening for cohort of 15-year-old girls</a:t>
            </a:r>
          </a:p>
          <a:p>
            <a:pPr lvl="1"/>
            <a:r>
              <a:rPr lang="en-US" dirty="0"/>
              <a:t>Run a cohort of 15-year-old girls under both strategies</a:t>
            </a:r>
          </a:p>
          <a:p>
            <a:r>
              <a:rPr lang="en-US" dirty="0"/>
              <a:t>Option 2: Compare screening with no screening for population of women ages 15-69</a:t>
            </a:r>
          </a:p>
          <a:p>
            <a:pPr lvl="1"/>
            <a:r>
              <a:rPr lang="en-US" dirty="0"/>
              <a:t>Run several cohorts: 15-19, 20-24, etc.</a:t>
            </a:r>
          </a:p>
          <a:p>
            <a:pPr lvl="1"/>
            <a:r>
              <a:rPr lang="en-US" dirty="0"/>
              <a:t>Costs and effectiveness are a weighted average of the multiple cohort runs</a:t>
            </a:r>
          </a:p>
        </p:txBody>
      </p:sp>
      <p:sp>
        <p:nvSpPr>
          <p:cNvPr id="4" name="TextBox 3">
            <a:extLst>
              <a:ext uri="{FF2B5EF4-FFF2-40B4-BE49-F238E27FC236}">
                <a16:creationId xmlns:a16="http://schemas.microsoft.com/office/drawing/2014/main" id="{942BEAC5-2B16-114A-8792-DB13B71D3837}"/>
              </a:ext>
            </a:extLst>
          </p:cNvPr>
          <p:cNvSpPr txBox="1"/>
          <p:nvPr/>
        </p:nvSpPr>
        <p:spPr>
          <a:xfrm>
            <a:off x="1076446" y="6400800"/>
            <a:ext cx="6468437" cy="369332"/>
          </a:xfrm>
          <a:prstGeom prst="rect">
            <a:avLst/>
          </a:prstGeom>
          <a:noFill/>
        </p:spPr>
        <p:txBody>
          <a:bodyPr wrap="none" rtlCol="0">
            <a:spAutoFit/>
          </a:bodyPr>
          <a:lstStyle/>
          <a:p>
            <a:r>
              <a:rPr lang="en-US" dirty="0" err="1"/>
              <a:t>Dewilde</a:t>
            </a:r>
            <a:r>
              <a:rPr lang="en-US" dirty="0"/>
              <a:t> &amp; Anderson. </a:t>
            </a:r>
            <a:r>
              <a:rPr lang="en-US" i="1" dirty="0"/>
              <a:t>Med </a:t>
            </a:r>
            <a:r>
              <a:rPr lang="en-US" i="1" dirty="0" err="1"/>
              <a:t>Decis</a:t>
            </a:r>
            <a:r>
              <a:rPr lang="en-US" i="1" dirty="0"/>
              <a:t> Making </a:t>
            </a:r>
            <a:r>
              <a:rPr lang="en-US" dirty="0"/>
              <a:t>2004;24:486.</a:t>
            </a:r>
          </a:p>
        </p:txBody>
      </p:sp>
      <p:sp>
        <p:nvSpPr>
          <p:cNvPr id="5" name="Slide Number Placeholder 28">
            <a:extLst>
              <a:ext uri="{FF2B5EF4-FFF2-40B4-BE49-F238E27FC236}">
                <a16:creationId xmlns:a16="http://schemas.microsoft.com/office/drawing/2014/main" id="{60144BC5-8025-714A-B1D8-4D9C9465C99E}"/>
              </a:ext>
            </a:extLst>
          </p:cNvPr>
          <p:cNvSpPr>
            <a:spLocks noGrp="1"/>
          </p:cNvSpPr>
          <p:nvPr>
            <p:ph type="sldNum" sz="quarter" idx="12"/>
          </p:nvPr>
        </p:nvSpPr>
        <p:spPr>
          <a:xfrm>
            <a:off x="8559864" y="6453336"/>
            <a:ext cx="548640" cy="396240"/>
          </a:xfrm>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F7E73E1-F280-4386-87FD-01754258053D}" type="slidenum">
              <a:rPr lang="en-US">
                <a:solidFill>
                  <a:schemeClr val="accent1"/>
                </a:solidFill>
              </a:rPr>
              <a:pPr eaLnBrk="1" hangingPunct="1"/>
              <a:t>24</a:t>
            </a:fld>
            <a:endParaRPr lang="en-US" dirty="0">
              <a:solidFill>
                <a:schemeClr val="accent1"/>
              </a:solidFill>
            </a:endParaRPr>
          </a:p>
        </p:txBody>
      </p:sp>
    </p:spTree>
    <p:extLst>
      <p:ext uri="{BB962C8B-B14F-4D97-AF65-F5344CB8AC3E}">
        <p14:creationId xmlns:p14="http://schemas.microsoft.com/office/powerpoint/2010/main" val="37136815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7CFA0-2772-F841-A425-75A33B7E87E8}"/>
              </a:ext>
            </a:extLst>
          </p:cNvPr>
          <p:cNvSpPr>
            <a:spLocks noGrp="1"/>
          </p:cNvSpPr>
          <p:nvPr>
            <p:ph type="title"/>
          </p:nvPr>
        </p:nvSpPr>
        <p:spPr/>
        <p:txBody>
          <a:bodyPr/>
          <a:lstStyle/>
          <a:p>
            <a:r>
              <a:rPr lang="en-US" dirty="0"/>
              <a:t>Population Models</a:t>
            </a:r>
          </a:p>
        </p:txBody>
      </p:sp>
      <p:sp>
        <p:nvSpPr>
          <p:cNvPr id="3" name="Content Placeholder 2">
            <a:extLst>
              <a:ext uri="{FF2B5EF4-FFF2-40B4-BE49-F238E27FC236}">
                <a16:creationId xmlns:a16="http://schemas.microsoft.com/office/drawing/2014/main" id="{A4AFC809-5993-DE41-9225-877D8DE33A61}"/>
              </a:ext>
            </a:extLst>
          </p:cNvPr>
          <p:cNvSpPr>
            <a:spLocks noGrp="1"/>
          </p:cNvSpPr>
          <p:nvPr>
            <p:ph idx="1"/>
          </p:nvPr>
        </p:nvSpPr>
        <p:spPr/>
        <p:txBody>
          <a:bodyPr/>
          <a:lstStyle/>
          <a:p>
            <a:r>
              <a:rPr lang="en-US" dirty="0"/>
              <a:t>Models both the incident and prevalent cases over time (calendar time explicitly modeled)</a:t>
            </a:r>
          </a:p>
          <a:p>
            <a:r>
              <a:rPr lang="en-US" dirty="0"/>
              <a:t>Intervention duration</a:t>
            </a:r>
          </a:p>
          <a:p>
            <a:pPr lvl="1"/>
            <a:r>
              <a:rPr lang="en-US" dirty="0"/>
              <a:t>Length of time over which the intervention is applied per person or cohort</a:t>
            </a:r>
          </a:p>
          <a:p>
            <a:r>
              <a:rPr lang="en-US" dirty="0"/>
              <a:t>Implementation period</a:t>
            </a:r>
          </a:p>
          <a:p>
            <a:pPr lvl="1"/>
            <a:r>
              <a:rPr lang="en-US" dirty="0"/>
              <a:t>Period over which the intervention is applied</a:t>
            </a:r>
          </a:p>
          <a:p>
            <a:r>
              <a:rPr lang="en-US" dirty="0"/>
              <a:t>Analytic Horizon</a:t>
            </a:r>
          </a:p>
          <a:p>
            <a:pPr lvl="1"/>
            <a:r>
              <a:rPr lang="en-US" dirty="0"/>
              <a:t>Period over which costs and effects are assessed</a:t>
            </a:r>
          </a:p>
          <a:p>
            <a:pPr lvl="1"/>
            <a:r>
              <a:rPr lang="en-US" dirty="0"/>
              <a:t>Should be long enough to capture all meaningful differences in costs and effects between </a:t>
            </a:r>
            <a:r>
              <a:rPr lang="en-US" dirty="0" err="1"/>
              <a:t>altenatives</a:t>
            </a:r>
            <a:endParaRPr lang="en-US" dirty="0"/>
          </a:p>
        </p:txBody>
      </p:sp>
      <p:sp>
        <p:nvSpPr>
          <p:cNvPr id="4" name="Slide Number Placeholder 28">
            <a:extLst>
              <a:ext uri="{FF2B5EF4-FFF2-40B4-BE49-F238E27FC236}">
                <a16:creationId xmlns:a16="http://schemas.microsoft.com/office/drawing/2014/main" id="{1BA58E2E-A700-4241-B973-E142DB57C93C}"/>
              </a:ext>
            </a:extLst>
          </p:cNvPr>
          <p:cNvSpPr>
            <a:spLocks noGrp="1"/>
          </p:cNvSpPr>
          <p:nvPr>
            <p:ph type="sldNum" sz="quarter" idx="12"/>
          </p:nvPr>
        </p:nvSpPr>
        <p:spPr>
          <a:xfrm>
            <a:off x="8559864" y="6453336"/>
            <a:ext cx="548640" cy="396240"/>
          </a:xfrm>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F7E73E1-F280-4386-87FD-01754258053D}" type="slidenum">
              <a:rPr lang="en-US">
                <a:solidFill>
                  <a:schemeClr val="accent1"/>
                </a:solidFill>
              </a:rPr>
              <a:pPr eaLnBrk="1" hangingPunct="1"/>
              <a:t>25</a:t>
            </a:fld>
            <a:endParaRPr lang="en-US" dirty="0">
              <a:solidFill>
                <a:schemeClr val="accent1"/>
              </a:solidFill>
            </a:endParaRPr>
          </a:p>
        </p:txBody>
      </p:sp>
    </p:spTree>
    <p:extLst>
      <p:ext uri="{BB962C8B-B14F-4D97-AF65-F5344CB8AC3E}">
        <p14:creationId xmlns:p14="http://schemas.microsoft.com/office/powerpoint/2010/main" val="10002606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8A59C-BA13-5A49-9F4F-5C5E793DABC2}"/>
              </a:ext>
            </a:extLst>
          </p:cNvPr>
          <p:cNvSpPr>
            <a:spLocks noGrp="1"/>
          </p:cNvSpPr>
          <p:nvPr>
            <p:ph type="title"/>
          </p:nvPr>
        </p:nvSpPr>
        <p:spPr/>
        <p:txBody>
          <a:bodyPr/>
          <a:lstStyle/>
          <a:p>
            <a:r>
              <a:rPr lang="en-US" dirty="0"/>
              <a:t>Population Evaluations</a:t>
            </a:r>
          </a:p>
        </p:txBody>
      </p:sp>
      <p:pic>
        <p:nvPicPr>
          <p:cNvPr id="4" name="Picture 3">
            <a:extLst>
              <a:ext uri="{FF2B5EF4-FFF2-40B4-BE49-F238E27FC236}">
                <a16:creationId xmlns:a16="http://schemas.microsoft.com/office/drawing/2014/main" id="{2D1A665F-A594-F943-B278-935F471A8756}"/>
              </a:ext>
            </a:extLst>
          </p:cNvPr>
          <p:cNvPicPr>
            <a:picLocks noChangeAspect="1"/>
          </p:cNvPicPr>
          <p:nvPr/>
        </p:nvPicPr>
        <p:blipFill>
          <a:blip r:embed="rId2"/>
          <a:stretch>
            <a:fillRect/>
          </a:stretch>
        </p:blipFill>
        <p:spPr>
          <a:xfrm>
            <a:off x="791584" y="1417637"/>
            <a:ext cx="7989073" cy="4702539"/>
          </a:xfrm>
          <a:prstGeom prst="rect">
            <a:avLst/>
          </a:prstGeom>
        </p:spPr>
      </p:pic>
      <p:sp>
        <p:nvSpPr>
          <p:cNvPr id="5" name="TextBox 4">
            <a:extLst>
              <a:ext uri="{FF2B5EF4-FFF2-40B4-BE49-F238E27FC236}">
                <a16:creationId xmlns:a16="http://schemas.microsoft.com/office/drawing/2014/main" id="{C68B8917-AB5F-9E4F-86A1-8359015364A1}"/>
              </a:ext>
            </a:extLst>
          </p:cNvPr>
          <p:cNvSpPr txBox="1"/>
          <p:nvPr/>
        </p:nvSpPr>
        <p:spPr>
          <a:xfrm>
            <a:off x="1377387" y="6412375"/>
            <a:ext cx="6691255" cy="369332"/>
          </a:xfrm>
          <a:prstGeom prst="rect">
            <a:avLst/>
          </a:prstGeom>
          <a:noFill/>
        </p:spPr>
        <p:txBody>
          <a:bodyPr wrap="none" rtlCol="0">
            <a:spAutoFit/>
          </a:bodyPr>
          <a:lstStyle/>
          <a:p>
            <a:r>
              <a:rPr lang="en-US" dirty="0" err="1"/>
              <a:t>O’Mahony</a:t>
            </a:r>
            <a:r>
              <a:rPr lang="en-US" dirty="0"/>
              <a:t> JF et al. </a:t>
            </a:r>
            <a:r>
              <a:rPr lang="en-US" i="1" dirty="0" err="1"/>
              <a:t>PharmacoEconomics</a:t>
            </a:r>
            <a:r>
              <a:rPr lang="en-US" dirty="0"/>
              <a:t> 2015;33:1255.</a:t>
            </a:r>
          </a:p>
        </p:txBody>
      </p:sp>
      <p:sp>
        <p:nvSpPr>
          <p:cNvPr id="6" name="Slide Number Placeholder 28">
            <a:extLst>
              <a:ext uri="{FF2B5EF4-FFF2-40B4-BE49-F238E27FC236}">
                <a16:creationId xmlns:a16="http://schemas.microsoft.com/office/drawing/2014/main" id="{40517A00-4FEF-4F4F-8E63-FF75647842E6}"/>
              </a:ext>
            </a:extLst>
          </p:cNvPr>
          <p:cNvSpPr>
            <a:spLocks noGrp="1"/>
          </p:cNvSpPr>
          <p:nvPr>
            <p:ph type="sldNum" sz="quarter" idx="12"/>
          </p:nvPr>
        </p:nvSpPr>
        <p:spPr>
          <a:xfrm>
            <a:off x="8559864" y="6453336"/>
            <a:ext cx="548640" cy="396240"/>
          </a:xfrm>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F7E73E1-F280-4386-87FD-01754258053D}" type="slidenum">
              <a:rPr lang="en-US">
                <a:solidFill>
                  <a:schemeClr val="accent1"/>
                </a:solidFill>
              </a:rPr>
              <a:pPr eaLnBrk="1" hangingPunct="1"/>
              <a:t>26</a:t>
            </a:fld>
            <a:endParaRPr lang="en-US" dirty="0">
              <a:solidFill>
                <a:schemeClr val="accent1"/>
              </a:solidFill>
            </a:endParaRPr>
          </a:p>
        </p:txBody>
      </p:sp>
    </p:spTree>
    <p:extLst>
      <p:ext uri="{BB962C8B-B14F-4D97-AF65-F5344CB8AC3E}">
        <p14:creationId xmlns:p14="http://schemas.microsoft.com/office/powerpoint/2010/main" val="35727750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846"/>
        <p:cNvGrpSpPr/>
        <p:nvPr/>
      </p:nvGrpSpPr>
      <p:grpSpPr>
        <a:xfrm>
          <a:off x="0" y="0"/>
          <a:ext cx="0" cy="0"/>
          <a:chOff x="0" y="0"/>
          <a:chExt cx="0" cy="0"/>
        </a:xfrm>
      </p:grpSpPr>
      <p:sp>
        <p:nvSpPr>
          <p:cNvPr id="847" name="Shape 847"/>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nl-NL"/>
              <a:t>Conceptualizing the Markov model in R</a:t>
            </a:r>
            <a:endParaRPr/>
          </a:p>
        </p:txBody>
      </p:sp>
      <p:sp>
        <p:nvSpPr>
          <p:cNvPr id="848" name="Shape 848"/>
          <p:cNvSpPr txBox="1">
            <a:spLocks noGrp="1"/>
          </p:cNvSpPr>
          <p:nvPr>
            <p:ph type="sldNum" idx="12"/>
          </p:nvPr>
        </p:nvSpPr>
        <p:spPr>
          <a:prstGeom prst="rect">
            <a:avLst/>
          </a:prstGeom>
        </p:spPr>
        <p:txBody>
          <a:bodyPr spcFirstLastPara="1" wrap="square" lIns="0" tIns="0" rIns="0" bIns="0" anchor="ctr" anchorCtr="0">
            <a:noAutofit/>
          </a:bodyPr>
          <a:lstStyle/>
          <a:p>
            <a:pPr marL="0" lvl="0" indent="0">
              <a:spcBef>
                <a:spcPts val="0"/>
              </a:spcBef>
              <a:spcAft>
                <a:spcPts val="0"/>
              </a:spcAft>
              <a:buNone/>
            </a:pPr>
            <a:fld id="{00000000-1234-1234-1234-123412341234}" type="slidenum">
              <a:rPr lang="nl-NL"/>
              <a:t>27</a:t>
            </a:fld>
            <a:endParaRPr/>
          </a:p>
        </p:txBody>
      </p:sp>
    </p:spTree>
    <p:extLst>
      <p:ext uri="{BB962C8B-B14F-4D97-AF65-F5344CB8AC3E}">
        <p14:creationId xmlns:p14="http://schemas.microsoft.com/office/powerpoint/2010/main" val="1271326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852"/>
        <p:cNvGrpSpPr/>
        <p:nvPr/>
      </p:nvGrpSpPr>
      <p:grpSpPr>
        <a:xfrm>
          <a:off x="0" y="0"/>
          <a:ext cx="0" cy="0"/>
          <a:chOff x="0" y="0"/>
          <a:chExt cx="0" cy="0"/>
        </a:xfrm>
      </p:grpSpPr>
      <p:sp>
        <p:nvSpPr>
          <p:cNvPr id="853" name="Shape 853"/>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nl-NL"/>
              <a:t>Simple state transition model in R</a:t>
            </a:r>
            <a:endParaRPr/>
          </a:p>
        </p:txBody>
      </p:sp>
      <p:sp>
        <p:nvSpPr>
          <p:cNvPr id="854" name="Shape 854"/>
          <p:cNvSpPr txBox="1">
            <a:spLocks noGrp="1"/>
          </p:cNvSpPr>
          <p:nvPr>
            <p:ph type="sldNum" idx="12"/>
          </p:nvPr>
        </p:nvSpPr>
        <p:spPr>
          <a:prstGeom prst="rect">
            <a:avLst/>
          </a:prstGeom>
        </p:spPr>
        <p:txBody>
          <a:bodyPr spcFirstLastPara="1" wrap="square" lIns="0" tIns="0" rIns="0" bIns="0" anchor="ctr" anchorCtr="0">
            <a:noAutofit/>
          </a:bodyPr>
          <a:lstStyle/>
          <a:p>
            <a:pPr marL="0" lvl="0" indent="0">
              <a:spcBef>
                <a:spcPts val="0"/>
              </a:spcBef>
              <a:spcAft>
                <a:spcPts val="0"/>
              </a:spcAft>
              <a:buNone/>
            </a:pPr>
            <a:fld id="{00000000-1234-1234-1234-123412341234}" type="slidenum">
              <a:rPr lang="nl-NL"/>
              <a:t>28</a:t>
            </a:fld>
            <a:endParaRPr/>
          </a:p>
        </p:txBody>
      </p:sp>
      <p:grpSp>
        <p:nvGrpSpPr>
          <p:cNvPr id="5" name="Group 4"/>
          <p:cNvGrpSpPr/>
          <p:nvPr/>
        </p:nvGrpSpPr>
        <p:grpSpPr>
          <a:xfrm>
            <a:off x="2064060" y="1735707"/>
            <a:ext cx="5015880" cy="4450219"/>
            <a:chOff x="2335461" y="1846641"/>
            <a:chExt cx="5015880" cy="4450219"/>
          </a:xfrm>
        </p:grpSpPr>
        <p:sp>
          <p:nvSpPr>
            <p:cNvPr id="6" name="Shape 646"/>
            <p:cNvSpPr/>
            <p:nvPr/>
          </p:nvSpPr>
          <p:spPr>
            <a:xfrm>
              <a:off x="2335461" y="2798535"/>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b="1" dirty="0" err="1">
                  <a:solidFill>
                    <a:srgbClr val="3F3F3F"/>
                  </a:solidFill>
                  <a:latin typeface="Calibri"/>
                  <a:ea typeface="Calibri"/>
                  <a:cs typeface="Calibri"/>
                  <a:sym typeface="Calibri"/>
                </a:rPr>
                <a:t>Healthy</a:t>
              </a:r>
              <a:r>
                <a:rPr lang="nl-NL" b="1" dirty="0">
                  <a:solidFill>
                    <a:srgbClr val="3F3F3F"/>
                  </a:solidFill>
                  <a:latin typeface="Calibri"/>
                  <a:ea typeface="Calibri"/>
                  <a:cs typeface="Calibri"/>
                  <a:sym typeface="Calibri"/>
                </a:rPr>
                <a:t> (H)</a:t>
              </a:r>
              <a:endParaRPr b="1" dirty="0">
                <a:solidFill>
                  <a:srgbClr val="3F3F3F"/>
                </a:solidFill>
                <a:latin typeface="Calibri"/>
                <a:ea typeface="Calibri"/>
                <a:cs typeface="Calibri"/>
                <a:sym typeface="Calibri"/>
              </a:endParaRPr>
            </a:p>
          </p:txBody>
        </p:sp>
        <p:sp>
          <p:nvSpPr>
            <p:cNvPr id="7" name="Shape 646"/>
            <p:cNvSpPr/>
            <p:nvPr/>
          </p:nvSpPr>
          <p:spPr>
            <a:xfrm>
              <a:off x="5522541" y="2798535"/>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b="1" dirty="0">
                  <a:solidFill>
                    <a:srgbClr val="3F3F3F"/>
                  </a:solidFill>
                  <a:latin typeface="Calibri"/>
                  <a:ea typeface="Calibri"/>
                  <a:cs typeface="Calibri"/>
                  <a:sym typeface="Calibri"/>
                </a:rPr>
                <a:t>Sick (S)</a:t>
              </a:r>
              <a:endParaRPr b="1" dirty="0">
                <a:solidFill>
                  <a:srgbClr val="3F3F3F"/>
                </a:solidFill>
                <a:latin typeface="Calibri"/>
                <a:ea typeface="Calibri"/>
                <a:cs typeface="Calibri"/>
                <a:sym typeface="Calibri"/>
              </a:endParaRPr>
            </a:p>
          </p:txBody>
        </p:sp>
        <p:sp>
          <p:nvSpPr>
            <p:cNvPr id="8" name="Shape 646"/>
            <p:cNvSpPr/>
            <p:nvPr/>
          </p:nvSpPr>
          <p:spPr>
            <a:xfrm>
              <a:off x="3929001" y="4925260"/>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b="1" dirty="0">
                  <a:solidFill>
                    <a:srgbClr val="3F3F3F"/>
                  </a:solidFill>
                  <a:latin typeface="Calibri"/>
                  <a:ea typeface="Calibri"/>
                  <a:cs typeface="Calibri"/>
                  <a:sym typeface="Calibri"/>
                </a:rPr>
                <a:t>Dead</a:t>
              </a:r>
              <a:r>
                <a:rPr lang="nl-NL" sz="1600" b="1" dirty="0">
                  <a:solidFill>
                    <a:srgbClr val="3F3F3F"/>
                  </a:solidFill>
                  <a:latin typeface="Calibri"/>
                  <a:ea typeface="Calibri"/>
                  <a:cs typeface="Calibri"/>
                  <a:sym typeface="Calibri"/>
                </a:rPr>
                <a:t> (D)</a:t>
              </a:r>
              <a:endParaRPr sz="1600" b="1" dirty="0">
                <a:solidFill>
                  <a:srgbClr val="3F3F3F"/>
                </a:solidFill>
                <a:latin typeface="Calibri"/>
                <a:ea typeface="Calibri"/>
                <a:cs typeface="Calibri"/>
                <a:sym typeface="Calibri"/>
              </a:endParaRPr>
            </a:p>
          </p:txBody>
        </p:sp>
        <p:cxnSp>
          <p:nvCxnSpPr>
            <p:cNvPr id="9" name="Shape 651"/>
            <p:cNvCxnSpPr>
              <a:stCxn id="8" idx="0"/>
              <a:endCxn id="11" idx="0"/>
            </p:cNvCxnSpPr>
            <p:nvPr/>
          </p:nvCxnSpPr>
          <p:spPr>
            <a:xfrm rot="5400000" flipH="1" flipV="1">
              <a:off x="4843401" y="1204995"/>
              <a:ext cx="12700" cy="3187080"/>
            </a:xfrm>
            <a:prstGeom prst="curvedConnector3">
              <a:avLst>
                <a:gd name="adj1" fmla="val 4090906"/>
              </a:avLst>
            </a:prstGeom>
            <a:noFill/>
            <a:ln w="25400" cap="flat" cmpd="sng">
              <a:solidFill>
                <a:srgbClr val="3F3F3F"/>
              </a:solidFill>
              <a:prstDash val="solid"/>
              <a:round/>
              <a:headEnd type="none" w="sm" len="sm"/>
              <a:tailEnd type="triangle" w="lg" len="lg"/>
            </a:ln>
          </p:spPr>
        </p:cxnSp>
        <p:cxnSp>
          <p:nvCxnSpPr>
            <p:cNvPr id="10" name="Shape 651"/>
            <p:cNvCxnSpPr>
              <a:stCxn id="8" idx="2"/>
              <a:endCxn id="8" idx="1"/>
            </p:cNvCxnSpPr>
            <p:nvPr/>
          </p:nvCxnSpPr>
          <p:spPr>
            <a:xfrm rot="10800000" flipH="1">
              <a:off x="2335461" y="2999401"/>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11" name="Shape 651"/>
            <p:cNvCxnSpPr>
              <a:stCxn id="11" idx="6"/>
              <a:endCxn id="11" idx="7"/>
            </p:cNvCxnSpPr>
            <p:nvPr/>
          </p:nvCxnSpPr>
          <p:spPr>
            <a:xfrm flipH="1" flipV="1">
              <a:off x="7083519" y="2999401"/>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12" name="Shape 651"/>
            <p:cNvCxnSpPr>
              <a:stCxn id="12" idx="2"/>
              <a:endCxn id="12" idx="3"/>
            </p:cNvCxnSpPr>
            <p:nvPr/>
          </p:nvCxnSpPr>
          <p:spPr>
            <a:xfrm rot="10800000" flipH="1" flipV="1">
              <a:off x="3929001" y="5611060"/>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13" name="Shape 651"/>
            <p:cNvCxnSpPr>
              <a:stCxn id="8" idx="4"/>
              <a:endCxn id="12" idx="1"/>
            </p:cNvCxnSpPr>
            <p:nvPr/>
          </p:nvCxnSpPr>
          <p:spPr>
            <a:xfrm>
              <a:off x="3249861" y="4170135"/>
              <a:ext cx="946962" cy="955991"/>
            </a:xfrm>
            <a:prstGeom prst="straightConnector1">
              <a:avLst/>
            </a:prstGeom>
            <a:noFill/>
            <a:ln w="25400" cap="flat" cmpd="sng">
              <a:solidFill>
                <a:srgbClr val="3F3F3F"/>
              </a:solidFill>
              <a:prstDash val="solid"/>
              <a:round/>
              <a:headEnd type="none" w="sm" len="sm"/>
              <a:tailEnd type="triangle" w="lg" len="lg"/>
            </a:ln>
          </p:spPr>
        </p:cxnSp>
        <p:cxnSp>
          <p:nvCxnSpPr>
            <p:cNvPr id="14" name="Shape 651"/>
            <p:cNvCxnSpPr>
              <a:stCxn id="11" idx="4"/>
              <a:endCxn id="12" idx="7"/>
            </p:cNvCxnSpPr>
            <p:nvPr/>
          </p:nvCxnSpPr>
          <p:spPr>
            <a:xfrm flipH="1">
              <a:off x="5489979" y="4170135"/>
              <a:ext cx="946962" cy="955991"/>
            </a:xfrm>
            <a:prstGeom prst="straightConnector1">
              <a:avLst/>
            </a:prstGeom>
            <a:noFill/>
            <a:ln w="25400" cap="flat" cmpd="sng">
              <a:solidFill>
                <a:srgbClr val="3F3F3F"/>
              </a:solidFill>
              <a:prstDash val="solid"/>
              <a:round/>
              <a:headEnd type="none" w="sm" len="sm"/>
              <a:tailEnd type="triangle" w="lg" len="lg"/>
            </a:ln>
          </p:spPr>
        </p:cxnSp>
        <p:sp>
          <p:nvSpPr>
            <p:cNvPr id="15" name="Shape 671"/>
            <p:cNvSpPr txBox="1"/>
            <p:nvPr/>
          </p:nvSpPr>
          <p:spPr>
            <a:xfrm>
              <a:off x="4425574" y="1846641"/>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p_HS</a:t>
              </a:r>
              <a:endParaRPr sz="2200" dirty="0">
                <a:solidFill>
                  <a:schemeClr val="dk1"/>
                </a:solidFill>
                <a:latin typeface="Calibri"/>
                <a:ea typeface="Calibri"/>
                <a:cs typeface="Calibri"/>
                <a:sym typeface="Calibri"/>
              </a:endParaRPr>
            </a:p>
          </p:txBody>
        </p:sp>
        <p:sp>
          <p:nvSpPr>
            <p:cNvPr id="16" name="Shape 671"/>
            <p:cNvSpPr txBox="1"/>
            <p:nvPr/>
          </p:nvSpPr>
          <p:spPr>
            <a:xfrm>
              <a:off x="2925011" y="4601602"/>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p_HD</a:t>
              </a:r>
              <a:endParaRPr sz="2200" dirty="0">
                <a:solidFill>
                  <a:schemeClr val="dk1"/>
                </a:solidFill>
                <a:latin typeface="Calibri"/>
                <a:ea typeface="Calibri"/>
                <a:cs typeface="Calibri"/>
                <a:sym typeface="Calibri"/>
              </a:endParaRPr>
            </a:p>
          </p:txBody>
        </p:sp>
        <p:sp>
          <p:nvSpPr>
            <p:cNvPr id="17" name="Shape 671"/>
            <p:cNvSpPr txBox="1"/>
            <p:nvPr/>
          </p:nvSpPr>
          <p:spPr>
            <a:xfrm>
              <a:off x="5807556" y="4619151"/>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p_SD</a:t>
              </a:r>
              <a:endParaRPr sz="2200" dirty="0">
                <a:solidFill>
                  <a:schemeClr val="dk1"/>
                </a:solidFill>
                <a:latin typeface="Calibri"/>
                <a:ea typeface="Calibri"/>
                <a:cs typeface="Calibri"/>
                <a:sym typeface="Calibri"/>
              </a:endParaRPr>
            </a:p>
          </p:txBody>
        </p:sp>
      </p:grpSp>
    </p:spTree>
    <p:extLst>
      <p:ext uri="{BB962C8B-B14F-4D97-AF65-F5344CB8AC3E}">
        <p14:creationId xmlns:p14="http://schemas.microsoft.com/office/powerpoint/2010/main" val="2862586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859"/>
        <p:cNvGrpSpPr/>
        <p:nvPr/>
      </p:nvGrpSpPr>
      <p:grpSpPr>
        <a:xfrm>
          <a:off x="0" y="0"/>
          <a:ext cx="0" cy="0"/>
          <a:chOff x="0" y="0"/>
          <a:chExt cx="0" cy="0"/>
        </a:xfrm>
      </p:grpSpPr>
      <p:sp>
        <p:nvSpPr>
          <p:cNvPr id="862" name="Shape 862"/>
          <p:cNvSpPr txBox="1">
            <a:spLocks noGrp="1"/>
          </p:cNvSpPr>
          <p:nvPr>
            <p:ph type="title"/>
          </p:nvPr>
        </p:nvSpPr>
        <p:spPr>
          <a:xfrm>
            <a:off x="840432" y="427038"/>
            <a:ext cx="7620000" cy="11430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nl-NL"/>
              <a:t>Simple state transition model </a:t>
            </a:r>
            <a:endParaRPr/>
          </a:p>
        </p:txBody>
      </p:sp>
      <p:sp>
        <p:nvSpPr>
          <p:cNvPr id="860" name="Shape 860"/>
          <p:cNvSpPr txBox="1">
            <a:spLocks noGrp="1"/>
          </p:cNvSpPr>
          <p:nvPr>
            <p:ph type="body" idx="1"/>
          </p:nvPr>
        </p:nvSpPr>
        <p:spPr>
          <a:xfrm>
            <a:off x="728075" y="1830375"/>
            <a:ext cx="8104200" cy="4261200"/>
          </a:xfrm>
          <a:prstGeom prst="rect">
            <a:avLst/>
          </a:prstGeom>
        </p:spPr>
        <p:txBody>
          <a:bodyPr spcFirstLastPara="1" wrap="square" lIns="91425" tIns="91425" rIns="91425" bIns="91425" anchor="t" anchorCtr="0">
            <a:noAutofit/>
          </a:bodyPr>
          <a:lstStyle/>
          <a:p>
            <a:pPr marL="342900" lvl="0" indent="-88900" rtl="0">
              <a:lnSpc>
                <a:spcPct val="100000"/>
              </a:lnSpc>
              <a:spcBef>
                <a:spcPts val="440"/>
              </a:spcBef>
              <a:spcAft>
                <a:spcPts val="0"/>
              </a:spcAft>
              <a:buNone/>
            </a:pPr>
            <a:r>
              <a:rPr lang="nl-NL" b="1" dirty="0">
                <a:solidFill>
                  <a:schemeClr val="accent1"/>
                </a:solidFill>
              </a:rPr>
              <a:t>Model input:</a:t>
            </a:r>
            <a:endParaRPr b="1" dirty="0">
              <a:solidFill>
                <a:schemeClr val="accent1"/>
              </a:solidFill>
            </a:endParaRPr>
          </a:p>
          <a:p>
            <a:pPr marL="342900" lvl="0" indent="-88900" rtl="0">
              <a:lnSpc>
                <a:spcPct val="100000"/>
              </a:lnSpc>
              <a:spcBef>
                <a:spcPts val="440"/>
              </a:spcBef>
              <a:spcAft>
                <a:spcPts val="0"/>
              </a:spcAft>
              <a:buNone/>
            </a:pPr>
            <a:r>
              <a:rPr lang="nl-NL" sz="2400" i="1" dirty="0" err="1">
                <a:latin typeface="Times New Roman"/>
                <a:ea typeface="Times New Roman"/>
                <a:cs typeface="Times New Roman"/>
                <a:sym typeface="Times New Roman"/>
              </a:rPr>
              <a:t>p</a:t>
            </a:r>
            <a:r>
              <a:rPr lang="nl-NL" sz="2400" i="1" baseline="-25000" dirty="0" err="1">
                <a:latin typeface="Times New Roman"/>
                <a:ea typeface="Times New Roman"/>
                <a:cs typeface="Times New Roman"/>
                <a:sym typeface="Times New Roman"/>
              </a:rPr>
              <a:t>HS</a:t>
            </a:r>
            <a:r>
              <a:rPr lang="nl-NL" dirty="0"/>
              <a:t>:  </a:t>
            </a:r>
            <a:r>
              <a:rPr lang="nl-NL" dirty="0" err="1"/>
              <a:t>transition</a:t>
            </a:r>
            <a:r>
              <a:rPr lang="nl-NL" dirty="0"/>
              <a:t> </a:t>
            </a:r>
            <a:r>
              <a:rPr lang="nl-NL" dirty="0" err="1"/>
              <a:t>probability</a:t>
            </a:r>
            <a:r>
              <a:rPr lang="nl-NL" dirty="0"/>
              <a:t> </a:t>
            </a:r>
            <a:r>
              <a:rPr lang="nl-NL" dirty="0" err="1"/>
              <a:t>from</a:t>
            </a:r>
            <a:r>
              <a:rPr lang="nl-NL" dirty="0"/>
              <a:t> </a:t>
            </a:r>
            <a:r>
              <a:rPr lang="nl-NL" i="1" dirty="0" err="1">
                <a:latin typeface="Times New Roman"/>
                <a:ea typeface="Times New Roman"/>
                <a:cs typeface="Times New Roman"/>
                <a:sym typeface="Times New Roman"/>
              </a:rPr>
              <a:t>Healthy</a:t>
            </a:r>
            <a:r>
              <a:rPr lang="nl-NL" dirty="0"/>
              <a:t> </a:t>
            </a:r>
            <a:r>
              <a:rPr lang="nl-NL" dirty="0" err="1"/>
              <a:t>to</a:t>
            </a:r>
            <a:r>
              <a:rPr lang="nl-NL" dirty="0"/>
              <a:t> </a:t>
            </a:r>
            <a:r>
              <a:rPr lang="nl-NL" i="1" dirty="0">
                <a:latin typeface="Times New Roman"/>
                <a:ea typeface="Times New Roman"/>
                <a:cs typeface="Times New Roman"/>
                <a:sym typeface="Times New Roman"/>
              </a:rPr>
              <a:t>Sick</a:t>
            </a:r>
            <a:endParaRPr i="1" dirty="0">
              <a:latin typeface="Times New Roman"/>
              <a:ea typeface="Times New Roman"/>
              <a:cs typeface="Times New Roman"/>
              <a:sym typeface="Times New Roman"/>
            </a:endParaRPr>
          </a:p>
          <a:p>
            <a:pPr marL="342900" lvl="0" indent="-88900" rtl="0">
              <a:lnSpc>
                <a:spcPct val="100000"/>
              </a:lnSpc>
              <a:spcBef>
                <a:spcPts val="440"/>
              </a:spcBef>
              <a:spcAft>
                <a:spcPts val="0"/>
              </a:spcAft>
              <a:buNone/>
            </a:pPr>
            <a:r>
              <a:rPr lang="nl-NL" i="1" dirty="0" err="1">
                <a:latin typeface="Times New Roman"/>
                <a:ea typeface="Times New Roman"/>
                <a:cs typeface="Times New Roman"/>
                <a:sym typeface="Times New Roman"/>
              </a:rPr>
              <a:t>p</a:t>
            </a:r>
            <a:r>
              <a:rPr lang="nl-NL" i="1" baseline="-25000" dirty="0" err="1">
                <a:latin typeface="Times New Roman"/>
                <a:ea typeface="Times New Roman"/>
                <a:cs typeface="Times New Roman"/>
                <a:sym typeface="Times New Roman"/>
              </a:rPr>
              <a:t>HD</a:t>
            </a:r>
            <a:r>
              <a:rPr lang="nl-NL" dirty="0"/>
              <a:t>: 	</a:t>
            </a:r>
            <a:r>
              <a:rPr lang="nl-NL" dirty="0" err="1"/>
              <a:t>transition</a:t>
            </a:r>
            <a:r>
              <a:rPr lang="nl-NL" dirty="0"/>
              <a:t> </a:t>
            </a:r>
            <a:r>
              <a:rPr lang="nl-NL" dirty="0" err="1"/>
              <a:t>probability</a:t>
            </a:r>
            <a:r>
              <a:rPr lang="nl-NL" dirty="0"/>
              <a:t> </a:t>
            </a:r>
            <a:r>
              <a:rPr lang="nl-NL" i="1" dirty="0" err="1">
                <a:latin typeface="Times New Roman"/>
                <a:ea typeface="Times New Roman"/>
                <a:cs typeface="Times New Roman"/>
                <a:sym typeface="Times New Roman"/>
              </a:rPr>
              <a:t>Healthy</a:t>
            </a:r>
            <a:r>
              <a:rPr lang="nl-NL" dirty="0"/>
              <a:t> </a:t>
            </a:r>
            <a:r>
              <a:rPr lang="nl-NL" dirty="0" err="1"/>
              <a:t>to</a:t>
            </a:r>
            <a:r>
              <a:rPr lang="nl-NL" dirty="0"/>
              <a:t> </a:t>
            </a:r>
            <a:r>
              <a:rPr lang="nl-NL" i="1" dirty="0">
                <a:latin typeface="Times New Roman"/>
                <a:ea typeface="Times New Roman"/>
                <a:cs typeface="Times New Roman"/>
                <a:sym typeface="Times New Roman"/>
              </a:rPr>
              <a:t>Dead</a:t>
            </a:r>
            <a:endParaRPr i="1" dirty="0">
              <a:latin typeface="Times New Roman"/>
              <a:ea typeface="Times New Roman"/>
              <a:cs typeface="Times New Roman"/>
              <a:sym typeface="Times New Roman"/>
            </a:endParaRPr>
          </a:p>
          <a:p>
            <a:pPr marL="342900" lvl="0" indent="-88900" rtl="0">
              <a:lnSpc>
                <a:spcPct val="100000"/>
              </a:lnSpc>
              <a:spcBef>
                <a:spcPts val="800"/>
              </a:spcBef>
              <a:spcAft>
                <a:spcPts val="0"/>
              </a:spcAft>
              <a:buNone/>
            </a:pPr>
            <a:r>
              <a:rPr lang="nl-NL" i="1" dirty="0" err="1">
                <a:latin typeface="Times New Roman"/>
                <a:ea typeface="Times New Roman"/>
                <a:cs typeface="Times New Roman"/>
                <a:sym typeface="Times New Roman"/>
              </a:rPr>
              <a:t>p</a:t>
            </a:r>
            <a:r>
              <a:rPr lang="nl-NL" i="1" baseline="-25000" dirty="0" err="1">
                <a:latin typeface="Times New Roman"/>
                <a:ea typeface="Times New Roman"/>
                <a:cs typeface="Times New Roman"/>
                <a:sym typeface="Times New Roman"/>
              </a:rPr>
              <a:t>SD</a:t>
            </a:r>
            <a:r>
              <a:rPr lang="nl-NL" dirty="0"/>
              <a:t>:  </a:t>
            </a:r>
            <a:r>
              <a:rPr lang="nl-NL" dirty="0" err="1"/>
              <a:t>transition</a:t>
            </a:r>
            <a:r>
              <a:rPr lang="nl-NL" dirty="0"/>
              <a:t> </a:t>
            </a:r>
            <a:r>
              <a:rPr lang="nl-NL" dirty="0" err="1"/>
              <a:t>probability</a:t>
            </a:r>
            <a:r>
              <a:rPr lang="nl-NL" dirty="0"/>
              <a:t> </a:t>
            </a:r>
            <a:r>
              <a:rPr lang="nl-NL" i="1" dirty="0">
                <a:latin typeface="Times New Roman"/>
                <a:ea typeface="Times New Roman"/>
                <a:cs typeface="Times New Roman"/>
                <a:sym typeface="Times New Roman"/>
              </a:rPr>
              <a:t>Sick</a:t>
            </a:r>
            <a:r>
              <a:rPr lang="nl-NL" dirty="0"/>
              <a:t> </a:t>
            </a:r>
            <a:r>
              <a:rPr lang="nl-NL" dirty="0" err="1"/>
              <a:t>to</a:t>
            </a:r>
            <a:r>
              <a:rPr lang="nl-NL" dirty="0"/>
              <a:t> </a:t>
            </a:r>
            <a:r>
              <a:rPr lang="nl-NL" i="1" dirty="0">
                <a:latin typeface="Times New Roman"/>
                <a:ea typeface="Times New Roman"/>
                <a:cs typeface="Times New Roman"/>
                <a:sym typeface="Times New Roman"/>
              </a:rPr>
              <a:t>Dead</a:t>
            </a:r>
            <a:endParaRPr i="1" dirty="0">
              <a:latin typeface="Times New Roman"/>
              <a:ea typeface="Times New Roman"/>
              <a:cs typeface="Times New Roman"/>
              <a:sym typeface="Times New Roman"/>
            </a:endParaRPr>
          </a:p>
          <a:p>
            <a:pPr marL="342900" lvl="0" indent="-88900" rtl="0">
              <a:lnSpc>
                <a:spcPct val="100000"/>
              </a:lnSpc>
              <a:spcBef>
                <a:spcPts val="800"/>
              </a:spcBef>
              <a:spcAft>
                <a:spcPts val="0"/>
              </a:spcAft>
              <a:buNone/>
            </a:pPr>
            <a:r>
              <a:rPr lang="nl-NL" sz="2400" i="1" dirty="0" err="1">
                <a:latin typeface="Times New Roman"/>
                <a:ea typeface="Times New Roman"/>
                <a:cs typeface="Times New Roman"/>
                <a:sym typeface="Times New Roman"/>
              </a:rPr>
              <a:t>c</a:t>
            </a:r>
            <a:r>
              <a:rPr lang="nl-NL" sz="2400" i="1" baseline="-25000" dirty="0" err="1">
                <a:latin typeface="Times New Roman"/>
                <a:ea typeface="Times New Roman"/>
                <a:cs typeface="Times New Roman"/>
                <a:sym typeface="Times New Roman"/>
              </a:rPr>
              <a:t>H</a:t>
            </a:r>
            <a:r>
              <a:rPr lang="nl-NL" dirty="0"/>
              <a:t>:   </a:t>
            </a:r>
            <a:r>
              <a:rPr lang="nl-NL" dirty="0" err="1"/>
              <a:t>cost</a:t>
            </a:r>
            <a:r>
              <a:rPr lang="nl-NL" dirty="0"/>
              <a:t> of </a:t>
            </a:r>
            <a:r>
              <a:rPr lang="nl-NL" dirty="0" err="1"/>
              <a:t>being</a:t>
            </a:r>
            <a:r>
              <a:rPr lang="nl-NL" dirty="0"/>
              <a:t> in state </a:t>
            </a:r>
            <a:r>
              <a:rPr lang="nl-NL" i="1" dirty="0" err="1">
                <a:latin typeface="Times New Roman"/>
                <a:ea typeface="Times New Roman"/>
                <a:cs typeface="Times New Roman"/>
                <a:sym typeface="Times New Roman"/>
              </a:rPr>
              <a:t>Healthy</a:t>
            </a:r>
            <a:endParaRPr i="1" dirty="0">
              <a:latin typeface="Times New Roman"/>
              <a:ea typeface="Times New Roman"/>
              <a:cs typeface="Times New Roman"/>
              <a:sym typeface="Times New Roman"/>
            </a:endParaRPr>
          </a:p>
          <a:p>
            <a:pPr marL="342900" lvl="0" indent="-88900" rtl="0">
              <a:spcBef>
                <a:spcPts val="800"/>
              </a:spcBef>
              <a:spcAft>
                <a:spcPts val="0"/>
              </a:spcAft>
              <a:buNone/>
            </a:pPr>
            <a:r>
              <a:rPr lang="nl-NL" sz="2400" i="1" dirty="0" err="1">
                <a:latin typeface="Times New Roman"/>
                <a:ea typeface="Times New Roman"/>
                <a:cs typeface="Times New Roman"/>
                <a:sym typeface="Times New Roman"/>
              </a:rPr>
              <a:t>c</a:t>
            </a:r>
            <a:r>
              <a:rPr lang="nl-NL" sz="2400" i="1" baseline="-25000" dirty="0" err="1">
                <a:latin typeface="Times New Roman"/>
                <a:ea typeface="Times New Roman"/>
                <a:cs typeface="Times New Roman"/>
                <a:sym typeface="Times New Roman"/>
              </a:rPr>
              <a:t>S</a:t>
            </a:r>
            <a:r>
              <a:rPr lang="nl-NL" dirty="0"/>
              <a:t>:   </a:t>
            </a:r>
            <a:r>
              <a:rPr lang="nl-NL" dirty="0" err="1"/>
              <a:t>cost</a:t>
            </a:r>
            <a:r>
              <a:rPr lang="nl-NL" dirty="0"/>
              <a:t> of </a:t>
            </a:r>
            <a:r>
              <a:rPr lang="nl-NL" dirty="0" err="1"/>
              <a:t>being</a:t>
            </a:r>
            <a:r>
              <a:rPr lang="nl-NL" dirty="0"/>
              <a:t> in state </a:t>
            </a:r>
            <a:r>
              <a:rPr lang="nl-NL" i="1" dirty="0">
                <a:latin typeface="Times New Roman"/>
                <a:ea typeface="Times New Roman"/>
                <a:cs typeface="Times New Roman"/>
                <a:sym typeface="Times New Roman"/>
              </a:rPr>
              <a:t>Sick</a:t>
            </a:r>
            <a:endParaRPr i="1" dirty="0">
              <a:latin typeface="Times New Roman"/>
              <a:ea typeface="Times New Roman"/>
              <a:cs typeface="Times New Roman"/>
              <a:sym typeface="Times New Roman"/>
            </a:endParaRPr>
          </a:p>
          <a:p>
            <a:pPr marL="342900" lvl="0" indent="-88900" rtl="0">
              <a:spcBef>
                <a:spcPts val="800"/>
              </a:spcBef>
              <a:spcAft>
                <a:spcPts val="0"/>
              </a:spcAft>
              <a:buNone/>
            </a:pPr>
            <a:r>
              <a:rPr lang="nl-NL" sz="2400" i="1" dirty="0" err="1">
                <a:latin typeface="Times New Roman"/>
                <a:ea typeface="Times New Roman"/>
                <a:cs typeface="Times New Roman"/>
                <a:sym typeface="Times New Roman"/>
              </a:rPr>
              <a:t>e</a:t>
            </a:r>
            <a:r>
              <a:rPr lang="nl-NL" sz="2400" i="1" baseline="-25000" dirty="0" err="1">
                <a:latin typeface="Times New Roman"/>
                <a:ea typeface="Times New Roman"/>
                <a:cs typeface="Times New Roman"/>
                <a:sym typeface="Times New Roman"/>
              </a:rPr>
              <a:t>H</a:t>
            </a:r>
            <a:r>
              <a:rPr lang="nl-NL" dirty="0"/>
              <a:t>:   </a:t>
            </a:r>
            <a:r>
              <a:rPr lang="nl-NL" dirty="0" err="1"/>
              <a:t>outcomes</a:t>
            </a:r>
            <a:r>
              <a:rPr lang="nl-NL" dirty="0"/>
              <a:t> </a:t>
            </a:r>
            <a:r>
              <a:rPr lang="nl-NL" dirty="0" err="1"/>
              <a:t>associated</a:t>
            </a:r>
            <a:r>
              <a:rPr lang="nl-NL" dirty="0"/>
              <a:t> </a:t>
            </a:r>
            <a:r>
              <a:rPr lang="nl-NL" dirty="0" err="1"/>
              <a:t>with</a:t>
            </a:r>
            <a:r>
              <a:rPr lang="nl-NL" dirty="0"/>
              <a:t> state </a:t>
            </a:r>
            <a:r>
              <a:rPr lang="en-US" i="1" dirty="0">
                <a:latin typeface="Times New Roman"/>
                <a:ea typeface="Times New Roman"/>
                <a:cs typeface="Times New Roman"/>
                <a:sym typeface="Times New Roman"/>
              </a:rPr>
              <a:t>Healthy</a:t>
            </a:r>
            <a:endParaRPr i="1" dirty="0">
              <a:latin typeface="Times New Roman"/>
              <a:ea typeface="Times New Roman"/>
              <a:cs typeface="Times New Roman"/>
              <a:sym typeface="Times New Roman"/>
            </a:endParaRPr>
          </a:p>
          <a:p>
            <a:pPr marL="342900" lvl="0" indent="-88900" rtl="0">
              <a:lnSpc>
                <a:spcPct val="100000"/>
              </a:lnSpc>
              <a:spcBef>
                <a:spcPts val="800"/>
              </a:spcBef>
              <a:spcAft>
                <a:spcPts val="0"/>
              </a:spcAft>
              <a:buNone/>
            </a:pPr>
            <a:r>
              <a:rPr lang="nl-NL" sz="2400" i="1" dirty="0" err="1">
                <a:latin typeface="Times New Roman"/>
                <a:ea typeface="Times New Roman"/>
                <a:cs typeface="Times New Roman"/>
                <a:sym typeface="Times New Roman"/>
              </a:rPr>
              <a:t>e</a:t>
            </a:r>
            <a:r>
              <a:rPr lang="nl-NL" sz="2400" i="1" baseline="-25000" dirty="0" err="1">
                <a:latin typeface="Times New Roman"/>
                <a:ea typeface="Times New Roman"/>
                <a:cs typeface="Times New Roman"/>
                <a:sym typeface="Times New Roman"/>
              </a:rPr>
              <a:t>S</a:t>
            </a:r>
            <a:r>
              <a:rPr lang="nl-NL" dirty="0"/>
              <a:t>:   </a:t>
            </a:r>
            <a:r>
              <a:rPr lang="nl-NL" dirty="0" err="1"/>
              <a:t>outcomes</a:t>
            </a:r>
            <a:r>
              <a:rPr lang="nl-NL" dirty="0"/>
              <a:t> </a:t>
            </a:r>
            <a:r>
              <a:rPr lang="nl-NL" dirty="0" err="1"/>
              <a:t>associated</a:t>
            </a:r>
            <a:r>
              <a:rPr lang="nl-NL" dirty="0"/>
              <a:t> </a:t>
            </a:r>
            <a:r>
              <a:rPr lang="nl-NL" dirty="0" err="1"/>
              <a:t>with</a:t>
            </a:r>
            <a:r>
              <a:rPr lang="nl-NL" dirty="0"/>
              <a:t> state </a:t>
            </a:r>
            <a:r>
              <a:rPr lang="nl-NL" i="1" dirty="0">
                <a:latin typeface="Times New Roman"/>
                <a:ea typeface="Times New Roman"/>
                <a:cs typeface="Times New Roman"/>
                <a:sym typeface="Times New Roman"/>
              </a:rPr>
              <a:t>Sick</a:t>
            </a:r>
            <a:br>
              <a:rPr lang="nl-NL" i="1" dirty="0"/>
            </a:br>
            <a:endParaRPr i="1" dirty="0"/>
          </a:p>
          <a:p>
            <a:pPr marL="342900" lvl="0" indent="-88900" rtl="0">
              <a:spcBef>
                <a:spcPts val="440"/>
              </a:spcBef>
              <a:spcAft>
                <a:spcPts val="0"/>
              </a:spcAft>
              <a:buNone/>
            </a:pPr>
            <a:r>
              <a:rPr lang="nl-NL" dirty="0"/>
              <a:t> No </a:t>
            </a:r>
            <a:r>
              <a:rPr lang="nl-NL" dirty="0" err="1"/>
              <a:t>cost</a:t>
            </a:r>
            <a:r>
              <a:rPr lang="nl-NL" dirty="0"/>
              <a:t> or </a:t>
            </a:r>
            <a:r>
              <a:rPr lang="nl-NL" dirty="0" err="1"/>
              <a:t>disutility</a:t>
            </a:r>
            <a:r>
              <a:rPr lang="nl-NL" dirty="0"/>
              <a:t> </a:t>
            </a:r>
            <a:r>
              <a:rPr lang="nl-NL" dirty="0" err="1"/>
              <a:t>associated</a:t>
            </a:r>
            <a:r>
              <a:rPr lang="nl-NL" dirty="0"/>
              <a:t> </a:t>
            </a:r>
            <a:r>
              <a:rPr lang="nl-NL" dirty="0" err="1"/>
              <a:t>with</a:t>
            </a:r>
            <a:r>
              <a:rPr lang="nl-NL" dirty="0"/>
              <a:t> </a:t>
            </a:r>
            <a:r>
              <a:rPr lang="nl-NL" dirty="0" err="1"/>
              <a:t>death</a:t>
            </a:r>
            <a:endParaRPr dirty="0"/>
          </a:p>
        </p:txBody>
      </p:sp>
      <p:sp>
        <p:nvSpPr>
          <p:cNvPr id="861" name="Shape 861"/>
          <p:cNvSpPr txBox="1">
            <a:spLocks noGrp="1"/>
          </p:cNvSpPr>
          <p:nvPr>
            <p:ph type="sldNum" idx="12"/>
          </p:nvPr>
        </p:nvSpPr>
        <p:spPr>
          <a:prstGeom prst="rect">
            <a:avLst/>
          </a:prstGeom>
        </p:spPr>
        <p:txBody>
          <a:bodyPr spcFirstLastPara="1" wrap="square" lIns="0" tIns="0" rIns="0" bIns="0" anchor="ctr" anchorCtr="0">
            <a:noAutofit/>
          </a:bodyPr>
          <a:lstStyle/>
          <a:p>
            <a:pPr marL="0" lvl="0" indent="0">
              <a:spcBef>
                <a:spcPts val="0"/>
              </a:spcBef>
              <a:spcAft>
                <a:spcPts val="0"/>
              </a:spcAft>
              <a:buNone/>
            </a:pPr>
            <a:fld id="{00000000-1234-1234-1234-123412341234}" type="slidenum">
              <a:rPr lang="nl-NL"/>
              <a:t>29</a:t>
            </a:fld>
            <a:endParaRPr/>
          </a:p>
        </p:txBody>
      </p:sp>
    </p:spTree>
    <p:extLst>
      <p:ext uri="{BB962C8B-B14F-4D97-AF65-F5344CB8AC3E}">
        <p14:creationId xmlns:p14="http://schemas.microsoft.com/office/powerpoint/2010/main" val="1671413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67"/>
        <p:cNvGrpSpPr/>
        <p:nvPr/>
      </p:nvGrpSpPr>
      <p:grpSpPr>
        <a:xfrm>
          <a:off x="0" y="0"/>
          <a:ext cx="0" cy="0"/>
          <a:chOff x="0" y="0"/>
          <a:chExt cx="0" cy="0"/>
        </a:xfrm>
      </p:grpSpPr>
      <p:sp>
        <p:nvSpPr>
          <p:cNvPr id="568" name="Shape 568"/>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nl-NL" dirty="0"/>
              <a:t>Building a State-</a:t>
            </a:r>
            <a:r>
              <a:rPr lang="nl-NL" dirty="0" err="1"/>
              <a:t>Transition</a:t>
            </a:r>
            <a:r>
              <a:rPr lang="nl-NL" dirty="0"/>
              <a:t> Cohort Model	</a:t>
            </a:r>
            <a:endParaRPr dirty="0"/>
          </a:p>
        </p:txBody>
      </p:sp>
      <p:sp>
        <p:nvSpPr>
          <p:cNvPr id="569" name="Shape 569"/>
          <p:cNvSpPr txBox="1">
            <a:spLocks noGrp="1"/>
          </p:cNvSpPr>
          <p:nvPr>
            <p:ph idx="1"/>
          </p:nvPr>
        </p:nvSpPr>
        <p:spPr>
          <a:xfrm>
            <a:off x="840432" y="1600200"/>
            <a:ext cx="7620000" cy="4800600"/>
          </a:xfrm>
          <a:prstGeom prst="rect">
            <a:avLst/>
          </a:prstGeom>
        </p:spPr>
        <p:txBody>
          <a:bodyPr spcFirstLastPara="1" wrap="square" lIns="91425" tIns="91425" rIns="91425" bIns="91425" anchor="t" anchorCtr="0">
            <a:noAutofit/>
          </a:bodyPr>
          <a:lstStyle/>
          <a:p>
            <a:pPr marL="457200" lvl="0" indent="-368300" rtl="0">
              <a:spcBef>
                <a:spcPts val="800"/>
              </a:spcBef>
              <a:spcAft>
                <a:spcPts val="0"/>
              </a:spcAft>
              <a:buSzPts val="2200"/>
              <a:buChar char="•"/>
            </a:pPr>
            <a:r>
              <a:rPr lang="nl-NL" sz="2400" dirty="0" err="1"/>
              <a:t>Determine</a:t>
            </a:r>
            <a:r>
              <a:rPr lang="nl-NL" sz="2400" dirty="0"/>
              <a:t> health </a:t>
            </a:r>
            <a:r>
              <a:rPr lang="nl-NL" sz="2400" dirty="0" err="1"/>
              <a:t>states</a:t>
            </a:r>
            <a:endParaRPr sz="2400" dirty="0"/>
          </a:p>
          <a:p>
            <a:pPr marL="457200" lvl="0" indent="-368300" rtl="0">
              <a:spcBef>
                <a:spcPts val="1000"/>
              </a:spcBef>
              <a:spcAft>
                <a:spcPts val="0"/>
              </a:spcAft>
              <a:buSzPts val="2200"/>
              <a:buChar char="•"/>
            </a:pPr>
            <a:r>
              <a:rPr lang="nl-NL" sz="2400" dirty="0" err="1"/>
              <a:t>Determine</a:t>
            </a:r>
            <a:r>
              <a:rPr lang="nl-NL" sz="2400" dirty="0"/>
              <a:t> </a:t>
            </a:r>
            <a:r>
              <a:rPr lang="nl-NL" sz="2400" dirty="0" err="1"/>
              <a:t>transitions</a:t>
            </a:r>
            <a:endParaRPr sz="2400" dirty="0"/>
          </a:p>
          <a:p>
            <a:pPr marL="457200" lvl="0" indent="-368300" rtl="0">
              <a:spcBef>
                <a:spcPts val="1000"/>
              </a:spcBef>
              <a:spcAft>
                <a:spcPts val="0"/>
              </a:spcAft>
              <a:buSzPts val="2200"/>
              <a:buChar char="•"/>
            </a:pPr>
            <a:r>
              <a:rPr lang="nl-NL" sz="2400" dirty="0" err="1"/>
              <a:t>Choose</a:t>
            </a:r>
            <a:r>
              <a:rPr lang="nl-NL" sz="2400" dirty="0"/>
              <a:t> </a:t>
            </a:r>
            <a:r>
              <a:rPr lang="nl-NL" sz="2400" dirty="0" err="1"/>
              <a:t>cycle</a:t>
            </a:r>
            <a:r>
              <a:rPr lang="nl-NL" sz="2400" dirty="0"/>
              <a:t> </a:t>
            </a:r>
            <a:r>
              <a:rPr lang="nl-NL" sz="2400" dirty="0" err="1"/>
              <a:t>length</a:t>
            </a:r>
            <a:endParaRPr sz="2400" dirty="0"/>
          </a:p>
          <a:p>
            <a:pPr marL="457200" lvl="0" indent="-368300" rtl="0">
              <a:spcBef>
                <a:spcPts val="1000"/>
              </a:spcBef>
              <a:spcAft>
                <a:spcPts val="0"/>
              </a:spcAft>
              <a:buSzPts val="2200"/>
              <a:buChar char="•"/>
            </a:pPr>
            <a:r>
              <a:rPr lang="nl-NL" sz="2400" dirty="0" err="1"/>
              <a:t>Estimate</a:t>
            </a:r>
            <a:r>
              <a:rPr lang="nl-NL" sz="2400" dirty="0"/>
              <a:t> </a:t>
            </a:r>
            <a:r>
              <a:rPr lang="nl-NL" sz="2400" dirty="0" err="1"/>
              <a:t>transition</a:t>
            </a:r>
            <a:r>
              <a:rPr lang="nl-NL" sz="2400" dirty="0"/>
              <a:t> </a:t>
            </a:r>
            <a:r>
              <a:rPr lang="nl-NL" sz="2400" dirty="0" err="1"/>
              <a:t>probabilities</a:t>
            </a:r>
            <a:endParaRPr sz="2400" dirty="0"/>
          </a:p>
          <a:p>
            <a:pPr marL="457200" lvl="0" indent="-368300" rtl="0">
              <a:spcBef>
                <a:spcPts val="1000"/>
              </a:spcBef>
              <a:spcAft>
                <a:spcPts val="0"/>
              </a:spcAft>
              <a:buSzPts val="2200"/>
              <a:buChar char="•"/>
            </a:pPr>
            <a:r>
              <a:rPr lang="nl-NL" sz="2400" dirty="0" err="1"/>
              <a:t>Estimate</a:t>
            </a:r>
            <a:r>
              <a:rPr lang="nl-NL" sz="2400" dirty="0"/>
              <a:t> state </a:t>
            </a:r>
            <a:r>
              <a:rPr lang="nl-NL" sz="2400" dirty="0" err="1"/>
              <a:t>utilities</a:t>
            </a:r>
            <a:r>
              <a:rPr lang="nl-NL" sz="2400" dirty="0"/>
              <a:t> </a:t>
            </a:r>
            <a:r>
              <a:rPr lang="nl-NL" sz="2400" dirty="0" err="1"/>
              <a:t>and</a:t>
            </a:r>
            <a:r>
              <a:rPr lang="nl-NL" sz="2400" dirty="0"/>
              <a:t> </a:t>
            </a:r>
            <a:r>
              <a:rPr lang="nl-NL" sz="2400" dirty="0" err="1"/>
              <a:t>costs</a:t>
            </a:r>
            <a:r>
              <a:rPr lang="nl-NL" sz="2400" dirty="0"/>
              <a:t> per </a:t>
            </a:r>
            <a:r>
              <a:rPr lang="nl-NL" sz="2400" dirty="0" err="1"/>
              <a:t>cycle</a:t>
            </a:r>
            <a:endParaRPr sz="2400" dirty="0"/>
          </a:p>
          <a:p>
            <a:pPr marL="457200" lvl="0" indent="-368300" rtl="0">
              <a:spcBef>
                <a:spcPts val="1000"/>
              </a:spcBef>
              <a:spcAft>
                <a:spcPts val="0"/>
              </a:spcAft>
              <a:buSzPts val="2200"/>
              <a:buChar char="•"/>
            </a:pPr>
            <a:r>
              <a:rPr lang="nl-NL" sz="2400" dirty="0" err="1"/>
              <a:t>Calculate</a:t>
            </a:r>
            <a:endParaRPr sz="2400" dirty="0"/>
          </a:p>
          <a:p>
            <a:pPr marL="457200" lvl="0" indent="-368300" rtl="0">
              <a:spcBef>
                <a:spcPts val="1000"/>
              </a:spcBef>
              <a:spcAft>
                <a:spcPts val="1000"/>
              </a:spcAft>
              <a:buSzPts val="2200"/>
              <a:buChar char="•"/>
            </a:pPr>
            <a:r>
              <a:rPr lang="nl-NL" sz="2400" dirty="0" err="1"/>
              <a:t>Sensitivity</a:t>
            </a:r>
            <a:r>
              <a:rPr lang="nl-NL" sz="2400" dirty="0"/>
              <a:t> analyses</a:t>
            </a:r>
            <a:endParaRPr sz="2400" dirty="0"/>
          </a:p>
        </p:txBody>
      </p:sp>
      <p:sp>
        <p:nvSpPr>
          <p:cNvPr id="570" name="Shape 570"/>
          <p:cNvSpPr txBox="1">
            <a:spLocks noGrp="1"/>
          </p:cNvSpPr>
          <p:nvPr>
            <p:ph type="sldNum" sz="quarter" idx="12"/>
          </p:nvPr>
        </p:nvSpPr>
        <p:spPr>
          <a:prstGeom prst="rect">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3</a:t>
            </a:fld>
            <a:endParaRPr/>
          </a:p>
        </p:txBody>
      </p:sp>
    </p:spTree>
    <p:extLst>
      <p:ext uri="{BB962C8B-B14F-4D97-AF65-F5344CB8AC3E}">
        <p14:creationId xmlns:p14="http://schemas.microsoft.com/office/powerpoint/2010/main" val="12664590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892"/>
        <p:cNvGrpSpPr/>
        <p:nvPr/>
      </p:nvGrpSpPr>
      <p:grpSpPr>
        <a:xfrm>
          <a:off x="0" y="0"/>
          <a:ext cx="0" cy="0"/>
          <a:chOff x="0" y="0"/>
          <a:chExt cx="0" cy="0"/>
        </a:xfrm>
      </p:grpSpPr>
      <p:sp>
        <p:nvSpPr>
          <p:cNvPr id="893" name="Shape 893"/>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nl-NL"/>
              <a:t>Matrix Implementation of the Markov Model</a:t>
            </a:r>
            <a:endParaRPr/>
          </a:p>
        </p:txBody>
      </p:sp>
      <p:sp>
        <p:nvSpPr>
          <p:cNvPr id="894" name="Shape 894"/>
          <p:cNvSpPr txBox="1">
            <a:spLocks noGrp="1"/>
          </p:cNvSpPr>
          <p:nvPr>
            <p:ph idx="1"/>
          </p:nvPr>
        </p:nvSpPr>
        <p:spPr>
          <a:xfrm>
            <a:off x="840432" y="1600200"/>
            <a:ext cx="7620000" cy="4800600"/>
          </a:xfrm>
          <a:prstGeom prst="rect">
            <a:avLst/>
          </a:prstGeom>
        </p:spPr>
        <p:txBody>
          <a:bodyPr spcFirstLastPara="1" wrap="square" lIns="91425" tIns="91425" rIns="91425" bIns="91425" anchor="t" anchorCtr="0">
            <a:noAutofit/>
          </a:bodyPr>
          <a:lstStyle/>
          <a:p>
            <a:pPr marL="0" lvl="0" indent="0" rtl="0">
              <a:spcBef>
                <a:spcPts val="440"/>
              </a:spcBef>
              <a:spcAft>
                <a:spcPts val="0"/>
              </a:spcAft>
              <a:buNone/>
            </a:pPr>
            <a:r>
              <a:rPr lang="nl-NL" dirty="0" err="1">
                <a:solidFill>
                  <a:srgbClr val="004D99"/>
                </a:solidFill>
              </a:rPr>
              <a:t>Transition</a:t>
            </a:r>
            <a:r>
              <a:rPr lang="nl-NL" dirty="0">
                <a:solidFill>
                  <a:srgbClr val="004D99"/>
                </a:solidFill>
              </a:rPr>
              <a:t> </a:t>
            </a:r>
            <a:r>
              <a:rPr lang="nl-NL" dirty="0" err="1">
                <a:solidFill>
                  <a:srgbClr val="004D99"/>
                </a:solidFill>
              </a:rPr>
              <a:t>probability</a:t>
            </a:r>
            <a:r>
              <a:rPr lang="nl-NL" dirty="0">
                <a:solidFill>
                  <a:srgbClr val="004D99"/>
                </a:solidFill>
              </a:rPr>
              <a:t> matrix</a:t>
            </a:r>
            <a:endParaRPr dirty="0">
              <a:solidFill>
                <a:srgbClr val="004D99"/>
              </a:solidFill>
            </a:endParaRPr>
          </a:p>
          <a:p>
            <a:pPr marL="0" lvl="0" indent="0" rtl="0">
              <a:spcBef>
                <a:spcPts val="440"/>
              </a:spcBef>
              <a:spcAft>
                <a:spcPts val="0"/>
              </a:spcAft>
              <a:buNone/>
            </a:pPr>
            <a:endParaRPr dirty="0"/>
          </a:p>
          <a:p>
            <a:pPr marL="0" lvl="0" indent="0" rtl="0">
              <a:spcBef>
                <a:spcPts val="440"/>
              </a:spcBef>
              <a:spcAft>
                <a:spcPts val="0"/>
              </a:spcAft>
              <a:buNone/>
            </a:pPr>
            <a:endParaRPr dirty="0"/>
          </a:p>
          <a:p>
            <a:pPr marL="0" lvl="0" indent="0" rtl="0">
              <a:spcBef>
                <a:spcPts val="440"/>
              </a:spcBef>
              <a:spcAft>
                <a:spcPts val="0"/>
              </a:spcAft>
              <a:buNone/>
            </a:pPr>
            <a:endParaRPr dirty="0"/>
          </a:p>
          <a:p>
            <a:pPr marL="0" lvl="0" indent="0" rtl="0">
              <a:spcBef>
                <a:spcPts val="440"/>
              </a:spcBef>
              <a:spcAft>
                <a:spcPts val="0"/>
              </a:spcAft>
              <a:buNone/>
            </a:pPr>
            <a:endParaRPr dirty="0"/>
          </a:p>
          <a:p>
            <a:pPr marL="0" lvl="0" indent="0" rtl="0">
              <a:spcBef>
                <a:spcPts val="440"/>
              </a:spcBef>
              <a:spcAft>
                <a:spcPts val="0"/>
              </a:spcAft>
              <a:buNone/>
            </a:pPr>
            <a:endParaRPr dirty="0"/>
          </a:p>
          <a:p>
            <a:pPr marL="0" lvl="0" indent="0" rtl="0">
              <a:spcBef>
                <a:spcPts val="440"/>
              </a:spcBef>
              <a:spcAft>
                <a:spcPts val="0"/>
              </a:spcAft>
              <a:buNone/>
            </a:pPr>
            <a:endParaRPr dirty="0"/>
          </a:p>
          <a:p>
            <a:pPr marL="0" lvl="0" indent="0" rtl="0">
              <a:spcBef>
                <a:spcPts val="440"/>
              </a:spcBef>
              <a:spcAft>
                <a:spcPts val="0"/>
              </a:spcAft>
              <a:buNone/>
            </a:pPr>
            <a:r>
              <a:rPr lang="nl-NL" dirty="0">
                <a:solidFill>
                  <a:srgbClr val="004D99"/>
                </a:solidFill>
              </a:rPr>
              <a:t>Vector of </a:t>
            </a:r>
            <a:r>
              <a:rPr lang="nl-NL" dirty="0" err="1">
                <a:solidFill>
                  <a:srgbClr val="004D99"/>
                </a:solidFill>
              </a:rPr>
              <a:t>cycle’s</a:t>
            </a:r>
            <a:r>
              <a:rPr lang="nl-NL" dirty="0">
                <a:solidFill>
                  <a:srgbClr val="004D99"/>
                </a:solidFill>
              </a:rPr>
              <a:t> </a:t>
            </a:r>
            <a:r>
              <a:rPr lang="nl-NL" dirty="0" err="1">
                <a:solidFill>
                  <a:srgbClr val="004D99"/>
                </a:solidFill>
              </a:rPr>
              <a:t>cost</a:t>
            </a:r>
            <a:r>
              <a:rPr lang="nl-NL" dirty="0">
                <a:solidFill>
                  <a:srgbClr val="004D99"/>
                </a:solidFill>
              </a:rPr>
              <a:t>/</a:t>
            </a:r>
            <a:r>
              <a:rPr lang="nl-NL" dirty="0" err="1">
                <a:solidFill>
                  <a:srgbClr val="004D99"/>
                </a:solidFill>
              </a:rPr>
              <a:t>outcomes</a:t>
            </a:r>
            <a:endParaRPr dirty="0">
              <a:solidFill>
                <a:srgbClr val="004D99"/>
              </a:solidFill>
            </a:endParaRPr>
          </a:p>
        </p:txBody>
      </p:sp>
      <p:sp>
        <p:nvSpPr>
          <p:cNvPr id="895" name="Shape 895"/>
          <p:cNvSpPr txBox="1">
            <a:spLocks noGrp="1"/>
          </p:cNvSpPr>
          <p:nvPr>
            <p:ph type="sldNum" sz="quarter" idx="12"/>
          </p:nvPr>
        </p:nvSpPr>
        <p:spPr>
          <a:prstGeom prst="rect">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30</a:t>
            </a:fld>
            <a:endParaRPr/>
          </a:p>
        </p:txBody>
      </p:sp>
      <p:pic>
        <p:nvPicPr>
          <p:cNvPr id="2" name="Picture 1"/>
          <p:cNvPicPr>
            <a:picLocks noChangeAspect="1"/>
          </p:cNvPicPr>
          <p:nvPr/>
        </p:nvPicPr>
        <p:blipFill>
          <a:blip r:embed="rId3"/>
          <a:stretch>
            <a:fillRect/>
          </a:stretch>
        </p:blipFill>
        <p:spPr>
          <a:xfrm>
            <a:off x="5879951" y="1742782"/>
            <a:ext cx="3032124" cy="2604966"/>
          </a:xfrm>
          <a:prstGeom prst="rect">
            <a:avLst/>
          </a:prstGeom>
        </p:spPr>
      </p:pic>
      <mc:AlternateContent xmlns:mc="http://schemas.openxmlformats.org/markup-compatibility/2006" xmlns:a14="http://schemas.microsoft.com/office/drawing/2010/main">
        <mc:Choice Requires="a14">
          <p:sp>
            <p:nvSpPr>
              <p:cNvPr id="5" name="TextBox 4"/>
              <p:cNvSpPr txBox="1"/>
              <p:nvPr/>
            </p:nvSpPr>
            <p:spPr>
              <a:xfrm>
                <a:off x="560660" y="2542242"/>
                <a:ext cx="4909212" cy="100604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charset="0"/>
                        </a:rPr>
                        <m:t>𝑃</m:t>
                      </m:r>
                      <m:r>
                        <a:rPr lang="en-US" sz="2200" b="0" i="1" smtClean="0">
                          <a:latin typeface="Cambria Math" charset="0"/>
                        </a:rPr>
                        <m:t>= </m:t>
                      </m:r>
                      <m:d>
                        <m:dPr>
                          <m:begChr m:val="["/>
                          <m:endChr m:val="]"/>
                          <m:ctrlPr>
                            <a:rPr lang="mr-IN" sz="2200" b="0" i="1" smtClean="0">
                              <a:latin typeface="Cambria Math" panose="02040503050406030204" pitchFamily="18" charset="0"/>
                            </a:rPr>
                          </m:ctrlPr>
                        </m:dPr>
                        <m:e>
                          <m:m>
                            <m:mPr>
                              <m:mcs>
                                <m:mc>
                                  <m:mcPr>
                                    <m:count m:val="3"/>
                                    <m:mcJc m:val="center"/>
                                  </m:mcPr>
                                </m:mc>
                              </m:mcs>
                              <m:ctrlPr>
                                <a:rPr lang="uk-UA" sz="2200" b="0" i="1" smtClean="0">
                                  <a:latin typeface="Cambria Math" panose="02040503050406030204" pitchFamily="18" charset="0"/>
                                </a:rPr>
                              </m:ctrlPr>
                            </m:mPr>
                            <m:mr>
                              <m:e>
                                <m:r>
                                  <m:rPr>
                                    <m:brk m:alnAt="7"/>
                                  </m:rPr>
                                  <a:rPr lang="en-US" sz="2200" b="0" i="1" smtClean="0">
                                    <a:latin typeface="Cambria Math" charset="0"/>
                                  </a:rPr>
                                  <m:t>1</m:t>
                                </m:r>
                                <m:r>
                                  <a:rPr lang="en-US" sz="2200" b="0" i="1" smtClean="0">
                                    <a:latin typeface="Cambria Math" charset="0"/>
                                  </a:rPr>
                                  <m:t>−</m:t>
                                </m:r>
                                <m:sSub>
                                  <m:sSubPr>
                                    <m:ctrlPr>
                                      <a:rPr lang="en-US" sz="2200" b="0" i="1" smtClean="0">
                                        <a:latin typeface="Cambria Math" panose="02040503050406030204" pitchFamily="18" charset="0"/>
                                      </a:rPr>
                                    </m:ctrlPr>
                                  </m:sSubPr>
                                  <m:e>
                                    <m:r>
                                      <a:rPr lang="en-US" sz="2200" b="0" i="1" smtClean="0">
                                        <a:latin typeface="Cambria Math" charset="0"/>
                                      </a:rPr>
                                      <m:t>𝑝</m:t>
                                    </m:r>
                                  </m:e>
                                  <m:sub>
                                    <m:r>
                                      <a:rPr lang="en-US" sz="2200" b="0" i="1" smtClean="0">
                                        <a:latin typeface="Cambria Math" charset="0"/>
                                      </a:rPr>
                                      <m:t>𝐻𝑆</m:t>
                                    </m:r>
                                  </m:sub>
                                </m:sSub>
                                <m:r>
                                  <m:rPr>
                                    <m:brk m:alnAt="7"/>
                                  </m:rPr>
                                  <a:rPr lang="en-US" sz="2200" b="0" i="1" smtClean="0">
                                    <a:latin typeface="Cambria Math" charset="0"/>
                                  </a:rPr>
                                  <m:t>−</m:t>
                                </m:r>
                                <m:sSub>
                                  <m:sSubPr>
                                    <m:ctrlPr>
                                      <a:rPr lang="en-US" sz="2200" b="0" i="1" smtClean="0">
                                        <a:latin typeface="Cambria Math" panose="02040503050406030204" pitchFamily="18" charset="0"/>
                                      </a:rPr>
                                    </m:ctrlPr>
                                  </m:sSubPr>
                                  <m:e>
                                    <m:r>
                                      <a:rPr lang="en-US" sz="2200" b="0" i="1" smtClean="0">
                                        <a:latin typeface="Cambria Math" charset="0"/>
                                      </a:rPr>
                                      <m:t>𝑝</m:t>
                                    </m:r>
                                  </m:e>
                                  <m:sub>
                                    <m:r>
                                      <a:rPr lang="en-US" sz="2200" b="0" i="1" smtClean="0">
                                        <a:latin typeface="Cambria Math" charset="0"/>
                                      </a:rPr>
                                      <m:t>𝐻𝐷</m:t>
                                    </m:r>
                                  </m:sub>
                                </m:sSub>
                              </m:e>
                              <m:e>
                                <m:sSub>
                                  <m:sSubPr>
                                    <m:ctrlPr>
                                      <a:rPr lang="en-US" sz="2200" i="1">
                                        <a:latin typeface="Cambria Math" panose="02040503050406030204" pitchFamily="18" charset="0"/>
                                      </a:rPr>
                                    </m:ctrlPr>
                                  </m:sSubPr>
                                  <m:e>
                                    <m:r>
                                      <a:rPr lang="en-US" sz="2200" i="1">
                                        <a:latin typeface="Cambria Math" charset="0"/>
                                      </a:rPr>
                                      <m:t>𝑝</m:t>
                                    </m:r>
                                  </m:e>
                                  <m:sub>
                                    <m:r>
                                      <a:rPr lang="en-US" sz="2200" i="1">
                                        <a:latin typeface="Cambria Math" charset="0"/>
                                      </a:rPr>
                                      <m:t>𝐻𝑆</m:t>
                                    </m:r>
                                  </m:sub>
                                </m:sSub>
                              </m:e>
                              <m:e>
                                <m:sSub>
                                  <m:sSubPr>
                                    <m:ctrlPr>
                                      <a:rPr lang="en-US" sz="2200" i="1">
                                        <a:latin typeface="Cambria Math" panose="02040503050406030204" pitchFamily="18" charset="0"/>
                                      </a:rPr>
                                    </m:ctrlPr>
                                  </m:sSubPr>
                                  <m:e>
                                    <m:r>
                                      <a:rPr lang="en-US" sz="2200" i="1">
                                        <a:latin typeface="Cambria Math" charset="0"/>
                                      </a:rPr>
                                      <m:t>𝑝</m:t>
                                    </m:r>
                                  </m:e>
                                  <m:sub>
                                    <m:r>
                                      <a:rPr lang="en-US" sz="2200" i="1">
                                        <a:latin typeface="Cambria Math" charset="0"/>
                                      </a:rPr>
                                      <m:t>𝐻𝐷</m:t>
                                    </m:r>
                                  </m:sub>
                                </m:sSub>
                              </m:e>
                            </m:mr>
                            <m:mr>
                              <m:e>
                                <m:r>
                                  <a:rPr lang="en-US" sz="2200" b="0" i="1" smtClean="0">
                                    <a:latin typeface="Cambria Math" charset="0"/>
                                  </a:rPr>
                                  <m:t>0</m:t>
                                </m:r>
                              </m:e>
                              <m:e>
                                <m:r>
                                  <a:rPr lang="en-US" sz="2200" b="0" i="1" smtClean="0">
                                    <a:latin typeface="Cambria Math" charset="0"/>
                                  </a:rPr>
                                  <m:t>1−</m:t>
                                </m:r>
                                <m:sSub>
                                  <m:sSubPr>
                                    <m:ctrlPr>
                                      <a:rPr lang="en-US" sz="2200" i="1">
                                        <a:latin typeface="Cambria Math" panose="02040503050406030204" pitchFamily="18" charset="0"/>
                                      </a:rPr>
                                    </m:ctrlPr>
                                  </m:sSubPr>
                                  <m:e>
                                    <m:r>
                                      <a:rPr lang="en-US" sz="2200" i="1">
                                        <a:latin typeface="Cambria Math" charset="0"/>
                                      </a:rPr>
                                      <m:t>𝑝</m:t>
                                    </m:r>
                                  </m:e>
                                  <m:sub>
                                    <m:r>
                                      <a:rPr lang="en-US" sz="2200" b="0" i="1" smtClean="0">
                                        <a:latin typeface="Cambria Math" charset="0"/>
                                      </a:rPr>
                                      <m:t>𝑆</m:t>
                                    </m:r>
                                    <m:r>
                                      <a:rPr lang="en-US" sz="2200" i="1">
                                        <a:latin typeface="Cambria Math" charset="0"/>
                                      </a:rPr>
                                      <m:t>𝐷</m:t>
                                    </m:r>
                                  </m:sub>
                                </m:sSub>
                              </m:e>
                              <m:e>
                                <m:sSub>
                                  <m:sSubPr>
                                    <m:ctrlPr>
                                      <a:rPr lang="en-US" sz="2200" i="1">
                                        <a:latin typeface="Cambria Math" panose="02040503050406030204" pitchFamily="18" charset="0"/>
                                      </a:rPr>
                                    </m:ctrlPr>
                                  </m:sSubPr>
                                  <m:e>
                                    <m:r>
                                      <a:rPr lang="en-US" sz="2200" i="1">
                                        <a:latin typeface="Cambria Math" charset="0"/>
                                      </a:rPr>
                                      <m:t>𝑝</m:t>
                                    </m:r>
                                  </m:e>
                                  <m:sub>
                                    <m:r>
                                      <a:rPr lang="en-US" sz="2200" b="0" i="1" smtClean="0">
                                        <a:latin typeface="Cambria Math" charset="0"/>
                                      </a:rPr>
                                      <m:t>𝑆</m:t>
                                    </m:r>
                                    <m:r>
                                      <a:rPr lang="en-US" sz="2200" i="1">
                                        <a:latin typeface="Cambria Math" charset="0"/>
                                      </a:rPr>
                                      <m:t>𝐷</m:t>
                                    </m:r>
                                  </m:sub>
                                </m:sSub>
                              </m:e>
                            </m:mr>
                            <m:mr>
                              <m:e>
                                <m:r>
                                  <a:rPr lang="en-US" sz="2200" b="0" i="1" smtClean="0">
                                    <a:latin typeface="Cambria Math" charset="0"/>
                                  </a:rPr>
                                  <m:t>0</m:t>
                                </m:r>
                              </m:e>
                              <m:e>
                                <m:r>
                                  <a:rPr lang="en-US" sz="2200" b="0" i="1" smtClean="0">
                                    <a:latin typeface="Cambria Math" charset="0"/>
                                  </a:rPr>
                                  <m:t>0</m:t>
                                </m:r>
                              </m:e>
                              <m:e>
                                <m:r>
                                  <a:rPr lang="en-US" sz="2200" b="0" i="1" smtClean="0">
                                    <a:latin typeface="Cambria Math" charset="0"/>
                                  </a:rPr>
                                  <m:t>1</m:t>
                                </m:r>
                              </m:e>
                            </m:mr>
                          </m:m>
                        </m:e>
                      </m:d>
                    </m:oMath>
                  </m:oMathPara>
                </a14:m>
                <a:endParaRPr lang="en-US" sz="2200" dirty="0"/>
              </a:p>
            </p:txBody>
          </p:sp>
        </mc:Choice>
        <mc:Fallback xmlns="">
          <p:sp>
            <p:nvSpPr>
              <p:cNvPr id="5" name="TextBox 4"/>
              <p:cNvSpPr txBox="1">
                <a:spLocks noRot="1" noChangeAspect="1" noMove="1" noResize="1" noEditPoints="1" noAdjustHandles="1" noChangeArrowheads="1" noChangeShapeType="1" noTextEdit="1"/>
              </p:cNvSpPr>
              <p:nvPr/>
            </p:nvSpPr>
            <p:spPr>
              <a:xfrm>
                <a:off x="560660" y="2542242"/>
                <a:ext cx="4909212" cy="1006045"/>
              </a:xfrm>
              <a:prstGeom prst="rect">
                <a:avLst/>
              </a:prstGeom>
              <a:blipFill rotWithShape="0">
                <a:blip r:embed="rId4"/>
                <a:stretch>
                  <a:fillRect/>
                </a:stretch>
              </a:blipFill>
            </p:spPr>
            <p:txBody>
              <a:bodyPr/>
              <a:lstStyle/>
              <a:p>
                <a:r>
                  <a:rPr lang="en-US">
                    <a:noFill/>
                  </a:rPr>
                  <a:t> </a:t>
                </a:r>
              </a:p>
            </p:txBody>
          </p:sp>
        </mc:Fallback>
      </mc:AlternateContent>
      <p:sp>
        <p:nvSpPr>
          <p:cNvPr id="7" name="TextBox 6"/>
          <p:cNvSpPr txBox="1"/>
          <p:nvPr/>
        </p:nvSpPr>
        <p:spPr>
          <a:xfrm>
            <a:off x="1923813" y="2141901"/>
            <a:ext cx="3132589" cy="369332"/>
          </a:xfrm>
          <a:prstGeom prst="rect">
            <a:avLst/>
          </a:prstGeom>
          <a:noFill/>
        </p:spPr>
        <p:txBody>
          <a:bodyPr wrap="none" rtlCol="0">
            <a:spAutoFit/>
          </a:bodyPr>
          <a:lstStyle/>
          <a:p>
            <a:r>
              <a:rPr lang="en-US" b="1"/>
              <a:t>H		S	D</a:t>
            </a:r>
          </a:p>
        </p:txBody>
      </p:sp>
      <p:sp>
        <p:nvSpPr>
          <p:cNvPr id="14" name="TextBox 13"/>
          <p:cNvSpPr txBox="1"/>
          <p:nvPr/>
        </p:nvSpPr>
        <p:spPr>
          <a:xfrm>
            <a:off x="5290470" y="2582810"/>
            <a:ext cx="711895" cy="923330"/>
          </a:xfrm>
          <a:prstGeom prst="rect">
            <a:avLst/>
          </a:prstGeom>
          <a:noFill/>
        </p:spPr>
        <p:txBody>
          <a:bodyPr wrap="square" rtlCol="0">
            <a:spAutoFit/>
          </a:bodyPr>
          <a:lstStyle/>
          <a:p>
            <a:r>
              <a:rPr lang="en-US" b="1" dirty="0"/>
              <a:t>H</a:t>
            </a:r>
          </a:p>
          <a:p>
            <a:r>
              <a:rPr lang="en-US" b="1" dirty="0"/>
              <a:t>S</a:t>
            </a:r>
          </a:p>
          <a:p>
            <a:r>
              <a:rPr lang="en-US" b="1" dirty="0"/>
              <a:t>D</a:t>
            </a:r>
          </a:p>
        </p:txBody>
      </p:sp>
      <p:sp>
        <p:nvSpPr>
          <p:cNvPr id="15" name="TextBox 14"/>
          <p:cNvSpPr txBox="1"/>
          <p:nvPr/>
        </p:nvSpPr>
        <p:spPr>
          <a:xfrm>
            <a:off x="5076636" y="5295144"/>
            <a:ext cx="711895" cy="923330"/>
          </a:xfrm>
          <a:prstGeom prst="rect">
            <a:avLst/>
          </a:prstGeom>
          <a:noFill/>
        </p:spPr>
        <p:txBody>
          <a:bodyPr wrap="square" rtlCol="0">
            <a:spAutoFit/>
          </a:bodyPr>
          <a:lstStyle/>
          <a:p>
            <a:r>
              <a:rPr lang="en-US" b="1" dirty="0"/>
              <a:t>H</a:t>
            </a:r>
          </a:p>
          <a:p>
            <a:r>
              <a:rPr lang="en-US" b="1" dirty="0"/>
              <a:t>S</a:t>
            </a:r>
          </a:p>
          <a:p>
            <a:r>
              <a:rPr lang="en-US" b="1" dirty="0"/>
              <a:t>D</a:t>
            </a:r>
          </a:p>
        </p:txBody>
      </p:sp>
      <p:sp>
        <p:nvSpPr>
          <p:cNvPr id="16" name="TextBox 15"/>
          <p:cNvSpPr txBox="1"/>
          <p:nvPr/>
        </p:nvSpPr>
        <p:spPr>
          <a:xfrm>
            <a:off x="2866579" y="5295144"/>
            <a:ext cx="711895" cy="923330"/>
          </a:xfrm>
          <a:prstGeom prst="rect">
            <a:avLst/>
          </a:prstGeom>
          <a:noFill/>
        </p:spPr>
        <p:txBody>
          <a:bodyPr wrap="square" rtlCol="0">
            <a:spAutoFit/>
          </a:bodyPr>
          <a:lstStyle/>
          <a:p>
            <a:r>
              <a:rPr lang="en-US" b="1" dirty="0"/>
              <a:t>H</a:t>
            </a:r>
          </a:p>
          <a:p>
            <a:r>
              <a:rPr lang="en-US" b="1" dirty="0"/>
              <a:t>S</a:t>
            </a:r>
          </a:p>
          <a:p>
            <a:r>
              <a:rPr lang="en-US" b="1" dirty="0"/>
              <a:t>D</a:t>
            </a:r>
          </a:p>
        </p:txBody>
      </p:sp>
      <mc:AlternateContent xmlns:mc="http://schemas.openxmlformats.org/markup-compatibility/2006" xmlns:a14="http://schemas.microsoft.com/office/drawing/2010/main">
        <mc:Choice Requires="a14">
          <p:sp>
            <p:nvSpPr>
              <p:cNvPr id="8" name="TextBox 7"/>
              <p:cNvSpPr txBox="1"/>
              <p:nvPr/>
            </p:nvSpPr>
            <p:spPr>
              <a:xfrm>
                <a:off x="1374378" y="5286584"/>
                <a:ext cx="1754832" cy="94045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charset="0"/>
                        </a:rPr>
                        <m:t>𝐶</m:t>
                      </m:r>
                      <m:r>
                        <a:rPr lang="en-US" sz="2200" b="0" i="1" smtClean="0">
                          <a:latin typeface="Cambria Math" charset="0"/>
                        </a:rPr>
                        <m:t>= </m:t>
                      </m:r>
                      <m:d>
                        <m:dPr>
                          <m:begChr m:val="["/>
                          <m:endChr m:val="]"/>
                          <m:ctrlPr>
                            <a:rPr lang="mr-IN" sz="2200" b="0" i="1" smtClean="0">
                              <a:latin typeface="Cambria Math" panose="02040503050406030204" pitchFamily="18" charset="0"/>
                            </a:rPr>
                          </m:ctrlPr>
                        </m:dPr>
                        <m:e>
                          <m:m>
                            <m:mPr>
                              <m:mcs>
                                <m:mc>
                                  <m:mcPr>
                                    <m:count m:val="1"/>
                                    <m:mcJc m:val="center"/>
                                  </m:mcPr>
                                </m:mc>
                              </m:mcs>
                              <m:ctrlPr>
                                <a:rPr lang="mr-IN" sz="2200" b="0" i="1" smtClean="0">
                                  <a:latin typeface="Cambria Math" panose="02040503050406030204" pitchFamily="18" charset="0"/>
                                </a:rPr>
                              </m:ctrlPr>
                            </m:mPr>
                            <m:mr>
                              <m:e>
                                <m:sSub>
                                  <m:sSubPr>
                                    <m:ctrlPr>
                                      <a:rPr lang="en-US" sz="2200" b="0" i="1" smtClean="0">
                                        <a:latin typeface="Cambria Math" panose="02040503050406030204" pitchFamily="18" charset="0"/>
                                      </a:rPr>
                                    </m:ctrlPr>
                                  </m:sSubPr>
                                  <m:e>
                                    <m:r>
                                      <a:rPr lang="en-US" sz="2200" b="0" i="1" smtClean="0">
                                        <a:latin typeface="Cambria Math" charset="0"/>
                                      </a:rPr>
                                      <m:t>𝑐</m:t>
                                    </m:r>
                                  </m:e>
                                  <m:sub>
                                    <m:r>
                                      <a:rPr lang="en-US" sz="2200" b="0" i="1" smtClean="0">
                                        <a:latin typeface="Cambria Math" charset="0"/>
                                      </a:rPr>
                                      <m:t>𝐻</m:t>
                                    </m:r>
                                  </m:sub>
                                </m:sSub>
                              </m:e>
                            </m:mr>
                            <m:mr>
                              <m:e>
                                <m:sSub>
                                  <m:sSubPr>
                                    <m:ctrlPr>
                                      <a:rPr lang="en-US" sz="2200" b="0" i="1" smtClean="0">
                                        <a:latin typeface="Cambria Math" panose="02040503050406030204" pitchFamily="18" charset="0"/>
                                      </a:rPr>
                                    </m:ctrlPr>
                                  </m:sSubPr>
                                  <m:e>
                                    <m:r>
                                      <a:rPr lang="en-US" sz="2200" b="0" i="1" smtClean="0">
                                        <a:latin typeface="Cambria Math" charset="0"/>
                                      </a:rPr>
                                      <m:t>𝑐</m:t>
                                    </m:r>
                                  </m:e>
                                  <m:sub>
                                    <m:r>
                                      <a:rPr lang="en-US" sz="2200" b="0" i="1" smtClean="0">
                                        <a:latin typeface="Cambria Math" charset="0"/>
                                      </a:rPr>
                                      <m:t>𝑆</m:t>
                                    </m:r>
                                  </m:sub>
                                </m:sSub>
                              </m:e>
                            </m:mr>
                            <m:mr>
                              <m:e>
                                <m:r>
                                  <a:rPr lang="en-US" sz="2200" b="0" i="1" smtClean="0">
                                    <a:latin typeface="Cambria Math" charset="0"/>
                                  </a:rPr>
                                  <m:t>0</m:t>
                                </m:r>
                              </m:e>
                            </m:mr>
                          </m:m>
                        </m:e>
                      </m:d>
                    </m:oMath>
                  </m:oMathPara>
                </a14:m>
                <a:endParaRPr lang="en-US" sz="2200" dirty="0"/>
              </a:p>
            </p:txBody>
          </p:sp>
        </mc:Choice>
        <mc:Fallback xmlns="">
          <p:sp>
            <p:nvSpPr>
              <p:cNvPr id="8" name="TextBox 7"/>
              <p:cNvSpPr txBox="1">
                <a:spLocks noRot="1" noChangeAspect="1" noMove="1" noResize="1" noEditPoints="1" noAdjustHandles="1" noChangeArrowheads="1" noChangeShapeType="1" noTextEdit="1"/>
              </p:cNvSpPr>
              <p:nvPr/>
            </p:nvSpPr>
            <p:spPr>
              <a:xfrm>
                <a:off x="1374378" y="5286584"/>
                <a:ext cx="1754832" cy="940450"/>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p:cNvSpPr txBox="1"/>
              <p:nvPr/>
            </p:nvSpPr>
            <p:spPr>
              <a:xfrm>
                <a:off x="3620229" y="5268406"/>
                <a:ext cx="1754832" cy="97680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charset="0"/>
                        </a:rPr>
                        <m:t>𝐸</m:t>
                      </m:r>
                      <m:r>
                        <a:rPr lang="en-US" sz="2200" b="0" i="1" smtClean="0">
                          <a:latin typeface="Cambria Math" charset="0"/>
                        </a:rPr>
                        <m:t>= </m:t>
                      </m:r>
                      <m:d>
                        <m:dPr>
                          <m:begChr m:val="["/>
                          <m:endChr m:val="]"/>
                          <m:ctrlPr>
                            <a:rPr lang="mr-IN" sz="2200" b="0" i="1" smtClean="0">
                              <a:latin typeface="Cambria Math" panose="02040503050406030204" pitchFamily="18" charset="0"/>
                            </a:rPr>
                          </m:ctrlPr>
                        </m:dPr>
                        <m:e>
                          <m:m>
                            <m:mPr>
                              <m:mcs>
                                <m:mc>
                                  <m:mcPr>
                                    <m:count m:val="1"/>
                                    <m:mcJc m:val="center"/>
                                  </m:mcPr>
                                </m:mc>
                              </m:mcs>
                              <m:ctrlPr>
                                <a:rPr lang="mr-IN" sz="2200" b="0" i="1" smtClean="0">
                                  <a:latin typeface="Cambria Math" panose="02040503050406030204" pitchFamily="18" charset="0"/>
                                </a:rPr>
                              </m:ctrlPr>
                            </m:mPr>
                            <m:mr>
                              <m:e>
                                <m:sSub>
                                  <m:sSubPr>
                                    <m:ctrlPr>
                                      <a:rPr lang="en-US" sz="2200" b="0" i="1" smtClean="0">
                                        <a:latin typeface="Cambria Math" panose="02040503050406030204" pitchFamily="18" charset="0"/>
                                      </a:rPr>
                                    </m:ctrlPr>
                                  </m:sSubPr>
                                  <m:e>
                                    <m:r>
                                      <a:rPr lang="en-US" sz="2200" b="0" i="1" smtClean="0">
                                        <a:latin typeface="Cambria Math" charset="0"/>
                                      </a:rPr>
                                      <m:t>𝑒</m:t>
                                    </m:r>
                                  </m:e>
                                  <m:sub>
                                    <m:r>
                                      <a:rPr lang="en-US" sz="2200" b="0" i="1" smtClean="0">
                                        <a:latin typeface="Cambria Math" charset="0"/>
                                      </a:rPr>
                                      <m:t>𝐻</m:t>
                                    </m:r>
                                  </m:sub>
                                </m:sSub>
                              </m:e>
                            </m:mr>
                            <m:mr>
                              <m:e>
                                <m:sSub>
                                  <m:sSubPr>
                                    <m:ctrlPr>
                                      <a:rPr lang="en-US" sz="2200" b="0" i="1" smtClean="0">
                                        <a:latin typeface="Cambria Math" panose="02040503050406030204" pitchFamily="18" charset="0"/>
                                      </a:rPr>
                                    </m:ctrlPr>
                                  </m:sSubPr>
                                  <m:e>
                                    <m:r>
                                      <a:rPr lang="en-US" sz="2200" b="0" i="1" smtClean="0">
                                        <a:latin typeface="Cambria Math" charset="0"/>
                                      </a:rPr>
                                      <m:t>𝑒</m:t>
                                    </m:r>
                                  </m:e>
                                  <m:sub>
                                    <m:r>
                                      <a:rPr lang="en-US" sz="2200" b="0" i="1" smtClean="0">
                                        <a:latin typeface="Cambria Math" charset="0"/>
                                      </a:rPr>
                                      <m:t>𝑆</m:t>
                                    </m:r>
                                  </m:sub>
                                </m:sSub>
                              </m:e>
                            </m:mr>
                            <m:mr>
                              <m:e>
                                <m:r>
                                  <a:rPr lang="en-US" sz="2200" b="0" i="1" smtClean="0">
                                    <a:latin typeface="Cambria Math" charset="0"/>
                                  </a:rPr>
                                  <m:t>0</m:t>
                                </m:r>
                              </m:e>
                            </m:mr>
                          </m:m>
                        </m:e>
                      </m:d>
                    </m:oMath>
                  </m:oMathPara>
                </a14:m>
                <a:endParaRPr lang="en-US" sz="2200" dirty="0"/>
              </a:p>
            </p:txBody>
          </p:sp>
        </mc:Choice>
        <mc:Fallback xmlns="">
          <p:sp>
            <p:nvSpPr>
              <p:cNvPr id="18" name="TextBox 17"/>
              <p:cNvSpPr txBox="1">
                <a:spLocks noRot="1" noChangeAspect="1" noMove="1" noResize="1" noEditPoints="1" noAdjustHandles="1" noChangeArrowheads="1" noChangeShapeType="1" noTextEdit="1"/>
              </p:cNvSpPr>
              <p:nvPr/>
            </p:nvSpPr>
            <p:spPr>
              <a:xfrm>
                <a:off x="3620229" y="5268406"/>
                <a:ext cx="1754832" cy="976806"/>
              </a:xfrm>
              <a:prstGeom prst="rect">
                <a:avLst/>
              </a:prstGeom>
              <a:blipFill rotWithShape="0">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8438876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902"/>
        <p:cNvGrpSpPr/>
        <p:nvPr/>
      </p:nvGrpSpPr>
      <p:grpSpPr>
        <a:xfrm>
          <a:off x="0" y="0"/>
          <a:ext cx="0" cy="0"/>
          <a:chOff x="0" y="0"/>
          <a:chExt cx="0" cy="0"/>
        </a:xfrm>
      </p:grpSpPr>
      <p:sp>
        <p:nvSpPr>
          <p:cNvPr id="903" name="Shape 903"/>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nl-NL"/>
              <a:t>Matrix Implementation of the Markov Model</a:t>
            </a:r>
            <a:endParaRPr/>
          </a:p>
        </p:txBody>
      </p:sp>
      <p:sp>
        <p:nvSpPr>
          <p:cNvPr id="904" name="Shape 904"/>
          <p:cNvSpPr txBox="1">
            <a:spLocks noGrp="1"/>
          </p:cNvSpPr>
          <p:nvPr>
            <p:ph idx="1"/>
          </p:nvPr>
        </p:nvSpPr>
        <p:spPr>
          <a:xfrm>
            <a:off x="840432" y="1600200"/>
            <a:ext cx="7620000" cy="4800600"/>
          </a:xfrm>
          <a:prstGeom prst="rect">
            <a:avLst/>
          </a:prstGeom>
        </p:spPr>
        <p:txBody>
          <a:bodyPr spcFirstLastPara="1" wrap="square" lIns="91425" tIns="91425" rIns="91425" bIns="91425" anchor="t" anchorCtr="0">
            <a:noAutofit/>
          </a:bodyPr>
          <a:lstStyle/>
          <a:p>
            <a:pPr marL="0" lvl="0" indent="0" rtl="0">
              <a:spcBef>
                <a:spcPts val="800"/>
              </a:spcBef>
              <a:spcAft>
                <a:spcPts val="0"/>
              </a:spcAft>
              <a:buNone/>
            </a:pPr>
            <a:r>
              <a:rPr lang="nl-NL"/>
              <a:t>Create the </a:t>
            </a:r>
            <a:r>
              <a:rPr lang="nl-NL" i="1">
                <a:latin typeface="Times New Roman"/>
                <a:ea typeface="Times New Roman"/>
                <a:cs typeface="Times New Roman"/>
                <a:sym typeface="Times New Roman"/>
              </a:rPr>
              <a:t>t</a:t>
            </a:r>
            <a:r>
              <a:rPr lang="nl-NL"/>
              <a:t> x 3 matrix </a:t>
            </a:r>
            <a:r>
              <a:rPr lang="nl-NL" i="1">
                <a:latin typeface="Times New Roman"/>
                <a:ea typeface="Times New Roman"/>
                <a:cs typeface="Times New Roman"/>
                <a:sym typeface="Times New Roman"/>
              </a:rPr>
              <a:t>M</a:t>
            </a:r>
            <a:r>
              <a:rPr lang="nl-NL" b="1" i="1"/>
              <a:t> </a:t>
            </a:r>
            <a:r>
              <a:rPr lang="nl-NL" i="1" baseline="-25000"/>
              <a:t> </a:t>
            </a:r>
            <a:r>
              <a:rPr lang="nl-NL"/>
              <a:t>that will store the proportion of the cohort at each state and cycle:</a:t>
            </a:r>
            <a:endParaRPr/>
          </a:p>
          <a:p>
            <a:pPr marL="0" lvl="0" indent="0" rtl="0">
              <a:spcBef>
                <a:spcPts val="440"/>
              </a:spcBef>
              <a:spcAft>
                <a:spcPts val="0"/>
              </a:spcAft>
              <a:buNone/>
            </a:pPr>
            <a:endParaRPr/>
          </a:p>
          <a:p>
            <a:pPr marL="342900" lvl="0" indent="-88900" rtl="0">
              <a:spcBef>
                <a:spcPts val="440"/>
              </a:spcBef>
              <a:spcAft>
                <a:spcPts val="0"/>
              </a:spcAft>
              <a:buNone/>
            </a:pPr>
            <a:r>
              <a:rPr lang="nl-NL"/>
              <a:t>At </a:t>
            </a:r>
            <a:r>
              <a:rPr lang="nl-NL" i="1">
                <a:latin typeface="Times New Roman"/>
                <a:ea typeface="Times New Roman"/>
                <a:cs typeface="Times New Roman"/>
                <a:sym typeface="Times New Roman"/>
              </a:rPr>
              <a:t>t </a:t>
            </a:r>
            <a:r>
              <a:rPr lang="nl-NL">
                <a:latin typeface="Times New Roman"/>
                <a:ea typeface="Times New Roman"/>
                <a:cs typeface="Times New Roman"/>
                <a:sym typeface="Times New Roman"/>
              </a:rPr>
              <a:t>=</a:t>
            </a:r>
            <a:r>
              <a:rPr lang="nl-NL" i="1">
                <a:latin typeface="Times New Roman"/>
                <a:ea typeface="Times New Roman"/>
                <a:cs typeface="Times New Roman"/>
                <a:sym typeface="Times New Roman"/>
              </a:rPr>
              <a:t> 0</a:t>
            </a:r>
            <a:r>
              <a:rPr lang="nl-NL" i="1"/>
              <a:t> </a:t>
            </a:r>
            <a:r>
              <a:rPr lang="nl-NL"/>
              <a:t>: </a:t>
            </a:r>
            <a:endParaRPr/>
          </a:p>
          <a:p>
            <a:pPr marL="342900" lvl="0" indent="-88900">
              <a:spcBef>
                <a:spcPts val="440"/>
              </a:spcBef>
              <a:spcAft>
                <a:spcPts val="0"/>
              </a:spcAft>
              <a:buNone/>
            </a:pPr>
            <a:r>
              <a:rPr lang="nl-NL"/>
              <a:t>			</a:t>
            </a:r>
            <a:r>
              <a:rPr lang="nl-NL" i="1">
                <a:latin typeface="Times New Roman"/>
                <a:ea typeface="Times New Roman"/>
                <a:cs typeface="Times New Roman"/>
                <a:sym typeface="Times New Roman"/>
              </a:rPr>
              <a:t>M</a:t>
            </a:r>
            <a:r>
              <a:rPr lang="nl-NL" baseline="-25000">
                <a:latin typeface="Times New Roman"/>
                <a:ea typeface="Times New Roman"/>
                <a:cs typeface="Times New Roman"/>
                <a:sym typeface="Times New Roman"/>
              </a:rPr>
              <a:t>0 </a:t>
            </a:r>
            <a:r>
              <a:rPr lang="nl-NL">
                <a:latin typeface="Times New Roman"/>
                <a:ea typeface="Times New Roman"/>
                <a:cs typeface="Times New Roman"/>
                <a:sym typeface="Times New Roman"/>
              </a:rPr>
              <a:t>= [1, 0, 0] </a:t>
            </a:r>
            <a:endParaRPr>
              <a:latin typeface="Times New Roman"/>
              <a:ea typeface="Times New Roman"/>
              <a:cs typeface="Times New Roman"/>
              <a:sym typeface="Times New Roman"/>
            </a:endParaRPr>
          </a:p>
          <a:p>
            <a:pPr marL="0" lvl="0" indent="0" rtl="0">
              <a:spcBef>
                <a:spcPts val="440"/>
              </a:spcBef>
              <a:spcAft>
                <a:spcPts val="0"/>
              </a:spcAft>
              <a:buNone/>
            </a:pPr>
            <a:endParaRPr/>
          </a:p>
          <a:p>
            <a:pPr marL="342900" lvl="0" indent="-88900" rtl="0">
              <a:spcBef>
                <a:spcPts val="440"/>
              </a:spcBef>
              <a:spcAft>
                <a:spcPts val="0"/>
              </a:spcAft>
              <a:buNone/>
            </a:pPr>
            <a:r>
              <a:rPr lang="nl-NL"/>
              <a:t>For </a:t>
            </a:r>
            <a:r>
              <a:rPr lang="nl-NL" i="1">
                <a:latin typeface="Times New Roman"/>
                <a:ea typeface="Times New Roman"/>
                <a:cs typeface="Times New Roman"/>
                <a:sym typeface="Times New Roman"/>
              </a:rPr>
              <a:t>t </a:t>
            </a:r>
            <a:r>
              <a:rPr lang="nl-NL">
                <a:latin typeface="Times New Roman"/>
                <a:ea typeface="Times New Roman"/>
                <a:cs typeface="Times New Roman"/>
                <a:sym typeface="Times New Roman"/>
              </a:rPr>
              <a:t>&lt;</a:t>
            </a:r>
            <a:r>
              <a:rPr lang="nl-NL" i="1">
                <a:latin typeface="Times New Roman"/>
                <a:ea typeface="Times New Roman"/>
                <a:cs typeface="Times New Roman"/>
                <a:sym typeface="Times New Roman"/>
              </a:rPr>
              <a:t> T</a:t>
            </a:r>
            <a:r>
              <a:rPr lang="nl-NL" i="1"/>
              <a:t> </a:t>
            </a:r>
            <a:r>
              <a:rPr lang="nl-NL"/>
              <a:t>:</a:t>
            </a:r>
            <a:endParaRPr/>
          </a:p>
          <a:p>
            <a:pPr marL="342900" lvl="0" indent="-88900" rtl="0">
              <a:spcBef>
                <a:spcPts val="440"/>
              </a:spcBef>
              <a:spcAft>
                <a:spcPts val="0"/>
              </a:spcAft>
              <a:buNone/>
            </a:pPr>
            <a:r>
              <a:rPr lang="nl-NL"/>
              <a:t>			</a:t>
            </a:r>
            <a:r>
              <a:rPr lang="nl-NL" i="1">
                <a:latin typeface="Times New Roman"/>
                <a:ea typeface="Times New Roman"/>
                <a:cs typeface="Times New Roman"/>
                <a:sym typeface="Times New Roman"/>
              </a:rPr>
              <a:t>M</a:t>
            </a:r>
            <a:r>
              <a:rPr lang="nl-NL" i="1" baseline="-25000">
                <a:latin typeface="Times New Roman"/>
                <a:ea typeface="Times New Roman"/>
                <a:cs typeface="Times New Roman"/>
                <a:sym typeface="Times New Roman"/>
              </a:rPr>
              <a:t>t</a:t>
            </a:r>
            <a:r>
              <a:rPr lang="nl-NL" baseline="-25000">
                <a:latin typeface="Times New Roman"/>
                <a:ea typeface="Times New Roman"/>
                <a:cs typeface="Times New Roman"/>
                <a:sym typeface="Times New Roman"/>
              </a:rPr>
              <a:t> + 1</a:t>
            </a:r>
            <a:r>
              <a:rPr lang="nl-NL">
                <a:latin typeface="Times New Roman"/>
                <a:ea typeface="Times New Roman"/>
                <a:cs typeface="Times New Roman"/>
                <a:sym typeface="Times New Roman"/>
              </a:rPr>
              <a:t>=</a:t>
            </a:r>
            <a:r>
              <a:rPr lang="nl-NL" i="1">
                <a:latin typeface="Times New Roman"/>
                <a:ea typeface="Times New Roman"/>
                <a:cs typeface="Times New Roman"/>
                <a:sym typeface="Times New Roman"/>
              </a:rPr>
              <a:t>M</a:t>
            </a:r>
            <a:r>
              <a:rPr lang="nl-NL" i="1" baseline="-25000">
                <a:latin typeface="Times New Roman"/>
                <a:ea typeface="Times New Roman"/>
                <a:cs typeface="Times New Roman"/>
                <a:sym typeface="Times New Roman"/>
              </a:rPr>
              <a:t>t</a:t>
            </a:r>
            <a:r>
              <a:rPr lang="nl-NL" baseline="-25000">
                <a:latin typeface="Times New Roman"/>
                <a:ea typeface="Times New Roman"/>
                <a:cs typeface="Times New Roman"/>
                <a:sym typeface="Times New Roman"/>
              </a:rPr>
              <a:t> </a:t>
            </a:r>
            <a:r>
              <a:rPr lang="nl-NL">
                <a:latin typeface="Times New Roman"/>
                <a:ea typeface="Times New Roman"/>
                <a:cs typeface="Times New Roman"/>
                <a:sym typeface="Times New Roman"/>
              </a:rPr>
              <a:t>P</a:t>
            </a:r>
            <a:endParaRPr>
              <a:latin typeface="Times New Roman"/>
              <a:ea typeface="Times New Roman"/>
              <a:cs typeface="Times New Roman"/>
              <a:sym typeface="Times New Roman"/>
            </a:endParaRPr>
          </a:p>
        </p:txBody>
      </p:sp>
      <p:sp>
        <p:nvSpPr>
          <p:cNvPr id="906" name="Shape 906"/>
          <p:cNvSpPr txBox="1">
            <a:spLocks noGrp="1"/>
          </p:cNvSpPr>
          <p:nvPr>
            <p:ph type="sldNum" sz="quarter" idx="12"/>
          </p:nvPr>
        </p:nvSpPr>
        <p:spPr>
          <a:prstGeom prst="rect">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31</a:t>
            </a:fld>
            <a:endParaRPr/>
          </a:p>
        </p:txBody>
      </p:sp>
      <p:cxnSp>
        <p:nvCxnSpPr>
          <p:cNvPr id="905" name="Shape 905"/>
          <p:cNvCxnSpPr/>
          <p:nvPr/>
        </p:nvCxnSpPr>
        <p:spPr>
          <a:xfrm>
            <a:off x="4247832" y="4649250"/>
            <a:ext cx="805200" cy="284400"/>
          </a:xfrm>
          <a:prstGeom prst="straightConnector1">
            <a:avLst/>
          </a:prstGeom>
          <a:noFill/>
          <a:ln w="28575" cap="flat" cmpd="sng">
            <a:solidFill>
              <a:srgbClr val="004D99"/>
            </a:solidFill>
            <a:prstDash val="solid"/>
            <a:round/>
            <a:headEnd type="none" w="med" len="med"/>
            <a:tailEnd type="triangle" w="med" len="med"/>
          </a:ln>
        </p:spPr>
      </p:cxnSp>
      <mc:AlternateContent xmlns:mc="http://schemas.openxmlformats.org/markup-compatibility/2006" xmlns:a14="http://schemas.microsoft.com/office/drawing/2010/main">
        <mc:Choice Requires="a14">
          <p:sp>
            <p:nvSpPr>
              <p:cNvPr id="7" name="TextBox 6"/>
              <p:cNvSpPr txBox="1"/>
              <p:nvPr/>
            </p:nvSpPr>
            <p:spPr>
              <a:xfrm>
                <a:off x="4247832" y="5063163"/>
                <a:ext cx="4909212" cy="100604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charset="0"/>
                        </a:rPr>
                        <m:t> </m:t>
                      </m:r>
                      <m:d>
                        <m:dPr>
                          <m:begChr m:val="["/>
                          <m:endChr m:val="]"/>
                          <m:ctrlPr>
                            <a:rPr lang="mr-IN" sz="2200" b="0" i="1" smtClean="0">
                              <a:latin typeface="Cambria Math" panose="02040503050406030204" pitchFamily="18" charset="0"/>
                            </a:rPr>
                          </m:ctrlPr>
                        </m:dPr>
                        <m:e>
                          <m:m>
                            <m:mPr>
                              <m:mcs>
                                <m:mc>
                                  <m:mcPr>
                                    <m:count m:val="3"/>
                                    <m:mcJc m:val="center"/>
                                  </m:mcPr>
                                </m:mc>
                              </m:mcs>
                              <m:ctrlPr>
                                <a:rPr lang="uk-UA" sz="2200" b="0" i="1" smtClean="0">
                                  <a:latin typeface="Cambria Math" panose="02040503050406030204" pitchFamily="18" charset="0"/>
                                </a:rPr>
                              </m:ctrlPr>
                            </m:mPr>
                            <m:mr>
                              <m:e>
                                <m:r>
                                  <m:rPr>
                                    <m:brk m:alnAt="7"/>
                                  </m:rPr>
                                  <a:rPr lang="en-US" sz="2200" b="0" i="1" smtClean="0">
                                    <a:latin typeface="Cambria Math" charset="0"/>
                                  </a:rPr>
                                  <m:t>1</m:t>
                                </m:r>
                                <m:r>
                                  <a:rPr lang="en-US" sz="2200" b="0" i="1" smtClean="0">
                                    <a:latin typeface="Cambria Math" charset="0"/>
                                  </a:rPr>
                                  <m:t>−</m:t>
                                </m:r>
                                <m:sSub>
                                  <m:sSubPr>
                                    <m:ctrlPr>
                                      <a:rPr lang="en-US" sz="2200" b="0" i="1" smtClean="0">
                                        <a:latin typeface="Cambria Math" panose="02040503050406030204" pitchFamily="18" charset="0"/>
                                      </a:rPr>
                                    </m:ctrlPr>
                                  </m:sSubPr>
                                  <m:e>
                                    <m:r>
                                      <a:rPr lang="en-US" sz="2200" b="0" i="1" smtClean="0">
                                        <a:latin typeface="Cambria Math" charset="0"/>
                                      </a:rPr>
                                      <m:t>𝑝</m:t>
                                    </m:r>
                                  </m:e>
                                  <m:sub>
                                    <m:r>
                                      <a:rPr lang="en-US" sz="2200" b="0" i="1" smtClean="0">
                                        <a:latin typeface="Cambria Math" charset="0"/>
                                      </a:rPr>
                                      <m:t>𝐻𝑆</m:t>
                                    </m:r>
                                  </m:sub>
                                </m:sSub>
                                <m:r>
                                  <m:rPr>
                                    <m:brk m:alnAt="7"/>
                                  </m:rPr>
                                  <a:rPr lang="en-US" sz="2200" b="0" i="1" smtClean="0">
                                    <a:latin typeface="Cambria Math" charset="0"/>
                                  </a:rPr>
                                  <m:t>−</m:t>
                                </m:r>
                                <m:sSub>
                                  <m:sSubPr>
                                    <m:ctrlPr>
                                      <a:rPr lang="en-US" sz="2200" b="0" i="1" smtClean="0">
                                        <a:latin typeface="Cambria Math" panose="02040503050406030204" pitchFamily="18" charset="0"/>
                                      </a:rPr>
                                    </m:ctrlPr>
                                  </m:sSubPr>
                                  <m:e>
                                    <m:r>
                                      <a:rPr lang="en-US" sz="2200" b="0" i="1" smtClean="0">
                                        <a:latin typeface="Cambria Math" charset="0"/>
                                      </a:rPr>
                                      <m:t>𝑝</m:t>
                                    </m:r>
                                  </m:e>
                                  <m:sub>
                                    <m:r>
                                      <a:rPr lang="en-US" sz="2200" b="0" i="1" smtClean="0">
                                        <a:latin typeface="Cambria Math" charset="0"/>
                                      </a:rPr>
                                      <m:t>𝐻𝐷</m:t>
                                    </m:r>
                                  </m:sub>
                                </m:sSub>
                              </m:e>
                              <m:e>
                                <m:sSub>
                                  <m:sSubPr>
                                    <m:ctrlPr>
                                      <a:rPr lang="en-US" sz="2200" i="1">
                                        <a:latin typeface="Cambria Math" panose="02040503050406030204" pitchFamily="18" charset="0"/>
                                      </a:rPr>
                                    </m:ctrlPr>
                                  </m:sSubPr>
                                  <m:e>
                                    <m:r>
                                      <a:rPr lang="en-US" sz="2200" i="1">
                                        <a:latin typeface="Cambria Math" charset="0"/>
                                      </a:rPr>
                                      <m:t>𝑝</m:t>
                                    </m:r>
                                  </m:e>
                                  <m:sub>
                                    <m:r>
                                      <a:rPr lang="en-US" sz="2200" i="1">
                                        <a:latin typeface="Cambria Math" charset="0"/>
                                      </a:rPr>
                                      <m:t>𝐻𝑆</m:t>
                                    </m:r>
                                  </m:sub>
                                </m:sSub>
                              </m:e>
                              <m:e>
                                <m:sSub>
                                  <m:sSubPr>
                                    <m:ctrlPr>
                                      <a:rPr lang="en-US" sz="2200" i="1">
                                        <a:latin typeface="Cambria Math" panose="02040503050406030204" pitchFamily="18" charset="0"/>
                                      </a:rPr>
                                    </m:ctrlPr>
                                  </m:sSubPr>
                                  <m:e>
                                    <m:r>
                                      <a:rPr lang="en-US" sz="2200" i="1">
                                        <a:latin typeface="Cambria Math" charset="0"/>
                                      </a:rPr>
                                      <m:t>𝑝</m:t>
                                    </m:r>
                                  </m:e>
                                  <m:sub>
                                    <m:r>
                                      <a:rPr lang="en-US" sz="2200" i="1">
                                        <a:latin typeface="Cambria Math" charset="0"/>
                                      </a:rPr>
                                      <m:t>𝐻𝐷</m:t>
                                    </m:r>
                                  </m:sub>
                                </m:sSub>
                              </m:e>
                            </m:mr>
                            <m:mr>
                              <m:e>
                                <m:r>
                                  <a:rPr lang="en-US" sz="2200" b="0" i="1" smtClean="0">
                                    <a:latin typeface="Cambria Math" charset="0"/>
                                  </a:rPr>
                                  <m:t>0</m:t>
                                </m:r>
                              </m:e>
                              <m:e>
                                <m:r>
                                  <a:rPr lang="en-US" sz="2200" b="0" i="1" smtClean="0">
                                    <a:latin typeface="Cambria Math" charset="0"/>
                                  </a:rPr>
                                  <m:t>1−</m:t>
                                </m:r>
                                <m:sSub>
                                  <m:sSubPr>
                                    <m:ctrlPr>
                                      <a:rPr lang="en-US" sz="2200" i="1">
                                        <a:latin typeface="Cambria Math" panose="02040503050406030204" pitchFamily="18" charset="0"/>
                                      </a:rPr>
                                    </m:ctrlPr>
                                  </m:sSubPr>
                                  <m:e>
                                    <m:r>
                                      <a:rPr lang="en-US" sz="2200" i="1">
                                        <a:latin typeface="Cambria Math" charset="0"/>
                                      </a:rPr>
                                      <m:t>𝑝</m:t>
                                    </m:r>
                                  </m:e>
                                  <m:sub>
                                    <m:r>
                                      <a:rPr lang="en-US" sz="2200" b="0" i="1" smtClean="0">
                                        <a:latin typeface="Cambria Math" charset="0"/>
                                      </a:rPr>
                                      <m:t>𝑆</m:t>
                                    </m:r>
                                    <m:r>
                                      <a:rPr lang="en-US" sz="2200" i="1">
                                        <a:latin typeface="Cambria Math" charset="0"/>
                                      </a:rPr>
                                      <m:t>𝐷</m:t>
                                    </m:r>
                                  </m:sub>
                                </m:sSub>
                              </m:e>
                              <m:e>
                                <m:sSub>
                                  <m:sSubPr>
                                    <m:ctrlPr>
                                      <a:rPr lang="en-US" sz="2200" i="1">
                                        <a:latin typeface="Cambria Math" panose="02040503050406030204" pitchFamily="18" charset="0"/>
                                      </a:rPr>
                                    </m:ctrlPr>
                                  </m:sSubPr>
                                  <m:e>
                                    <m:r>
                                      <a:rPr lang="en-US" sz="2200" i="1">
                                        <a:latin typeface="Cambria Math" charset="0"/>
                                      </a:rPr>
                                      <m:t>𝑝</m:t>
                                    </m:r>
                                  </m:e>
                                  <m:sub>
                                    <m:r>
                                      <a:rPr lang="en-US" sz="2200" b="0" i="1" smtClean="0">
                                        <a:latin typeface="Cambria Math" charset="0"/>
                                      </a:rPr>
                                      <m:t>𝑆</m:t>
                                    </m:r>
                                    <m:r>
                                      <a:rPr lang="en-US" sz="2200" i="1">
                                        <a:latin typeface="Cambria Math" charset="0"/>
                                      </a:rPr>
                                      <m:t>𝐷</m:t>
                                    </m:r>
                                  </m:sub>
                                </m:sSub>
                              </m:e>
                            </m:mr>
                            <m:mr>
                              <m:e>
                                <m:r>
                                  <a:rPr lang="en-US" sz="2200" b="0" i="1" smtClean="0">
                                    <a:latin typeface="Cambria Math" charset="0"/>
                                  </a:rPr>
                                  <m:t>0</m:t>
                                </m:r>
                              </m:e>
                              <m:e>
                                <m:r>
                                  <a:rPr lang="en-US" sz="2200" b="0" i="1" smtClean="0">
                                    <a:latin typeface="Cambria Math" charset="0"/>
                                  </a:rPr>
                                  <m:t>0</m:t>
                                </m:r>
                              </m:e>
                              <m:e>
                                <m:r>
                                  <a:rPr lang="en-US" sz="2200" b="0" i="1" smtClean="0">
                                    <a:latin typeface="Cambria Math" charset="0"/>
                                  </a:rPr>
                                  <m:t>1</m:t>
                                </m:r>
                              </m:e>
                            </m:mr>
                          </m:m>
                        </m:e>
                      </m:d>
                    </m:oMath>
                  </m:oMathPara>
                </a14:m>
                <a:endParaRPr lang="en-US" sz="2200" dirty="0"/>
              </a:p>
            </p:txBody>
          </p:sp>
        </mc:Choice>
        <mc:Fallback xmlns="">
          <p:sp>
            <p:nvSpPr>
              <p:cNvPr id="7" name="TextBox 6"/>
              <p:cNvSpPr txBox="1">
                <a:spLocks noRot="1" noChangeAspect="1" noMove="1" noResize="1" noEditPoints="1" noAdjustHandles="1" noChangeArrowheads="1" noChangeShapeType="1" noTextEdit="1"/>
              </p:cNvSpPr>
              <p:nvPr/>
            </p:nvSpPr>
            <p:spPr>
              <a:xfrm>
                <a:off x="4247832" y="5063163"/>
                <a:ext cx="4909212" cy="1006045"/>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TextBox 1"/>
              <p:cNvSpPr txBox="1"/>
              <p:nvPr/>
            </p:nvSpPr>
            <p:spPr>
              <a:xfrm>
                <a:off x="2986657" y="5350741"/>
                <a:ext cx="1876026" cy="43088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mr-IN" sz="2200" i="1" smtClean="0">
                              <a:latin typeface="Cambria Math" panose="02040503050406030204" pitchFamily="18" charset="0"/>
                            </a:rPr>
                          </m:ctrlPr>
                        </m:dPr>
                        <m:e>
                          <m:m>
                            <m:mPr>
                              <m:mcs>
                                <m:mc>
                                  <m:mcPr>
                                    <m:count m:val="3"/>
                                    <m:mcJc m:val="center"/>
                                  </m:mcPr>
                                </m:mc>
                              </m:mcs>
                              <m:ctrlPr>
                                <a:rPr lang="mr-IN" sz="2200" i="1" smtClean="0">
                                  <a:latin typeface="Cambria Math" panose="02040503050406030204" pitchFamily="18" charset="0"/>
                                </a:rPr>
                              </m:ctrlPr>
                            </m:mPr>
                            <m:mr>
                              <m:e>
                                <m:sSub>
                                  <m:sSubPr>
                                    <m:ctrlPr>
                                      <a:rPr lang="en-US" sz="2200" i="1" smtClean="0">
                                        <a:latin typeface="Cambria Math" panose="02040503050406030204" pitchFamily="18" charset="0"/>
                                      </a:rPr>
                                    </m:ctrlPr>
                                  </m:sSubPr>
                                  <m:e>
                                    <m:r>
                                      <a:rPr lang="en-US" sz="2200" b="0" i="1" smtClean="0">
                                        <a:latin typeface="Cambria Math" charset="0"/>
                                      </a:rPr>
                                      <m:t>𝐻</m:t>
                                    </m:r>
                                  </m:e>
                                  <m:sub>
                                    <m:r>
                                      <a:rPr lang="en-US" sz="2200" b="0" i="1" smtClean="0">
                                        <a:latin typeface="Cambria Math" charset="0"/>
                                      </a:rPr>
                                      <m:t>𝑡</m:t>
                                    </m:r>
                                  </m:sub>
                                </m:sSub>
                              </m:e>
                              <m:e>
                                <m:sSub>
                                  <m:sSubPr>
                                    <m:ctrlPr>
                                      <a:rPr lang="en-US" sz="2200" i="1">
                                        <a:latin typeface="Cambria Math" panose="02040503050406030204" pitchFamily="18" charset="0"/>
                                      </a:rPr>
                                    </m:ctrlPr>
                                  </m:sSubPr>
                                  <m:e>
                                    <m:r>
                                      <a:rPr lang="en-US" sz="2200" b="0" i="1" smtClean="0">
                                        <a:latin typeface="Cambria Math" charset="0"/>
                                      </a:rPr>
                                      <m:t>𝑆</m:t>
                                    </m:r>
                                  </m:e>
                                  <m:sub>
                                    <m:r>
                                      <a:rPr lang="en-US" sz="2200" i="1">
                                        <a:latin typeface="Cambria Math" charset="0"/>
                                      </a:rPr>
                                      <m:t>𝑡</m:t>
                                    </m:r>
                                  </m:sub>
                                </m:sSub>
                              </m:e>
                              <m:e>
                                <m:sSub>
                                  <m:sSubPr>
                                    <m:ctrlPr>
                                      <a:rPr lang="en-US" sz="2200" i="1">
                                        <a:latin typeface="Cambria Math" panose="02040503050406030204" pitchFamily="18" charset="0"/>
                                      </a:rPr>
                                    </m:ctrlPr>
                                  </m:sSubPr>
                                  <m:e>
                                    <m:r>
                                      <a:rPr lang="en-US" sz="2200" b="0" i="1" smtClean="0">
                                        <a:latin typeface="Cambria Math" charset="0"/>
                                      </a:rPr>
                                      <m:t>𝐷</m:t>
                                    </m:r>
                                  </m:e>
                                  <m:sub>
                                    <m:r>
                                      <a:rPr lang="en-US" sz="2200" i="1">
                                        <a:latin typeface="Cambria Math" charset="0"/>
                                      </a:rPr>
                                      <m:t>𝑡</m:t>
                                    </m:r>
                                  </m:sub>
                                </m:sSub>
                              </m:e>
                            </m:mr>
                          </m:m>
                        </m:e>
                      </m:d>
                    </m:oMath>
                  </m:oMathPara>
                </a14:m>
                <a:endParaRPr lang="en-US" sz="2200" dirty="0"/>
              </a:p>
            </p:txBody>
          </p:sp>
        </mc:Choice>
        <mc:Fallback xmlns="">
          <p:sp>
            <p:nvSpPr>
              <p:cNvPr id="2" name="TextBox 1"/>
              <p:cNvSpPr txBox="1">
                <a:spLocks noRot="1" noChangeAspect="1" noMove="1" noResize="1" noEditPoints="1" noAdjustHandles="1" noChangeArrowheads="1" noChangeShapeType="1" noTextEdit="1"/>
              </p:cNvSpPr>
              <p:nvPr/>
            </p:nvSpPr>
            <p:spPr>
              <a:xfrm>
                <a:off x="2986657" y="5350741"/>
                <a:ext cx="1876026" cy="430887"/>
              </a:xfrm>
              <a:prstGeom prst="rect">
                <a:avLst/>
              </a:prstGeom>
              <a:blipFill rotWithShape="0">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0635085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911"/>
        <p:cNvGrpSpPr/>
        <p:nvPr/>
      </p:nvGrpSpPr>
      <p:grpSpPr>
        <a:xfrm>
          <a:off x="0" y="0"/>
          <a:ext cx="0" cy="0"/>
          <a:chOff x="0" y="0"/>
          <a:chExt cx="0" cy="0"/>
        </a:xfrm>
      </p:grpSpPr>
      <p:sp>
        <p:nvSpPr>
          <p:cNvPr id="912" name="Shape 912"/>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nl-NL"/>
              <a:t>Calculating total costs &amp; effects</a:t>
            </a:r>
            <a:endParaRPr/>
          </a:p>
        </p:txBody>
      </p:sp>
      <p:sp>
        <p:nvSpPr>
          <p:cNvPr id="913" name="Shape 913"/>
          <p:cNvSpPr txBox="1">
            <a:spLocks noGrp="1"/>
          </p:cNvSpPr>
          <p:nvPr>
            <p:ph idx="1"/>
          </p:nvPr>
        </p:nvSpPr>
        <p:spPr>
          <a:xfrm>
            <a:off x="840432" y="1600200"/>
            <a:ext cx="7620000" cy="4800600"/>
          </a:xfrm>
          <a:prstGeom prst="rect">
            <a:avLst/>
          </a:prstGeom>
        </p:spPr>
        <p:txBody>
          <a:bodyPr spcFirstLastPara="1" wrap="square" lIns="91425" tIns="91425" rIns="91425" bIns="91425" anchor="t" anchorCtr="0">
            <a:noAutofit/>
          </a:bodyPr>
          <a:lstStyle/>
          <a:p>
            <a:pPr marL="0" lvl="0" indent="0" rtl="0">
              <a:spcBef>
                <a:spcPts val="440"/>
              </a:spcBef>
              <a:spcAft>
                <a:spcPts val="0"/>
              </a:spcAft>
              <a:buNone/>
            </a:pPr>
            <a:endParaRPr sz="2400">
              <a:solidFill>
                <a:schemeClr val="accent3"/>
              </a:solidFill>
            </a:endParaRPr>
          </a:p>
          <a:p>
            <a:pPr marL="0" lvl="0" indent="0" rtl="0">
              <a:spcBef>
                <a:spcPts val="440"/>
              </a:spcBef>
              <a:spcAft>
                <a:spcPts val="0"/>
              </a:spcAft>
              <a:buNone/>
            </a:pPr>
            <a:r>
              <a:rPr lang="nl-NL" sz="2400">
                <a:solidFill>
                  <a:schemeClr val="accent3"/>
                </a:solidFill>
              </a:rPr>
              <a:t>Total effects (TE): </a:t>
            </a:r>
            <a:endParaRPr sz="2400">
              <a:solidFill>
                <a:schemeClr val="accent3"/>
              </a:solidFill>
            </a:endParaRPr>
          </a:p>
          <a:p>
            <a:pPr marL="1371600" lvl="0" indent="457200" rtl="0">
              <a:spcBef>
                <a:spcPts val="440"/>
              </a:spcBef>
              <a:spcAft>
                <a:spcPts val="0"/>
              </a:spcAft>
              <a:buNone/>
            </a:pPr>
            <a:endParaRPr sz="2400">
              <a:solidFill>
                <a:schemeClr val="accent3"/>
              </a:solidFill>
            </a:endParaRPr>
          </a:p>
          <a:p>
            <a:pPr marL="342900" lvl="0" indent="-88900">
              <a:spcBef>
                <a:spcPts val="440"/>
              </a:spcBef>
              <a:spcAft>
                <a:spcPts val="0"/>
              </a:spcAft>
              <a:buNone/>
            </a:pPr>
            <a:endParaRPr>
              <a:solidFill>
                <a:schemeClr val="accent3"/>
              </a:solidFill>
            </a:endParaRPr>
          </a:p>
          <a:p>
            <a:pPr marL="342900" lvl="0" indent="-88900">
              <a:spcBef>
                <a:spcPts val="440"/>
              </a:spcBef>
              <a:spcAft>
                <a:spcPts val="0"/>
              </a:spcAft>
              <a:buNone/>
            </a:pPr>
            <a:endParaRPr>
              <a:solidFill>
                <a:schemeClr val="accent3"/>
              </a:solidFill>
            </a:endParaRPr>
          </a:p>
          <a:p>
            <a:pPr marL="0" lvl="0" indent="0" rtl="0">
              <a:spcBef>
                <a:spcPts val="440"/>
              </a:spcBef>
              <a:spcAft>
                <a:spcPts val="0"/>
              </a:spcAft>
              <a:buNone/>
            </a:pPr>
            <a:r>
              <a:rPr lang="nl-NL" sz="2400">
                <a:solidFill>
                  <a:schemeClr val="accent3"/>
                </a:solidFill>
              </a:rPr>
              <a:t>Total costs (TC):</a:t>
            </a:r>
            <a:endParaRPr sz="2400">
              <a:solidFill>
                <a:schemeClr val="accent3"/>
              </a:solidFill>
            </a:endParaRPr>
          </a:p>
        </p:txBody>
      </p:sp>
      <p:sp>
        <p:nvSpPr>
          <p:cNvPr id="917" name="Shape 917"/>
          <p:cNvSpPr txBox="1">
            <a:spLocks noGrp="1"/>
          </p:cNvSpPr>
          <p:nvPr>
            <p:ph type="sldNum" sz="quarter" idx="12"/>
          </p:nvPr>
        </p:nvSpPr>
        <p:spPr>
          <a:prstGeom prst="rect">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32</a:t>
            </a:fld>
            <a:endParaRPr/>
          </a:p>
        </p:txBody>
      </p:sp>
      <p:sp>
        <p:nvSpPr>
          <p:cNvPr id="914" name="Shape 914"/>
          <p:cNvSpPr txBox="1"/>
          <p:nvPr/>
        </p:nvSpPr>
        <p:spPr>
          <a:xfrm>
            <a:off x="4298950" y="1552050"/>
            <a:ext cx="2418900" cy="17715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sz="3600" i="1" dirty="0">
                <a:latin typeface="Times New Roman"/>
                <a:ea typeface="Times New Roman"/>
                <a:cs typeface="Times New Roman"/>
                <a:sym typeface="Times New Roman"/>
              </a:rPr>
              <a:t>E</a:t>
            </a:r>
            <a:r>
              <a:rPr lang="nl-NL" sz="3600" dirty="0">
                <a:latin typeface="Times New Roman"/>
                <a:ea typeface="Times New Roman"/>
                <a:cs typeface="Times New Roman"/>
                <a:sym typeface="Times New Roman"/>
              </a:rPr>
              <a:t> = </a:t>
            </a:r>
            <a:r>
              <a:rPr lang="nl-NL" sz="3600" i="1" dirty="0">
                <a:latin typeface="Times New Roman"/>
                <a:ea typeface="Times New Roman"/>
                <a:cs typeface="Times New Roman"/>
                <a:sym typeface="Times New Roman"/>
              </a:rPr>
              <a:t>M e</a:t>
            </a:r>
            <a:endParaRPr sz="3600" i="1" dirty="0">
              <a:latin typeface="Times New Roman"/>
              <a:ea typeface="Times New Roman"/>
              <a:cs typeface="Times New Roman"/>
              <a:sym typeface="Times New Roman"/>
            </a:endParaRPr>
          </a:p>
          <a:p>
            <a:pPr marL="0" lvl="0" indent="0" rtl="0">
              <a:spcBef>
                <a:spcPts val="0"/>
              </a:spcBef>
              <a:spcAft>
                <a:spcPts val="0"/>
              </a:spcAft>
              <a:buNone/>
            </a:pPr>
            <a:r>
              <a:rPr lang="nl-NL" sz="3600" i="1" dirty="0">
                <a:latin typeface="Times New Roman"/>
                <a:ea typeface="Times New Roman"/>
                <a:cs typeface="Times New Roman"/>
                <a:sym typeface="Times New Roman"/>
              </a:rPr>
              <a:t>TE = </a:t>
            </a:r>
            <a:r>
              <a:rPr lang="nl-NL" sz="3600" b="1" i="1" dirty="0">
                <a:latin typeface="Times New Roman"/>
                <a:ea typeface="Times New Roman"/>
                <a:cs typeface="Times New Roman"/>
                <a:sym typeface="Times New Roman"/>
              </a:rPr>
              <a:t>1</a:t>
            </a:r>
            <a:r>
              <a:rPr lang="nl-NL" sz="3600" i="1" baseline="-25000" dirty="0">
                <a:latin typeface="Times New Roman"/>
                <a:ea typeface="Times New Roman"/>
                <a:cs typeface="Times New Roman"/>
                <a:sym typeface="Times New Roman"/>
              </a:rPr>
              <a:t>T</a:t>
            </a:r>
            <a:r>
              <a:rPr lang="nl-NL" sz="3600" i="1" dirty="0">
                <a:latin typeface="Times New Roman"/>
                <a:ea typeface="Times New Roman"/>
                <a:cs typeface="Times New Roman"/>
                <a:sym typeface="Times New Roman"/>
              </a:rPr>
              <a:t> E </a:t>
            </a:r>
            <a:endParaRPr sz="3600" i="1" dirty="0">
              <a:latin typeface="Times New Roman"/>
              <a:ea typeface="Times New Roman"/>
              <a:cs typeface="Times New Roman"/>
              <a:sym typeface="Times New Roman"/>
            </a:endParaRPr>
          </a:p>
        </p:txBody>
      </p:sp>
      <p:sp>
        <p:nvSpPr>
          <p:cNvPr id="915" name="Shape 915"/>
          <p:cNvSpPr txBox="1"/>
          <p:nvPr/>
        </p:nvSpPr>
        <p:spPr>
          <a:xfrm>
            <a:off x="4278350" y="3608696"/>
            <a:ext cx="2418900" cy="17715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sz="3600" i="1" dirty="0">
                <a:latin typeface="Times New Roman"/>
                <a:ea typeface="Times New Roman"/>
                <a:cs typeface="Times New Roman"/>
                <a:sym typeface="Times New Roman"/>
              </a:rPr>
              <a:t>C</a:t>
            </a:r>
            <a:r>
              <a:rPr lang="nl-NL" sz="3600" dirty="0">
                <a:latin typeface="Times New Roman"/>
                <a:ea typeface="Times New Roman"/>
                <a:cs typeface="Times New Roman"/>
                <a:sym typeface="Times New Roman"/>
              </a:rPr>
              <a:t> = </a:t>
            </a:r>
            <a:r>
              <a:rPr lang="nl-NL" sz="3600" i="1" dirty="0">
                <a:latin typeface="Times New Roman"/>
                <a:ea typeface="Times New Roman"/>
                <a:cs typeface="Times New Roman"/>
                <a:sym typeface="Times New Roman"/>
              </a:rPr>
              <a:t>M c</a:t>
            </a:r>
            <a:endParaRPr sz="3600" i="1" dirty="0">
              <a:latin typeface="Times New Roman"/>
              <a:ea typeface="Times New Roman"/>
              <a:cs typeface="Times New Roman"/>
              <a:sym typeface="Times New Roman"/>
            </a:endParaRPr>
          </a:p>
          <a:p>
            <a:pPr marL="0" lvl="0" indent="0" rtl="0">
              <a:spcBef>
                <a:spcPts val="0"/>
              </a:spcBef>
              <a:spcAft>
                <a:spcPts val="0"/>
              </a:spcAft>
              <a:buNone/>
            </a:pPr>
            <a:r>
              <a:rPr lang="nl-NL" sz="3600" i="1" dirty="0">
                <a:latin typeface="Times New Roman"/>
                <a:ea typeface="Times New Roman"/>
                <a:cs typeface="Times New Roman"/>
                <a:sym typeface="Times New Roman"/>
              </a:rPr>
              <a:t>TC = </a:t>
            </a:r>
            <a:r>
              <a:rPr lang="nl-NL" sz="3600" b="1" i="1" dirty="0">
                <a:latin typeface="Times New Roman"/>
                <a:ea typeface="Times New Roman"/>
                <a:cs typeface="Times New Roman"/>
                <a:sym typeface="Times New Roman"/>
              </a:rPr>
              <a:t>1</a:t>
            </a:r>
            <a:r>
              <a:rPr lang="nl-NL" sz="3500" i="1" baseline="-25000" dirty="0">
                <a:latin typeface="Times New Roman"/>
                <a:ea typeface="Times New Roman"/>
                <a:cs typeface="Times New Roman"/>
                <a:sym typeface="Times New Roman"/>
              </a:rPr>
              <a:t>T</a:t>
            </a:r>
            <a:r>
              <a:rPr lang="nl-NL" sz="3600" i="1" dirty="0">
                <a:latin typeface="Times New Roman"/>
                <a:ea typeface="Times New Roman"/>
                <a:cs typeface="Times New Roman"/>
                <a:sym typeface="Times New Roman"/>
              </a:rPr>
              <a:t> C</a:t>
            </a:r>
            <a:endParaRPr sz="3600" i="1" dirty="0">
              <a:latin typeface="Times New Roman"/>
              <a:ea typeface="Times New Roman"/>
              <a:cs typeface="Times New Roman"/>
              <a:sym typeface="Times New Roman"/>
            </a:endParaRPr>
          </a:p>
        </p:txBody>
      </p:sp>
      <p:sp>
        <p:nvSpPr>
          <p:cNvPr id="916" name="Shape 916"/>
          <p:cNvSpPr txBox="1"/>
          <p:nvPr/>
        </p:nvSpPr>
        <p:spPr>
          <a:xfrm>
            <a:off x="949725" y="5665325"/>
            <a:ext cx="4317600" cy="9492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sz="4100" b="1" i="1" dirty="0">
                <a:solidFill>
                  <a:srgbClr val="009999"/>
                </a:solidFill>
                <a:latin typeface="Times New Roman"/>
                <a:ea typeface="Times New Roman"/>
                <a:cs typeface="Times New Roman"/>
                <a:sym typeface="Times New Roman"/>
              </a:rPr>
              <a:t>1</a:t>
            </a:r>
            <a:r>
              <a:rPr lang="nl-NL" sz="4000" i="1" baseline="-25000" dirty="0">
                <a:solidFill>
                  <a:srgbClr val="009999"/>
                </a:solidFill>
                <a:latin typeface="Times New Roman"/>
                <a:ea typeface="Times New Roman"/>
                <a:cs typeface="Times New Roman"/>
                <a:sym typeface="Times New Roman"/>
              </a:rPr>
              <a:t>T </a:t>
            </a:r>
            <a:r>
              <a:rPr lang="nl-NL" sz="2100" dirty="0">
                <a:solidFill>
                  <a:srgbClr val="009999"/>
                </a:solidFill>
                <a:latin typeface="Times New Roman"/>
                <a:ea typeface="Times New Roman"/>
                <a:cs typeface="Times New Roman"/>
                <a:sym typeface="Times New Roman"/>
              </a:rPr>
              <a:t>: 1 ×</a:t>
            </a:r>
            <a:r>
              <a:rPr lang="nl-NL" sz="2100" i="1" dirty="0">
                <a:solidFill>
                  <a:srgbClr val="009999"/>
                </a:solidFill>
                <a:latin typeface="Times New Roman"/>
                <a:ea typeface="Times New Roman"/>
                <a:cs typeface="Times New Roman"/>
                <a:sym typeface="Times New Roman"/>
              </a:rPr>
              <a:t> T</a:t>
            </a:r>
            <a:r>
              <a:rPr lang="nl-NL" sz="2100" dirty="0">
                <a:solidFill>
                  <a:srgbClr val="009999"/>
                </a:solidFill>
                <a:latin typeface="Times New Roman"/>
                <a:ea typeface="Times New Roman"/>
                <a:cs typeface="Times New Roman"/>
                <a:sym typeface="Times New Roman"/>
              </a:rPr>
              <a:t>    vector of </a:t>
            </a:r>
            <a:r>
              <a:rPr lang="nl-NL" sz="2100" dirty="0" err="1">
                <a:solidFill>
                  <a:srgbClr val="009999"/>
                </a:solidFill>
                <a:latin typeface="Times New Roman"/>
                <a:ea typeface="Times New Roman"/>
                <a:cs typeface="Times New Roman"/>
                <a:sym typeface="Times New Roman"/>
              </a:rPr>
              <a:t>ones</a:t>
            </a:r>
            <a:endParaRPr sz="2100" dirty="0">
              <a:solidFill>
                <a:srgbClr val="009999"/>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25867619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921"/>
        <p:cNvGrpSpPr/>
        <p:nvPr/>
      </p:nvGrpSpPr>
      <p:grpSpPr>
        <a:xfrm>
          <a:off x="0" y="0"/>
          <a:ext cx="0" cy="0"/>
          <a:chOff x="0" y="0"/>
          <a:chExt cx="0" cy="0"/>
        </a:xfrm>
      </p:grpSpPr>
      <p:sp>
        <p:nvSpPr>
          <p:cNvPr id="922" name="Shape 922"/>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nl-NL"/>
              <a:t>Calculating total costs &amp; effects (discounted)</a:t>
            </a:r>
            <a:endParaRPr/>
          </a:p>
        </p:txBody>
      </p:sp>
      <p:sp>
        <p:nvSpPr>
          <p:cNvPr id="923" name="Shape 923"/>
          <p:cNvSpPr txBox="1">
            <a:spLocks noGrp="1"/>
          </p:cNvSpPr>
          <p:nvPr>
            <p:ph idx="1"/>
          </p:nvPr>
        </p:nvSpPr>
        <p:spPr>
          <a:xfrm>
            <a:off x="840432" y="1600200"/>
            <a:ext cx="7620000" cy="4800600"/>
          </a:xfrm>
          <a:prstGeom prst="rect">
            <a:avLst/>
          </a:prstGeom>
        </p:spPr>
        <p:txBody>
          <a:bodyPr spcFirstLastPara="1" wrap="square" lIns="91425" tIns="91425" rIns="91425" bIns="91425" anchor="t" anchorCtr="0">
            <a:noAutofit/>
          </a:bodyPr>
          <a:lstStyle/>
          <a:p>
            <a:pPr marL="0" lvl="0" indent="0" rtl="0">
              <a:spcBef>
                <a:spcPts val="440"/>
              </a:spcBef>
              <a:spcAft>
                <a:spcPts val="0"/>
              </a:spcAft>
              <a:buNone/>
            </a:pPr>
            <a:endParaRPr sz="2400">
              <a:solidFill>
                <a:schemeClr val="accent3"/>
              </a:solidFill>
            </a:endParaRPr>
          </a:p>
          <a:p>
            <a:pPr marL="0" lvl="0" indent="0" rtl="0">
              <a:spcBef>
                <a:spcPts val="440"/>
              </a:spcBef>
              <a:spcAft>
                <a:spcPts val="0"/>
              </a:spcAft>
              <a:buNone/>
            </a:pPr>
            <a:r>
              <a:rPr lang="nl-NL" sz="2400">
                <a:solidFill>
                  <a:schemeClr val="accent3"/>
                </a:solidFill>
              </a:rPr>
              <a:t>Total effects (TE): </a:t>
            </a:r>
            <a:endParaRPr sz="2400">
              <a:solidFill>
                <a:schemeClr val="accent3"/>
              </a:solidFill>
            </a:endParaRPr>
          </a:p>
          <a:p>
            <a:pPr marL="1371600" lvl="0" indent="457200" rtl="0">
              <a:spcBef>
                <a:spcPts val="440"/>
              </a:spcBef>
              <a:spcAft>
                <a:spcPts val="0"/>
              </a:spcAft>
              <a:buNone/>
            </a:pPr>
            <a:endParaRPr sz="2400">
              <a:solidFill>
                <a:schemeClr val="accent3"/>
              </a:solidFill>
            </a:endParaRPr>
          </a:p>
          <a:p>
            <a:pPr marL="342900" lvl="0" indent="-88900">
              <a:spcBef>
                <a:spcPts val="440"/>
              </a:spcBef>
              <a:spcAft>
                <a:spcPts val="0"/>
              </a:spcAft>
              <a:buNone/>
            </a:pPr>
            <a:endParaRPr>
              <a:solidFill>
                <a:schemeClr val="accent3"/>
              </a:solidFill>
            </a:endParaRPr>
          </a:p>
          <a:p>
            <a:pPr marL="342900" lvl="0" indent="-88900" rtl="0">
              <a:spcBef>
                <a:spcPts val="440"/>
              </a:spcBef>
              <a:spcAft>
                <a:spcPts val="0"/>
              </a:spcAft>
              <a:buNone/>
            </a:pPr>
            <a:endParaRPr>
              <a:solidFill>
                <a:schemeClr val="accent3"/>
              </a:solidFill>
            </a:endParaRPr>
          </a:p>
          <a:p>
            <a:pPr marL="0" lvl="0" indent="0" rtl="0">
              <a:spcBef>
                <a:spcPts val="440"/>
              </a:spcBef>
              <a:spcAft>
                <a:spcPts val="0"/>
              </a:spcAft>
              <a:buNone/>
            </a:pPr>
            <a:r>
              <a:rPr lang="nl-NL" sz="2400">
                <a:solidFill>
                  <a:schemeClr val="accent3"/>
                </a:solidFill>
              </a:rPr>
              <a:t>Total costs (TC):</a:t>
            </a:r>
            <a:endParaRPr sz="2400">
              <a:solidFill>
                <a:schemeClr val="accent3"/>
              </a:solidFill>
            </a:endParaRPr>
          </a:p>
        </p:txBody>
      </p:sp>
      <p:sp>
        <p:nvSpPr>
          <p:cNvPr id="926" name="Shape 926"/>
          <p:cNvSpPr txBox="1">
            <a:spLocks noGrp="1"/>
          </p:cNvSpPr>
          <p:nvPr>
            <p:ph type="sldNum" sz="quarter" idx="12"/>
          </p:nvPr>
        </p:nvSpPr>
        <p:spPr>
          <a:prstGeom prst="rect">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33</a:t>
            </a:fld>
            <a:endParaRPr/>
          </a:p>
        </p:txBody>
      </p:sp>
      <p:sp>
        <p:nvSpPr>
          <p:cNvPr id="924" name="Shape 924"/>
          <p:cNvSpPr txBox="1"/>
          <p:nvPr/>
        </p:nvSpPr>
        <p:spPr>
          <a:xfrm>
            <a:off x="4080525" y="1694025"/>
            <a:ext cx="2418900" cy="17715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sz="3600" i="1">
                <a:latin typeface="Times New Roman"/>
                <a:ea typeface="Times New Roman"/>
                <a:cs typeface="Times New Roman"/>
                <a:sym typeface="Times New Roman"/>
              </a:rPr>
              <a:t>E</a:t>
            </a:r>
            <a:r>
              <a:rPr lang="nl-NL" sz="3600">
                <a:latin typeface="Times New Roman"/>
                <a:ea typeface="Times New Roman"/>
                <a:cs typeface="Times New Roman"/>
                <a:sym typeface="Times New Roman"/>
              </a:rPr>
              <a:t> = </a:t>
            </a:r>
            <a:r>
              <a:rPr lang="nl-NL" sz="3600" i="1">
                <a:latin typeface="Times New Roman"/>
                <a:ea typeface="Times New Roman"/>
                <a:cs typeface="Times New Roman"/>
                <a:sym typeface="Times New Roman"/>
              </a:rPr>
              <a:t>M e</a:t>
            </a:r>
            <a:endParaRPr sz="3600" i="1">
              <a:latin typeface="Times New Roman"/>
              <a:ea typeface="Times New Roman"/>
              <a:cs typeface="Times New Roman"/>
              <a:sym typeface="Times New Roman"/>
            </a:endParaRPr>
          </a:p>
          <a:p>
            <a:pPr marL="0" lvl="0" indent="0" rtl="0">
              <a:spcBef>
                <a:spcPts val="0"/>
              </a:spcBef>
              <a:spcAft>
                <a:spcPts val="0"/>
              </a:spcAft>
              <a:buNone/>
            </a:pPr>
            <a:r>
              <a:rPr lang="nl-NL" sz="3600" i="1">
                <a:latin typeface="Times New Roman"/>
                <a:ea typeface="Times New Roman"/>
                <a:cs typeface="Times New Roman"/>
                <a:sym typeface="Times New Roman"/>
              </a:rPr>
              <a:t>TE = dw</a:t>
            </a:r>
            <a:r>
              <a:rPr lang="nl-NL" sz="3600" i="1" baseline="-25000">
                <a:latin typeface="Times New Roman"/>
                <a:ea typeface="Times New Roman"/>
                <a:cs typeface="Times New Roman"/>
                <a:sym typeface="Times New Roman"/>
              </a:rPr>
              <a:t>T</a:t>
            </a:r>
            <a:r>
              <a:rPr lang="nl-NL" sz="3600" i="1">
                <a:latin typeface="Times New Roman"/>
                <a:ea typeface="Times New Roman"/>
                <a:cs typeface="Times New Roman"/>
                <a:sym typeface="Times New Roman"/>
              </a:rPr>
              <a:t> E </a:t>
            </a:r>
            <a:endParaRPr sz="3600" i="1">
              <a:latin typeface="Times New Roman"/>
              <a:ea typeface="Times New Roman"/>
              <a:cs typeface="Times New Roman"/>
              <a:sym typeface="Times New Roman"/>
            </a:endParaRPr>
          </a:p>
        </p:txBody>
      </p:sp>
      <p:sp>
        <p:nvSpPr>
          <p:cNvPr id="925" name="Shape 925"/>
          <p:cNvSpPr txBox="1"/>
          <p:nvPr/>
        </p:nvSpPr>
        <p:spPr>
          <a:xfrm>
            <a:off x="4097775" y="3691983"/>
            <a:ext cx="2418900" cy="17715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sz="3600" i="1">
                <a:latin typeface="Times New Roman"/>
                <a:ea typeface="Times New Roman"/>
                <a:cs typeface="Times New Roman"/>
                <a:sym typeface="Times New Roman"/>
              </a:rPr>
              <a:t>C</a:t>
            </a:r>
            <a:r>
              <a:rPr lang="nl-NL" sz="3600">
                <a:latin typeface="Times New Roman"/>
                <a:ea typeface="Times New Roman"/>
                <a:cs typeface="Times New Roman"/>
                <a:sym typeface="Times New Roman"/>
              </a:rPr>
              <a:t> = </a:t>
            </a:r>
            <a:r>
              <a:rPr lang="nl-NL" sz="3600" i="1">
                <a:latin typeface="Times New Roman"/>
                <a:ea typeface="Times New Roman"/>
                <a:cs typeface="Times New Roman"/>
                <a:sym typeface="Times New Roman"/>
              </a:rPr>
              <a:t>M c</a:t>
            </a:r>
            <a:endParaRPr sz="3600" i="1">
              <a:latin typeface="Times New Roman"/>
              <a:ea typeface="Times New Roman"/>
              <a:cs typeface="Times New Roman"/>
              <a:sym typeface="Times New Roman"/>
            </a:endParaRPr>
          </a:p>
          <a:p>
            <a:pPr marL="0" lvl="0" indent="0" rtl="0">
              <a:spcBef>
                <a:spcPts val="0"/>
              </a:spcBef>
              <a:spcAft>
                <a:spcPts val="0"/>
              </a:spcAft>
              <a:buNone/>
            </a:pPr>
            <a:r>
              <a:rPr lang="nl-NL" sz="3600" i="1">
                <a:latin typeface="Times New Roman"/>
                <a:ea typeface="Times New Roman"/>
                <a:cs typeface="Times New Roman"/>
                <a:sym typeface="Times New Roman"/>
              </a:rPr>
              <a:t>TC = dw</a:t>
            </a:r>
            <a:r>
              <a:rPr lang="nl-NL" sz="3500" i="1" baseline="-25000">
                <a:latin typeface="Times New Roman"/>
                <a:ea typeface="Times New Roman"/>
                <a:cs typeface="Times New Roman"/>
                <a:sym typeface="Times New Roman"/>
              </a:rPr>
              <a:t>T</a:t>
            </a:r>
            <a:r>
              <a:rPr lang="nl-NL" sz="3600" i="1">
                <a:latin typeface="Times New Roman"/>
                <a:ea typeface="Times New Roman"/>
                <a:cs typeface="Times New Roman"/>
                <a:sym typeface="Times New Roman"/>
              </a:rPr>
              <a:t> C</a:t>
            </a:r>
            <a:endParaRPr sz="3600" i="1">
              <a:latin typeface="Times New Roman"/>
              <a:ea typeface="Times New Roman"/>
              <a:cs typeface="Times New Roman"/>
              <a:sym typeface="Times New Roman"/>
            </a:endParaRPr>
          </a:p>
        </p:txBody>
      </p:sp>
      <p:pic>
        <p:nvPicPr>
          <p:cNvPr id="927" name="Shape 927"/>
          <p:cNvPicPr preferRelativeResize="0"/>
          <p:nvPr/>
        </p:nvPicPr>
        <p:blipFill rotWithShape="1">
          <a:blip r:embed="rId3">
            <a:alphaModFix/>
          </a:blip>
          <a:srcRect t="23406" r="10144"/>
          <a:stretch/>
        </p:blipFill>
        <p:spPr>
          <a:xfrm>
            <a:off x="840425" y="5524376"/>
            <a:ext cx="2777750" cy="1055325"/>
          </a:xfrm>
          <a:prstGeom prst="rect">
            <a:avLst/>
          </a:prstGeom>
          <a:noFill/>
          <a:ln>
            <a:noFill/>
          </a:ln>
        </p:spPr>
      </p:pic>
    </p:spTree>
    <p:extLst>
      <p:ext uri="{BB962C8B-B14F-4D97-AF65-F5344CB8AC3E}">
        <p14:creationId xmlns:p14="http://schemas.microsoft.com/office/powerpoint/2010/main" val="452424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931"/>
        <p:cNvGrpSpPr/>
        <p:nvPr/>
      </p:nvGrpSpPr>
      <p:grpSpPr>
        <a:xfrm>
          <a:off x="0" y="0"/>
          <a:ext cx="0" cy="0"/>
          <a:chOff x="0" y="0"/>
          <a:chExt cx="0" cy="0"/>
        </a:xfrm>
      </p:grpSpPr>
      <p:sp>
        <p:nvSpPr>
          <p:cNvPr id="932" name="Shape 932"/>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nl-NL" sz="4800">
                <a:latin typeface="Courier New"/>
                <a:ea typeface="Courier New"/>
                <a:cs typeface="Courier New"/>
                <a:sym typeface="Courier New"/>
              </a:rPr>
              <a:t>R</a:t>
            </a:r>
            <a:r>
              <a:rPr lang="nl-NL"/>
              <a:t> Session</a:t>
            </a:r>
            <a:endParaRPr/>
          </a:p>
        </p:txBody>
      </p:sp>
      <p:sp>
        <p:nvSpPr>
          <p:cNvPr id="933" name="Shape 933"/>
          <p:cNvSpPr txBox="1">
            <a:spLocks noGrp="1"/>
          </p:cNvSpPr>
          <p:nvPr>
            <p:ph type="sldNum" idx="12"/>
          </p:nvPr>
        </p:nvSpPr>
        <p:spPr>
          <a:prstGeom prst="rect">
            <a:avLst/>
          </a:prstGeom>
        </p:spPr>
        <p:txBody>
          <a:bodyPr spcFirstLastPara="1" wrap="square" lIns="0" tIns="0" rIns="0" bIns="0" anchor="ctr" anchorCtr="0">
            <a:noAutofit/>
          </a:bodyPr>
          <a:lstStyle/>
          <a:p>
            <a:pPr marL="0" lvl="0" indent="0">
              <a:spcBef>
                <a:spcPts val="0"/>
              </a:spcBef>
              <a:spcAft>
                <a:spcPts val="0"/>
              </a:spcAft>
              <a:buNone/>
            </a:pPr>
            <a:fld id="{00000000-1234-1234-1234-123412341234}" type="slidenum">
              <a:rPr lang="nl-NL"/>
              <a:t>34</a:t>
            </a:fld>
            <a:endParaRPr/>
          </a:p>
        </p:txBody>
      </p:sp>
    </p:spTree>
    <p:extLst>
      <p:ext uri="{BB962C8B-B14F-4D97-AF65-F5344CB8AC3E}">
        <p14:creationId xmlns:p14="http://schemas.microsoft.com/office/powerpoint/2010/main" val="127217902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6F6CFCF5-3E37-0F40-BEC2-1413134B0080}" type="slidenum">
              <a:rPr lang="en-US" smtClean="0"/>
              <a:t>35</a:t>
            </a:fld>
            <a:endParaRPr lang="en-US"/>
          </a:p>
        </p:txBody>
      </p:sp>
    </p:spTree>
    <p:extLst>
      <p:ext uri="{BB962C8B-B14F-4D97-AF65-F5344CB8AC3E}">
        <p14:creationId xmlns:p14="http://schemas.microsoft.com/office/powerpoint/2010/main" val="123609740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030"/>
        <p:cNvGrpSpPr/>
        <p:nvPr/>
      </p:nvGrpSpPr>
      <p:grpSpPr>
        <a:xfrm>
          <a:off x="0" y="0"/>
          <a:ext cx="0" cy="0"/>
          <a:chOff x="0" y="0"/>
          <a:chExt cx="0" cy="0"/>
        </a:xfrm>
      </p:grpSpPr>
      <p:sp>
        <p:nvSpPr>
          <p:cNvPr id="2031" name="Google Shape;2031;p128"/>
          <p:cNvSpPr txBox="1">
            <a:spLocks noGrp="1"/>
          </p:cNvSpPr>
          <p:nvPr>
            <p:ph type="ftr" idx="11"/>
          </p:nvPr>
        </p:nvSpPr>
        <p:spPr>
          <a:xfrm>
            <a:off x="649288" y="6481911"/>
            <a:ext cx="4786808" cy="374587"/>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nl-NL" sz="1200">
                <a:solidFill>
                  <a:schemeClr val="lt1"/>
                </a:solidFill>
                <a:latin typeface="Verdana"/>
                <a:ea typeface="Verdana"/>
                <a:cs typeface="Verdana"/>
                <a:sym typeface="Verdana"/>
              </a:rPr>
              <a:t>Decision Analysis in R for Technologies in Health</a:t>
            </a:r>
            <a:endParaRPr sz="1200">
              <a:solidFill>
                <a:schemeClr val="lt1"/>
              </a:solidFill>
              <a:latin typeface="Verdana"/>
              <a:ea typeface="Verdana"/>
              <a:cs typeface="Verdana"/>
              <a:sym typeface="Verdana"/>
            </a:endParaRPr>
          </a:p>
        </p:txBody>
      </p:sp>
      <p:sp>
        <p:nvSpPr>
          <p:cNvPr id="2032" name="Google Shape;2032;p128"/>
          <p:cNvSpPr>
            <a:spLocks noGrp="1"/>
          </p:cNvSpPr>
          <p:nvPr>
            <p:ph type="sldNum" idx="12"/>
          </p:nvPr>
        </p:nvSpPr>
        <p:spPr>
          <a:xfrm>
            <a:off x="8559864" y="6453336"/>
            <a:ext cx="548640" cy="396240"/>
          </a:xfrm>
          <a:prstGeom prst="bracketPair">
            <a:avLst/>
          </a:prstGeom>
          <a:noFill/>
          <a:ln>
            <a:noFill/>
          </a:ln>
        </p:spPr>
        <p:txBody>
          <a:bodyPr spcFirstLastPara="1" wrap="square" lIns="0" tIns="0" rIns="0" bIns="0" anchor="ctr" anchorCtr="0">
            <a:noAutofit/>
          </a:bodyPr>
          <a:lstStyle/>
          <a:p>
            <a:pPr marL="0" lvl="0" indent="0" algn="ctr" rtl="0">
              <a:spcBef>
                <a:spcPts val="0"/>
              </a:spcBef>
              <a:spcAft>
                <a:spcPts val="0"/>
              </a:spcAft>
              <a:buClr>
                <a:srgbClr val="000000"/>
              </a:buClr>
              <a:buFont typeface="Arial"/>
              <a:buNone/>
            </a:pPr>
            <a:fld id="{00000000-1234-1234-1234-123412341234}" type="slidenum">
              <a:rPr lang="nl-NL"/>
              <a:t>36</a:t>
            </a:fld>
            <a:endParaRPr/>
          </a:p>
        </p:txBody>
      </p:sp>
    </p:spTree>
    <p:extLst>
      <p:ext uri="{BB962C8B-B14F-4D97-AF65-F5344CB8AC3E}">
        <p14:creationId xmlns:p14="http://schemas.microsoft.com/office/powerpoint/2010/main" val="22322632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74"/>
        <p:cNvGrpSpPr/>
        <p:nvPr/>
      </p:nvGrpSpPr>
      <p:grpSpPr>
        <a:xfrm>
          <a:off x="0" y="0"/>
          <a:ext cx="0" cy="0"/>
          <a:chOff x="0" y="0"/>
          <a:chExt cx="0" cy="0"/>
        </a:xfrm>
      </p:grpSpPr>
      <p:sp>
        <p:nvSpPr>
          <p:cNvPr id="575" name="Shape 575"/>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nl-NL" dirty="0"/>
              <a:t>Markov Model of HIV Progression</a:t>
            </a:r>
            <a:endParaRPr dirty="0"/>
          </a:p>
        </p:txBody>
      </p:sp>
      <p:sp>
        <p:nvSpPr>
          <p:cNvPr id="576" name="Shape 576"/>
          <p:cNvSpPr txBox="1">
            <a:spLocks noGrp="1"/>
          </p:cNvSpPr>
          <p:nvPr>
            <p:ph idx="1"/>
          </p:nvPr>
        </p:nvSpPr>
        <p:spPr>
          <a:xfrm>
            <a:off x="840432" y="1828800"/>
            <a:ext cx="7620000" cy="4800600"/>
          </a:xfrm>
          <a:prstGeom prst="rect">
            <a:avLst/>
          </a:prstGeom>
        </p:spPr>
        <p:txBody>
          <a:bodyPr spcFirstLastPara="1" wrap="square" lIns="91425" tIns="91425" rIns="91425" bIns="91425" anchor="t" anchorCtr="0">
            <a:noAutofit/>
          </a:bodyPr>
          <a:lstStyle/>
          <a:p>
            <a:pPr marL="342900" lvl="0" indent="-88900" rtl="0">
              <a:spcBef>
                <a:spcPts val="440"/>
              </a:spcBef>
              <a:spcAft>
                <a:spcPts val="0"/>
              </a:spcAft>
              <a:buNone/>
            </a:pPr>
            <a:r>
              <a:rPr lang="nl-NL" sz="2000">
                <a:solidFill>
                  <a:srgbClr val="004D99"/>
                </a:solidFill>
              </a:rPr>
              <a:t>Transition matrix</a:t>
            </a:r>
            <a:endParaRPr sz="2000">
              <a:solidFill>
                <a:srgbClr val="004D99"/>
              </a:solidFill>
            </a:endParaRPr>
          </a:p>
          <a:p>
            <a:pPr marL="342900" lvl="0" indent="-88900" rtl="0">
              <a:spcBef>
                <a:spcPts val="440"/>
              </a:spcBef>
              <a:spcAft>
                <a:spcPts val="0"/>
              </a:spcAft>
              <a:buNone/>
            </a:pPr>
            <a:endParaRPr sz="2000"/>
          </a:p>
          <a:p>
            <a:pPr marL="342900" lvl="0" indent="-88900" rtl="0">
              <a:spcBef>
                <a:spcPts val="440"/>
              </a:spcBef>
              <a:spcAft>
                <a:spcPts val="0"/>
              </a:spcAft>
              <a:buNone/>
            </a:pPr>
            <a:endParaRPr sz="2000"/>
          </a:p>
          <a:p>
            <a:pPr marL="342900" lvl="0" indent="-88900" rtl="0">
              <a:spcBef>
                <a:spcPts val="440"/>
              </a:spcBef>
              <a:spcAft>
                <a:spcPts val="0"/>
              </a:spcAft>
              <a:buNone/>
            </a:pPr>
            <a:endParaRPr sz="2000"/>
          </a:p>
          <a:p>
            <a:pPr marL="342900" lvl="0" indent="-88900" rtl="0">
              <a:spcBef>
                <a:spcPts val="440"/>
              </a:spcBef>
              <a:spcAft>
                <a:spcPts val="0"/>
              </a:spcAft>
              <a:buNone/>
            </a:pPr>
            <a:endParaRPr sz="2000"/>
          </a:p>
          <a:p>
            <a:pPr marL="342900" lvl="0" indent="-88900">
              <a:spcBef>
                <a:spcPts val="440"/>
              </a:spcBef>
              <a:spcAft>
                <a:spcPts val="0"/>
              </a:spcAft>
              <a:buNone/>
            </a:pPr>
            <a:endParaRPr sz="2000"/>
          </a:p>
          <a:p>
            <a:pPr marL="342900" lvl="0" indent="-88900">
              <a:spcBef>
                <a:spcPts val="440"/>
              </a:spcBef>
              <a:spcAft>
                <a:spcPts val="0"/>
              </a:spcAft>
              <a:buNone/>
            </a:pPr>
            <a:endParaRPr sz="2000"/>
          </a:p>
          <a:p>
            <a:pPr marL="342900" lvl="0" indent="-88900" rtl="0">
              <a:spcBef>
                <a:spcPts val="440"/>
              </a:spcBef>
              <a:spcAft>
                <a:spcPts val="0"/>
              </a:spcAft>
              <a:buNone/>
            </a:pPr>
            <a:r>
              <a:rPr lang="nl-NL" sz="2000">
                <a:solidFill>
                  <a:srgbClr val="004D99"/>
                </a:solidFill>
              </a:rPr>
              <a:t>State-transition diagram</a:t>
            </a:r>
            <a:endParaRPr sz="2000">
              <a:solidFill>
                <a:srgbClr val="004D99"/>
              </a:solidFill>
            </a:endParaRPr>
          </a:p>
        </p:txBody>
      </p:sp>
      <p:sp>
        <p:nvSpPr>
          <p:cNvPr id="581" name="Shape 581"/>
          <p:cNvSpPr txBox="1">
            <a:spLocks noGrp="1"/>
          </p:cNvSpPr>
          <p:nvPr>
            <p:ph type="sldNum" sz="quarter" idx="12"/>
          </p:nvPr>
        </p:nvSpPr>
        <p:spPr>
          <a:prstGeom prst="rect">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4</a:t>
            </a:fld>
            <a:endParaRPr/>
          </a:p>
        </p:txBody>
      </p:sp>
      <p:pic>
        <p:nvPicPr>
          <p:cNvPr id="577" name="Shape 577" descr="Markov_HIV.png"/>
          <p:cNvPicPr preferRelativeResize="0"/>
          <p:nvPr/>
        </p:nvPicPr>
        <p:blipFill>
          <a:blip r:embed="rId3">
            <a:alphaModFix/>
          </a:blip>
          <a:stretch>
            <a:fillRect/>
          </a:stretch>
        </p:blipFill>
        <p:spPr>
          <a:xfrm>
            <a:off x="5285400" y="2857898"/>
            <a:ext cx="3725075" cy="3006475"/>
          </a:xfrm>
          <a:prstGeom prst="rect">
            <a:avLst/>
          </a:prstGeom>
          <a:noFill/>
          <a:ln>
            <a:noFill/>
          </a:ln>
        </p:spPr>
      </p:pic>
      <p:sp>
        <p:nvSpPr>
          <p:cNvPr id="578" name="Shape 578"/>
          <p:cNvSpPr txBox="1"/>
          <p:nvPr/>
        </p:nvSpPr>
        <p:spPr>
          <a:xfrm>
            <a:off x="669300" y="6240463"/>
            <a:ext cx="8108400" cy="276600"/>
          </a:xfrm>
          <a:prstGeom prst="rect">
            <a:avLst/>
          </a:prstGeom>
          <a:noFill/>
          <a:ln>
            <a:noFill/>
          </a:ln>
        </p:spPr>
        <p:txBody>
          <a:bodyPr spcFirstLastPara="1" wrap="square" lIns="91425" tIns="91425" rIns="91425" bIns="91425" anchor="t" anchorCtr="0">
            <a:noAutofit/>
          </a:bodyPr>
          <a:lstStyle/>
          <a:p>
            <a:pPr marL="0" lvl="0" indent="0" rtl="0">
              <a:lnSpc>
                <a:spcPct val="115000"/>
              </a:lnSpc>
              <a:spcBef>
                <a:spcPts val="0"/>
              </a:spcBef>
              <a:spcAft>
                <a:spcPts val="0"/>
              </a:spcAft>
              <a:buNone/>
            </a:pPr>
            <a:r>
              <a:rPr lang="nl-NL" sz="1050" dirty="0">
                <a:solidFill>
                  <a:schemeClr val="accent3"/>
                </a:solidFill>
              </a:rPr>
              <a:t>Drummond, Michael F. </a:t>
            </a:r>
            <a:r>
              <a:rPr lang="nl-NL" sz="1050" i="1" dirty="0">
                <a:solidFill>
                  <a:schemeClr val="accent3"/>
                </a:solidFill>
              </a:rPr>
              <a:t>Methods for the economic evaluation of health care programmes</a:t>
            </a:r>
            <a:r>
              <a:rPr lang="nl-NL" sz="1050" dirty="0">
                <a:solidFill>
                  <a:schemeClr val="accent3"/>
                </a:solidFill>
              </a:rPr>
              <a:t>. Oxford university press, 2005.</a:t>
            </a:r>
            <a:endParaRPr dirty="0">
              <a:solidFill>
                <a:schemeClr val="accent3"/>
              </a:solidFill>
            </a:endParaRPr>
          </a:p>
        </p:txBody>
      </p:sp>
      <p:pic>
        <p:nvPicPr>
          <p:cNvPr id="579" name="Shape 579" descr="Markov_HIV_TransMat.png"/>
          <p:cNvPicPr preferRelativeResize="0"/>
          <p:nvPr/>
        </p:nvPicPr>
        <p:blipFill>
          <a:blip r:embed="rId4">
            <a:alphaModFix/>
          </a:blip>
          <a:stretch>
            <a:fillRect/>
          </a:stretch>
        </p:blipFill>
        <p:spPr>
          <a:xfrm>
            <a:off x="949525" y="2396339"/>
            <a:ext cx="4047225" cy="1764600"/>
          </a:xfrm>
          <a:prstGeom prst="rect">
            <a:avLst/>
          </a:prstGeom>
          <a:noFill/>
          <a:ln>
            <a:noFill/>
          </a:ln>
        </p:spPr>
      </p:pic>
      <p:cxnSp>
        <p:nvCxnSpPr>
          <p:cNvPr id="580" name="Shape 580"/>
          <p:cNvCxnSpPr/>
          <p:nvPr/>
        </p:nvCxnSpPr>
        <p:spPr>
          <a:xfrm>
            <a:off x="3895725" y="4911042"/>
            <a:ext cx="1023600" cy="300"/>
          </a:xfrm>
          <a:prstGeom prst="straightConnector1">
            <a:avLst/>
          </a:prstGeom>
          <a:noFill/>
          <a:ln w="28575" cap="flat" cmpd="sng">
            <a:solidFill>
              <a:schemeClr val="accent3"/>
            </a:solidFill>
            <a:prstDash val="solid"/>
            <a:round/>
            <a:headEnd type="none" w="med" len="med"/>
            <a:tailEnd type="triangle" w="med" len="med"/>
          </a:ln>
        </p:spPr>
      </p:cxnSp>
    </p:spTree>
    <p:extLst>
      <p:ext uri="{BB962C8B-B14F-4D97-AF65-F5344CB8AC3E}">
        <p14:creationId xmlns:p14="http://schemas.microsoft.com/office/powerpoint/2010/main" val="10178453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85"/>
        <p:cNvGrpSpPr/>
        <p:nvPr/>
      </p:nvGrpSpPr>
      <p:grpSpPr>
        <a:xfrm>
          <a:off x="0" y="0"/>
          <a:ext cx="0" cy="0"/>
          <a:chOff x="0" y="0"/>
          <a:chExt cx="0" cy="0"/>
        </a:xfrm>
      </p:grpSpPr>
      <p:sp>
        <p:nvSpPr>
          <p:cNvPr id="586" name="Shape 586"/>
          <p:cNvSpPr txBox="1">
            <a:spLocks noGrp="1"/>
          </p:cNvSpPr>
          <p:nvPr>
            <p:ph type="title"/>
          </p:nvPr>
        </p:nvSpPr>
        <p:spPr>
          <a:xfrm>
            <a:off x="5681325" y="974375"/>
            <a:ext cx="3320400" cy="7635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nl-NL"/>
              <a:t>Markov </a:t>
            </a:r>
            <a:endParaRPr/>
          </a:p>
          <a:p>
            <a:pPr marL="0" lvl="0" indent="0" rtl="0">
              <a:spcBef>
                <a:spcPts val="0"/>
              </a:spcBef>
              <a:spcAft>
                <a:spcPts val="0"/>
              </a:spcAft>
              <a:buNone/>
            </a:pPr>
            <a:r>
              <a:rPr lang="nl-NL"/>
              <a:t>Trace</a:t>
            </a:r>
            <a:endParaRPr/>
          </a:p>
        </p:txBody>
      </p:sp>
      <p:sp>
        <p:nvSpPr>
          <p:cNvPr id="587" name="Shape 587"/>
          <p:cNvSpPr txBox="1">
            <a:spLocks noGrp="1"/>
          </p:cNvSpPr>
          <p:nvPr>
            <p:ph type="body" idx="1"/>
          </p:nvPr>
        </p:nvSpPr>
        <p:spPr>
          <a:xfrm>
            <a:off x="5517875" y="2142275"/>
            <a:ext cx="3483900" cy="1416900"/>
          </a:xfrm>
          <a:prstGeom prst="rect">
            <a:avLst/>
          </a:prstGeom>
        </p:spPr>
        <p:txBody>
          <a:bodyPr spcFirstLastPara="1" wrap="square" lIns="91425" tIns="91425" rIns="91425" bIns="91425" anchor="t" anchorCtr="0">
            <a:noAutofit/>
          </a:bodyPr>
          <a:lstStyle/>
          <a:p>
            <a:pPr marL="0" lvl="0" indent="0" rtl="0">
              <a:spcBef>
                <a:spcPts val="440"/>
              </a:spcBef>
              <a:spcAft>
                <a:spcPts val="0"/>
              </a:spcAft>
              <a:buNone/>
            </a:pPr>
            <a:r>
              <a:rPr lang="nl-NL">
                <a:solidFill>
                  <a:srgbClr val="004D99"/>
                </a:solidFill>
              </a:rPr>
              <a:t>Number or distribution of individuals at each cycle</a:t>
            </a:r>
            <a:endParaRPr>
              <a:solidFill>
                <a:srgbClr val="004D99"/>
              </a:solidFill>
            </a:endParaRPr>
          </a:p>
        </p:txBody>
      </p:sp>
      <p:sp>
        <p:nvSpPr>
          <p:cNvPr id="589" name="Shape 589"/>
          <p:cNvSpPr txBox="1">
            <a:spLocks noGrp="1"/>
          </p:cNvSpPr>
          <p:nvPr>
            <p:ph type="sldNum" idx="12"/>
          </p:nvPr>
        </p:nvSpPr>
        <p:spPr>
          <a:prstGeom prst="rect">
            <a:avLst/>
          </a:prstGeom>
        </p:spPr>
        <p:txBody>
          <a:bodyPr spcFirstLastPara="1" wrap="square" lIns="0" tIns="0" rIns="0" bIns="0" anchor="ctr" anchorCtr="0">
            <a:noAutofit/>
          </a:bodyPr>
          <a:lstStyle/>
          <a:p>
            <a:pPr marL="0" lvl="0" indent="0" rtl="0">
              <a:spcBef>
                <a:spcPts val="0"/>
              </a:spcBef>
              <a:spcAft>
                <a:spcPts val="0"/>
              </a:spcAft>
              <a:buNone/>
            </a:pPr>
            <a:fld id="{00000000-1234-1234-1234-123412341234}" type="slidenum">
              <a:rPr lang="nl-NL"/>
              <a:t>5</a:t>
            </a:fld>
            <a:endParaRPr/>
          </a:p>
        </p:txBody>
      </p:sp>
      <p:pic>
        <p:nvPicPr>
          <p:cNvPr id="588" name="Shape 588" descr="Markov_HIV_trace.png"/>
          <p:cNvPicPr preferRelativeResize="0"/>
          <p:nvPr/>
        </p:nvPicPr>
        <p:blipFill>
          <a:blip r:embed="rId3">
            <a:alphaModFix/>
          </a:blip>
          <a:stretch>
            <a:fillRect/>
          </a:stretch>
        </p:blipFill>
        <p:spPr>
          <a:xfrm>
            <a:off x="705100" y="463087"/>
            <a:ext cx="4905375" cy="5931825"/>
          </a:xfrm>
          <a:prstGeom prst="rect">
            <a:avLst/>
          </a:prstGeom>
          <a:noFill/>
          <a:ln>
            <a:noFill/>
          </a:ln>
        </p:spPr>
      </p:pic>
    </p:spTree>
    <p:extLst>
      <p:ext uri="{BB962C8B-B14F-4D97-AF65-F5344CB8AC3E}">
        <p14:creationId xmlns:p14="http://schemas.microsoft.com/office/powerpoint/2010/main" val="9227195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94"/>
        <p:cNvGrpSpPr/>
        <p:nvPr/>
      </p:nvGrpSpPr>
      <p:grpSpPr>
        <a:xfrm>
          <a:off x="0" y="0"/>
          <a:ext cx="0" cy="0"/>
          <a:chOff x="0" y="0"/>
          <a:chExt cx="0" cy="0"/>
        </a:xfrm>
      </p:grpSpPr>
      <p:sp>
        <p:nvSpPr>
          <p:cNvPr id="595" name="Shape 595"/>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nl-NL" dirty="0"/>
              <a:t>Three-State Model</a:t>
            </a:r>
            <a:endParaRPr dirty="0"/>
          </a:p>
        </p:txBody>
      </p:sp>
      <p:sp>
        <p:nvSpPr>
          <p:cNvPr id="596" name="Shape 596"/>
          <p:cNvSpPr>
            <a:spLocks noGrp="1"/>
          </p:cNvSpPr>
          <p:nvPr>
            <p:ph type="sldNum" sz="quarter" idx="12"/>
          </p:nvPr>
        </p:nvSpPr>
        <p:spPr>
          <a:prstGeom prst="bracketPair">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6</a:t>
            </a:fld>
            <a:endParaRPr/>
          </a:p>
        </p:txBody>
      </p:sp>
      <p:grpSp>
        <p:nvGrpSpPr>
          <p:cNvPr id="30" name="Group 29"/>
          <p:cNvGrpSpPr/>
          <p:nvPr/>
        </p:nvGrpSpPr>
        <p:grpSpPr>
          <a:xfrm>
            <a:off x="2064060" y="1527981"/>
            <a:ext cx="5015880" cy="4450219"/>
            <a:chOff x="2335461" y="1846641"/>
            <a:chExt cx="5015880" cy="4450219"/>
          </a:xfrm>
        </p:grpSpPr>
        <p:sp>
          <p:nvSpPr>
            <p:cNvPr id="5" name="Shape 646"/>
            <p:cNvSpPr/>
            <p:nvPr/>
          </p:nvSpPr>
          <p:spPr>
            <a:xfrm>
              <a:off x="2335461" y="2798535"/>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b="1" dirty="0" err="1">
                  <a:solidFill>
                    <a:srgbClr val="3F3F3F"/>
                  </a:solidFill>
                  <a:latin typeface="Calibri"/>
                  <a:ea typeface="Calibri"/>
                  <a:cs typeface="Calibri"/>
                  <a:sym typeface="Calibri"/>
                </a:rPr>
                <a:t>Healthy</a:t>
              </a:r>
              <a:r>
                <a:rPr lang="nl-NL" b="1" dirty="0">
                  <a:solidFill>
                    <a:srgbClr val="3F3F3F"/>
                  </a:solidFill>
                  <a:latin typeface="Calibri"/>
                  <a:ea typeface="Calibri"/>
                  <a:cs typeface="Calibri"/>
                  <a:sym typeface="Calibri"/>
                </a:rPr>
                <a:t> (H)</a:t>
              </a:r>
              <a:endParaRPr b="1" dirty="0">
                <a:solidFill>
                  <a:srgbClr val="3F3F3F"/>
                </a:solidFill>
                <a:latin typeface="Calibri"/>
                <a:ea typeface="Calibri"/>
                <a:cs typeface="Calibri"/>
                <a:sym typeface="Calibri"/>
              </a:endParaRPr>
            </a:p>
          </p:txBody>
        </p:sp>
        <p:sp>
          <p:nvSpPr>
            <p:cNvPr id="8" name="Shape 646"/>
            <p:cNvSpPr/>
            <p:nvPr/>
          </p:nvSpPr>
          <p:spPr>
            <a:xfrm>
              <a:off x="5522541" y="2798535"/>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b="1" dirty="0">
                  <a:solidFill>
                    <a:srgbClr val="3F3F3F"/>
                  </a:solidFill>
                  <a:latin typeface="Calibri"/>
                  <a:ea typeface="Calibri"/>
                  <a:cs typeface="Calibri"/>
                  <a:sym typeface="Calibri"/>
                </a:rPr>
                <a:t>Sick (S)</a:t>
              </a:r>
              <a:endParaRPr b="1" dirty="0">
                <a:solidFill>
                  <a:srgbClr val="3F3F3F"/>
                </a:solidFill>
                <a:latin typeface="Calibri"/>
                <a:ea typeface="Calibri"/>
                <a:cs typeface="Calibri"/>
                <a:sym typeface="Calibri"/>
              </a:endParaRPr>
            </a:p>
          </p:txBody>
        </p:sp>
        <p:sp>
          <p:nvSpPr>
            <p:cNvPr id="9" name="Shape 646"/>
            <p:cNvSpPr/>
            <p:nvPr/>
          </p:nvSpPr>
          <p:spPr>
            <a:xfrm>
              <a:off x="3929001" y="4925260"/>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b="1" dirty="0">
                  <a:solidFill>
                    <a:srgbClr val="3F3F3F"/>
                  </a:solidFill>
                  <a:latin typeface="Calibri"/>
                  <a:ea typeface="Calibri"/>
                  <a:cs typeface="Calibri"/>
                  <a:sym typeface="Calibri"/>
                </a:rPr>
                <a:t>Dead</a:t>
              </a:r>
              <a:r>
                <a:rPr lang="nl-NL" sz="1600" b="1" dirty="0">
                  <a:solidFill>
                    <a:srgbClr val="3F3F3F"/>
                  </a:solidFill>
                  <a:latin typeface="Calibri"/>
                  <a:ea typeface="Calibri"/>
                  <a:cs typeface="Calibri"/>
                  <a:sym typeface="Calibri"/>
                </a:rPr>
                <a:t> (D)</a:t>
              </a:r>
              <a:endParaRPr sz="1600" b="1" dirty="0">
                <a:solidFill>
                  <a:srgbClr val="3F3F3F"/>
                </a:solidFill>
                <a:latin typeface="Calibri"/>
                <a:ea typeface="Calibri"/>
                <a:cs typeface="Calibri"/>
                <a:sym typeface="Calibri"/>
              </a:endParaRPr>
            </a:p>
          </p:txBody>
        </p:sp>
        <p:cxnSp>
          <p:nvCxnSpPr>
            <p:cNvPr id="10" name="Shape 651"/>
            <p:cNvCxnSpPr>
              <a:stCxn id="5" idx="0"/>
              <a:endCxn id="8" idx="0"/>
            </p:cNvCxnSpPr>
            <p:nvPr/>
          </p:nvCxnSpPr>
          <p:spPr>
            <a:xfrm rot="5400000" flipH="1" flipV="1">
              <a:off x="4843401" y="1204995"/>
              <a:ext cx="12700" cy="3187080"/>
            </a:xfrm>
            <a:prstGeom prst="curvedConnector3">
              <a:avLst>
                <a:gd name="adj1" fmla="val 4090906"/>
              </a:avLst>
            </a:prstGeom>
            <a:noFill/>
            <a:ln w="25400" cap="flat" cmpd="sng">
              <a:solidFill>
                <a:srgbClr val="3F3F3F"/>
              </a:solidFill>
              <a:prstDash val="solid"/>
              <a:round/>
              <a:headEnd type="none" w="sm" len="sm"/>
              <a:tailEnd type="triangle" w="lg" len="lg"/>
            </a:ln>
          </p:spPr>
        </p:cxnSp>
        <p:cxnSp>
          <p:nvCxnSpPr>
            <p:cNvPr id="14" name="Shape 651"/>
            <p:cNvCxnSpPr>
              <a:stCxn id="5" idx="2"/>
              <a:endCxn id="5" idx="1"/>
            </p:cNvCxnSpPr>
            <p:nvPr/>
          </p:nvCxnSpPr>
          <p:spPr>
            <a:xfrm rot="10800000" flipH="1">
              <a:off x="2335461" y="2999401"/>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18" name="Shape 651"/>
            <p:cNvCxnSpPr>
              <a:stCxn id="8" idx="6"/>
              <a:endCxn id="8" idx="7"/>
            </p:cNvCxnSpPr>
            <p:nvPr/>
          </p:nvCxnSpPr>
          <p:spPr>
            <a:xfrm flipH="1" flipV="1">
              <a:off x="7083519" y="2999401"/>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21" name="Shape 651"/>
            <p:cNvCxnSpPr>
              <a:stCxn id="9" idx="2"/>
              <a:endCxn id="9" idx="3"/>
            </p:cNvCxnSpPr>
            <p:nvPr/>
          </p:nvCxnSpPr>
          <p:spPr>
            <a:xfrm rot="10800000" flipH="1" flipV="1">
              <a:off x="3929001" y="5611060"/>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24" name="Shape 651"/>
            <p:cNvCxnSpPr>
              <a:stCxn id="5" idx="4"/>
              <a:endCxn id="9" idx="1"/>
            </p:cNvCxnSpPr>
            <p:nvPr/>
          </p:nvCxnSpPr>
          <p:spPr>
            <a:xfrm>
              <a:off x="3249861" y="4170135"/>
              <a:ext cx="946962" cy="955991"/>
            </a:xfrm>
            <a:prstGeom prst="straightConnector1">
              <a:avLst/>
            </a:prstGeom>
            <a:noFill/>
            <a:ln w="25400" cap="flat" cmpd="sng">
              <a:solidFill>
                <a:srgbClr val="3F3F3F"/>
              </a:solidFill>
              <a:prstDash val="solid"/>
              <a:round/>
              <a:headEnd type="none" w="sm" len="sm"/>
              <a:tailEnd type="triangle" w="lg" len="lg"/>
            </a:ln>
          </p:spPr>
        </p:cxnSp>
        <p:cxnSp>
          <p:nvCxnSpPr>
            <p:cNvPr id="27" name="Shape 651"/>
            <p:cNvCxnSpPr>
              <a:stCxn id="8" idx="4"/>
              <a:endCxn id="9" idx="7"/>
            </p:cNvCxnSpPr>
            <p:nvPr/>
          </p:nvCxnSpPr>
          <p:spPr>
            <a:xfrm flipH="1">
              <a:off x="5489979" y="4170135"/>
              <a:ext cx="946962" cy="955991"/>
            </a:xfrm>
            <a:prstGeom prst="straightConnector1">
              <a:avLst/>
            </a:prstGeom>
            <a:noFill/>
            <a:ln w="25400" cap="flat" cmpd="sng">
              <a:solidFill>
                <a:srgbClr val="3F3F3F"/>
              </a:solidFill>
              <a:prstDash val="solid"/>
              <a:round/>
              <a:headEnd type="none" w="sm" len="sm"/>
              <a:tailEnd type="triangle" w="lg" len="lg"/>
            </a:ln>
          </p:spPr>
        </p:cxnSp>
        <p:sp>
          <p:nvSpPr>
            <p:cNvPr id="33" name="Shape 671"/>
            <p:cNvSpPr txBox="1"/>
            <p:nvPr/>
          </p:nvSpPr>
          <p:spPr>
            <a:xfrm>
              <a:off x="4425574" y="1846641"/>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p_HS</a:t>
              </a:r>
              <a:endParaRPr sz="2200" dirty="0">
                <a:solidFill>
                  <a:schemeClr val="dk1"/>
                </a:solidFill>
                <a:latin typeface="Calibri"/>
                <a:ea typeface="Calibri"/>
                <a:cs typeface="Calibri"/>
                <a:sym typeface="Calibri"/>
              </a:endParaRPr>
            </a:p>
          </p:txBody>
        </p:sp>
        <p:sp>
          <p:nvSpPr>
            <p:cNvPr id="34" name="Shape 671"/>
            <p:cNvSpPr txBox="1"/>
            <p:nvPr/>
          </p:nvSpPr>
          <p:spPr>
            <a:xfrm>
              <a:off x="2925011" y="4601602"/>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p_HD</a:t>
              </a:r>
              <a:endParaRPr sz="2200" dirty="0">
                <a:solidFill>
                  <a:schemeClr val="dk1"/>
                </a:solidFill>
                <a:latin typeface="Calibri"/>
                <a:ea typeface="Calibri"/>
                <a:cs typeface="Calibri"/>
                <a:sym typeface="Calibri"/>
              </a:endParaRPr>
            </a:p>
          </p:txBody>
        </p:sp>
        <p:sp>
          <p:nvSpPr>
            <p:cNvPr id="35" name="Shape 671"/>
            <p:cNvSpPr txBox="1"/>
            <p:nvPr/>
          </p:nvSpPr>
          <p:spPr>
            <a:xfrm>
              <a:off x="5807556" y="4619151"/>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p_SD</a:t>
              </a:r>
              <a:endParaRPr sz="2200" dirty="0">
                <a:solidFill>
                  <a:schemeClr val="dk1"/>
                </a:solidFill>
                <a:latin typeface="Calibri"/>
                <a:ea typeface="Calibri"/>
                <a:cs typeface="Calibri"/>
                <a:sym typeface="Calibri"/>
              </a:endParaRPr>
            </a:p>
          </p:txBody>
        </p:sp>
      </p:grpSp>
    </p:spTree>
    <p:extLst>
      <p:ext uri="{BB962C8B-B14F-4D97-AF65-F5344CB8AC3E}">
        <p14:creationId xmlns:p14="http://schemas.microsoft.com/office/powerpoint/2010/main" val="1131765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01"/>
        <p:cNvGrpSpPr/>
        <p:nvPr/>
      </p:nvGrpSpPr>
      <p:grpSpPr>
        <a:xfrm>
          <a:off x="0" y="0"/>
          <a:ext cx="0" cy="0"/>
          <a:chOff x="0" y="0"/>
          <a:chExt cx="0" cy="0"/>
        </a:xfrm>
      </p:grpSpPr>
      <p:sp>
        <p:nvSpPr>
          <p:cNvPr id="602" name="Shape 602"/>
          <p:cNvSpPr txBox="1">
            <a:spLocks noGrp="1"/>
          </p:cNvSpPr>
          <p:nvPr>
            <p:ph type="title"/>
          </p:nvPr>
        </p:nvSpPr>
        <p:spPr>
          <a:xfrm>
            <a:off x="840432" y="274638"/>
            <a:ext cx="7963100" cy="1143000"/>
          </a:xfrm>
          <a:prstGeom prst="rect">
            <a:avLst/>
          </a:prstGeom>
          <a:noFill/>
          <a:ln>
            <a:noFill/>
          </a:ln>
        </p:spPr>
        <p:txBody>
          <a:bodyPr spcFirstLastPara="1" wrap="square" lIns="91425" tIns="45700" rIns="91425" bIns="45700" anchor="ctr" anchorCtr="0">
            <a:noAutofit/>
          </a:bodyPr>
          <a:lstStyle/>
          <a:p>
            <a:pPr marL="0" marR="0" lvl="0" indent="0" rtl="0">
              <a:spcBef>
                <a:spcPts val="0"/>
              </a:spcBef>
              <a:spcAft>
                <a:spcPts val="0"/>
              </a:spcAft>
              <a:buNone/>
            </a:pPr>
            <a:r>
              <a:rPr lang="nl-NL" sz="4000" i="0" u="none" strike="noStrike" cap="none" dirty="0">
                <a:solidFill>
                  <a:srgbClr val="000000"/>
                </a:solidFill>
              </a:rPr>
              <a:t>Trace the Cohort Through Time</a:t>
            </a:r>
            <a:endParaRPr sz="4000" i="0" u="none" strike="noStrike" cap="none" dirty="0">
              <a:solidFill>
                <a:srgbClr val="000000"/>
              </a:solidFill>
            </a:endParaRPr>
          </a:p>
        </p:txBody>
      </p:sp>
      <p:sp>
        <p:nvSpPr>
          <p:cNvPr id="603" name="Shape 603"/>
          <p:cNvSpPr txBox="1">
            <a:spLocks noGrp="1"/>
          </p:cNvSpPr>
          <p:nvPr>
            <p:ph idx="1"/>
          </p:nvPr>
        </p:nvSpPr>
        <p:spPr>
          <a:prstGeom prst="rect">
            <a:avLst/>
          </a:prstGeom>
          <a:noFill/>
          <a:ln>
            <a:noFill/>
          </a:ln>
        </p:spPr>
        <p:txBody>
          <a:bodyPr spcFirstLastPara="1" wrap="square" lIns="91425" tIns="45700" rIns="91425" bIns="45700" anchor="t" anchorCtr="0">
            <a:noAutofit/>
          </a:bodyPr>
          <a:lstStyle/>
          <a:p>
            <a:pPr marL="342900" marR="0" lvl="0" indent="-317500" algn="l" rtl="0">
              <a:spcBef>
                <a:spcPts val="0"/>
              </a:spcBef>
              <a:spcAft>
                <a:spcPts val="0"/>
              </a:spcAft>
              <a:buClr>
                <a:schemeClr val="accent3"/>
              </a:buClr>
              <a:buSzPts val="2400"/>
              <a:buFont typeface="Verdana"/>
              <a:buChar char="•"/>
            </a:pPr>
            <a:r>
              <a:rPr lang="nl-NL" sz="2400" i="0" u="none" strike="noStrike" cap="none" dirty="0">
                <a:solidFill>
                  <a:schemeClr val="dk1"/>
                </a:solidFill>
              </a:rPr>
              <a:t>Reflects the distribution of a cohort of patients over a set of health states over time</a:t>
            </a:r>
            <a:endParaRPr sz="2400" dirty="0"/>
          </a:p>
          <a:p>
            <a:pPr marL="342900" marR="0" lvl="0" indent="-165100" algn="l" rtl="0">
              <a:spcBef>
                <a:spcPts val="560"/>
              </a:spcBef>
              <a:spcAft>
                <a:spcPts val="0"/>
              </a:spcAft>
              <a:buClr>
                <a:srgbClr val="990033"/>
              </a:buClr>
              <a:buSzPts val="2800"/>
              <a:buFont typeface="Constantia"/>
              <a:buNone/>
            </a:pPr>
            <a:endParaRPr sz="2400" i="0" u="none" strike="noStrike" cap="none" dirty="0">
              <a:solidFill>
                <a:schemeClr val="dk1"/>
              </a:solidFill>
            </a:endParaRPr>
          </a:p>
        </p:txBody>
      </p:sp>
      <p:sp>
        <p:nvSpPr>
          <p:cNvPr id="640" name="Shape 640"/>
          <p:cNvSpPr txBox="1">
            <a:spLocks noGrp="1"/>
          </p:cNvSpPr>
          <p:nvPr>
            <p:ph type="sldNum" sz="quarter" idx="12"/>
          </p:nvPr>
        </p:nvSpPr>
        <p:spPr>
          <a:prstGeom prst="rect">
            <a:avLst/>
          </a:prstGeom>
          <a:noFill/>
          <a:ln>
            <a:noFill/>
          </a:ln>
        </p:spPr>
        <p:txBody>
          <a:bodyPr spcFirstLastPara="1" wrap="square" lIns="91425" tIns="45700" rIns="91425" bIns="45700" anchor="t" anchorCtr="0">
            <a:noAutofit/>
          </a:bodyPr>
          <a:lstStyle/>
          <a:p>
            <a:pPr marL="0" lvl="0" indent="0" rtl="0">
              <a:spcBef>
                <a:spcPts val="0"/>
              </a:spcBef>
              <a:spcAft>
                <a:spcPts val="0"/>
              </a:spcAft>
              <a:buClr>
                <a:srgbClr val="000000"/>
              </a:buClr>
              <a:buFont typeface="Arial"/>
              <a:buNone/>
            </a:pPr>
            <a:fld id="{00000000-1234-1234-1234-123412341234}" type="slidenum">
              <a:rPr lang="nl-NL"/>
              <a:t>7</a:t>
            </a:fld>
            <a:endParaRPr/>
          </a:p>
        </p:txBody>
      </p:sp>
      <p:grpSp>
        <p:nvGrpSpPr>
          <p:cNvPr id="604" name="Shape 604"/>
          <p:cNvGrpSpPr/>
          <p:nvPr/>
        </p:nvGrpSpPr>
        <p:grpSpPr>
          <a:xfrm>
            <a:off x="1578256" y="4145411"/>
            <a:ext cx="6646706" cy="2793900"/>
            <a:chOff x="1047750" y="4145411"/>
            <a:chExt cx="6646706" cy="2793900"/>
          </a:xfrm>
        </p:grpSpPr>
        <p:pic>
          <p:nvPicPr>
            <p:cNvPr id="605" name="Shape 605"/>
            <p:cNvPicPr preferRelativeResize="0"/>
            <p:nvPr/>
          </p:nvPicPr>
          <p:blipFill rotWithShape="1">
            <a:blip r:embed="rId3">
              <a:alphaModFix/>
            </a:blip>
            <a:srcRect/>
            <a:stretch/>
          </p:blipFill>
          <p:spPr>
            <a:xfrm>
              <a:off x="1047750" y="4145411"/>
              <a:ext cx="6044100" cy="2793900"/>
            </a:xfrm>
            <a:prstGeom prst="rect">
              <a:avLst/>
            </a:prstGeom>
            <a:noFill/>
            <a:ln>
              <a:noFill/>
            </a:ln>
          </p:spPr>
        </p:pic>
        <p:sp>
          <p:nvSpPr>
            <p:cNvPr id="606" name="Shape 606"/>
            <p:cNvSpPr/>
            <p:nvPr/>
          </p:nvSpPr>
          <p:spPr>
            <a:xfrm>
              <a:off x="6942356" y="4613793"/>
              <a:ext cx="752100"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200" b="0" i="1" u="none" strike="noStrike" cap="none" dirty="0" err="1">
                  <a:solidFill>
                    <a:schemeClr val="dk1"/>
                  </a:solidFill>
                  <a:latin typeface="Constantia"/>
                  <a:ea typeface="Constantia"/>
                  <a:cs typeface="Constantia"/>
                  <a:sym typeface="Constantia"/>
                </a:rPr>
                <a:t>x</a:t>
              </a:r>
              <a:r>
                <a:rPr lang="nl-NL" sz="2200" b="0" i="0" u="none" strike="noStrike" cap="none" baseline="-25000" dirty="0" err="1">
                  <a:solidFill>
                    <a:schemeClr val="dk1"/>
                  </a:solidFill>
                  <a:latin typeface="Cambria"/>
                  <a:ea typeface="Cambria"/>
                  <a:cs typeface="Cambria"/>
                  <a:sym typeface="Cambria"/>
                </a:rPr>
                <a:t>t</a:t>
              </a:r>
              <a:r>
                <a:rPr lang="nl-NL" sz="2200" b="0" i="0" u="none" strike="noStrike" cap="none" dirty="0">
                  <a:solidFill>
                    <a:schemeClr val="dk1"/>
                  </a:solidFill>
                  <a:latin typeface="Constantia"/>
                  <a:ea typeface="Constantia"/>
                  <a:cs typeface="Constantia"/>
                  <a:sym typeface="Constantia"/>
                </a:rPr>
                <a:t>(</a:t>
              </a:r>
              <a:r>
                <a:rPr lang="nl-NL" sz="2200" b="0" i="0" u="none" strike="noStrike" cap="none" dirty="0">
                  <a:solidFill>
                    <a:schemeClr val="dk1"/>
                  </a:solidFill>
                  <a:latin typeface="Cambria"/>
                  <a:ea typeface="Cambria"/>
                  <a:cs typeface="Cambria"/>
                  <a:sym typeface="Cambria"/>
                </a:rPr>
                <a:t>1</a:t>
              </a:r>
              <a:r>
                <a:rPr lang="nl-NL" sz="2200" b="0" i="0" u="none" strike="noStrike" cap="none" dirty="0">
                  <a:solidFill>
                    <a:schemeClr val="dk1"/>
                  </a:solidFill>
                  <a:latin typeface="Constantia"/>
                  <a:ea typeface="Constantia"/>
                  <a:cs typeface="Constantia"/>
                  <a:sym typeface="Constantia"/>
                </a:rPr>
                <a:t>)</a:t>
              </a:r>
              <a:endParaRPr sz="2200" dirty="0">
                <a:solidFill>
                  <a:schemeClr val="dk1"/>
                </a:solidFill>
                <a:latin typeface="Constantia"/>
                <a:ea typeface="Constantia"/>
                <a:cs typeface="Constantia"/>
                <a:sym typeface="Constantia"/>
              </a:endParaRPr>
            </a:p>
          </p:txBody>
        </p:sp>
        <p:sp>
          <p:nvSpPr>
            <p:cNvPr id="607" name="Shape 607"/>
            <p:cNvSpPr/>
            <p:nvPr/>
          </p:nvSpPr>
          <p:spPr>
            <a:xfrm>
              <a:off x="6942356" y="4988533"/>
              <a:ext cx="752100"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200" i="1">
                  <a:solidFill>
                    <a:schemeClr val="dk1"/>
                  </a:solidFill>
                  <a:latin typeface="Constantia"/>
                  <a:ea typeface="Constantia"/>
                  <a:cs typeface="Constantia"/>
                  <a:sym typeface="Constantia"/>
                </a:rPr>
                <a:t>x</a:t>
              </a:r>
              <a:r>
                <a:rPr lang="nl-NL" sz="2200" baseline="-25000">
                  <a:solidFill>
                    <a:schemeClr val="dk1"/>
                  </a:solidFill>
                  <a:latin typeface="Cambria"/>
                  <a:ea typeface="Cambria"/>
                  <a:cs typeface="Cambria"/>
                  <a:sym typeface="Cambria"/>
                </a:rPr>
                <a:t>t</a:t>
              </a:r>
              <a:r>
                <a:rPr lang="nl-NL" sz="2200">
                  <a:solidFill>
                    <a:schemeClr val="dk1"/>
                  </a:solidFill>
                  <a:latin typeface="Constantia"/>
                  <a:ea typeface="Constantia"/>
                  <a:cs typeface="Constantia"/>
                  <a:sym typeface="Constantia"/>
                </a:rPr>
                <a:t>(</a:t>
              </a:r>
              <a:r>
                <a:rPr lang="nl-NL" sz="2200">
                  <a:solidFill>
                    <a:schemeClr val="dk1"/>
                  </a:solidFill>
                  <a:latin typeface="Cambria"/>
                  <a:ea typeface="Cambria"/>
                  <a:cs typeface="Cambria"/>
                  <a:sym typeface="Cambria"/>
                </a:rPr>
                <a:t>2</a:t>
              </a:r>
              <a:r>
                <a:rPr lang="nl-NL" sz="2200">
                  <a:solidFill>
                    <a:schemeClr val="dk1"/>
                  </a:solidFill>
                  <a:latin typeface="Constantia"/>
                  <a:ea typeface="Constantia"/>
                  <a:cs typeface="Constantia"/>
                  <a:sym typeface="Constantia"/>
                </a:rPr>
                <a:t>)</a:t>
              </a:r>
              <a:endParaRPr sz="2200">
                <a:solidFill>
                  <a:schemeClr val="dk1"/>
                </a:solidFill>
                <a:latin typeface="Constantia"/>
                <a:ea typeface="Constantia"/>
                <a:cs typeface="Constantia"/>
                <a:sym typeface="Constantia"/>
              </a:endParaRPr>
            </a:p>
          </p:txBody>
        </p:sp>
        <p:sp>
          <p:nvSpPr>
            <p:cNvPr id="608" name="Shape 608"/>
            <p:cNvSpPr/>
            <p:nvPr/>
          </p:nvSpPr>
          <p:spPr>
            <a:xfrm>
              <a:off x="6942356" y="5381745"/>
              <a:ext cx="752100"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200" i="1">
                  <a:solidFill>
                    <a:schemeClr val="dk1"/>
                  </a:solidFill>
                  <a:latin typeface="Constantia"/>
                  <a:ea typeface="Constantia"/>
                  <a:cs typeface="Constantia"/>
                  <a:sym typeface="Constantia"/>
                </a:rPr>
                <a:t>x</a:t>
              </a:r>
              <a:r>
                <a:rPr lang="nl-NL" sz="2200" baseline="-25000">
                  <a:solidFill>
                    <a:schemeClr val="dk1"/>
                  </a:solidFill>
                  <a:latin typeface="Cambria"/>
                  <a:ea typeface="Cambria"/>
                  <a:cs typeface="Cambria"/>
                  <a:sym typeface="Cambria"/>
                </a:rPr>
                <a:t>t</a:t>
              </a:r>
              <a:r>
                <a:rPr lang="nl-NL" sz="2200">
                  <a:solidFill>
                    <a:schemeClr val="dk1"/>
                  </a:solidFill>
                  <a:latin typeface="Constantia"/>
                  <a:ea typeface="Constantia"/>
                  <a:cs typeface="Constantia"/>
                  <a:sym typeface="Constantia"/>
                </a:rPr>
                <a:t>(</a:t>
              </a:r>
              <a:r>
                <a:rPr lang="nl-NL" sz="2200">
                  <a:solidFill>
                    <a:schemeClr val="dk1"/>
                  </a:solidFill>
                  <a:latin typeface="Cambria"/>
                  <a:ea typeface="Cambria"/>
                  <a:cs typeface="Cambria"/>
                  <a:sym typeface="Cambria"/>
                </a:rPr>
                <a:t>3</a:t>
              </a:r>
              <a:r>
                <a:rPr lang="nl-NL" sz="2200">
                  <a:solidFill>
                    <a:schemeClr val="dk1"/>
                  </a:solidFill>
                  <a:latin typeface="Constantia"/>
                  <a:ea typeface="Constantia"/>
                  <a:cs typeface="Constantia"/>
                  <a:sym typeface="Constantia"/>
                </a:rPr>
                <a:t>)</a:t>
              </a:r>
              <a:endParaRPr sz="2200">
                <a:solidFill>
                  <a:schemeClr val="dk1"/>
                </a:solidFill>
                <a:latin typeface="Constantia"/>
                <a:ea typeface="Constantia"/>
                <a:cs typeface="Constantia"/>
                <a:sym typeface="Constantia"/>
              </a:endParaRPr>
            </a:p>
          </p:txBody>
        </p:sp>
      </p:grpSp>
      <p:sp>
        <p:nvSpPr>
          <p:cNvPr id="609" name="Shape 609"/>
          <p:cNvSpPr/>
          <p:nvPr/>
        </p:nvSpPr>
        <p:spPr>
          <a:xfrm>
            <a:off x="1428266" y="2301897"/>
            <a:ext cx="5623692" cy="430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i="1">
                <a:solidFill>
                  <a:schemeClr val="dk1"/>
                </a:solidFill>
                <a:latin typeface="Constantia"/>
                <a:ea typeface="Constantia"/>
                <a:cs typeface="Constantia"/>
                <a:sym typeface="Constantia"/>
              </a:rPr>
              <a:t>x</a:t>
            </a:r>
            <a:r>
              <a:rPr lang="nl-NL" sz="2200" baseline="-25000">
                <a:solidFill>
                  <a:schemeClr val="dk1"/>
                </a:solidFill>
                <a:latin typeface="Cambria"/>
                <a:ea typeface="Cambria"/>
                <a:cs typeface="Cambria"/>
                <a:sym typeface="Cambria"/>
              </a:rPr>
              <a:t>0  </a:t>
            </a:r>
            <a:r>
              <a:rPr lang="nl-NL" sz="2200">
                <a:solidFill>
                  <a:schemeClr val="dk1"/>
                </a:solidFill>
                <a:latin typeface="Constantia"/>
                <a:ea typeface="Constantia"/>
                <a:cs typeface="Constantia"/>
                <a:sym typeface="Constantia"/>
              </a:rPr>
              <a:t>=  [</a:t>
            </a:r>
            <a:r>
              <a:rPr lang="nl-NL" sz="2200">
                <a:solidFill>
                  <a:schemeClr val="dk1"/>
                </a:solidFill>
                <a:latin typeface="Cambria"/>
                <a:ea typeface="Cambria"/>
                <a:cs typeface="Cambria"/>
                <a:sym typeface="Cambria"/>
              </a:rPr>
              <a:t>1.00		0.00		0.00</a:t>
            </a:r>
            <a:r>
              <a:rPr lang="nl-NL" sz="2200">
                <a:solidFill>
                  <a:schemeClr val="dk1"/>
                </a:solidFill>
                <a:latin typeface="Constantia"/>
                <a:ea typeface="Constantia"/>
                <a:cs typeface="Constantia"/>
                <a:sym typeface="Constantia"/>
              </a:rPr>
              <a:t>]</a:t>
            </a:r>
            <a:endParaRPr sz="2200">
              <a:solidFill>
                <a:schemeClr val="dk1"/>
              </a:solidFill>
              <a:latin typeface="Constantia"/>
              <a:ea typeface="Constantia"/>
              <a:cs typeface="Constantia"/>
              <a:sym typeface="Constantia"/>
            </a:endParaRPr>
          </a:p>
        </p:txBody>
      </p:sp>
      <p:sp>
        <p:nvSpPr>
          <p:cNvPr id="610" name="Shape 610"/>
          <p:cNvSpPr/>
          <p:nvPr/>
        </p:nvSpPr>
        <p:spPr>
          <a:xfrm>
            <a:off x="4602694" y="4369982"/>
            <a:ext cx="1160100" cy="175440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11" name="Shape 611"/>
          <p:cNvSpPr/>
          <p:nvPr/>
        </p:nvSpPr>
        <p:spPr>
          <a:xfrm>
            <a:off x="3429973" y="4369982"/>
            <a:ext cx="1160100" cy="175440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12" name="Shape 612"/>
          <p:cNvSpPr/>
          <p:nvPr/>
        </p:nvSpPr>
        <p:spPr>
          <a:xfrm>
            <a:off x="2304528" y="4369982"/>
            <a:ext cx="228600" cy="175440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13" name="Shape 613"/>
          <p:cNvSpPr/>
          <p:nvPr/>
        </p:nvSpPr>
        <p:spPr>
          <a:xfrm>
            <a:off x="2526574" y="4369982"/>
            <a:ext cx="228600" cy="175440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14" name="Shape 614"/>
          <p:cNvSpPr/>
          <p:nvPr/>
        </p:nvSpPr>
        <p:spPr>
          <a:xfrm>
            <a:off x="2748620" y="4369982"/>
            <a:ext cx="228600" cy="175440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15" name="Shape 615"/>
          <p:cNvSpPr/>
          <p:nvPr/>
        </p:nvSpPr>
        <p:spPr>
          <a:xfrm>
            <a:off x="2981299" y="4369982"/>
            <a:ext cx="228600" cy="175440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16" name="Shape 616"/>
          <p:cNvSpPr/>
          <p:nvPr/>
        </p:nvSpPr>
        <p:spPr>
          <a:xfrm>
            <a:off x="3213977" y="4369982"/>
            <a:ext cx="228600" cy="175440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27" name="Shape 627"/>
          <p:cNvSpPr/>
          <p:nvPr/>
        </p:nvSpPr>
        <p:spPr>
          <a:xfrm>
            <a:off x="1428266" y="2301897"/>
            <a:ext cx="5623692" cy="430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i="1">
                <a:solidFill>
                  <a:schemeClr val="dk1"/>
                </a:solidFill>
                <a:latin typeface="Constantia"/>
                <a:ea typeface="Constantia"/>
                <a:cs typeface="Constantia"/>
                <a:sym typeface="Constantia"/>
              </a:rPr>
              <a:t>x</a:t>
            </a:r>
            <a:r>
              <a:rPr lang="nl-NL" sz="2200" baseline="-25000">
                <a:solidFill>
                  <a:schemeClr val="dk1"/>
                </a:solidFill>
                <a:latin typeface="Cambria"/>
                <a:ea typeface="Cambria"/>
                <a:cs typeface="Cambria"/>
                <a:sym typeface="Cambria"/>
              </a:rPr>
              <a:t>1  </a:t>
            </a:r>
            <a:r>
              <a:rPr lang="nl-NL" sz="2200">
                <a:solidFill>
                  <a:schemeClr val="dk1"/>
                </a:solidFill>
                <a:latin typeface="Constantia"/>
                <a:ea typeface="Constantia"/>
                <a:cs typeface="Constantia"/>
                <a:sym typeface="Constantia"/>
              </a:rPr>
              <a:t>=  [</a:t>
            </a:r>
            <a:r>
              <a:rPr lang="nl-NL" sz="2200">
                <a:solidFill>
                  <a:schemeClr val="dk1"/>
                </a:solidFill>
                <a:latin typeface="Cambria"/>
                <a:ea typeface="Cambria"/>
                <a:cs typeface="Cambria"/>
                <a:sym typeface="Cambria"/>
              </a:rPr>
              <a:t>0.75		0.20		0.05</a:t>
            </a:r>
            <a:r>
              <a:rPr lang="nl-NL" sz="2200">
                <a:solidFill>
                  <a:schemeClr val="dk1"/>
                </a:solidFill>
                <a:latin typeface="Constantia"/>
                <a:ea typeface="Constantia"/>
                <a:cs typeface="Constantia"/>
                <a:sym typeface="Constantia"/>
              </a:rPr>
              <a:t>]</a:t>
            </a:r>
            <a:endParaRPr sz="2200">
              <a:solidFill>
                <a:schemeClr val="dk1"/>
              </a:solidFill>
              <a:latin typeface="Constantia"/>
              <a:ea typeface="Constantia"/>
              <a:cs typeface="Constantia"/>
              <a:sym typeface="Constantia"/>
            </a:endParaRPr>
          </a:p>
        </p:txBody>
      </p:sp>
      <p:sp>
        <p:nvSpPr>
          <p:cNvPr id="628" name="Shape 628"/>
          <p:cNvSpPr/>
          <p:nvPr/>
        </p:nvSpPr>
        <p:spPr>
          <a:xfrm>
            <a:off x="1428266" y="2301897"/>
            <a:ext cx="5623692" cy="430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i="1">
                <a:solidFill>
                  <a:schemeClr val="dk1"/>
                </a:solidFill>
                <a:latin typeface="Constantia"/>
                <a:ea typeface="Constantia"/>
                <a:cs typeface="Constantia"/>
                <a:sym typeface="Constantia"/>
              </a:rPr>
              <a:t>x</a:t>
            </a:r>
            <a:r>
              <a:rPr lang="nl-NL" sz="2200" baseline="-25000">
                <a:solidFill>
                  <a:schemeClr val="dk1"/>
                </a:solidFill>
                <a:latin typeface="Cambria"/>
                <a:ea typeface="Cambria"/>
                <a:cs typeface="Cambria"/>
                <a:sym typeface="Cambria"/>
              </a:rPr>
              <a:t>2  </a:t>
            </a:r>
            <a:r>
              <a:rPr lang="nl-NL" sz="2200">
                <a:solidFill>
                  <a:schemeClr val="dk1"/>
                </a:solidFill>
                <a:latin typeface="Constantia"/>
                <a:ea typeface="Constantia"/>
                <a:cs typeface="Constantia"/>
                <a:sym typeface="Constantia"/>
              </a:rPr>
              <a:t>=  [</a:t>
            </a:r>
            <a:r>
              <a:rPr lang="nl-NL" sz="2200">
                <a:solidFill>
                  <a:schemeClr val="dk1"/>
                </a:solidFill>
                <a:latin typeface="Cambria"/>
                <a:ea typeface="Cambria"/>
                <a:cs typeface="Cambria"/>
                <a:sym typeface="Cambria"/>
              </a:rPr>
              <a:t>0.56		0.32		0.12</a:t>
            </a:r>
            <a:r>
              <a:rPr lang="nl-NL" sz="2200">
                <a:solidFill>
                  <a:schemeClr val="dk1"/>
                </a:solidFill>
                <a:latin typeface="Constantia"/>
                <a:ea typeface="Constantia"/>
                <a:cs typeface="Constantia"/>
                <a:sym typeface="Constantia"/>
              </a:rPr>
              <a:t>]</a:t>
            </a:r>
            <a:endParaRPr sz="2200">
              <a:solidFill>
                <a:schemeClr val="dk1"/>
              </a:solidFill>
              <a:latin typeface="Constantia"/>
              <a:ea typeface="Constantia"/>
              <a:cs typeface="Constantia"/>
              <a:sym typeface="Constantia"/>
            </a:endParaRPr>
          </a:p>
        </p:txBody>
      </p:sp>
      <p:sp>
        <p:nvSpPr>
          <p:cNvPr id="629" name="Shape 629"/>
          <p:cNvSpPr/>
          <p:nvPr/>
        </p:nvSpPr>
        <p:spPr>
          <a:xfrm>
            <a:off x="1428266" y="2301897"/>
            <a:ext cx="5623692" cy="430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i="1">
                <a:solidFill>
                  <a:schemeClr val="dk1"/>
                </a:solidFill>
                <a:latin typeface="Constantia"/>
                <a:ea typeface="Constantia"/>
                <a:cs typeface="Constantia"/>
                <a:sym typeface="Constantia"/>
              </a:rPr>
              <a:t>x</a:t>
            </a:r>
            <a:r>
              <a:rPr lang="nl-NL" sz="2200" baseline="-25000">
                <a:solidFill>
                  <a:schemeClr val="dk1"/>
                </a:solidFill>
                <a:latin typeface="Cambria"/>
                <a:ea typeface="Cambria"/>
                <a:cs typeface="Cambria"/>
                <a:sym typeface="Cambria"/>
              </a:rPr>
              <a:t>3  </a:t>
            </a:r>
            <a:r>
              <a:rPr lang="nl-NL" sz="2200">
                <a:solidFill>
                  <a:schemeClr val="dk1"/>
                </a:solidFill>
                <a:latin typeface="Constantia"/>
                <a:ea typeface="Constantia"/>
                <a:cs typeface="Constantia"/>
                <a:sym typeface="Constantia"/>
              </a:rPr>
              <a:t>=  [</a:t>
            </a:r>
            <a:r>
              <a:rPr lang="nl-NL" sz="2200">
                <a:solidFill>
                  <a:schemeClr val="dk1"/>
                </a:solidFill>
                <a:latin typeface="Cambria"/>
                <a:ea typeface="Cambria"/>
                <a:cs typeface="Cambria"/>
                <a:sym typeface="Cambria"/>
              </a:rPr>
              <a:t>0.42		0.38		0.19</a:t>
            </a:r>
            <a:r>
              <a:rPr lang="nl-NL" sz="2200">
                <a:solidFill>
                  <a:schemeClr val="dk1"/>
                </a:solidFill>
                <a:latin typeface="Constantia"/>
                <a:ea typeface="Constantia"/>
                <a:cs typeface="Constantia"/>
                <a:sym typeface="Constantia"/>
              </a:rPr>
              <a:t>]</a:t>
            </a:r>
            <a:endParaRPr sz="2200">
              <a:solidFill>
                <a:schemeClr val="dk1"/>
              </a:solidFill>
              <a:latin typeface="Constantia"/>
              <a:ea typeface="Constantia"/>
              <a:cs typeface="Constantia"/>
              <a:sym typeface="Constantia"/>
            </a:endParaRPr>
          </a:p>
        </p:txBody>
      </p:sp>
      <p:sp>
        <p:nvSpPr>
          <p:cNvPr id="630" name="Shape 630"/>
          <p:cNvSpPr/>
          <p:nvPr/>
        </p:nvSpPr>
        <p:spPr>
          <a:xfrm>
            <a:off x="1428266" y="2301897"/>
            <a:ext cx="5623692" cy="430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i="1">
                <a:solidFill>
                  <a:schemeClr val="dk1"/>
                </a:solidFill>
                <a:latin typeface="Constantia"/>
                <a:ea typeface="Constantia"/>
                <a:cs typeface="Constantia"/>
                <a:sym typeface="Constantia"/>
              </a:rPr>
              <a:t>x</a:t>
            </a:r>
            <a:r>
              <a:rPr lang="nl-NL" sz="2200" baseline="-25000">
                <a:solidFill>
                  <a:schemeClr val="dk1"/>
                </a:solidFill>
                <a:latin typeface="Cambria"/>
                <a:ea typeface="Cambria"/>
                <a:cs typeface="Cambria"/>
                <a:sym typeface="Cambria"/>
              </a:rPr>
              <a:t>4  </a:t>
            </a:r>
            <a:r>
              <a:rPr lang="nl-NL" sz="2200">
                <a:solidFill>
                  <a:schemeClr val="dk1"/>
                </a:solidFill>
                <a:latin typeface="Constantia"/>
                <a:ea typeface="Constantia"/>
                <a:cs typeface="Constantia"/>
                <a:sym typeface="Constantia"/>
              </a:rPr>
              <a:t>=  [</a:t>
            </a:r>
            <a:r>
              <a:rPr lang="nl-NL" sz="2200">
                <a:solidFill>
                  <a:schemeClr val="dk1"/>
                </a:solidFill>
                <a:latin typeface="Cambria"/>
                <a:ea typeface="Cambria"/>
                <a:cs typeface="Cambria"/>
                <a:sym typeface="Cambria"/>
              </a:rPr>
              <a:t>0.32		0.41		0.27</a:t>
            </a:r>
            <a:r>
              <a:rPr lang="nl-NL" sz="2200">
                <a:solidFill>
                  <a:schemeClr val="dk1"/>
                </a:solidFill>
                <a:latin typeface="Constantia"/>
                <a:ea typeface="Constantia"/>
                <a:cs typeface="Constantia"/>
                <a:sym typeface="Constantia"/>
              </a:rPr>
              <a:t>]</a:t>
            </a:r>
            <a:endParaRPr sz="2200">
              <a:solidFill>
                <a:schemeClr val="dk1"/>
              </a:solidFill>
              <a:latin typeface="Constantia"/>
              <a:ea typeface="Constantia"/>
              <a:cs typeface="Constantia"/>
              <a:sym typeface="Constantia"/>
            </a:endParaRPr>
          </a:p>
        </p:txBody>
      </p:sp>
      <p:sp>
        <p:nvSpPr>
          <p:cNvPr id="631" name="Shape 631"/>
          <p:cNvSpPr/>
          <p:nvPr/>
        </p:nvSpPr>
        <p:spPr>
          <a:xfrm>
            <a:off x="1428266" y="2301897"/>
            <a:ext cx="5623692" cy="430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i="1">
                <a:solidFill>
                  <a:schemeClr val="dk1"/>
                </a:solidFill>
                <a:latin typeface="Constantia"/>
                <a:ea typeface="Constantia"/>
                <a:cs typeface="Constantia"/>
                <a:sym typeface="Constantia"/>
              </a:rPr>
              <a:t>x</a:t>
            </a:r>
            <a:r>
              <a:rPr lang="nl-NL" sz="2200" baseline="-25000">
                <a:solidFill>
                  <a:schemeClr val="dk1"/>
                </a:solidFill>
                <a:latin typeface="Cambria"/>
                <a:ea typeface="Cambria"/>
                <a:cs typeface="Cambria"/>
                <a:sym typeface="Cambria"/>
              </a:rPr>
              <a:t>5  </a:t>
            </a:r>
            <a:r>
              <a:rPr lang="nl-NL" sz="2200">
                <a:solidFill>
                  <a:schemeClr val="dk1"/>
                </a:solidFill>
                <a:latin typeface="Constantia"/>
                <a:ea typeface="Constantia"/>
                <a:cs typeface="Constantia"/>
                <a:sym typeface="Constantia"/>
              </a:rPr>
              <a:t>=  [</a:t>
            </a:r>
            <a:r>
              <a:rPr lang="nl-NL" sz="2200">
                <a:solidFill>
                  <a:schemeClr val="dk1"/>
                </a:solidFill>
                <a:latin typeface="Cambria"/>
                <a:ea typeface="Cambria"/>
                <a:cs typeface="Cambria"/>
                <a:sym typeface="Cambria"/>
              </a:rPr>
              <a:t>0.24		0.41		0.35</a:t>
            </a:r>
            <a:r>
              <a:rPr lang="nl-NL" sz="2200">
                <a:solidFill>
                  <a:schemeClr val="dk1"/>
                </a:solidFill>
                <a:latin typeface="Constantia"/>
                <a:ea typeface="Constantia"/>
                <a:cs typeface="Constantia"/>
                <a:sym typeface="Constantia"/>
              </a:rPr>
              <a:t>]</a:t>
            </a:r>
            <a:endParaRPr sz="2200">
              <a:solidFill>
                <a:schemeClr val="dk1"/>
              </a:solidFill>
              <a:latin typeface="Constantia"/>
              <a:ea typeface="Constantia"/>
              <a:cs typeface="Constantia"/>
              <a:sym typeface="Constantia"/>
            </a:endParaRPr>
          </a:p>
        </p:txBody>
      </p:sp>
      <p:sp>
        <p:nvSpPr>
          <p:cNvPr id="632" name="Shape 632"/>
          <p:cNvSpPr/>
          <p:nvPr/>
        </p:nvSpPr>
        <p:spPr>
          <a:xfrm>
            <a:off x="1428266" y="2301897"/>
            <a:ext cx="5623692" cy="430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i="1" dirty="0">
                <a:solidFill>
                  <a:schemeClr val="dk1"/>
                </a:solidFill>
                <a:latin typeface="Constantia"/>
                <a:ea typeface="Constantia"/>
                <a:cs typeface="Constantia"/>
                <a:sym typeface="Constantia"/>
              </a:rPr>
              <a:t>x</a:t>
            </a:r>
            <a:r>
              <a:rPr lang="nl-NL" sz="2200" baseline="-25000" dirty="0">
                <a:solidFill>
                  <a:schemeClr val="dk1"/>
                </a:solidFill>
                <a:latin typeface="Cambria"/>
                <a:ea typeface="Cambria"/>
                <a:cs typeface="Cambria"/>
                <a:sym typeface="Cambria"/>
              </a:rPr>
              <a:t>10  </a:t>
            </a:r>
            <a:r>
              <a:rPr lang="nl-NL" sz="2200" dirty="0">
                <a:solidFill>
                  <a:schemeClr val="dk1"/>
                </a:solidFill>
                <a:latin typeface="Constantia"/>
                <a:ea typeface="Constantia"/>
                <a:cs typeface="Constantia"/>
                <a:sym typeface="Constantia"/>
              </a:rPr>
              <a:t>= [</a:t>
            </a:r>
            <a:r>
              <a:rPr lang="nl-NL" sz="2200" dirty="0">
                <a:solidFill>
                  <a:schemeClr val="dk1"/>
                </a:solidFill>
                <a:latin typeface="Cambria"/>
                <a:ea typeface="Cambria"/>
                <a:cs typeface="Cambria"/>
                <a:sym typeface="Cambria"/>
              </a:rPr>
              <a:t>0.06		0.28		0.66</a:t>
            </a:r>
            <a:r>
              <a:rPr lang="nl-NL" sz="2200" dirty="0">
                <a:solidFill>
                  <a:schemeClr val="dk1"/>
                </a:solidFill>
                <a:latin typeface="Constantia"/>
                <a:ea typeface="Constantia"/>
                <a:cs typeface="Constantia"/>
                <a:sym typeface="Constantia"/>
              </a:rPr>
              <a:t>]</a:t>
            </a:r>
            <a:endParaRPr sz="2200" dirty="0">
              <a:solidFill>
                <a:schemeClr val="dk1"/>
              </a:solidFill>
              <a:latin typeface="Constantia"/>
              <a:ea typeface="Constantia"/>
              <a:cs typeface="Constantia"/>
              <a:sym typeface="Constantia"/>
            </a:endParaRPr>
          </a:p>
        </p:txBody>
      </p:sp>
      <p:grpSp>
        <p:nvGrpSpPr>
          <p:cNvPr id="46" name="Shape 645"/>
          <p:cNvGrpSpPr/>
          <p:nvPr/>
        </p:nvGrpSpPr>
        <p:grpSpPr>
          <a:xfrm>
            <a:off x="2183731" y="3238921"/>
            <a:ext cx="4881290" cy="845218"/>
            <a:chOff x="1773382" y="4354898"/>
            <a:chExt cx="4881290" cy="845218"/>
          </a:xfrm>
        </p:grpSpPr>
        <p:sp>
          <p:nvSpPr>
            <p:cNvPr id="47" name="Shape 646"/>
            <p:cNvSpPr/>
            <p:nvPr/>
          </p:nvSpPr>
          <p:spPr>
            <a:xfrm>
              <a:off x="1773382" y="4359516"/>
              <a:ext cx="1200600" cy="840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600" b="1" dirty="0" err="1">
                  <a:solidFill>
                    <a:srgbClr val="3F3F3F"/>
                  </a:solidFill>
                  <a:latin typeface="Calibri"/>
                  <a:ea typeface="Calibri"/>
                  <a:cs typeface="Calibri"/>
                  <a:sym typeface="Calibri"/>
                </a:rPr>
                <a:t>Healthy</a:t>
              </a:r>
              <a:endParaRPr sz="1600" b="1" dirty="0">
                <a:solidFill>
                  <a:srgbClr val="3F3F3F"/>
                </a:solidFill>
                <a:latin typeface="Calibri"/>
                <a:ea typeface="Calibri"/>
                <a:cs typeface="Calibri"/>
                <a:sym typeface="Calibri"/>
              </a:endParaRPr>
            </a:p>
          </p:txBody>
        </p:sp>
        <p:sp>
          <p:nvSpPr>
            <p:cNvPr id="48" name="Shape 647"/>
            <p:cNvSpPr/>
            <p:nvPr/>
          </p:nvSpPr>
          <p:spPr>
            <a:xfrm>
              <a:off x="3551382" y="4359516"/>
              <a:ext cx="1200600" cy="840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600" b="1">
                  <a:solidFill>
                    <a:srgbClr val="3F3F3F"/>
                  </a:solidFill>
                  <a:latin typeface="Calibri"/>
                  <a:ea typeface="Calibri"/>
                  <a:cs typeface="Calibri"/>
                  <a:sym typeface="Calibri"/>
                </a:rPr>
                <a:t>Sick</a:t>
              </a:r>
              <a:endParaRPr sz="1600" b="1">
                <a:solidFill>
                  <a:srgbClr val="3F3F3F"/>
                </a:solidFill>
                <a:latin typeface="Calibri"/>
                <a:ea typeface="Calibri"/>
                <a:cs typeface="Calibri"/>
                <a:sym typeface="Calibri"/>
              </a:endParaRPr>
            </a:p>
          </p:txBody>
        </p:sp>
        <p:sp>
          <p:nvSpPr>
            <p:cNvPr id="49" name="Shape 648"/>
            <p:cNvSpPr/>
            <p:nvPr/>
          </p:nvSpPr>
          <p:spPr>
            <a:xfrm>
              <a:off x="5454072" y="4354898"/>
              <a:ext cx="1200600" cy="840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600" b="1" dirty="0">
                  <a:solidFill>
                    <a:srgbClr val="3F3F3F"/>
                  </a:solidFill>
                  <a:latin typeface="Calibri"/>
                  <a:ea typeface="Calibri"/>
                  <a:cs typeface="Calibri"/>
                  <a:sym typeface="Calibri"/>
                </a:rPr>
                <a:t>Dead</a:t>
              </a:r>
              <a:endParaRPr sz="1600" b="1" dirty="0">
                <a:solidFill>
                  <a:srgbClr val="3F3F3F"/>
                </a:solidFill>
                <a:latin typeface="Calibri"/>
                <a:ea typeface="Calibri"/>
                <a:cs typeface="Calibri"/>
                <a:sym typeface="Calibri"/>
              </a:endParaRPr>
            </a:p>
          </p:txBody>
        </p:sp>
        <p:cxnSp>
          <p:nvCxnSpPr>
            <p:cNvPr id="50" name="Shape 649"/>
            <p:cNvCxnSpPr/>
            <p:nvPr/>
          </p:nvCxnSpPr>
          <p:spPr>
            <a:xfrm rot="-5400000" flipH="1">
              <a:off x="3262432" y="3470766"/>
              <a:ext cx="600" cy="1778100"/>
            </a:xfrm>
            <a:prstGeom prst="curvedConnector3">
              <a:avLst>
                <a:gd name="adj1" fmla="val -26835667"/>
              </a:avLst>
            </a:prstGeom>
            <a:noFill/>
            <a:ln w="25400" cap="flat" cmpd="sng">
              <a:solidFill>
                <a:srgbClr val="3F3F3F"/>
              </a:solidFill>
              <a:prstDash val="solid"/>
              <a:round/>
              <a:headEnd type="none" w="sm" len="sm"/>
              <a:tailEnd type="triangle" w="lg" len="lg"/>
            </a:ln>
          </p:spPr>
        </p:cxnSp>
        <p:cxnSp>
          <p:nvCxnSpPr>
            <p:cNvPr id="51" name="Shape 650"/>
            <p:cNvCxnSpPr/>
            <p:nvPr/>
          </p:nvCxnSpPr>
          <p:spPr>
            <a:xfrm rot="-5400000">
              <a:off x="5100732" y="3405966"/>
              <a:ext cx="4500" cy="1902600"/>
            </a:xfrm>
            <a:prstGeom prst="curvedConnector3">
              <a:avLst>
                <a:gd name="adj1" fmla="val 3136645"/>
              </a:avLst>
            </a:prstGeom>
            <a:noFill/>
            <a:ln w="25400" cap="flat" cmpd="sng">
              <a:solidFill>
                <a:srgbClr val="3F3F3F"/>
              </a:solidFill>
              <a:prstDash val="solid"/>
              <a:round/>
              <a:headEnd type="none" w="sm" len="sm"/>
              <a:tailEnd type="triangle" w="lg" len="lg"/>
            </a:ln>
          </p:spPr>
        </p:cxnSp>
        <p:cxnSp>
          <p:nvCxnSpPr>
            <p:cNvPr id="52" name="Shape 651"/>
            <p:cNvCxnSpPr/>
            <p:nvPr/>
          </p:nvCxnSpPr>
          <p:spPr>
            <a:xfrm rot="-5400000">
              <a:off x="4211782" y="3357516"/>
              <a:ext cx="4500" cy="3680700"/>
            </a:xfrm>
            <a:prstGeom prst="curvedConnector3">
              <a:avLst>
                <a:gd name="adj1" fmla="val -8890355"/>
              </a:avLst>
            </a:prstGeom>
            <a:noFill/>
            <a:ln w="25400" cap="flat" cmpd="sng">
              <a:solidFill>
                <a:srgbClr val="3F3F3F"/>
              </a:solidFill>
              <a:prstDash val="solid"/>
              <a:round/>
              <a:headEnd type="none" w="sm" len="sm"/>
              <a:tailEnd type="triangle" w="lg" len="lg"/>
            </a:ln>
          </p:spPr>
        </p:cxnSp>
        <p:cxnSp>
          <p:nvCxnSpPr>
            <p:cNvPr id="53" name="Shape 652"/>
            <p:cNvCxnSpPr/>
            <p:nvPr/>
          </p:nvCxnSpPr>
          <p:spPr>
            <a:xfrm rot="10800000" flipH="1">
              <a:off x="1773382" y="4482620"/>
              <a:ext cx="175824" cy="297197"/>
            </a:xfrm>
            <a:prstGeom prst="curvedConnector4">
              <a:avLst>
                <a:gd name="adj1" fmla="val -130016"/>
                <a:gd name="adj2" fmla="val 218340"/>
              </a:avLst>
            </a:prstGeom>
            <a:noFill/>
            <a:ln w="25400" cap="flat" cmpd="sng">
              <a:solidFill>
                <a:srgbClr val="3F3F3F"/>
              </a:solidFill>
              <a:prstDash val="solid"/>
              <a:round/>
              <a:headEnd type="none" w="sm" len="sm"/>
              <a:tailEnd type="triangle" w="lg" len="lg"/>
            </a:ln>
          </p:spPr>
        </p:cxnSp>
        <p:cxnSp>
          <p:nvCxnSpPr>
            <p:cNvPr id="54" name="Shape 653"/>
            <p:cNvCxnSpPr/>
            <p:nvPr/>
          </p:nvCxnSpPr>
          <p:spPr>
            <a:xfrm rot="10800000" flipH="1" flipV="1">
              <a:off x="3551382" y="4779815"/>
              <a:ext cx="175824" cy="297197"/>
            </a:xfrm>
            <a:prstGeom prst="curvedConnector4">
              <a:avLst>
                <a:gd name="adj1" fmla="val -130016"/>
                <a:gd name="adj2" fmla="val 218340"/>
              </a:avLst>
            </a:prstGeom>
            <a:noFill/>
            <a:ln w="25400" cap="flat" cmpd="sng">
              <a:solidFill>
                <a:srgbClr val="3F3F3F"/>
              </a:solidFill>
              <a:prstDash val="solid"/>
              <a:round/>
              <a:headEnd type="none" w="sm" len="sm"/>
              <a:tailEnd type="triangle" w="lg" len="lg"/>
            </a:ln>
          </p:spPr>
        </p:cxnSp>
        <p:cxnSp>
          <p:nvCxnSpPr>
            <p:cNvPr id="55" name="Shape 654"/>
            <p:cNvCxnSpPr/>
            <p:nvPr/>
          </p:nvCxnSpPr>
          <p:spPr>
            <a:xfrm rot="10800000" flipH="1" flipV="1">
              <a:off x="5454072" y="4775197"/>
              <a:ext cx="175824" cy="297197"/>
            </a:xfrm>
            <a:prstGeom prst="curvedConnector4">
              <a:avLst>
                <a:gd name="adj1" fmla="val -130016"/>
                <a:gd name="adj2" fmla="val 218340"/>
              </a:avLst>
            </a:prstGeom>
            <a:noFill/>
            <a:ln w="25400" cap="flat" cmpd="sng">
              <a:solidFill>
                <a:srgbClr val="3F3F3F"/>
              </a:solidFill>
              <a:prstDash val="solid"/>
              <a:round/>
              <a:headEnd type="none" w="sm" len="sm"/>
              <a:tailEnd type="triangle" w="lg" len="lg"/>
            </a:ln>
          </p:spPr>
        </p:cxnSp>
      </p:grpSp>
      <p:grpSp>
        <p:nvGrpSpPr>
          <p:cNvPr id="56" name="Shape 670"/>
          <p:cNvGrpSpPr/>
          <p:nvPr/>
        </p:nvGrpSpPr>
        <p:grpSpPr>
          <a:xfrm>
            <a:off x="1405778" y="2795525"/>
            <a:ext cx="4438753" cy="1689585"/>
            <a:chOff x="1405778" y="2795525"/>
            <a:chExt cx="4438753" cy="1689585"/>
          </a:xfrm>
        </p:grpSpPr>
        <p:sp>
          <p:nvSpPr>
            <p:cNvPr id="57" name="Shape 671"/>
            <p:cNvSpPr txBox="1"/>
            <p:nvPr/>
          </p:nvSpPr>
          <p:spPr>
            <a:xfrm>
              <a:off x="1405778" y="3287804"/>
              <a:ext cx="662400" cy="307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400" dirty="0">
                  <a:solidFill>
                    <a:schemeClr val="dk1"/>
                  </a:solidFill>
                  <a:latin typeface="Calibri"/>
                  <a:ea typeface="Calibri"/>
                  <a:cs typeface="Calibri"/>
                  <a:sym typeface="Calibri"/>
                </a:rPr>
                <a:t>0.75</a:t>
              </a:r>
              <a:endParaRPr sz="1400" dirty="0">
                <a:solidFill>
                  <a:schemeClr val="dk1"/>
                </a:solidFill>
                <a:latin typeface="Calibri"/>
                <a:ea typeface="Calibri"/>
                <a:cs typeface="Calibri"/>
                <a:sym typeface="Calibri"/>
              </a:endParaRPr>
            </a:p>
          </p:txBody>
        </p:sp>
        <p:sp>
          <p:nvSpPr>
            <p:cNvPr id="58" name="Shape 672"/>
            <p:cNvSpPr txBox="1"/>
            <p:nvPr/>
          </p:nvSpPr>
          <p:spPr>
            <a:xfrm>
              <a:off x="3135655" y="2795525"/>
              <a:ext cx="662400" cy="307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400">
                  <a:solidFill>
                    <a:schemeClr val="dk1"/>
                  </a:solidFill>
                  <a:latin typeface="Calibri"/>
                  <a:ea typeface="Calibri"/>
                  <a:cs typeface="Calibri"/>
                  <a:sym typeface="Calibri"/>
                </a:rPr>
                <a:t>0.20</a:t>
              </a:r>
              <a:endParaRPr sz="1400" dirty="0">
                <a:solidFill>
                  <a:schemeClr val="dk1"/>
                </a:solidFill>
                <a:latin typeface="Calibri"/>
                <a:ea typeface="Calibri"/>
                <a:cs typeface="Calibri"/>
                <a:sym typeface="Calibri"/>
              </a:endParaRPr>
            </a:p>
          </p:txBody>
        </p:sp>
        <p:sp>
          <p:nvSpPr>
            <p:cNvPr id="59" name="Shape 673"/>
            <p:cNvSpPr txBox="1"/>
            <p:nvPr/>
          </p:nvSpPr>
          <p:spPr>
            <a:xfrm>
              <a:off x="4253818" y="4177310"/>
              <a:ext cx="662400" cy="307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400" dirty="0">
                  <a:solidFill>
                    <a:schemeClr val="dk1"/>
                  </a:solidFill>
                  <a:latin typeface="Calibri"/>
                  <a:ea typeface="Calibri"/>
                  <a:cs typeface="Calibri"/>
                  <a:sym typeface="Calibri"/>
                </a:rPr>
                <a:t>0.05</a:t>
              </a:r>
              <a:endParaRPr sz="1400" dirty="0">
                <a:solidFill>
                  <a:schemeClr val="dk1"/>
                </a:solidFill>
                <a:latin typeface="Calibri"/>
                <a:ea typeface="Calibri"/>
                <a:cs typeface="Calibri"/>
                <a:sym typeface="Calibri"/>
              </a:endParaRPr>
            </a:p>
          </p:txBody>
        </p:sp>
        <p:sp>
          <p:nvSpPr>
            <p:cNvPr id="60" name="Shape 674"/>
            <p:cNvSpPr txBox="1"/>
            <p:nvPr/>
          </p:nvSpPr>
          <p:spPr>
            <a:xfrm>
              <a:off x="4916218" y="2810235"/>
              <a:ext cx="662400" cy="307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400">
                  <a:solidFill>
                    <a:schemeClr val="dk1"/>
                  </a:solidFill>
                  <a:latin typeface="Calibri"/>
                  <a:ea typeface="Calibri"/>
                  <a:cs typeface="Calibri"/>
                  <a:sym typeface="Calibri"/>
                </a:rPr>
                <a:t>0.15</a:t>
              </a:r>
              <a:endParaRPr sz="1400" dirty="0">
                <a:solidFill>
                  <a:schemeClr val="dk1"/>
                </a:solidFill>
                <a:latin typeface="Calibri"/>
                <a:ea typeface="Calibri"/>
                <a:cs typeface="Calibri"/>
                <a:sym typeface="Calibri"/>
              </a:endParaRPr>
            </a:p>
          </p:txBody>
        </p:sp>
        <p:sp>
          <p:nvSpPr>
            <p:cNvPr id="61" name="Shape 675"/>
            <p:cNvSpPr txBox="1"/>
            <p:nvPr/>
          </p:nvSpPr>
          <p:spPr>
            <a:xfrm>
              <a:off x="3329603" y="3491412"/>
              <a:ext cx="662400" cy="307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400">
                  <a:solidFill>
                    <a:schemeClr val="dk1"/>
                  </a:solidFill>
                  <a:latin typeface="Calibri"/>
                  <a:ea typeface="Calibri"/>
                  <a:cs typeface="Calibri"/>
                  <a:sym typeface="Calibri"/>
                </a:rPr>
                <a:t>0.85</a:t>
              </a:r>
              <a:endParaRPr sz="1400" dirty="0">
                <a:solidFill>
                  <a:schemeClr val="dk1"/>
                </a:solidFill>
                <a:latin typeface="Calibri"/>
                <a:ea typeface="Calibri"/>
                <a:cs typeface="Calibri"/>
                <a:sym typeface="Calibri"/>
              </a:endParaRPr>
            </a:p>
          </p:txBody>
        </p:sp>
        <p:sp>
          <p:nvSpPr>
            <p:cNvPr id="62" name="Shape 676"/>
            <p:cNvSpPr txBox="1"/>
            <p:nvPr/>
          </p:nvSpPr>
          <p:spPr>
            <a:xfrm>
              <a:off x="5182131" y="3645312"/>
              <a:ext cx="662400" cy="307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400">
                  <a:solidFill>
                    <a:schemeClr val="dk1"/>
                  </a:solidFill>
                  <a:latin typeface="Calibri"/>
                  <a:ea typeface="Calibri"/>
                  <a:cs typeface="Calibri"/>
                  <a:sym typeface="Calibri"/>
                </a:rPr>
                <a:t>1.0</a:t>
              </a:r>
              <a:endParaRPr sz="1400">
                <a:solidFill>
                  <a:schemeClr val="dk1"/>
                </a:solidFill>
                <a:latin typeface="Calibri"/>
                <a:ea typeface="Calibri"/>
                <a:cs typeface="Calibri"/>
                <a:sym typeface="Calibri"/>
              </a:endParaRPr>
            </a:p>
          </p:txBody>
        </p:sp>
      </p:grpSp>
    </p:spTree>
    <p:extLst>
      <p:ext uri="{BB962C8B-B14F-4D97-AF65-F5344CB8AC3E}">
        <p14:creationId xmlns:p14="http://schemas.microsoft.com/office/powerpoint/2010/main" val="349702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0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0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1"/>
                                          </p:stCondLst>
                                        </p:cTn>
                                        <p:tgtEl>
                                          <p:spTgt spid="612"/>
                                        </p:tgtEl>
                                        <p:attrNameLst>
                                          <p:attrName>style.visibility</p:attrName>
                                        </p:attrNameLst>
                                      </p:cBhvr>
                                      <p:to>
                                        <p:strVal val="hidden"/>
                                      </p:to>
                                    </p:set>
                                  </p:childTnLst>
                                </p:cTn>
                              </p:par>
                              <p:par>
                                <p:cTn id="15" presetID="1" presetClass="entr" presetSubtype="0" fill="hold" nodeType="withEffect">
                                  <p:stCondLst>
                                    <p:cond delay="0"/>
                                  </p:stCondLst>
                                  <p:childTnLst>
                                    <p:set>
                                      <p:cBhvr>
                                        <p:cTn id="16" dur="1" fill="hold">
                                          <p:stCondLst>
                                            <p:cond delay="0"/>
                                          </p:stCondLst>
                                        </p:cTn>
                                        <p:tgtEl>
                                          <p:spTgt spid="62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nodeType="clickEffect">
                                  <p:stCondLst>
                                    <p:cond delay="0"/>
                                  </p:stCondLst>
                                  <p:childTnLst>
                                    <p:set>
                                      <p:cBhvr>
                                        <p:cTn id="20" dur="1" fill="hold">
                                          <p:stCondLst>
                                            <p:cond delay="1"/>
                                          </p:stCondLst>
                                        </p:cTn>
                                        <p:tgtEl>
                                          <p:spTgt spid="613"/>
                                        </p:tgtEl>
                                        <p:attrNameLst>
                                          <p:attrName>style.visibility</p:attrName>
                                        </p:attrNameLst>
                                      </p:cBhvr>
                                      <p:to>
                                        <p:strVal val="hidden"/>
                                      </p:to>
                                    </p:set>
                                  </p:childTnLst>
                                </p:cTn>
                              </p:par>
                              <p:par>
                                <p:cTn id="21" presetID="1" presetClass="entr" presetSubtype="0" fill="hold" nodeType="withEffect">
                                  <p:stCondLst>
                                    <p:cond delay="0"/>
                                  </p:stCondLst>
                                  <p:childTnLst>
                                    <p:set>
                                      <p:cBhvr>
                                        <p:cTn id="22" dur="1" fill="hold">
                                          <p:stCondLst>
                                            <p:cond delay="0"/>
                                          </p:stCondLst>
                                        </p:cTn>
                                        <p:tgtEl>
                                          <p:spTgt spid="62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nodeType="clickEffect">
                                  <p:stCondLst>
                                    <p:cond delay="0"/>
                                  </p:stCondLst>
                                  <p:childTnLst>
                                    <p:set>
                                      <p:cBhvr>
                                        <p:cTn id="26" dur="1" fill="hold">
                                          <p:stCondLst>
                                            <p:cond delay="1"/>
                                          </p:stCondLst>
                                        </p:cTn>
                                        <p:tgtEl>
                                          <p:spTgt spid="614"/>
                                        </p:tgtEl>
                                        <p:attrNameLst>
                                          <p:attrName>style.visibility</p:attrName>
                                        </p:attrNameLst>
                                      </p:cBhvr>
                                      <p:to>
                                        <p:strVal val="hidden"/>
                                      </p:to>
                                    </p:set>
                                  </p:childTnLst>
                                </p:cTn>
                              </p:par>
                              <p:par>
                                <p:cTn id="27" presetID="1" presetClass="entr" presetSubtype="0" fill="hold" nodeType="withEffect">
                                  <p:stCondLst>
                                    <p:cond delay="0"/>
                                  </p:stCondLst>
                                  <p:childTnLst>
                                    <p:set>
                                      <p:cBhvr>
                                        <p:cTn id="28" dur="1" fill="hold">
                                          <p:stCondLst>
                                            <p:cond delay="0"/>
                                          </p:stCondLst>
                                        </p:cTn>
                                        <p:tgtEl>
                                          <p:spTgt spid="62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nodeType="clickEffect">
                                  <p:stCondLst>
                                    <p:cond delay="0"/>
                                  </p:stCondLst>
                                  <p:childTnLst>
                                    <p:set>
                                      <p:cBhvr>
                                        <p:cTn id="32" dur="1" fill="hold">
                                          <p:stCondLst>
                                            <p:cond delay="1"/>
                                          </p:stCondLst>
                                        </p:cTn>
                                        <p:tgtEl>
                                          <p:spTgt spid="615"/>
                                        </p:tgtEl>
                                        <p:attrNameLst>
                                          <p:attrName>style.visibility</p:attrName>
                                        </p:attrNameLst>
                                      </p:cBhvr>
                                      <p:to>
                                        <p:strVal val="hidden"/>
                                      </p:to>
                                    </p:set>
                                  </p:childTnLst>
                                </p:cTn>
                              </p:par>
                              <p:par>
                                <p:cTn id="33" presetID="1" presetClass="entr" presetSubtype="0" fill="hold" nodeType="withEffect">
                                  <p:stCondLst>
                                    <p:cond delay="0"/>
                                  </p:stCondLst>
                                  <p:childTnLst>
                                    <p:set>
                                      <p:cBhvr>
                                        <p:cTn id="34" dur="1" fill="hold">
                                          <p:stCondLst>
                                            <p:cond delay="0"/>
                                          </p:stCondLst>
                                        </p:cTn>
                                        <p:tgtEl>
                                          <p:spTgt spid="63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nodeType="clickEffect">
                                  <p:stCondLst>
                                    <p:cond delay="0"/>
                                  </p:stCondLst>
                                  <p:childTnLst>
                                    <p:set>
                                      <p:cBhvr>
                                        <p:cTn id="38" dur="1" fill="hold">
                                          <p:stCondLst>
                                            <p:cond delay="1"/>
                                          </p:stCondLst>
                                        </p:cTn>
                                        <p:tgtEl>
                                          <p:spTgt spid="616"/>
                                        </p:tgtEl>
                                        <p:attrNameLst>
                                          <p:attrName>style.visibility</p:attrName>
                                        </p:attrNameLst>
                                      </p:cBhvr>
                                      <p:to>
                                        <p:strVal val="hidden"/>
                                      </p:to>
                                    </p:set>
                                  </p:childTnLst>
                                </p:cTn>
                              </p:par>
                              <p:par>
                                <p:cTn id="39" presetID="1" presetClass="entr" presetSubtype="0" fill="hold" nodeType="withEffect">
                                  <p:stCondLst>
                                    <p:cond delay="0"/>
                                  </p:stCondLst>
                                  <p:childTnLst>
                                    <p:set>
                                      <p:cBhvr>
                                        <p:cTn id="40" dur="1" fill="hold">
                                          <p:stCondLst>
                                            <p:cond delay="0"/>
                                          </p:stCondLst>
                                        </p:cTn>
                                        <p:tgtEl>
                                          <p:spTgt spid="63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nodeType="clickEffect">
                                  <p:stCondLst>
                                    <p:cond delay="0"/>
                                  </p:stCondLst>
                                  <p:childTnLst>
                                    <p:set>
                                      <p:cBhvr>
                                        <p:cTn id="44" dur="1" fill="hold">
                                          <p:stCondLst>
                                            <p:cond delay="1"/>
                                          </p:stCondLst>
                                        </p:cTn>
                                        <p:tgtEl>
                                          <p:spTgt spid="611"/>
                                        </p:tgtEl>
                                        <p:attrNameLst>
                                          <p:attrName>style.visibility</p:attrName>
                                        </p:attrNameLst>
                                      </p:cBhvr>
                                      <p:to>
                                        <p:strVal val="hidden"/>
                                      </p:to>
                                    </p:set>
                                  </p:childTnLst>
                                </p:cTn>
                              </p:par>
                              <p:par>
                                <p:cTn id="45" presetID="1" presetClass="entr" presetSubtype="0" fill="hold" nodeType="withEffect">
                                  <p:stCondLst>
                                    <p:cond delay="0"/>
                                  </p:stCondLst>
                                  <p:childTnLst>
                                    <p:set>
                                      <p:cBhvr>
                                        <p:cTn id="46" dur="1" fill="hold">
                                          <p:stCondLst>
                                            <p:cond delay="0"/>
                                          </p:stCondLst>
                                        </p:cTn>
                                        <p:tgtEl>
                                          <p:spTgt spid="6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44"/>
        <p:cNvGrpSpPr/>
        <p:nvPr/>
      </p:nvGrpSpPr>
      <p:grpSpPr>
        <a:xfrm>
          <a:off x="0" y="0"/>
          <a:ext cx="0" cy="0"/>
          <a:chOff x="0" y="0"/>
          <a:chExt cx="0" cy="0"/>
        </a:xfrm>
      </p:grpSpPr>
      <p:sp>
        <p:nvSpPr>
          <p:cNvPr id="655" name="Shape 655"/>
          <p:cNvSpPr txBox="1">
            <a:spLocks noGrp="1"/>
          </p:cNvSpPr>
          <p:nvPr>
            <p:ph type="title"/>
          </p:nvPr>
        </p:nvSpPr>
        <p:spPr>
          <a:xfrm>
            <a:off x="840431" y="274638"/>
            <a:ext cx="8060377" cy="1143000"/>
          </a:xfrm>
          <a:prstGeom prst="rect">
            <a:avLst/>
          </a:prstGeom>
          <a:noFill/>
          <a:ln>
            <a:noFill/>
          </a:ln>
        </p:spPr>
        <p:txBody>
          <a:bodyPr spcFirstLastPara="1" wrap="square" lIns="91425" tIns="45700" rIns="91425" bIns="45700" anchor="ctr" anchorCtr="0">
            <a:noAutofit/>
          </a:bodyPr>
          <a:lstStyle/>
          <a:p>
            <a:pPr lvl="0">
              <a:spcBef>
                <a:spcPts val="0"/>
              </a:spcBef>
            </a:pPr>
            <a:r>
              <a:rPr lang="nl-NL" dirty="0">
                <a:solidFill>
                  <a:srgbClr val="000000"/>
                </a:solidFill>
              </a:rPr>
              <a:t>Trace the Cohort Through Time</a:t>
            </a:r>
            <a:endParaRPr sz="4000" i="0" u="none" strike="noStrike" cap="none" dirty="0"/>
          </a:p>
        </p:txBody>
      </p:sp>
      <p:sp>
        <p:nvSpPr>
          <p:cNvPr id="656" name="Shape 656"/>
          <p:cNvSpPr txBox="1">
            <a:spLocks noGrp="1"/>
          </p:cNvSpPr>
          <p:nvPr>
            <p:ph idx="1"/>
          </p:nvPr>
        </p:nvSpPr>
        <p:spPr>
          <a:xfrm>
            <a:off x="840425" y="1421925"/>
            <a:ext cx="7620000" cy="5055000"/>
          </a:xfrm>
          <a:prstGeom prst="rect">
            <a:avLst/>
          </a:prstGeom>
          <a:noFill/>
          <a:ln>
            <a:noFill/>
          </a:ln>
        </p:spPr>
        <p:txBody>
          <a:bodyPr spcFirstLastPara="1" wrap="square" lIns="91425" tIns="45700" rIns="91425" bIns="45700" anchor="t" anchorCtr="0">
            <a:noAutofit/>
          </a:bodyPr>
          <a:lstStyle/>
          <a:p>
            <a:pPr marL="342900" marR="0" lvl="0" indent="-317500" algn="l" rtl="0">
              <a:spcBef>
                <a:spcPts val="0"/>
              </a:spcBef>
              <a:spcAft>
                <a:spcPts val="0"/>
              </a:spcAft>
              <a:buClr>
                <a:schemeClr val="accent3"/>
              </a:buClr>
              <a:buSzPts val="2400"/>
              <a:buFont typeface="Verdana"/>
              <a:buChar char="•"/>
            </a:pPr>
            <a:r>
              <a:rPr lang="nl-NL" sz="2400" i="0" u="none" strike="noStrike" cap="none" dirty="0">
                <a:solidFill>
                  <a:schemeClr val="dk1"/>
                </a:solidFill>
              </a:rPr>
              <a:t>Reflects the distribution of a cohort of patients over a set of health states over time</a:t>
            </a:r>
            <a:endParaRPr sz="2400" dirty="0"/>
          </a:p>
          <a:p>
            <a:pPr marL="342900" marR="0" lvl="0" indent="-165100" algn="l" rtl="0">
              <a:spcBef>
                <a:spcPts val="560"/>
              </a:spcBef>
              <a:spcAft>
                <a:spcPts val="0"/>
              </a:spcAft>
              <a:buClr>
                <a:srgbClr val="990033"/>
              </a:buClr>
              <a:buSzPts val="2800"/>
              <a:buFont typeface="Constantia"/>
              <a:buNone/>
            </a:pPr>
            <a:endParaRPr sz="2400" i="0" u="none" strike="noStrike" cap="none" dirty="0">
              <a:solidFill>
                <a:schemeClr val="dk1"/>
              </a:solidFill>
            </a:endParaRPr>
          </a:p>
        </p:txBody>
      </p:sp>
      <p:sp>
        <p:nvSpPr>
          <p:cNvPr id="677" name="Shape 677"/>
          <p:cNvSpPr txBox="1">
            <a:spLocks noGrp="1"/>
          </p:cNvSpPr>
          <p:nvPr>
            <p:ph type="sldNum" sz="quarter" idx="12"/>
          </p:nvPr>
        </p:nvSpPr>
        <p:spPr>
          <a:prstGeom prst="rect">
            <a:avLst/>
          </a:prstGeom>
          <a:noFill/>
          <a:ln>
            <a:noFill/>
          </a:ln>
        </p:spPr>
        <p:txBody>
          <a:bodyPr spcFirstLastPara="1" wrap="square" lIns="91425" tIns="45700" rIns="91425" bIns="45700" anchor="t" anchorCtr="0">
            <a:noAutofit/>
          </a:bodyPr>
          <a:lstStyle/>
          <a:p>
            <a:pPr marL="0" lvl="0" indent="0" rtl="0">
              <a:spcBef>
                <a:spcPts val="0"/>
              </a:spcBef>
              <a:spcAft>
                <a:spcPts val="0"/>
              </a:spcAft>
              <a:buClr>
                <a:srgbClr val="000000"/>
              </a:buClr>
              <a:buFont typeface="Arial"/>
              <a:buNone/>
            </a:pPr>
            <a:fld id="{00000000-1234-1234-1234-123412341234}" type="slidenum">
              <a:rPr lang="nl-NL"/>
              <a:t>8</a:t>
            </a:fld>
            <a:endParaRPr/>
          </a:p>
        </p:txBody>
      </p:sp>
      <p:grpSp>
        <p:nvGrpSpPr>
          <p:cNvPr id="657" name="Shape 657"/>
          <p:cNvGrpSpPr/>
          <p:nvPr/>
        </p:nvGrpSpPr>
        <p:grpSpPr>
          <a:xfrm>
            <a:off x="1578256" y="4145411"/>
            <a:ext cx="6646706" cy="2793900"/>
            <a:chOff x="1047750" y="4145411"/>
            <a:chExt cx="6646706" cy="2793900"/>
          </a:xfrm>
        </p:grpSpPr>
        <p:pic>
          <p:nvPicPr>
            <p:cNvPr id="658" name="Shape 658"/>
            <p:cNvPicPr preferRelativeResize="0"/>
            <p:nvPr/>
          </p:nvPicPr>
          <p:blipFill rotWithShape="1">
            <a:blip r:embed="rId3">
              <a:alphaModFix/>
            </a:blip>
            <a:srcRect/>
            <a:stretch/>
          </p:blipFill>
          <p:spPr>
            <a:xfrm>
              <a:off x="1047750" y="4145411"/>
              <a:ext cx="6044100" cy="2793900"/>
            </a:xfrm>
            <a:prstGeom prst="rect">
              <a:avLst/>
            </a:prstGeom>
            <a:noFill/>
            <a:ln>
              <a:noFill/>
            </a:ln>
          </p:spPr>
        </p:pic>
        <p:sp>
          <p:nvSpPr>
            <p:cNvPr id="659" name="Shape 659"/>
            <p:cNvSpPr/>
            <p:nvPr/>
          </p:nvSpPr>
          <p:spPr>
            <a:xfrm>
              <a:off x="6942356" y="4613793"/>
              <a:ext cx="752100"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200" i="1">
                  <a:solidFill>
                    <a:schemeClr val="dk1"/>
                  </a:solidFill>
                  <a:latin typeface="Constantia"/>
                  <a:ea typeface="Constantia"/>
                  <a:cs typeface="Constantia"/>
                  <a:sym typeface="Constantia"/>
                </a:rPr>
                <a:t>x</a:t>
              </a:r>
              <a:r>
                <a:rPr lang="nl-NL" sz="2200" baseline="-25000">
                  <a:solidFill>
                    <a:schemeClr val="dk1"/>
                  </a:solidFill>
                  <a:latin typeface="Cambria"/>
                  <a:ea typeface="Cambria"/>
                  <a:cs typeface="Cambria"/>
                  <a:sym typeface="Cambria"/>
                </a:rPr>
                <a:t>t</a:t>
              </a:r>
              <a:r>
                <a:rPr lang="nl-NL" sz="2200">
                  <a:solidFill>
                    <a:schemeClr val="dk1"/>
                  </a:solidFill>
                  <a:latin typeface="Constantia"/>
                  <a:ea typeface="Constantia"/>
                  <a:cs typeface="Constantia"/>
                  <a:sym typeface="Constantia"/>
                </a:rPr>
                <a:t>(</a:t>
              </a:r>
              <a:r>
                <a:rPr lang="nl-NL" sz="2200">
                  <a:solidFill>
                    <a:schemeClr val="dk1"/>
                  </a:solidFill>
                  <a:latin typeface="Cambria"/>
                  <a:ea typeface="Cambria"/>
                  <a:cs typeface="Cambria"/>
                  <a:sym typeface="Cambria"/>
                </a:rPr>
                <a:t>1</a:t>
              </a:r>
              <a:r>
                <a:rPr lang="nl-NL" sz="2200">
                  <a:solidFill>
                    <a:schemeClr val="dk1"/>
                  </a:solidFill>
                  <a:latin typeface="Constantia"/>
                  <a:ea typeface="Constantia"/>
                  <a:cs typeface="Constantia"/>
                  <a:sym typeface="Constantia"/>
                </a:rPr>
                <a:t>)</a:t>
              </a:r>
              <a:endParaRPr sz="2200">
                <a:solidFill>
                  <a:schemeClr val="dk1"/>
                </a:solidFill>
                <a:latin typeface="Constantia"/>
                <a:ea typeface="Constantia"/>
                <a:cs typeface="Constantia"/>
                <a:sym typeface="Constantia"/>
              </a:endParaRPr>
            </a:p>
          </p:txBody>
        </p:sp>
        <p:sp>
          <p:nvSpPr>
            <p:cNvPr id="660" name="Shape 660"/>
            <p:cNvSpPr/>
            <p:nvPr/>
          </p:nvSpPr>
          <p:spPr>
            <a:xfrm>
              <a:off x="6942356" y="4988533"/>
              <a:ext cx="752100"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200" i="1">
                  <a:solidFill>
                    <a:schemeClr val="dk1"/>
                  </a:solidFill>
                  <a:latin typeface="Constantia"/>
                  <a:ea typeface="Constantia"/>
                  <a:cs typeface="Constantia"/>
                  <a:sym typeface="Constantia"/>
                </a:rPr>
                <a:t>x</a:t>
              </a:r>
              <a:r>
                <a:rPr lang="nl-NL" sz="2200" baseline="-25000">
                  <a:solidFill>
                    <a:schemeClr val="dk1"/>
                  </a:solidFill>
                  <a:latin typeface="Cambria"/>
                  <a:ea typeface="Cambria"/>
                  <a:cs typeface="Cambria"/>
                  <a:sym typeface="Cambria"/>
                </a:rPr>
                <a:t>t</a:t>
              </a:r>
              <a:r>
                <a:rPr lang="nl-NL" sz="2200">
                  <a:solidFill>
                    <a:schemeClr val="dk1"/>
                  </a:solidFill>
                  <a:latin typeface="Constantia"/>
                  <a:ea typeface="Constantia"/>
                  <a:cs typeface="Constantia"/>
                  <a:sym typeface="Constantia"/>
                </a:rPr>
                <a:t>(</a:t>
              </a:r>
              <a:r>
                <a:rPr lang="nl-NL" sz="2200">
                  <a:solidFill>
                    <a:schemeClr val="dk1"/>
                  </a:solidFill>
                  <a:latin typeface="Cambria"/>
                  <a:ea typeface="Cambria"/>
                  <a:cs typeface="Cambria"/>
                  <a:sym typeface="Cambria"/>
                </a:rPr>
                <a:t>2</a:t>
              </a:r>
              <a:r>
                <a:rPr lang="nl-NL" sz="2200">
                  <a:solidFill>
                    <a:schemeClr val="dk1"/>
                  </a:solidFill>
                  <a:latin typeface="Constantia"/>
                  <a:ea typeface="Constantia"/>
                  <a:cs typeface="Constantia"/>
                  <a:sym typeface="Constantia"/>
                </a:rPr>
                <a:t>)</a:t>
              </a:r>
              <a:endParaRPr sz="2200">
                <a:solidFill>
                  <a:schemeClr val="dk1"/>
                </a:solidFill>
                <a:latin typeface="Constantia"/>
                <a:ea typeface="Constantia"/>
                <a:cs typeface="Constantia"/>
                <a:sym typeface="Constantia"/>
              </a:endParaRPr>
            </a:p>
          </p:txBody>
        </p:sp>
        <p:sp>
          <p:nvSpPr>
            <p:cNvPr id="661" name="Shape 661"/>
            <p:cNvSpPr/>
            <p:nvPr/>
          </p:nvSpPr>
          <p:spPr>
            <a:xfrm>
              <a:off x="6942356" y="5381745"/>
              <a:ext cx="752100"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200" i="1">
                  <a:solidFill>
                    <a:schemeClr val="dk1"/>
                  </a:solidFill>
                  <a:latin typeface="Constantia"/>
                  <a:ea typeface="Constantia"/>
                  <a:cs typeface="Constantia"/>
                  <a:sym typeface="Constantia"/>
                </a:rPr>
                <a:t>x</a:t>
              </a:r>
              <a:r>
                <a:rPr lang="nl-NL" sz="2200" baseline="-25000">
                  <a:solidFill>
                    <a:schemeClr val="dk1"/>
                  </a:solidFill>
                  <a:latin typeface="Cambria"/>
                  <a:ea typeface="Cambria"/>
                  <a:cs typeface="Cambria"/>
                  <a:sym typeface="Cambria"/>
                </a:rPr>
                <a:t>t</a:t>
              </a:r>
              <a:r>
                <a:rPr lang="nl-NL" sz="2200">
                  <a:solidFill>
                    <a:schemeClr val="dk1"/>
                  </a:solidFill>
                  <a:latin typeface="Constantia"/>
                  <a:ea typeface="Constantia"/>
                  <a:cs typeface="Constantia"/>
                  <a:sym typeface="Constantia"/>
                </a:rPr>
                <a:t>(</a:t>
              </a:r>
              <a:r>
                <a:rPr lang="nl-NL" sz="2200">
                  <a:solidFill>
                    <a:schemeClr val="dk1"/>
                  </a:solidFill>
                  <a:latin typeface="Cambria"/>
                  <a:ea typeface="Cambria"/>
                  <a:cs typeface="Cambria"/>
                  <a:sym typeface="Cambria"/>
                </a:rPr>
                <a:t>3</a:t>
              </a:r>
              <a:r>
                <a:rPr lang="nl-NL" sz="2200">
                  <a:solidFill>
                    <a:schemeClr val="dk1"/>
                  </a:solidFill>
                  <a:latin typeface="Constantia"/>
                  <a:ea typeface="Constantia"/>
                  <a:cs typeface="Constantia"/>
                  <a:sym typeface="Constantia"/>
                </a:rPr>
                <a:t>)</a:t>
              </a:r>
              <a:endParaRPr sz="2200">
                <a:solidFill>
                  <a:schemeClr val="dk1"/>
                </a:solidFill>
                <a:latin typeface="Constantia"/>
                <a:ea typeface="Constantia"/>
                <a:cs typeface="Constantia"/>
                <a:sym typeface="Constantia"/>
              </a:endParaRPr>
            </a:p>
          </p:txBody>
        </p:sp>
      </p:grpSp>
      <p:sp>
        <p:nvSpPr>
          <p:cNvPr id="662" name="Shape 662"/>
          <p:cNvSpPr/>
          <p:nvPr/>
        </p:nvSpPr>
        <p:spPr>
          <a:xfrm>
            <a:off x="1428270" y="2301897"/>
            <a:ext cx="5623560" cy="430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i="1">
                <a:solidFill>
                  <a:schemeClr val="dk1"/>
                </a:solidFill>
                <a:latin typeface="Constantia"/>
                <a:ea typeface="Constantia"/>
                <a:cs typeface="Constantia"/>
                <a:sym typeface="Constantia"/>
              </a:rPr>
              <a:t>x</a:t>
            </a:r>
            <a:r>
              <a:rPr lang="nl-NL" sz="2200" baseline="-25000">
                <a:solidFill>
                  <a:schemeClr val="dk1"/>
                </a:solidFill>
                <a:latin typeface="Cambria"/>
                <a:ea typeface="Cambria"/>
                <a:cs typeface="Cambria"/>
                <a:sym typeface="Cambria"/>
              </a:rPr>
              <a:t>0  </a:t>
            </a:r>
            <a:r>
              <a:rPr lang="nl-NL" sz="2200">
                <a:solidFill>
                  <a:schemeClr val="dk1"/>
                </a:solidFill>
                <a:latin typeface="Constantia"/>
                <a:ea typeface="Constantia"/>
                <a:cs typeface="Constantia"/>
                <a:sym typeface="Constantia"/>
              </a:rPr>
              <a:t>=  [</a:t>
            </a:r>
            <a:r>
              <a:rPr lang="nl-NL" sz="2200">
                <a:solidFill>
                  <a:schemeClr val="dk1"/>
                </a:solidFill>
                <a:latin typeface="Cambria"/>
                <a:ea typeface="Cambria"/>
                <a:cs typeface="Cambria"/>
                <a:sym typeface="Cambria"/>
              </a:rPr>
              <a:t>1.00		0.00		0.00</a:t>
            </a:r>
            <a:r>
              <a:rPr lang="nl-NL" sz="2200">
                <a:solidFill>
                  <a:schemeClr val="dk1"/>
                </a:solidFill>
                <a:latin typeface="Constantia"/>
                <a:ea typeface="Constantia"/>
                <a:cs typeface="Constantia"/>
                <a:sym typeface="Constantia"/>
              </a:rPr>
              <a:t>]</a:t>
            </a:r>
            <a:endParaRPr sz="2200">
              <a:solidFill>
                <a:schemeClr val="dk1"/>
              </a:solidFill>
              <a:latin typeface="Constantia"/>
              <a:ea typeface="Constantia"/>
              <a:cs typeface="Constantia"/>
              <a:sym typeface="Constantia"/>
            </a:endParaRPr>
          </a:p>
        </p:txBody>
      </p:sp>
      <p:sp>
        <p:nvSpPr>
          <p:cNvPr id="663" name="Shape 663"/>
          <p:cNvSpPr/>
          <p:nvPr/>
        </p:nvSpPr>
        <p:spPr>
          <a:xfrm>
            <a:off x="1428270" y="2301897"/>
            <a:ext cx="5623560" cy="430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i="1">
                <a:solidFill>
                  <a:schemeClr val="dk1"/>
                </a:solidFill>
                <a:latin typeface="Constantia"/>
                <a:ea typeface="Constantia"/>
                <a:cs typeface="Constantia"/>
                <a:sym typeface="Constantia"/>
              </a:rPr>
              <a:t>x</a:t>
            </a:r>
            <a:r>
              <a:rPr lang="nl-NL" sz="2200" baseline="-25000">
                <a:solidFill>
                  <a:schemeClr val="dk1"/>
                </a:solidFill>
                <a:latin typeface="Cambria"/>
                <a:ea typeface="Cambria"/>
                <a:cs typeface="Cambria"/>
                <a:sym typeface="Cambria"/>
              </a:rPr>
              <a:t>1  </a:t>
            </a:r>
            <a:r>
              <a:rPr lang="nl-NL" sz="2200">
                <a:solidFill>
                  <a:schemeClr val="dk1"/>
                </a:solidFill>
                <a:latin typeface="Constantia"/>
                <a:ea typeface="Constantia"/>
                <a:cs typeface="Constantia"/>
                <a:sym typeface="Constantia"/>
              </a:rPr>
              <a:t>=  [</a:t>
            </a:r>
            <a:r>
              <a:rPr lang="nl-NL" sz="2200">
                <a:solidFill>
                  <a:schemeClr val="dk1"/>
                </a:solidFill>
                <a:latin typeface="Cambria"/>
                <a:ea typeface="Cambria"/>
                <a:cs typeface="Cambria"/>
                <a:sym typeface="Cambria"/>
              </a:rPr>
              <a:t>0.75		0.20		0.05</a:t>
            </a:r>
            <a:r>
              <a:rPr lang="nl-NL" sz="2200">
                <a:solidFill>
                  <a:schemeClr val="dk1"/>
                </a:solidFill>
                <a:latin typeface="Constantia"/>
                <a:ea typeface="Constantia"/>
                <a:cs typeface="Constantia"/>
                <a:sym typeface="Constantia"/>
              </a:rPr>
              <a:t>]</a:t>
            </a:r>
            <a:endParaRPr sz="2200">
              <a:solidFill>
                <a:schemeClr val="dk1"/>
              </a:solidFill>
              <a:latin typeface="Constantia"/>
              <a:ea typeface="Constantia"/>
              <a:cs typeface="Constantia"/>
              <a:sym typeface="Constantia"/>
            </a:endParaRPr>
          </a:p>
        </p:txBody>
      </p:sp>
      <p:sp>
        <p:nvSpPr>
          <p:cNvPr id="664" name="Shape 664"/>
          <p:cNvSpPr/>
          <p:nvPr/>
        </p:nvSpPr>
        <p:spPr>
          <a:xfrm>
            <a:off x="1428270" y="2301897"/>
            <a:ext cx="5623560" cy="430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i="1">
                <a:solidFill>
                  <a:schemeClr val="dk1"/>
                </a:solidFill>
                <a:latin typeface="Constantia"/>
                <a:ea typeface="Constantia"/>
                <a:cs typeface="Constantia"/>
                <a:sym typeface="Constantia"/>
              </a:rPr>
              <a:t>x</a:t>
            </a:r>
            <a:r>
              <a:rPr lang="nl-NL" sz="2200" baseline="-25000">
                <a:solidFill>
                  <a:schemeClr val="dk1"/>
                </a:solidFill>
                <a:latin typeface="Cambria"/>
                <a:ea typeface="Cambria"/>
                <a:cs typeface="Cambria"/>
                <a:sym typeface="Cambria"/>
              </a:rPr>
              <a:t>2  </a:t>
            </a:r>
            <a:r>
              <a:rPr lang="nl-NL" sz="2200">
                <a:solidFill>
                  <a:schemeClr val="dk1"/>
                </a:solidFill>
                <a:latin typeface="Constantia"/>
                <a:ea typeface="Constantia"/>
                <a:cs typeface="Constantia"/>
                <a:sym typeface="Constantia"/>
              </a:rPr>
              <a:t>=  [</a:t>
            </a:r>
            <a:r>
              <a:rPr lang="nl-NL" sz="2200">
                <a:solidFill>
                  <a:schemeClr val="dk1"/>
                </a:solidFill>
                <a:latin typeface="Cambria"/>
                <a:ea typeface="Cambria"/>
                <a:cs typeface="Cambria"/>
                <a:sym typeface="Cambria"/>
              </a:rPr>
              <a:t>0.56		0.32		0.12</a:t>
            </a:r>
            <a:r>
              <a:rPr lang="nl-NL" sz="2200">
                <a:solidFill>
                  <a:schemeClr val="dk1"/>
                </a:solidFill>
                <a:latin typeface="Constantia"/>
                <a:ea typeface="Constantia"/>
                <a:cs typeface="Constantia"/>
                <a:sym typeface="Constantia"/>
              </a:rPr>
              <a:t>]</a:t>
            </a:r>
            <a:endParaRPr sz="2200">
              <a:solidFill>
                <a:schemeClr val="dk1"/>
              </a:solidFill>
              <a:latin typeface="Constantia"/>
              <a:ea typeface="Constantia"/>
              <a:cs typeface="Constantia"/>
              <a:sym typeface="Constantia"/>
            </a:endParaRPr>
          </a:p>
        </p:txBody>
      </p:sp>
      <p:sp>
        <p:nvSpPr>
          <p:cNvPr id="665" name="Shape 665"/>
          <p:cNvSpPr/>
          <p:nvPr/>
        </p:nvSpPr>
        <p:spPr>
          <a:xfrm>
            <a:off x="1428270" y="2301897"/>
            <a:ext cx="5623560" cy="430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i="1">
                <a:solidFill>
                  <a:schemeClr val="dk1"/>
                </a:solidFill>
                <a:latin typeface="Constantia"/>
                <a:ea typeface="Constantia"/>
                <a:cs typeface="Constantia"/>
                <a:sym typeface="Constantia"/>
              </a:rPr>
              <a:t>x</a:t>
            </a:r>
            <a:r>
              <a:rPr lang="nl-NL" sz="2200" baseline="-25000">
                <a:solidFill>
                  <a:schemeClr val="dk1"/>
                </a:solidFill>
                <a:latin typeface="Cambria"/>
                <a:ea typeface="Cambria"/>
                <a:cs typeface="Cambria"/>
                <a:sym typeface="Cambria"/>
              </a:rPr>
              <a:t>3  </a:t>
            </a:r>
            <a:r>
              <a:rPr lang="nl-NL" sz="2200">
                <a:solidFill>
                  <a:schemeClr val="dk1"/>
                </a:solidFill>
                <a:latin typeface="Constantia"/>
                <a:ea typeface="Constantia"/>
                <a:cs typeface="Constantia"/>
                <a:sym typeface="Constantia"/>
              </a:rPr>
              <a:t>=  [</a:t>
            </a:r>
            <a:r>
              <a:rPr lang="nl-NL" sz="2200">
                <a:solidFill>
                  <a:schemeClr val="dk1"/>
                </a:solidFill>
                <a:latin typeface="Cambria"/>
                <a:ea typeface="Cambria"/>
                <a:cs typeface="Cambria"/>
                <a:sym typeface="Cambria"/>
              </a:rPr>
              <a:t>0.42		0.38		0.19</a:t>
            </a:r>
            <a:r>
              <a:rPr lang="nl-NL" sz="2200">
                <a:solidFill>
                  <a:schemeClr val="dk1"/>
                </a:solidFill>
                <a:latin typeface="Constantia"/>
                <a:ea typeface="Constantia"/>
                <a:cs typeface="Constantia"/>
                <a:sym typeface="Constantia"/>
              </a:rPr>
              <a:t>]</a:t>
            </a:r>
            <a:endParaRPr sz="2200">
              <a:solidFill>
                <a:schemeClr val="dk1"/>
              </a:solidFill>
              <a:latin typeface="Constantia"/>
              <a:ea typeface="Constantia"/>
              <a:cs typeface="Constantia"/>
              <a:sym typeface="Constantia"/>
            </a:endParaRPr>
          </a:p>
        </p:txBody>
      </p:sp>
      <p:sp>
        <p:nvSpPr>
          <p:cNvPr id="666" name="Shape 666"/>
          <p:cNvSpPr/>
          <p:nvPr/>
        </p:nvSpPr>
        <p:spPr>
          <a:xfrm>
            <a:off x="1428270" y="2301897"/>
            <a:ext cx="5623560" cy="430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i="1">
                <a:solidFill>
                  <a:schemeClr val="dk1"/>
                </a:solidFill>
                <a:latin typeface="Constantia"/>
                <a:ea typeface="Constantia"/>
                <a:cs typeface="Constantia"/>
                <a:sym typeface="Constantia"/>
              </a:rPr>
              <a:t>x</a:t>
            </a:r>
            <a:r>
              <a:rPr lang="nl-NL" sz="2200" baseline="-25000">
                <a:solidFill>
                  <a:schemeClr val="dk1"/>
                </a:solidFill>
                <a:latin typeface="Cambria"/>
                <a:ea typeface="Cambria"/>
                <a:cs typeface="Cambria"/>
                <a:sym typeface="Cambria"/>
              </a:rPr>
              <a:t>4  </a:t>
            </a:r>
            <a:r>
              <a:rPr lang="nl-NL" sz="2200">
                <a:solidFill>
                  <a:schemeClr val="dk1"/>
                </a:solidFill>
                <a:latin typeface="Constantia"/>
                <a:ea typeface="Constantia"/>
                <a:cs typeface="Constantia"/>
                <a:sym typeface="Constantia"/>
              </a:rPr>
              <a:t>=  [</a:t>
            </a:r>
            <a:r>
              <a:rPr lang="nl-NL" sz="2200">
                <a:solidFill>
                  <a:schemeClr val="dk1"/>
                </a:solidFill>
                <a:latin typeface="Cambria"/>
                <a:ea typeface="Cambria"/>
                <a:cs typeface="Cambria"/>
                <a:sym typeface="Cambria"/>
              </a:rPr>
              <a:t>0.32		0.41		0.27</a:t>
            </a:r>
            <a:r>
              <a:rPr lang="nl-NL" sz="2200">
                <a:solidFill>
                  <a:schemeClr val="dk1"/>
                </a:solidFill>
                <a:latin typeface="Constantia"/>
                <a:ea typeface="Constantia"/>
                <a:cs typeface="Constantia"/>
                <a:sym typeface="Constantia"/>
              </a:rPr>
              <a:t>]</a:t>
            </a:r>
            <a:endParaRPr sz="2200">
              <a:solidFill>
                <a:schemeClr val="dk1"/>
              </a:solidFill>
              <a:latin typeface="Constantia"/>
              <a:ea typeface="Constantia"/>
              <a:cs typeface="Constantia"/>
              <a:sym typeface="Constantia"/>
            </a:endParaRPr>
          </a:p>
        </p:txBody>
      </p:sp>
      <p:sp>
        <p:nvSpPr>
          <p:cNvPr id="667" name="Shape 667"/>
          <p:cNvSpPr/>
          <p:nvPr/>
        </p:nvSpPr>
        <p:spPr>
          <a:xfrm>
            <a:off x="1428270" y="2301897"/>
            <a:ext cx="5623560" cy="430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i="1">
                <a:solidFill>
                  <a:schemeClr val="dk1"/>
                </a:solidFill>
                <a:latin typeface="Constantia"/>
                <a:ea typeface="Constantia"/>
                <a:cs typeface="Constantia"/>
                <a:sym typeface="Constantia"/>
              </a:rPr>
              <a:t>x</a:t>
            </a:r>
            <a:r>
              <a:rPr lang="nl-NL" sz="2200" baseline="-25000">
                <a:solidFill>
                  <a:schemeClr val="dk1"/>
                </a:solidFill>
                <a:latin typeface="Cambria"/>
                <a:ea typeface="Cambria"/>
                <a:cs typeface="Cambria"/>
                <a:sym typeface="Cambria"/>
              </a:rPr>
              <a:t>5  </a:t>
            </a:r>
            <a:r>
              <a:rPr lang="nl-NL" sz="2200">
                <a:solidFill>
                  <a:schemeClr val="dk1"/>
                </a:solidFill>
                <a:latin typeface="Constantia"/>
                <a:ea typeface="Constantia"/>
                <a:cs typeface="Constantia"/>
                <a:sym typeface="Constantia"/>
              </a:rPr>
              <a:t>=  [</a:t>
            </a:r>
            <a:r>
              <a:rPr lang="nl-NL" sz="2200">
                <a:solidFill>
                  <a:schemeClr val="dk1"/>
                </a:solidFill>
                <a:latin typeface="Cambria"/>
                <a:ea typeface="Cambria"/>
                <a:cs typeface="Cambria"/>
                <a:sym typeface="Cambria"/>
              </a:rPr>
              <a:t>0.24		0.41		0.35</a:t>
            </a:r>
            <a:r>
              <a:rPr lang="nl-NL" sz="2200">
                <a:solidFill>
                  <a:schemeClr val="dk1"/>
                </a:solidFill>
                <a:latin typeface="Constantia"/>
                <a:ea typeface="Constantia"/>
                <a:cs typeface="Constantia"/>
                <a:sym typeface="Constantia"/>
              </a:rPr>
              <a:t>]</a:t>
            </a:r>
            <a:endParaRPr sz="2200">
              <a:solidFill>
                <a:schemeClr val="dk1"/>
              </a:solidFill>
              <a:latin typeface="Constantia"/>
              <a:ea typeface="Constantia"/>
              <a:cs typeface="Constantia"/>
              <a:sym typeface="Constantia"/>
            </a:endParaRPr>
          </a:p>
        </p:txBody>
      </p:sp>
      <p:sp>
        <p:nvSpPr>
          <p:cNvPr id="668" name="Shape 668"/>
          <p:cNvSpPr/>
          <p:nvPr/>
        </p:nvSpPr>
        <p:spPr>
          <a:xfrm>
            <a:off x="1428270" y="2301897"/>
            <a:ext cx="5623560" cy="430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i="1">
                <a:solidFill>
                  <a:schemeClr val="dk1"/>
                </a:solidFill>
                <a:latin typeface="Constantia"/>
                <a:ea typeface="Constantia"/>
                <a:cs typeface="Constantia"/>
                <a:sym typeface="Constantia"/>
              </a:rPr>
              <a:t>x</a:t>
            </a:r>
            <a:r>
              <a:rPr lang="nl-NL" sz="2200" baseline="-25000">
                <a:solidFill>
                  <a:schemeClr val="dk1"/>
                </a:solidFill>
                <a:latin typeface="Cambria"/>
                <a:ea typeface="Cambria"/>
                <a:cs typeface="Cambria"/>
                <a:sym typeface="Cambria"/>
              </a:rPr>
              <a:t>10  </a:t>
            </a:r>
            <a:r>
              <a:rPr lang="nl-NL" sz="2200">
                <a:solidFill>
                  <a:schemeClr val="dk1"/>
                </a:solidFill>
                <a:latin typeface="Constantia"/>
                <a:ea typeface="Constantia"/>
                <a:cs typeface="Constantia"/>
                <a:sym typeface="Constantia"/>
              </a:rPr>
              <a:t>= [</a:t>
            </a:r>
            <a:r>
              <a:rPr lang="nl-NL" sz="2200">
                <a:solidFill>
                  <a:schemeClr val="dk1"/>
                </a:solidFill>
                <a:latin typeface="Cambria"/>
                <a:ea typeface="Cambria"/>
                <a:cs typeface="Cambria"/>
                <a:sym typeface="Cambria"/>
              </a:rPr>
              <a:t>0.06		0.28		0.66</a:t>
            </a:r>
            <a:r>
              <a:rPr lang="nl-NL" sz="2200">
                <a:solidFill>
                  <a:schemeClr val="dk1"/>
                </a:solidFill>
                <a:latin typeface="Constantia"/>
                <a:ea typeface="Constantia"/>
                <a:cs typeface="Constantia"/>
                <a:sym typeface="Constantia"/>
              </a:rPr>
              <a:t>]</a:t>
            </a:r>
            <a:endParaRPr sz="2200">
              <a:solidFill>
                <a:schemeClr val="dk1"/>
              </a:solidFill>
              <a:latin typeface="Constantia"/>
              <a:ea typeface="Constantia"/>
              <a:cs typeface="Constantia"/>
              <a:sym typeface="Constantia"/>
            </a:endParaRPr>
          </a:p>
        </p:txBody>
      </p:sp>
      <p:sp>
        <p:nvSpPr>
          <p:cNvPr id="669" name="Shape 669"/>
          <p:cNvSpPr/>
          <p:nvPr/>
        </p:nvSpPr>
        <p:spPr>
          <a:xfrm>
            <a:off x="1428270" y="2301897"/>
            <a:ext cx="5623560" cy="430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i="1">
                <a:solidFill>
                  <a:schemeClr val="dk1"/>
                </a:solidFill>
                <a:latin typeface="Constantia"/>
                <a:ea typeface="Constantia"/>
                <a:cs typeface="Constantia"/>
                <a:sym typeface="Constantia"/>
              </a:rPr>
              <a:t>x</a:t>
            </a:r>
            <a:r>
              <a:rPr lang="nl-NL" sz="2200" baseline="-25000">
                <a:solidFill>
                  <a:schemeClr val="dk1"/>
                </a:solidFill>
                <a:latin typeface="Cambria"/>
                <a:ea typeface="Cambria"/>
                <a:cs typeface="Cambria"/>
                <a:sym typeface="Cambria"/>
              </a:rPr>
              <a:t>15  </a:t>
            </a:r>
            <a:r>
              <a:rPr lang="nl-NL" sz="2200">
                <a:solidFill>
                  <a:schemeClr val="dk1"/>
                </a:solidFill>
                <a:latin typeface="Constantia"/>
                <a:ea typeface="Constantia"/>
                <a:cs typeface="Constantia"/>
                <a:sym typeface="Constantia"/>
              </a:rPr>
              <a:t>= [</a:t>
            </a:r>
            <a:r>
              <a:rPr lang="nl-NL" sz="2200">
                <a:solidFill>
                  <a:schemeClr val="dk1"/>
                </a:solidFill>
                <a:latin typeface="Cambria"/>
                <a:ea typeface="Cambria"/>
                <a:cs typeface="Cambria"/>
                <a:sym typeface="Cambria"/>
              </a:rPr>
              <a:t>0.01		0.15		0.84</a:t>
            </a:r>
            <a:r>
              <a:rPr lang="nl-NL" sz="2200">
                <a:solidFill>
                  <a:schemeClr val="dk1"/>
                </a:solidFill>
                <a:latin typeface="Constantia"/>
                <a:ea typeface="Constantia"/>
                <a:cs typeface="Constantia"/>
                <a:sym typeface="Constantia"/>
              </a:rPr>
              <a:t>]</a:t>
            </a:r>
            <a:endParaRPr sz="2200">
              <a:solidFill>
                <a:schemeClr val="dk1"/>
              </a:solidFill>
              <a:latin typeface="Constantia"/>
              <a:ea typeface="Constantia"/>
              <a:cs typeface="Constantia"/>
              <a:sym typeface="Constantia"/>
            </a:endParaRPr>
          </a:p>
        </p:txBody>
      </p:sp>
      <p:grpSp>
        <p:nvGrpSpPr>
          <p:cNvPr id="39" name="Shape 645"/>
          <p:cNvGrpSpPr/>
          <p:nvPr/>
        </p:nvGrpSpPr>
        <p:grpSpPr>
          <a:xfrm>
            <a:off x="2183731" y="3238921"/>
            <a:ext cx="4881290" cy="845218"/>
            <a:chOff x="1773382" y="4354898"/>
            <a:chExt cx="4881290" cy="845218"/>
          </a:xfrm>
        </p:grpSpPr>
        <p:sp>
          <p:nvSpPr>
            <p:cNvPr id="40" name="Shape 646"/>
            <p:cNvSpPr/>
            <p:nvPr/>
          </p:nvSpPr>
          <p:spPr>
            <a:xfrm>
              <a:off x="1773382" y="4359516"/>
              <a:ext cx="1200600" cy="840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600" b="1">
                  <a:solidFill>
                    <a:srgbClr val="3F3F3F"/>
                  </a:solidFill>
                  <a:latin typeface="Calibri"/>
                  <a:ea typeface="Calibri"/>
                  <a:cs typeface="Calibri"/>
                  <a:sym typeface="Calibri"/>
                </a:rPr>
                <a:t>Healthy</a:t>
              </a:r>
              <a:endParaRPr sz="1600" b="1">
                <a:solidFill>
                  <a:srgbClr val="3F3F3F"/>
                </a:solidFill>
                <a:latin typeface="Calibri"/>
                <a:ea typeface="Calibri"/>
                <a:cs typeface="Calibri"/>
                <a:sym typeface="Calibri"/>
              </a:endParaRPr>
            </a:p>
          </p:txBody>
        </p:sp>
        <p:sp>
          <p:nvSpPr>
            <p:cNvPr id="41" name="Shape 647"/>
            <p:cNvSpPr/>
            <p:nvPr/>
          </p:nvSpPr>
          <p:spPr>
            <a:xfrm>
              <a:off x="3551382" y="4359516"/>
              <a:ext cx="1200600" cy="840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600" b="1">
                  <a:solidFill>
                    <a:srgbClr val="3F3F3F"/>
                  </a:solidFill>
                  <a:latin typeface="Calibri"/>
                  <a:ea typeface="Calibri"/>
                  <a:cs typeface="Calibri"/>
                  <a:sym typeface="Calibri"/>
                </a:rPr>
                <a:t>Sick</a:t>
              </a:r>
              <a:endParaRPr sz="1600" b="1">
                <a:solidFill>
                  <a:srgbClr val="3F3F3F"/>
                </a:solidFill>
                <a:latin typeface="Calibri"/>
                <a:ea typeface="Calibri"/>
                <a:cs typeface="Calibri"/>
                <a:sym typeface="Calibri"/>
              </a:endParaRPr>
            </a:p>
          </p:txBody>
        </p:sp>
        <p:sp>
          <p:nvSpPr>
            <p:cNvPr id="42" name="Shape 648"/>
            <p:cNvSpPr/>
            <p:nvPr/>
          </p:nvSpPr>
          <p:spPr>
            <a:xfrm>
              <a:off x="5454072" y="4354898"/>
              <a:ext cx="1200600" cy="840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600" b="1" dirty="0">
                  <a:solidFill>
                    <a:srgbClr val="3F3F3F"/>
                  </a:solidFill>
                  <a:latin typeface="Calibri"/>
                  <a:ea typeface="Calibri"/>
                  <a:cs typeface="Calibri"/>
                  <a:sym typeface="Calibri"/>
                </a:rPr>
                <a:t>Dead</a:t>
              </a:r>
              <a:endParaRPr sz="1600" b="1" dirty="0">
                <a:solidFill>
                  <a:srgbClr val="3F3F3F"/>
                </a:solidFill>
                <a:latin typeface="Calibri"/>
                <a:ea typeface="Calibri"/>
                <a:cs typeface="Calibri"/>
                <a:sym typeface="Calibri"/>
              </a:endParaRPr>
            </a:p>
          </p:txBody>
        </p:sp>
        <p:cxnSp>
          <p:nvCxnSpPr>
            <p:cNvPr id="43" name="Shape 649"/>
            <p:cNvCxnSpPr/>
            <p:nvPr/>
          </p:nvCxnSpPr>
          <p:spPr>
            <a:xfrm rot="-5400000" flipH="1">
              <a:off x="3262432" y="3470766"/>
              <a:ext cx="600" cy="1778100"/>
            </a:xfrm>
            <a:prstGeom prst="curvedConnector3">
              <a:avLst>
                <a:gd name="adj1" fmla="val -26835667"/>
              </a:avLst>
            </a:prstGeom>
            <a:noFill/>
            <a:ln w="25400" cap="flat" cmpd="sng">
              <a:solidFill>
                <a:srgbClr val="3F3F3F"/>
              </a:solidFill>
              <a:prstDash val="solid"/>
              <a:round/>
              <a:headEnd type="none" w="sm" len="sm"/>
              <a:tailEnd type="triangle" w="lg" len="lg"/>
            </a:ln>
          </p:spPr>
        </p:cxnSp>
        <p:cxnSp>
          <p:nvCxnSpPr>
            <p:cNvPr id="44" name="Shape 650"/>
            <p:cNvCxnSpPr/>
            <p:nvPr/>
          </p:nvCxnSpPr>
          <p:spPr>
            <a:xfrm rot="-5400000">
              <a:off x="5100732" y="3405966"/>
              <a:ext cx="4500" cy="1902600"/>
            </a:xfrm>
            <a:prstGeom prst="curvedConnector3">
              <a:avLst>
                <a:gd name="adj1" fmla="val 3136645"/>
              </a:avLst>
            </a:prstGeom>
            <a:noFill/>
            <a:ln w="25400" cap="flat" cmpd="sng">
              <a:solidFill>
                <a:srgbClr val="3F3F3F"/>
              </a:solidFill>
              <a:prstDash val="solid"/>
              <a:round/>
              <a:headEnd type="none" w="sm" len="sm"/>
              <a:tailEnd type="triangle" w="lg" len="lg"/>
            </a:ln>
          </p:spPr>
        </p:cxnSp>
        <p:cxnSp>
          <p:nvCxnSpPr>
            <p:cNvPr id="45" name="Shape 651"/>
            <p:cNvCxnSpPr/>
            <p:nvPr/>
          </p:nvCxnSpPr>
          <p:spPr>
            <a:xfrm rot="-5400000">
              <a:off x="4211782" y="3357516"/>
              <a:ext cx="4500" cy="3680700"/>
            </a:xfrm>
            <a:prstGeom prst="curvedConnector3">
              <a:avLst>
                <a:gd name="adj1" fmla="val -8890355"/>
              </a:avLst>
            </a:prstGeom>
            <a:noFill/>
            <a:ln w="25400" cap="flat" cmpd="sng">
              <a:solidFill>
                <a:srgbClr val="3F3F3F"/>
              </a:solidFill>
              <a:prstDash val="solid"/>
              <a:round/>
              <a:headEnd type="none" w="sm" len="sm"/>
              <a:tailEnd type="triangle" w="lg" len="lg"/>
            </a:ln>
          </p:spPr>
        </p:cxnSp>
        <p:cxnSp>
          <p:nvCxnSpPr>
            <p:cNvPr id="46" name="Shape 652"/>
            <p:cNvCxnSpPr/>
            <p:nvPr/>
          </p:nvCxnSpPr>
          <p:spPr>
            <a:xfrm rot="10800000" flipH="1">
              <a:off x="1773382" y="4482620"/>
              <a:ext cx="175824" cy="297197"/>
            </a:xfrm>
            <a:prstGeom prst="curvedConnector4">
              <a:avLst>
                <a:gd name="adj1" fmla="val -130016"/>
                <a:gd name="adj2" fmla="val 218340"/>
              </a:avLst>
            </a:prstGeom>
            <a:noFill/>
            <a:ln w="25400" cap="flat" cmpd="sng">
              <a:solidFill>
                <a:srgbClr val="3F3F3F"/>
              </a:solidFill>
              <a:prstDash val="solid"/>
              <a:round/>
              <a:headEnd type="none" w="sm" len="sm"/>
              <a:tailEnd type="triangle" w="lg" len="lg"/>
            </a:ln>
          </p:spPr>
        </p:cxnSp>
        <p:cxnSp>
          <p:nvCxnSpPr>
            <p:cNvPr id="47" name="Shape 653"/>
            <p:cNvCxnSpPr/>
            <p:nvPr/>
          </p:nvCxnSpPr>
          <p:spPr>
            <a:xfrm rot="10800000" flipH="1" flipV="1">
              <a:off x="3551382" y="4779815"/>
              <a:ext cx="175824" cy="297197"/>
            </a:xfrm>
            <a:prstGeom prst="curvedConnector4">
              <a:avLst>
                <a:gd name="adj1" fmla="val -130016"/>
                <a:gd name="adj2" fmla="val 218340"/>
              </a:avLst>
            </a:prstGeom>
            <a:noFill/>
            <a:ln w="25400" cap="flat" cmpd="sng">
              <a:solidFill>
                <a:srgbClr val="3F3F3F"/>
              </a:solidFill>
              <a:prstDash val="solid"/>
              <a:round/>
              <a:headEnd type="none" w="sm" len="sm"/>
              <a:tailEnd type="triangle" w="lg" len="lg"/>
            </a:ln>
          </p:spPr>
        </p:cxnSp>
        <p:cxnSp>
          <p:nvCxnSpPr>
            <p:cNvPr id="48" name="Shape 654"/>
            <p:cNvCxnSpPr/>
            <p:nvPr/>
          </p:nvCxnSpPr>
          <p:spPr>
            <a:xfrm rot="10800000" flipH="1" flipV="1">
              <a:off x="5454072" y="4775197"/>
              <a:ext cx="175824" cy="297197"/>
            </a:xfrm>
            <a:prstGeom prst="curvedConnector4">
              <a:avLst>
                <a:gd name="adj1" fmla="val -130016"/>
                <a:gd name="adj2" fmla="val 218340"/>
              </a:avLst>
            </a:prstGeom>
            <a:noFill/>
            <a:ln w="25400" cap="flat" cmpd="sng">
              <a:solidFill>
                <a:srgbClr val="3F3F3F"/>
              </a:solidFill>
              <a:prstDash val="solid"/>
              <a:round/>
              <a:headEnd type="none" w="sm" len="sm"/>
              <a:tailEnd type="triangle" w="lg" len="lg"/>
            </a:ln>
          </p:spPr>
        </p:cxnSp>
      </p:grpSp>
      <p:grpSp>
        <p:nvGrpSpPr>
          <p:cNvPr id="49" name="Shape 670"/>
          <p:cNvGrpSpPr/>
          <p:nvPr/>
        </p:nvGrpSpPr>
        <p:grpSpPr>
          <a:xfrm>
            <a:off x="1405778" y="2795525"/>
            <a:ext cx="4438753" cy="1689585"/>
            <a:chOff x="1405778" y="2795525"/>
            <a:chExt cx="4438753" cy="1689585"/>
          </a:xfrm>
        </p:grpSpPr>
        <p:sp>
          <p:nvSpPr>
            <p:cNvPr id="50" name="Shape 671"/>
            <p:cNvSpPr txBox="1"/>
            <p:nvPr/>
          </p:nvSpPr>
          <p:spPr>
            <a:xfrm>
              <a:off x="1405778" y="3287804"/>
              <a:ext cx="662400" cy="307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400">
                  <a:solidFill>
                    <a:schemeClr val="dk1"/>
                  </a:solidFill>
                  <a:latin typeface="Calibri"/>
                  <a:ea typeface="Calibri"/>
                  <a:cs typeface="Calibri"/>
                  <a:sym typeface="Calibri"/>
                </a:rPr>
                <a:t>0.75</a:t>
              </a:r>
              <a:endParaRPr sz="1400">
                <a:solidFill>
                  <a:schemeClr val="dk1"/>
                </a:solidFill>
                <a:latin typeface="Calibri"/>
                <a:ea typeface="Calibri"/>
                <a:cs typeface="Calibri"/>
                <a:sym typeface="Calibri"/>
              </a:endParaRPr>
            </a:p>
          </p:txBody>
        </p:sp>
        <p:sp>
          <p:nvSpPr>
            <p:cNvPr id="51" name="Shape 672"/>
            <p:cNvSpPr txBox="1"/>
            <p:nvPr/>
          </p:nvSpPr>
          <p:spPr>
            <a:xfrm>
              <a:off x="3135655" y="2795525"/>
              <a:ext cx="662400" cy="307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400">
                  <a:solidFill>
                    <a:schemeClr val="dk1"/>
                  </a:solidFill>
                  <a:latin typeface="Calibri"/>
                  <a:ea typeface="Calibri"/>
                  <a:cs typeface="Calibri"/>
                  <a:sym typeface="Calibri"/>
                </a:rPr>
                <a:t>0.20</a:t>
              </a:r>
              <a:endParaRPr sz="1400" dirty="0">
                <a:solidFill>
                  <a:schemeClr val="dk1"/>
                </a:solidFill>
                <a:latin typeface="Calibri"/>
                <a:ea typeface="Calibri"/>
                <a:cs typeface="Calibri"/>
                <a:sym typeface="Calibri"/>
              </a:endParaRPr>
            </a:p>
          </p:txBody>
        </p:sp>
        <p:sp>
          <p:nvSpPr>
            <p:cNvPr id="52" name="Shape 673"/>
            <p:cNvSpPr txBox="1"/>
            <p:nvPr/>
          </p:nvSpPr>
          <p:spPr>
            <a:xfrm>
              <a:off x="4253818" y="4177310"/>
              <a:ext cx="662400" cy="307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400" dirty="0">
                  <a:solidFill>
                    <a:schemeClr val="dk1"/>
                  </a:solidFill>
                  <a:latin typeface="Calibri"/>
                  <a:ea typeface="Calibri"/>
                  <a:cs typeface="Calibri"/>
                  <a:sym typeface="Calibri"/>
                </a:rPr>
                <a:t>0.05</a:t>
              </a:r>
              <a:endParaRPr sz="1400" dirty="0">
                <a:solidFill>
                  <a:schemeClr val="dk1"/>
                </a:solidFill>
                <a:latin typeface="Calibri"/>
                <a:ea typeface="Calibri"/>
                <a:cs typeface="Calibri"/>
                <a:sym typeface="Calibri"/>
              </a:endParaRPr>
            </a:p>
          </p:txBody>
        </p:sp>
        <p:sp>
          <p:nvSpPr>
            <p:cNvPr id="53" name="Shape 674"/>
            <p:cNvSpPr txBox="1"/>
            <p:nvPr/>
          </p:nvSpPr>
          <p:spPr>
            <a:xfrm>
              <a:off x="4916218" y="2810235"/>
              <a:ext cx="662400" cy="307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400">
                  <a:solidFill>
                    <a:schemeClr val="dk1"/>
                  </a:solidFill>
                  <a:latin typeface="Calibri"/>
                  <a:ea typeface="Calibri"/>
                  <a:cs typeface="Calibri"/>
                  <a:sym typeface="Calibri"/>
                </a:rPr>
                <a:t>0.15</a:t>
              </a:r>
              <a:endParaRPr sz="1400" dirty="0">
                <a:solidFill>
                  <a:schemeClr val="dk1"/>
                </a:solidFill>
                <a:latin typeface="Calibri"/>
                <a:ea typeface="Calibri"/>
                <a:cs typeface="Calibri"/>
                <a:sym typeface="Calibri"/>
              </a:endParaRPr>
            </a:p>
          </p:txBody>
        </p:sp>
        <p:sp>
          <p:nvSpPr>
            <p:cNvPr id="54" name="Shape 675"/>
            <p:cNvSpPr txBox="1"/>
            <p:nvPr/>
          </p:nvSpPr>
          <p:spPr>
            <a:xfrm>
              <a:off x="3329603" y="3491412"/>
              <a:ext cx="662400" cy="307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400">
                  <a:solidFill>
                    <a:schemeClr val="dk1"/>
                  </a:solidFill>
                  <a:latin typeface="Calibri"/>
                  <a:ea typeface="Calibri"/>
                  <a:cs typeface="Calibri"/>
                  <a:sym typeface="Calibri"/>
                </a:rPr>
                <a:t>0.85</a:t>
              </a:r>
              <a:endParaRPr sz="1400" dirty="0">
                <a:solidFill>
                  <a:schemeClr val="dk1"/>
                </a:solidFill>
                <a:latin typeface="Calibri"/>
                <a:ea typeface="Calibri"/>
                <a:cs typeface="Calibri"/>
                <a:sym typeface="Calibri"/>
              </a:endParaRPr>
            </a:p>
          </p:txBody>
        </p:sp>
        <p:sp>
          <p:nvSpPr>
            <p:cNvPr id="55" name="Shape 676"/>
            <p:cNvSpPr txBox="1"/>
            <p:nvPr/>
          </p:nvSpPr>
          <p:spPr>
            <a:xfrm>
              <a:off x="5182131" y="3645312"/>
              <a:ext cx="662400" cy="307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400">
                  <a:solidFill>
                    <a:schemeClr val="dk1"/>
                  </a:solidFill>
                  <a:latin typeface="Calibri"/>
                  <a:ea typeface="Calibri"/>
                  <a:cs typeface="Calibri"/>
                  <a:sym typeface="Calibri"/>
                </a:rPr>
                <a:t>1.0</a:t>
              </a:r>
              <a:endParaRPr sz="1400">
                <a:solidFill>
                  <a:schemeClr val="dk1"/>
                </a:solidFill>
                <a:latin typeface="Calibri"/>
                <a:ea typeface="Calibri"/>
                <a:cs typeface="Calibri"/>
                <a:sym typeface="Calibri"/>
              </a:endParaRPr>
            </a:p>
          </p:txBody>
        </p:sp>
      </p:grpSp>
    </p:spTree>
    <p:extLst>
      <p:ext uri="{BB962C8B-B14F-4D97-AF65-F5344CB8AC3E}">
        <p14:creationId xmlns:p14="http://schemas.microsoft.com/office/powerpoint/2010/main" val="10690988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81"/>
        <p:cNvGrpSpPr/>
        <p:nvPr/>
      </p:nvGrpSpPr>
      <p:grpSpPr>
        <a:xfrm>
          <a:off x="0" y="0"/>
          <a:ext cx="0" cy="0"/>
          <a:chOff x="0" y="0"/>
          <a:chExt cx="0" cy="0"/>
        </a:xfrm>
      </p:grpSpPr>
      <p:sp>
        <p:nvSpPr>
          <p:cNvPr id="682" name="Shape 682"/>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marR="0" lvl="0" indent="0" rtl="0">
              <a:spcBef>
                <a:spcPts val="0"/>
              </a:spcBef>
              <a:spcAft>
                <a:spcPts val="0"/>
              </a:spcAft>
              <a:buNone/>
            </a:pPr>
            <a:r>
              <a:rPr lang="nl-NL" i="0" u="none" strike="noStrike" cap="none" dirty="0"/>
              <a:t>Model as a Transition Matrix</a:t>
            </a:r>
            <a:endParaRPr i="0" u="none" strike="noStrike" cap="none" dirty="0"/>
          </a:p>
        </p:txBody>
      </p:sp>
      <p:sp>
        <p:nvSpPr>
          <p:cNvPr id="715" name="Shape 715"/>
          <p:cNvSpPr txBox="1">
            <a:spLocks noGrp="1"/>
          </p:cNvSpPr>
          <p:nvPr>
            <p:ph idx="1"/>
          </p:nvPr>
        </p:nvSpPr>
        <p:spPr>
          <a:xfrm>
            <a:off x="840425" y="1319050"/>
            <a:ext cx="8054400" cy="5064900"/>
          </a:xfrm>
          <a:prstGeom prst="rect">
            <a:avLst/>
          </a:prstGeom>
          <a:noFill/>
          <a:ln>
            <a:noFill/>
          </a:ln>
        </p:spPr>
        <p:txBody>
          <a:bodyPr spcFirstLastPara="1" wrap="square" lIns="91425" tIns="45700" rIns="91425" bIns="45700" anchor="t" anchorCtr="0">
            <a:noAutofit/>
          </a:bodyPr>
          <a:lstStyle/>
          <a:p>
            <a:pPr marL="342900" marR="0" lvl="0" indent="-317500" algn="l" rtl="0">
              <a:spcBef>
                <a:spcPts val="0"/>
              </a:spcBef>
              <a:spcAft>
                <a:spcPts val="0"/>
              </a:spcAft>
              <a:buClr>
                <a:srgbClr val="009999"/>
              </a:buClr>
              <a:buSzPts val="2400"/>
              <a:buFont typeface="Verdana"/>
              <a:buChar char="•"/>
            </a:pPr>
            <a:r>
              <a:rPr lang="nl-NL" sz="2400" i="0" u="none" strike="noStrike" cap="none" dirty="0">
                <a:solidFill>
                  <a:schemeClr val="dk1"/>
                </a:solidFill>
              </a:rPr>
              <a:t>Summarize transition probabilities as a matrix</a:t>
            </a:r>
            <a:endParaRPr sz="2400" dirty="0"/>
          </a:p>
          <a:p>
            <a:pPr marL="342900" marR="0" lvl="0" indent="-165100" algn="l" rtl="0">
              <a:spcBef>
                <a:spcPts val="560"/>
              </a:spcBef>
              <a:spcAft>
                <a:spcPts val="0"/>
              </a:spcAft>
              <a:buClr>
                <a:srgbClr val="990033"/>
              </a:buClr>
              <a:buSzPts val="2800"/>
              <a:buFont typeface="Constantia"/>
              <a:buNone/>
            </a:pPr>
            <a:endParaRPr sz="2400" i="0" u="none" strike="noStrike" cap="none" dirty="0">
              <a:solidFill>
                <a:schemeClr val="dk1"/>
              </a:solidFill>
            </a:endParaRPr>
          </a:p>
          <a:p>
            <a:pPr marL="342900" marR="0" lvl="0" indent="-165100" algn="l" rtl="0">
              <a:spcBef>
                <a:spcPts val="560"/>
              </a:spcBef>
              <a:spcAft>
                <a:spcPts val="0"/>
              </a:spcAft>
              <a:buClr>
                <a:srgbClr val="990033"/>
              </a:buClr>
              <a:buSzPts val="2800"/>
              <a:buFont typeface="Constantia"/>
              <a:buNone/>
            </a:pPr>
            <a:endParaRPr sz="2400" i="0" u="none" strike="noStrike" cap="none" dirty="0">
              <a:solidFill>
                <a:schemeClr val="dk1"/>
              </a:solidFill>
            </a:endParaRPr>
          </a:p>
          <a:p>
            <a:pPr marL="342900" marR="0" lvl="0" indent="-165100" algn="l" rtl="0">
              <a:spcBef>
                <a:spcPts val="560"/>
              </a:spcBef>
              <a:spcAft>
                <a:spcPts val="0"/>
              </a:spcAft>
              <a:buClr>
                <a:srgbClr val="990033"/>
              </a:buClr>
              <a:buSzPts val="2800"/>
              <a:buFont typeface="Constantia"/>
              <a:buNone/>
            </a:pPr>
            <a:endParaRPr sz="2400" i="0" u="none" strike="noStrike" cap="none" dirty="0">
              <a:solidFill>
                <a:schemeClr val="dk1"/>
              </a:solidFill>
            </a:endParaRPr>
          </a:p>
          <a:p>
            <a:pPr marL="342900" marR="0" lvl="0" indent="-165100" algn="l" rtl="0">
              <a:spcBef>
                <a:spcPts val="560"/>
              </a:spcBef>
              <a:spcAft>
                <a:spcPts val="0"/>
              </a:spcAft>
              <a:buClr>
                <a:srgbClr val="990033"/>
              </a:buClr>
              <a:buSzPts val="2800"/>
              <a:buFont typeface="Constantia"/>
              <a:buNone/>
            </a:pPr>
            <a:endParaRPr sz="2400" i="0" u="none" strike="noStrike" cap="none" dirty="0">
              <a:solidFill>
                <a:schemeClr val="dk1"/>
              </a:solidFill>
            </a:endParaRPr>
          </a:p>
          <a:p>
            <a:pPr marL="0" marR="0" lvl="0" indent="0" algn="l" rtl="0">
              <a:spcBef>
                <a:spcPts val="560"/>
              </a:spcBef>
              <a:spcAft>
                <a:spcPts val="0"/>
              </a:spcAft>
              <a:buNone/>
            </a:pPr>
            <a:endParaRPr sz="2400" dirty="0"/>
          </a:p>
          <a:p>
            <a:pPr marL="342900" marR="0" lvl="0" indent="-317500" algn="l" rtl="0">
              <a:spcBef>
                <a:spcPts val="560"/>
              </a:spcBef>
              <a:spcAft>
                <a:spcPts val="0"/>
              </a:spcAft>
              <a:buClr>
                <a:srgbClr val="009999"/>
              </a:buClr>
              <a:buSzPts val="2400"/>
              <a:buFont typeface="Verdana"/>
              <a:buChar char="•"/>
            </a:pPr>
            <a:r>
              <a:rPr lang="nl-NL" sz="2400" i="0" u="none" strike="noStrike" cap="none" dirty="0">
                <a:solidFill>
                  <a:schemeClr val="dk1"/>
                </a:solidFill>
              </a:rPr>
              <a:t>Cohort distribution at next time step calculated through matrix multiplication</a:t>
            </a:r>
            <a:endParaRPr sz="2400" i="0" u="none" strike="noStrike" cap="none" dirty="0">
              <a:solidFill>
                <a:schemeClr val="dk1"/>
              </a:solidFill>
            </a:endParaRPr>
          </a:p>
          <a:p>
            <a:pPr marL="342900" marR="0" lvl="0" indent="-165100" algn="l" rtl="0">
              <a:spcBef>
                <a:spcPts val="560"/>
              </a:spcBef>
              <a:spcAft>
                <a:spcPts val="0"/>
              </a:spcAft>
              <a:buClr>
                <a:srgbClr val="990033"/>
              </a:buClr>
              <a:buSzPts val="2800"/>
              <a:buFont typeface="Constantia"/>
              <a:buNone/>
            </a:pPr>
            <a:endParaRPr sz="2400" i="0" u="none" strike="noStrike" cap="none" dirty="0">
              <a:solidFill>
                <a:schemeClr val="dk1"/>
              </a:solidFill>
            </a:endParaRPr>
          </a:p>
        </p:txBody>
      </p:sp>
      <p:sp>
        <p:nvSpPr>
          <p:cNvPr id="714" name="Shape 714"/>
          <p:cNvSpPr txBox="1">
            <a:spLocks noGrp="1"/>
          </p:cNvSpPr>
          <p:nvPr>
            <p:ph type="sldNum" sz="quarter" idx="12"/>
          </p:nvPr>
        </p:nvSpPr>
        <p:spPr>
          <a:prstGeom prst="rect">
            <a:avLst/>
          </a:prstGeom>
          <a:noFill/>
          <a:ln>
            <a:noFill/>
          </a:ln>
        </p:spPr>
        <p:txBody>
          <a:bodyPr spcFirstLastPara="1" wrap="square" lIns="91425" tIns="45700" rIns="91425" bIns="45700" anchor="t" anchorCtr="0">
            <a:noAutofit/>
          </a:bodyPr>
          <a:lstStyle/>
          <a:p>
            <a:pPr marL="0" lvl="0" indent="0" rtl="0">
              <a:spcBef>
                <a:spcPts val="0"/>
              </a:spcBef>
              <a:spcAft>
                <a:spcPts val="0"/>
              </a:spcAft>
              <a:buClr>
                <a:srgbClr val="000000"/>
              </a:buClr>
              <a:buFont typeface="Arial"/>
              <a:buNone/>
            </a:pPr>
            <a:fld id="{00000000-1234-1234-1234-123412341234}" type="slidenum">
              <a:rPr lang="nl-NL"/>
              <a:t>9</a:t>
            </a:fld>
            <a:endParaRPr/>
          </a:p>
        </p:txBody>
      </p:sp>
      <p:graphicFrame>
        <p:nvGraphicFramePr>
          <p:cNvPr id="683" name="Shape 683"/>
          <p:cNvGraphicFramePr/>
          <p:nvPr/>
        </p:nvGraphicFramePr>
        <p:xfrm>
          <a:off x="1946930" y="1993630"/>
          <a:ext cx="4023400" cy="1478320"/>
        </p:xfrm>
        <a:graphic>
          <a:graphicData uri="http://schemas.openxmlformats.org/drawingml/2006/table">
            <a:tbl>
              <a:tblPr firstRow="1" bandRow="1">
                <a:noFill/>
              </a:tblPr>
              <a:tblGrid>
                <a:gridCol w="1005850">
                  <a:extLst>
                    <a:ext uri="{9D8B030D-6E8A-4147-A177-3AD203B41FA5}">
                      <a16:colId xmlns:a16="http://schemas.microsoft.com/office/drawing/2014/main" val="20000"/>
                    </a:ext>
                  </a:extLst>
                </a:gridCol>
                <a:gridCol w="1005850">
                  <a:extLst>
                    <a:ext uri="{9D8B030D-6E8A-4147-A177-3AD203B41FA5}">
                      <a16:colId xmlns:a16="http://schemas.microsoft.com/office/drawing/2014/main" val="20001"/>
                    </a:ext>
                  </a:extLst>
                </a:gridCol>
                <a:gridCol w="1005850">
                  <a:extLst>
                    <a:ext uri="{9D8B030D-6E8A-4147-A177-3AD203B41FA5}">
                      <a16:colId xmlns:a16="http://schemas.microsoft.com/office/drawing/2014/main" val="20002"/>
                    </a:ext>
                  </a:extLst>
                </a:gridCol>
                <a:gridCol w="1005850">
                  <a:extLst>
                    <a:ext uri="{9D8B030D-6E8A-4147-A177-3AD203B41FA5}">
                      <a16:colId xmlns:a16="http://schemas.microsoft.com/office/drawing/2014/main" val="20003"/>
                    </a:ext>
                  </a:extLst>
                </a:gridCol>
              </a:tblGrid>
              <a:tr h="370850">
                <a:tc>
                  <a:txBody>
                    <a:bodyPr/>
                    <a:lstStyle/>
                    <a:p>
                      <a:pPr marL="0" marR="0" lvl="0" indent="0" algn="ctr" rtl="0">
                        <a:spcBef>
                          <a:spcPts val="0"/>
                        </a:spcBef>
                        <a:spcAft>
                          <a:spcPts val="0"/>
                        </a:spcAft>
                        <a:buNone/>
                      </a:pPr>
                      <a:endParaRPr sz="1800" b="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b="0" u="none" strike="noStrike" cap="none" dirty="0">
                          <a:latin typeface="Calibri"/>
                          <a:ea typeface="Calibri"/>
                          <a:cs typeface="Calibri"/>
                          <a:sym typeface="Calibri"/>
                        </a:rPr>
                        <a:t>Healthy</a:t>
                      </a:r>
                      <a:endParaRPr sz="1800" b="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b="0" u="none" strike="noStrike" cap="none">
                          <a:latin typeface="Calibri"/>
                          <a:ea typeface="Calibri"/>
                          <a:cs typeface="Calibri"/>
                          <a:sym typeface="Calibri"/>
                        </a:rPr>
                        <a:t>Sick</a:t>
                      </a:r>
                      <a:endParaRPr sz="1800" b="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b="0" u="none" strike="noStrike" cap="none">
                          <a:latin typeface="Calibri"/>
                          <a:ea typeface="Calibri"/>
                          <a:cs typeface="Calibri"/>
                          <a:sym typeface="Calibri"/>
                        </a:rPr>
                        <a:t>Dead</a:t>
                      </a:r>
                      <a:endParaRPr sz="1800" b="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Healthy</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0.75</a:t>
                      </a:r>
                      <a:endParaRPr sz="1800" u="none" strike="noStrike" cap="none">
                        <a:latin typeface="Calibri"/>
                        <a:ea typeface="Calibri"/>
                        <a:cs typeface="Calibri"/>
                        <a:sym typeface="Calibri"/>
                      </a:endParaRPr>
                    </a:p>
                  </a:txBody>
                  <a:tcPr marL="91450" marR="91450" marT="45725" marB="45725" anchor="ctr">
                    <a:lnL w="28575" cap="flat" cmpd="sng">
                      <a:solidFill>
                        <a:srgbClr val="61888A"/>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28575" cap="flat" cmpd="sng">
                      <a:solidFill>
                        <a:srgbClr val="61888A"/>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0.20</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28575" cap="flat" cmpd="sng">
                      <a:solidFill>
                        <a:srgbClr val="61888A"/>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0.05</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28575" cap="flat" cmpd="sng">
                      <a:solidFill>
                        <a:srgbClr val="61888A"/>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266475">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Sick</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0</a:t>
                      </a:r>
                      <a:endParaRPr/>
                    </a:p>
                  </a:txBody>
                  <a:tcPr marL="91450" marR="91450" marT="45725" marB="45725" anchor="ctr">
                    <a:lnL w="28575" cap="flat" cmpd="sng">
                      <a:solidFill>
                        <a:srgbClr val="61888A"/>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0.85</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0.15</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370850">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Dead</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0</a:t>
                      </a:r>
                      <a:endParaRPr sz="1800" u="none" strike="noStrike" cap="none">
                        <a:latin typeface="Calibri"/>
                        <a:ea typeface="Calibri"/>
                        <a:cs typeface="Calibri"/>
                        <a:sym typeface="Calibri"/>
                      </a:endParaRPr>
                    </a:p>
                  </a:txBody>
                  <a:tcPr marL="91450" marR="91450" marT="45725" marB="45725" anchor="ctr">
                    <a:lnL w="28575" cap="flat" cmpd="sng">
                      <a:solidFill>
                        <a:srgbClr val="61888A"/>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0</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1.0</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bl>
          </a:graphicData>
        </a:graphic>
      </p:graphicFrame>
      <p:sp>
        <p:nvSpPr>
          <p:cNvPr id="684" name="Shape 684"/>
          <p:cNvSpPr txBox="1"/>
          <p:nvPr/>
        </p:nvSpPr>
        <p:spPr>
          <a:xfrm rot="-5400000">
            <a:off x="1420217" y="2706224"/>
            <a:ext cx="7356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a:solidFill>
                  <a:schemeClr val="dk1"/>
                </a:solidFill>
                <a:latin typeface="Calibri"/>
                <a:ea typeface="Calibri"/>
                <a:cs typeface="Calibri"/>
                <a:sym typeface="Calibri"/>
              </a:rPr>
              <a:t>From:</a:t>
            </a:r>
            <a:endParaRPr sz="1800">
              <a:solidFill>
                <a:schemeClr val="dk1"/>
              </a:solidFill>
              <a:latin typeface="Calibri"/>
              <a:ea typeface="Calibri"/>
              <a:cs typeface="Calibri"/>
              <a:sym typeface="Calibri"/>
            </a:endParaRPr>
          </a:p>
        </p:txBody>
      </p:sp>
      <p:sp>
        <p:nvSpPr>
          <p:cNvPr id="685" name="Shape 685"/>
          <p:cNvSpPr txBox="1"/>
          <p:nvPr/>
        </p:nvSpPr>
        <p:spPr>
          <a:xfrm>
            <a:off x="2994905" y="1713740"/>
            <a:ext cx="4608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a:solidFill>
                  <a:schemeClr val="dk1"/>
                </a:solidFill>
                <a:latin typeface="Calibri"/>
                <a:ea typeface="Calibri"/>
                <a:cs typeface="Calibri"/>
                <a:sym typeface="Calibri"/>
              </a:rPr>
              <a:t>To:</a:t>
            </a:r>
            <a:endParaRPr sz="1800">
              <a:solidFill>
                <a:schemeClr val="dk1"/>
              </a:solidFill>
              <a:latin typeface="Calibri"/>
              <a:ea typeface="Calibri"/>
              <a:cs typeface="Calibri"/>
              <a:sym typeface="Calibri"/>
            </a:endParaRPr>
          </a:p>
        </p:txBody>
      </p:sp>
      <p:sp>
        <p:nvSpPr>
          <p:cNvPr id="686" name="Shape 686"/>
          <p:cNvSpPr txBox="1"/>
          <p:nvPr/>
        </p:nvSpPr>
        <p:spPr>
          <a:xfrm>
            <a:off x="5987824" y="2644659"/>
            <a:ext cx="1299900" cy="492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600" dirty="0">
                <a:solidFill>
                  <a:schemeClr val="dk1"/>
                </a:solidFill>
                <a:latin typeface="Calibri"/>
                <a:ea typeface="Calibri"/>
                <a:cs typeface="Calibri"/>
                <a:sym typeface="Calibri"/>
              </a:rPr>
              <a:t>= 	A</a:t>
            </a:r>
            <a:endParaRPr sz="2600" dirty="0">
              <a:solidFill>
                <a:schemeClr val="dk1"/>
              </a:solidFill>
              <a:latin typeface="Calibri"/>
              <a:ea typeface="Calibri"/>
              <a:cs typeface="Calibri"/>
              <a:sym typeface="Calibri"/>
            </a:endParaRPr>
          </a:p>
        </p:txBody>
      </p:sp>
      <p:sp>
        <p:nvSpPr>
          <p:cNvPr id="687" name="Shape 687"/>
          <p:cNvSpPr txBox="1"/>
          <p:nvPr/>
        </p:nvSpPr>
        <p:spPr>
          <a:xfrm>
            <a:off x="3209831" y="5369872"/>
            <a:ext cx="662400" cy="492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600">
                <a:solidFill>
                  <a:schemeClr val="dk1"/>
                </a:solidFill>
                <a:latin typeface="Calibri"/>
                <a:ea typeface="Calibri"/>
                <a:cs typeface="Calibri"/>
                <a:sym typeface="Calibri"/>
              </a:rPr>
              <a:t>=</a:t>
            </a:r>
            <a:endParaRPr sz="2600">
              <a:solidFill>
                <a:schemeClr val="dk1"/>
              </a:solidFill>
              <a:latin typeface="Calibri"/>
              <a:ea typeface="Calibri"/>
              <a:cs typeface="Calibri"/>
              <a:sym typeface="Calibri"/>
            </a:endParaRPr>
          </a:p>
        </p:txBody>
      </p:sp>
      <p:grpSp>
        <p:nvGrpSpPr>
          <p:cNvPr id="688" name="Shape 688"/>
          <p:cNvGrpSpPr/>
          <p:nvPr/>
        </p:nvGrpSpPr>
        <p:grpSpPr>
          <a:xfrm>
            <a:off x="4041107" y="5332733"/>
            <a:ext cx="2235200" cy="566781"/>
            <a:chOff x="1297709" y="3978991"/>
            <a:chExt cx="2235200" cy="566781"/>
          </a:xfrm>
        </p:grpSpPr>
        <p:sp>
          <p:nvSpPr>
            <p:cNvPr id="689" name="Shape 689"/>
            <p:cNvSpPr/>
            <p:nvPr/>
          </p:nvSpPr>
          <p:spPr>
            <a:xfrm>
              <a:off x="12977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690" name="Shape 690"/>
            <p:cNvSpPr/>
            <p:nvPr/>
          </p:nvSpPr>
          <p:spPr>
            <a:xfrm flipH="1">
              <a:off x="34174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691" name="Shape 691"/>
            <p:cNvSpPr/>
            <p:nvPr/>
          </p:nvSpPr>
          <p:spPr>
            <a:xfrm>
              <a:off x="2197178" y="3978991"/>
              <a:ext cx="425100" cy="492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600" i="1">
                  <a:solidFill>
                    <a:schemeClr val="dk1"/>
                  </a:solidFill>
                  <a:latin typeface="Constantia"/>
                  <a:ea typeface="Constantia"/>
                  <a:cs typeface="Constantia"/>
                  <a:sym typeface="Constantia"/>
                </a:rPr>
                <a:t>x</a:t>
              </a:r>
              <a:r>
                <a:rPr lang="nl-NL" sz="2600" baseline="-25000">
                  <a:solidFill>
                    <a:schemeClr val="dk1"/>
                  </a:solidFill>
                  <a:latin typeface="Cambria"/>
                  <a:ea typeface="Cambria"/>
                  <a:cs typeface="Cambria"/>
                  <a:sym typeface="Cambria"/>
                </a:rPr>
                <a:t>t</a:t>
              </a:r>
              <a:endParaRPr sz="2600">
                <a:solidFill>
                  <a:schemeClr val="dk1"/>
                </a:solidFill>
                <a:latin typeface="Arial"/>
                <a:ea typeface="Arial"/>
                <a:cs typeface="Arial"/>
                <a:sym typeface="Arial"/>
              </a:endParaRPr>
            </a:p>
          </p:txBody>
        </p:sp>
        <p:cxnSp>
          <p:nvCxnSpPr>
            <p:cNvPr id="692" name="Shape 692"/>
            <p:cNvCxnSpPr/>
            <p:nvPr/>
          </p:nvCxnSpPr>
          <p:spPr>
            <a:xfrm>
              <a:off x="1413164" y="4271392"/>
              <a:ext cx="731400" cy="0"/>
            </a:xfrm>
            <a:prstGeom prst="straightConnector1">
              <a:avLst/>
            </a:prstGeom>
            <a:noFill/>
            <a:ln w="19050" cap="flat" cmpd="sng">
              <a:solidFill>
                <a:schemeClr val="dk1"/>
              </a:solidFill>
              <a:prstDash val="solid"/>
              <a:round/>
              <a:headEnd type="none" w="sm" len="sm"/>
              <a:tailEnd type="none" w="sm" len="sm"/>
            </a:ln>
          </p:spPr>
        </p:cxnSp>
        <p:cxnSp>
          <p:nvCxnSpPr>
            <p:cNvPr id="693" name="Shape 693"/>
            <p:cNvCxnSpPr/>
            <p:nvPr/>
          </p:nvCxnSpPr>
          <p:spPr>
            <a:xfrm>
              <a:off x="2670384" y="4271392"/>
              <a:ext cx="731400" cy="0"/>
            </a:xfrm>
            <a:prstGeom prst="straightConnector1">
              <a:avLst/>
            </a:prstGeom>
            <a:noFill/>
            <a:ln w="19050" cap="flat" cmpd="sng">
              <a:solidFill>
                <a:schemeClr val="dk1"/>
              </a:solidFill>
              <a:prstDash val="solid"/>
              <a:round/>
              <a:headEnd type="none" w="sm" len="sm"/>
              <a:tailEnd type="none" w="sm" len="sm"/>
            </a:ln>
          </p:spPr>
        </p:cxnSp>
      </p:grpSp>
      <p:grpSp>
        <p:nvGrpSpPr>
          <p:cNvPr id="694" name="Shape 694"/>
          <p:cNvGrpSpPr/>
          <p:nvPr/>
        </p:nvGrpSpPr>
        <p:grpSpPr>
          <a:xfrm>
            <a:off x="803754" y="5332733"/>
            <a:ext cx="2235200" cy="566781"/>
            <a:chOff x="1297709" y="3978991"/>
            <a:chExt cx="2235200" cy="566781"/>
          </a:xfrm>
        </p:grpSpPr>
        <p:sp>
          <p:nvSpPr>
            <p:cNvPr id="695" name="Shape 695"/>
            <p:cNvSpPr/>
            <p:nvPr/>
          </p:nvSpPr>
          <p:spPr>
            <a:xfrm>
              <a:off x="12977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696" name="Shape 696"/>
            <p:cNvSpPr/>
            <p:nvPr/>
          </p:nvSpPr>
          <p:spPr>
            <a:xfrm flipH="1">
              <a:off x="34174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697" name="Shape 697"/>
            <p:cNvSpPr/>
            <p:nvPr/>
          </p:nvSpPr>
          <p:spPr>
            <a:xfrm>
              <a:off x="2095582" y="3978991"/>
              <a:ext cx="715200" cy="492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600" i="1">
                  <a:solidFill>
                    <a:schemeClr val="dk1"/>
                  </a:solidFill>
                  <a:latin typeface="Constantia"/>
                  <a:ea typeface="Constantia"/>
                  <a:cs typeface="Constantia"/>
                  <a:sym typeface="Constantia"/>
                </a:rPr>
                <a:t>x</a:t>
              </a:r>
              <a:r>
                <a:rPr lang="nl-NL" sz="2600" baseline="-25000">
                  <a:solidFill>
                    <a:schemeClr val="dk1"/>
                  </a:solidFill>
                  <a:latin typeface="Cambria"/>
                  <a:ea typeface="Cambria"/>
                  <a:cs typeface="Cambria"/>
                  <a:sym typeface="Cambria"/>
                </a:rPr>
                <a:t>t+1</a:t>
              </a:r>
              <a:endParaRPr sz="2600">
                <a:solidFill>
                  <a:schemeClr val="dk1"/>
                </a:solidFill>
                <a:latin typeface="Arial"/>
                <a:ea typeface="Arial"/>
                <a:cs typeface="Arial"/>
                <a:sym typeface="Arial"/>
              </a:endParaRPr>
            </a:p>
          </p:txBody>
        </p:sp>
        <p:cxnSp>
          <p:nvCxnSpPr>
            <p:cNvPr id="698" name="Shape 698"/>
            <p:cNvCxnSpPr/>
            <p:nvPr/>
          </p:nvCxnSpPr>
          <p:spPr>
            <a:xfrm>
              <a:off x="1413164" y="4271392"/>
              <a:ext cx="640200" cy="0"/>
            </a:xfrm>
            <a:prstGeom prst="straightConnector1">
              <a:avLst/>
            </a:prstGeom>
            <a:noFill/>
            <a:ln w="19050" cap="flat" cmpd="sng">
              <a:solidFill>
                <a:schemeClr val="dk1"/>
              </a:solidFill>
              <a:prstDash val="solid"/>
              <a:round/>
              <a:headEnd type="none" w="sm" len="sm"/>
              <a:tailEnd type="none" w="sm" len="sm"/>
            </a:ln>
          </p:spPr>
        </p:cxnSp>
        <p:cxnSp>
          <p:nvCxnSpPr>
            <p:cNvPr id="699" name="Shape 699"/>
            <p:cNvCxnSpPr/>
            <p:nvPr/>
          </p:nvCxnSpPr>
          <p:spPr>
            <a:xfrm>
              <a:off x="2799688" y="4271392"/>
              <a:ext cx="640200" cy="0"/>
            </a:xfrm>
            <a:prstGeom prst="straightConnector1">
              <a:avLst/>
            </a:prstGeom>
            <a:noFill/>
            <a:ln w="19050" cap="flat" cmpd="sng">
              <a:solidFill>
                <a:schemeClr val="dk1"/>
              </a:solidFill>
              <a:prstDash val="solid"/>
              <a:round/>
              <a:headEnd type="none" w="sm" len="sm"/>
              <a:tailEnd type="none" w="sm" len="sm"/>
            </a:ln>
          </p:spPr>
        </p:cxnSp>
      </p:grpSp>
      <p:grpSp>
        <p:nvGrpSpPr>
          <p:cNvPr id="700" name="Shape 700"/>
          <p:cNvGrpSpPr/>
          <p:nvPr/>
        </p:nvGrpSpPr>
        <p:grpSpPr>
          <a:xfrm>
            <a:off x="6440967" y="4793133"/>
            <a:ext cx="2235200" cy="1645800"/>
            <a:chOff x="6440967" y="4793133"/>
            <a:chExt cx="2235200" cy="1645800"/>
          </a:xfrm>
        </p:grpSpPr>
        <p:grpSp>
          <p:nvGrpSpPr>
            <p:cNvPr id="701" name="Shape 701"/>
            <p:cNvGrpSpPr/>
            <p:nvPr/>
          </p:nvGrpSpPr>
          <p:grpSpPr>
            <a:xfrm>
              <a:off x="6440967" y="4793133"/>
              <a:ext cx="2235200" cy="1645800"/>
              <a:chOff x="4826000" y="3611334"/>
              <a:chExt cx="2235200" cy="1645800"/>
            </a:xfrm>
          </p:grpSpPr>
          <p:sp>
            <p:nvSpPr>
              <p:cNvPr id="702" name="Shape 702"/>
              <p:cNvSpPr/>
              <p:nvPr/>
            </p:nvSpPr>
            <p:spPr>
              <a:xfrm>
                <a:off x="48260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703" name="Shape 703"/>
              <p:cNvSpPr/>
              <p:nvPr/>
            </p:nvSpPr>
            <p:spPr>
              <a:xfrm flipH="1">
                <a:off x="69457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704" name="Shape 704"/>
              <p:cNvSpPr txBox="1"/>
              <p:nvPr/>
            </p:nvSpPr>
            <p:spPr>
              <a:xfrm>
                <a:off x="494145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705" name="Shape 705"/>
              <p:cNvSpPr txBox="1"/>
              <p:nvPr/>
            </p:nvSpPr>
            <p:spPr>
              <a:xfrm>
                <a:off x="562459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706" name="Shape 706"/>
              <p:cNvSpPr txBox="1"/>
              <p:nvPr/>
            </p:nvSpPr>
            <p:spPr>
              <a:xfrm>
                <a:off x="6312076"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707" name="Shape 707"/>
              <p:cNvSpPr txBox="1"/>
              <p:nvPr/>
            </p:nvSpPr>
            <p:spPr>
              <a:xfrm>
                <a:off x="6312076"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708" name="Shape 708"/>
              <p:cNvSpPr txBox="1"/>
              <p:nvPr/>
            </p:nvSpPr>
            <p:spPr>
              <a:xfrm>
                <a:off x="5624595" y="4237637"/>
                <a:ext cx="662400" cy="369300"/>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709" name="Shape 709"/>
              <p:cNvSpPr txBox="1"/>
              <p:nvPr/>
            </p:nvSpPr>
            <p:spPr>
              <a:xfrm>
                <a:off x="6312076"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710" name="Shape 710"/>
              <p:cNvSpPr txBox="1"/>
              <p:nvPr/>
            </p:nvSpPr>
            <p:spPr>
              <a:xfrm>
                <a:off x="4941455"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711" name="Shape 711"/>
              <p:cNvSpPr txBox="1"/>
              <p:nvPr/>
            </p:nvSpPr>
            <p:spPr>
              <a:xfrm>
                <a:off x="494145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712" name="Shape 712"/>
              <p:cNvSpPr txBox="1"/>
              <p:nvPr/>
            </p:nvSpPr>
            <p:spPr>
              <a:xfrm>
                <a:off x="562459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grpSp>
        <p:sp>
          <p:nvSpPr>
            <p:cNvPr id="713" name="Shape 713"/>
            <p:cNvSpPr/>
            <p:nvPr/>
          </p:nvSpPr>
          <p:spPr>
            <a:xfrm>
              <a:off x="7113628" y="5121754"/>
              <a:ext cx="914400" cy="91440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2600" i="1">
                  <a:solidFill>
                    <a:srgbClr val="000000"/>
                  </a:solidFill>
                  <a:latin typeface="Calibri"/>
                  <a:ea typeface="Calibri"/>
                  <a:cs typeface="Calibri"/>
                  <a:sym typeface="Calibri"/>
                </a:rPr>
                <a:t>A</a:t>
              </a:r>
              <a:endParaRPr sz="2600" i="1">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1035770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8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8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8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8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0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8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8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hemeDARTH">
  <a:themeElements>
    <a:clrScheme name="DARTH">
      <a:dk1>
        <a:sysClr val="windowText" lastClr="000000"/>
      </a:dk1>
      <a:lt1>
        <a:sysClr val="window" lastClr="FFFFFF"/>
      </a:lt1>
      <a:dk2>
        <a:srgbClr val="696367"/>
      </a:dk2>
      <a:lt2>
        <a:srgbClr val="D9CFC5"/>
      </a:lt2>
      <a:accent1>
        <a:srgbClr val="009999"/>
      </a:accent1>
      <a:accent2>
        <a:srgbClr val="64B636"/>
      </a:accent2>
      <a:accent3>
        <a:srgbClr val="004D99"/>
      </a:accent3>
      <a:accent4>
        <a:srgbClr val="378369"/>
      </a:accent4>
      <a:accent5>
        <a:srgbClr val="F7730B"/>
      </a:accent5>
      <a:accent6>
        <a:srgbClr val="C19859"/>
      </a:accent6>
      <a:hlink>
        <a:srgbClr val="6B9F25"/>
      </a:hlink>
      <a:folHlink>
        <a:srgbClr val="FDAD1E"/>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name="ThemeDARTH" id="{9AAB4819-0B17-CB4D-852A-5F76AF0F5A64}" vid="{72784F96-721B-7543-B42D-15A68327EA4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DARTH">
    <a:dk1>
      <a:sysClr val="windowText" lastClr="000000"/>
    </a:dk1>
    <a:lt1>
      <a:sysClr val="window" lastClr="FFFFFF"/>
    </a:lt1>
    <a:dk2>
      <a:srgbClr val="696367"/>
    </a:dk2>
    <a:lt2>
      <a:srgbClr val="D9CFC5"/>
    </a:lt2>
    <a:accent1>
      <a:srgbClr val="009999"/>
    </a:accent1>
    <a:accent2>
      <a:srgbClr val="64B636"/>
    </a:accent2>
    <a:accent3>
      <a:srgbClr val="004D99"/>
    </a:accent3>
    <a:accent4>
      <a:srgbClr val="378369"/>
    </a:accent4>
    <a:accent5>
      <a:srgbClr val="F7730B"/>
    </a:accent5>
    <a:accent6>
      <a:srgbClr val="C19859"/>
    </a:accent6>
    <a:hlink>
      <a:srgbClr val="6B9F25"/>
    </a:hlink>
    <a:folHlink>
      <a:srgbClr val="FDAD1E"/>
    </a:folHlink>
  </a:clrScheme>
</a:themeOverride>
</file>

<file path=docProps/app.xml><?xml version="1.0" encoding="utf-8"?>
<Properties xmlns="http://schemas.openxmlformats.org/officeDocument/2006/extended-properties" xmlns:vt="http://schemas.openxmlformats.org/officeDocument/2006/docPropsVTypes">
  <Template/>
  <TotalTime>1262</TotalTime>
  <Words>2027</Words>
  <Application>Microsoft Macintosh PowerPoint</Application>
  <PresentationFormat>On-screen Show (4:3)</PresentationFormat>
  <Paragraphs>508</Paragraphs>
  <Slides>36</Slides>
  <Notes>23</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36</vt:i4>
      </vt:variant>
    </vt:vector>
  </HeadingPairs>
  <TitlesOfParts>
    <vt:vector size="47" baseType="lpstr">
      <vt:lpstr>Arial</vt:lpstr>
      <vt:lpstr>Calibri</vt:lpstr>
      <vt:lpstr>Cambria</vt:lpstr>
      <vt:lpstr>Cambria Math</vt:lpstr>
      <vt:lpstr>Constantia</vt:lpstr>
      <vt:lpstr>Courier New</vt:lpstr>
      <vt:lpstr>Mangal</vt:lpstr>
      <vt:lpstr>Times New Roman</vt:lpstr>
      <vt:lpstr>Verdana</vt:lpstr>
      <vt:lpstr>ThemeDARTH</vt:lpstr>
      <vt:lpstr>Equation</vt:lpstr>
      <vt:lpstr>Markov Modeling in R</vt:lpstr>
      <vt:lpstr>State-Transition Cohort Models</vt:lpstr>
      <vt:lpstr>Building a State-Transition Cohort Model </vt:lpstr>
      <vt:lpstr>Markov Model of HIV Progression</vt:lpstr>
      <vt:lpstr>Markov  Trace</vt:lpstr>
      <vt:lpstr>Three-State Model</vt:lpstr>
      <vt:lpstr>Trace the Cohort Through Time</vt:lpstr>
      <vt:lpstr>Trace the Cohort Through Time</vt:lpstr>
      <vt:lpstr>Model as a Transition Matrix</vt:lpstr>
      <vt:lpstr>“Running” the Model</vt:lpstr>
      <vt:lpstr>“Running” the Model</vt:lpstr>
      <vt:lpstr>Markov Trace (Life-Years)</vt:lpstr>
      <vt:lpstr>Markov Trace (Costs)</vt:lpstr>
      <vt:lpstr>Transition Probabilities</vt:lpstr>
      <vt:lpstr>Age-Dependent Probabilities</vt:lpstr>
      <vt:lpstr>Time-Dependent Probabilities</vt:lpstr>
      <vt:lpstr>State Time</vt:lpstr>
      <vt:lpstr>PowerPoint Presentation</vt:lpstr>
      <vt:lpstr>Other Types of Dependence</vt:lpstr>
      <vt:lpstr>When history matters, create more states…</vt:lpstr>
      <vt:lpstr>Parameter Estimation</vt:lpstr>
      <vt:lpstr>Microsimulation</vt:lpstr>
      <vt:lpstr>PowerPoint Presentation</vt:lpstr>
      <vt:lpstr>Populations vs. Cohorts</vt:lpstr>
      <vt:lpstr>Population Models</vt:lpstr>
      <vt:lpstr>Population Evaluations</vt:lpstr>
      <vt:lpstr>Conceptualizing the Markov model in R</vt:lpstr>
      <vt:lpstr>Simple state transition model in R</vt:lpstr>
      <vt:lpstr>Simple state transition model </vt:lpstr>
      <vt:lpstr>Matrix Implementation of the Markov Model</vt:lpstr>
      <vt:lpstr>Matrix Implementation of the Markov Model</vt:lpstr>
      <vt:lpstr>Calculating total costs &amp; effects</vt:lpstr>
      <vt:lpstr>Calculating total costs &amp; effects (discounted)</vt:lpstr>
      <vt:lpstr>R Session</vt:lpstr>
      <vt:lpstr>PowerPoint Presentation</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Cost-effectiveness and Decision Modeling</dc:title>
  <dc:creator>Eva Enns</dc:creator>
  <cp:lastModifiedBy>Eline Krijkamp</cp:lastModifiedBy>
  <cp:revision>84</cp:revision>
  <dcterms:created xsi:type="dcterms:W3CDTF">2018-07-06T17:43:18Z</dcterms:created>
  <dcterms:modified xsi:type="dcterms:W3CDTF">2020-01-28T14:45:43Z</dcterms:modified>
</cp:coreProperties>
</file>