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13"/>
  </p:notesMasterIdLst>
  <p:handoutMasterIdLst>
    <p:handoutMasterId r:id="rId14"/>
  </p:handoutMasterIdLst>
  <p:sldIdLst>
    <p:sldId id="256" r:id="rId2"/>
    <p:sldId id="684" r:id="rId3"/>
    <p:sldId id="686" r:id="rId4"/>
    <p:sldId id="685" r:id="rId5"/>
    <p:sldId id="642" r:id="rId6"/>
    <p:sldId id="688" r:id="rId7"/>
    <p:sldId id="689" r:id="rId8"/>
    <p:sldId id="683" r:id="rId9"/>
    <p:sldId id="687" r:id="rId10"/>
    <p:sldId id="264" r:id="rId11"/>
    <p:sldId id="25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88"/>
    <p:restoredTop sz="87183"/>
  </p:normalViewPr>
  <p:slideViewPr>
    <p:cSldViewPr snapToGrid="0" snapToObjects="1">
      <p:cViewPr>
        <p:scale>
          <a:sx n="104" d="100"/>
          <a:sy n="104" d="100"/>
        </p:scale>
        <p:origin x="2208" y="160"/>
      </p:cViewPr>
      <p:guideLst/>
    </p:cSldViewPr>
  </p:slideViewPr>
  <p:notesTextViewPr>
    <p:cViewPr>
      <p:scale>
        <a:sx n="1" d="1"/>
        <a:sy n="1" d="1"/>
      </p:scale>
      <p:origin x="0" y="0"/>
    </p:cViewPr>
  </p:notesTextViewPr>
  <p:sorterViewPr>
    <p:cViewPr>
      <p:scale>
        <a:sx n="130" d="100"/>
        <a:sy n="130" d="100"/>
      </p:scale>
      <p:origin x="0" y="-4158"/>
    </p:cViewPr>
  </p:sorterViewPr>
  <p:notesViewPr>
    <p:cSldViewPr snapToGrid="0" snapToObjects="1" showGuides="1">
      <p:cViewPr varScale="1">
        <p:scale>
          <a:sx n="83" d="100"/>
          <a:sy n="83" d="100"/>
        </p:scale>
        <p:origin x="335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22E899-3A8A-3C49-9B2C-F230AB7CC1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06F19D6-C408-B345-930C-F6E2263731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7D4625-218C-5B45-A4EE-362122B9F25A}" type="datetimeFigureOut">
              <a:rPr lang="en-US" smtClean="0"/>
              <a:t>8/19/23</a:t>
            </a:fld>
            <a:endParaRPr lang="en-US"/>
          </a:p>
        </p:txBody>
      </p:sp>
      <p:sp>
        <p:nvSpPr>
          <p:cNvPr id="4" name="Footer Placeholder 3">
            <a:extLst>
              <a:ext uri="{FF2B5EF4-FFF2-40B4-BE49-F238E27FC236}">
                <a16:creationId xmlns:a16="http://schemas.microsoft.com/office/drawing/2014/main" id="{AD71CEA2-B87B-464F-8927-EE57085C70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251D73E-EB53-5E44-B21F-B0DE91E66E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9058A-61D4-1242-BF7F-444A2E6E83C7}" type="slidenum">
              <a:rPr lang="en-US" smtClean="0"/>
              <a:t>‹#›</a:t>
            </a:fld>
            <a:endParaRPr lang="en-US"/>
          </a:p>
        </p:txBody>
      </p:sp>
    </p:spTree>
    <p:extLst>
      <p:ext uri="{BB962C8B-B14F-4D97-AF65-F5344CB8AC3E}">
        <p14:creationId xmlns:p14="http://schemas.microsoft.com/office/powerpoint/2010/main" val="30044899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8/19/23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5</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28664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6</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92492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7</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84068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055542-5B12-4B47-9288-A13A79668078}" type="slidenum">
              <a:rPr lang="en-US" smtClean="0"/>
              <a:t>8</a:t>
            </a:fld>
            <a:endParaRPr lang="en-US"/>
          </a:p>
        </p:txBody>
      </p:sp>
    </p:spTree>
    <p:extLst>
      <p:ext uri="{BB962C8B-B14F-4D97-AF65-F5344CB8AC3E}">
        <p14:creationId xmlns:p14="http://schemas.microsoft.com/office/powerpoint/2010/main" val="416486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055542-5B12-4B47-9288-A13A79668078}" type="slidenum">
              <a:rPr lang="en-US" smtClean="0"/>
              <a:t>9</a:t>
            </a:fld>
            <a:endParaRPr lang="en-US"/>
          </a:p>
        </p:txBody>
      </p:sp>
    </p:spTree>
    <p:extLst>
      <p:ext uri="{BB962C8B-B14F-4D97-AF65-F5344CB8AC3E}">
        <p14:creationId xmlns:p14="http://schemas.microsoft.com/office/powerpoint/2010/main" val="2435361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584480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8/19/23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8/19/23</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8/19/23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8/19/23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8/19/23</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8/19/23</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153776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97337994"/>
              </p:ext>
            </p:extLst>
          </p:nvPr>
        </p:nvGraphicFramePr>
        <p:xfrm>
          <a:off x="1860376" y="1553344"/>
          <a:ext cx="7283624" cy="292608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2,3</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4</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2</a:t>
                      </a:r>
                      <a:endParaRPr lang="en-US" sz="1400" b="1" kern="1200" dirty="0">
                        <a:solidFill>
                          <a:srgbClr val="FEF8F3"/>
                        </a:solidFill>
                        <a:effectLst/>
                      </a:endParaRPr>
                    </a:p>
                    <a:p>
                      <a:r>
                        <a:rPr lang="en-US" sz="1400" b="1" kern="1200" dirty="0" err="1">
                          <a:solidFill>
                            <a:srgbClr val="FEF8F3"/>
                          </a:solidFill>
                          <a:effectLst/>
                        </a:rPr>
                        <a:t>Petros</a:t>
                      </a:r>
                      <a:r>
                        <a:rPr lang="en-US" sz="1400" b="1" kern="1200" dirty="0">
                          <a:solidFill>
                            <a:srgbClr val="FEF8F3"/>
                          </a:solidFill>
                          <a:effectLst/>
                        </a:rPr>
                        <a:t> </a:t>
                      </a:r>
                      <a:r>
                        <a:rPr lang="en-US" sz="1400" b="1" kern="1200" dirty="0" err="1">
                          <a:solidFill>
                            <a:srgbClr val="FEF8F3"/>
                          </a:solidFill>
                          <a:effectLst/>
                        </a:rPr>
                        <a:t>Pechlivanoglou</a:t>
                      </a:r>
                      <a:r>
                        <a:rPr lang="en-US" sz="1400" b="1" kern="1200" dirty="0">
                          <a:solidFill>
                            <a:srgbClr val="FEF8F3"/>
                          </a:solidFill>
                          <a:effectLst/>
                        </a:rPr>
                        <a:t>, PhD</a:t>
                      </a:r>
                      <a:r>
                        <a:rPr lang="en-US" sz="1400" b="1" kern="1200" baseline="30000" dirty="0">
                          <a:solidFill>
                            <a:srgbClr val="FEF8F3"/>
                          </a:solidFill>
                          <a:effectLst/>
                        </a:rPr>
                        <a:t>5</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1860376" y="445358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41"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8/19/23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8/19/23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8/19/23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8/19/23</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fld id="{ED7B798B-8967-4EDE-918B-8E7C60DB7AA6}" type="datetime1">
              <a:rPr lang="en-US" smtClean="0"/>
              <a:t>8/19/23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8/19/23</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8/19/23</a:t>
            </a:fld>
            <a:endParaRPr lang="en-US"/>
          </a:p>
        </p:txBody>
      </p:sp>
    </p:spTree>
    <p:extLst>
      <p:ext uri="{BB962C8B-B14F-4D97-AF65-F5344CB8AC3E}">
        <p14:creationId xmlns:p14="http://schemas.microsoft.com/office/powerpoint/2010/main" val="5912624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endParaRPr lang="en-US" dirty="0"/>
          </a:p>
          <a:p>
            <a:r>
              <a:rPr lang="en-US" dirty="0"/>
              <a:t>DARTH workgroup</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4000" dirty="0"/>
              <a:t>D</a:t>
            </a:r>
            <a:r>
              <a:rPr lang="en-CA" altLang="zh-CN" sz="4000" dirty="0" err="1"/>
              <a:t>ecision</a:t>
            </a:r>
            <a:r>
              <a:rPr lang="en-CA" altLang="zh-CN" sz="4000" dirty="0"/>
              <a:t> Tree Modeling in R:</a:t>
            </a:r>
            <a:br>
              <a:rPr lang="en-CA" altLang="zh-CN" sz="4000" dirty="0"/>
            </a:br>
            <a:r>
              <a:rPr lang="en-CA" altLang="zh-CN" sz="4000" dirty="0"/>
              <a:t>Example</a:t>
            </a:r>
            <a:endParaRPr lang="en-US" sz="4000" dirty="0"/>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10</a:t>
            </a:fld>
            <a:endParaRPr lang="uk-UA"/>
          </a:p>
        </p:txBody>
      </p:sp>
    </p:spTree>
    <p:extLst>
      <p:ext uri="{BB962C8B-B14F-4D97-AF65-F5344CB8AC3E}">
        <p14:creationId xmlns:p14="http://schemas.microsoft.com/office/powerpoint/2010/main" val="471832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11</a:t>
            </a:fld>
            <a:endParaRPr lang="en-US"/>
          </a:p>
        </p:txBody>
      </p:sp>
    </p:spTree>
    <p:extLst>
      <p:ext uri="{BB962C8B-B14F-4D97-AF65-F5344CB8AC3E}">
        <p14:creationId xmlns:p14="http://schemas.microsoft.com/office/powerpoint/2010/main" val="123609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5A39F-DDD6-946C-9E7D-4DE0D58B64DC}"/>
              </a:ext>
            </a:extLst>
          </p:cNvPr>
          <p:cNvSpPr>
            <a:spLocks noGrp="1"/>
          </p:cNvSpPr>
          <p:nvPr>
            <p:ph type="title"/>
          </p:nvPr>
        </p:nvSpPr>
        <p:spPr/>
        <p:txBody>
          <a:bodyPr/>
          <a:lstStyle/>
          <a:p>
            <a:r>
              <a:rPr lang="en-US" dirty="0"/>
              <a:t>Decision Tree Example</a:t>
            </a:r>
          </a:p>
        </p:txBody>
      </p:sp>
      <p:sp>
        <p:nvSpPr>
          <p:cNvPr id="3" name="Content Placeholder 2">
            <a:extLst>
              <a:ext uri="{FF2B5EF4-FFF2-40B4-BE49-F238E27FC236}">
                <a16:creationId xmlns:a16="http://schemas.microsoft.com/office/drawing/2014/main" id="{8DA103E7-D0C4-0FCC-A56C-E52F599C500C}"/>
              </a:ext>
            </a:extLst>
          </p:cNvPr>
          <p:cNvSpPr>
            <a:spLocks noGrp="1"/>
          </p:cNvSpPr>
          <p:nvPr>
            <p:ph idx="1"/>
          </p:nvPr>
        </p:nvSpPr>
        <p:spPr/>
        <p:txBody>
          <a:bodyPr/>
          <a:lstStyle/>
          <a:p>
            <a:pPr>
              <a:spcAft>
                <a:spcPts val="300"/>
              </a:spcAft>
            </a:pPr>
            <a:r>
              <a:rPr lang="en-US" dirty="0"/>
              <a:t>Viral encephalitis can be caused by herpes virus (HVE) or other viruses (OVE)</a:t>
            </a:r>
          </a:p>
          <a:p>
            <a:pPr lvl="1">
              <a:spcAft>
                <a:spcPts val="1200"/>
              </a:spcAft>
            </a:pPr>
            <a:r>
              <a:rPr lang="en-US" dirty="0" err="1"/>
              <a:t>Pr</a:t>
            </a:r>
            <a:r>
              <a:rPr lang="en-US" dirty="0"/>
              <a:t>(HVE) = 52%</a:t>
            </a:r>
          </a:p>
          <a:p>
            <a:pPr>
              <a:spcAft>
                <a:spcPts val="1200"/>
              </a:spcAft>
            </a:pPr>
            <a:r>
              <a:rPr lang="en-US" dirty="0"/>
              <a:t>Untreated HVE has 71% risk of complications; for OVE the figure is 1%</a:t>
            </a:r>
          </a:p>
          <a:p>
            <a:pPr>
              <a:spcAft>
                <a:spcPts val="1200"/>
              </a:spcAft>
            </a:pPr>
            <a:r>
              <a:rPr lang="en-US" dirty="0"/>
              <a:t>For HVE, the drug vidarabine decreases risk of complications from 71% to 36% </a:t>
            </a:r>
          </a:p>
          <a:p>
            <a:pPr>
              <a:spcAft>
                <a:spcPts val="1200"/>
              </a:spcAft>
            </a:pPr>
            <a:r>
              <a:rPr lang="en-US" dirty="0"/>
              <a:t>For OVE, vidarabine side effects increase risk of complications from 1% to 20%</a:t>
            </a:r>
          </a:p>
          <a:p>
            <a:endParaRPr lang="en-US" dirty="0"/>
          </a:p>
        </p:txBody>
      </p:sp>
      <p:sp>
        <p:nvSpPr>
          <p:cNvPr id="4" name="Slide Number Placeholder 3">
            <a:extLst>
              <a:ext uri="{FF2B5EF4-FFF2-40B4-BE49-F238E27FC236}">
                <a16:creationId xmlns:a16="http://schemas.microsoft.com/office/drawing/2014/main" id="{C560E770-36D2-EF04-A4C8-77D8B5EEE026}"/>
              </a:ext>
            </a:extLst>
          </p:cNvPr>
          <p:cNvSpPr>
            <a:spLocks noGrp="1"/>
          </p:cNvSpPr>
          <p:nvPr>
            <p:ph type="sldNum" sz="quarter" idx="12"/>
          </p:nvPr>
        </p:nvSpPr>
        <p:spPr/>
        <p:txBody>
          <a:bodyPr/>
          <a:lstStyle/>
          <a:p>
            <a:fld id="{0798D939-2D9E-2142-A80A-FFDECD1E5A9B}" type="slidenum">
              <a:rPr lang="en-US" smtClean="0"/>
              <a:t>2</a:t>
            </a:fld>
            <a:endParaRPr lang="en-US"/>
          </a:p>
        </p:txBody>
      </p:sp>
    </p:spTree>
    <p:extLst>
      <p:ext uri="{BB962C8B-B14F-4D97-AF65-F5344CB8AC3E}">
        <p14:creationId xmlns:p14="http://schemas.microsoft.com/office/powerpoint/2010/main" val="447185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5A39F-DDD6-946C-9E7D-4DE0D58B64DC}"/>
              </a:ext>
            </a:extLst>
          </p:cNvPr>
          <p:cNvSpPr>
            <a:spLocks noGrp="1"/>
          </p:cNvSpPr>
          <p:nvPr>
            <p:ph type="title"/>
          </p:nvPr>
        </p:nvSpPr>
        <p:spPr/>
        <p:txBody>
          <a:bodyPr/>
          <a:lstStyle/>
          <a:p>
            <a:r>
              <a:rPr lang="en-US" dirty="0"/>
              <a:t>Decision Tree Example</a:t>
            </a:r>
          </a:p>
        </p:txBody>
      </p:sp>
      <p:sp>
        <p:nvSpPr>
          <p:cNvPr id="3" name="Content Placeholder 2">
            <a:extLst>
              <a:ext uri="{FF2B5EF4-FFF2-40B4-BE49-F238E27FC236}">
                <a16:creationId xmlns:a16="http://schemas.microsoft.com/office/drawing/2014/main" id="{8DA103E7-D0C4-0FCC-A56C-E52F599C500C}"/>
              </a:ext>
            </a:extLst>
          </p:cNvPr>
          <p:cNvSpPr>
            <a:spLocks noGrp="1"/>
          </p:cNvSpPr>
          <p:nvPr>
            <p:ph idx="1"/>
          </p:nvPr>
        </p:nvSpPr>
        <p:spPr/>
        <p:txBody>
          <a:bodyPr>
            <a:normAutofit/>
          </a:bodyPr>
          <a:lstStyle/>
          <a:p>
            <a:pPr>
              <a:spcAft>
                <a:spcPts val="300"/>
              </a:spcAft>
            </a:pPr>
            <a:r>
              <a:rPr lang="en-US" dirty="0"/>
              <a:t>Health outcomes measured as remaining quality-adjusted life-years (QALYs)</a:t>
            </a:r>
          </a:p>
          <a:p>
            <a:pPr lvl="1">
              <a:spcAft>
                <a:spcPts val="300"/>
              </a:spcAft>
            </a:pPr>
            <a:r>
              <a:rPr lang="en-US" dirty="0"/>
              <a:t>Without complications: 20 QALYs</a:t>
            </a:r>
          </a:p>
          <a:p>
            <a:pPr lvl="1">
              <a:spcAft>
                <a:spcPts val="300"/>
              </a:spcAft>
            </a:pPr>
            <a:r>
              <a:rPr lang="en-US" dirty="0"/>
              <a:t>With complications: 19 QALYs</a:t>
            </a:r>
          </a:p>
          <a:p>
            <a:pPr lvl="1">
              <a:spcAft>
                <a:spcPts val="300"/>
              </a:spcAft>
            </a:pPr>
            <a:r>
              <a:rPr lang="en-US" dirty="0"/>
              <a:t>Death (due to biopsy): 0 QALYs</a:t>
            </a:r>
          </a:p>
          <a:p>
            <a:pPr lvl="1">
              <a:spcAft>
                <a:spcPts val="1200"/>
              </a:spcAft>
            </a:pPr>
            <a:r>
              <a:rPr lang="en-US" dirty="0"/>
              <a:t>One-time loss of 0.01 QALYs from biopsy</a:t>
            </a:r>
          </a:p>
          <a:p>
            <a:pPr>
              <a:spcAft>
                <a:spcPts val="300"/>
              </a:spcAft>
            </a:pPr>
            <a:endParaRPr lang="en-US" dirty="0"/>
          </a:p>
        </p:txBody>
      </p:sp>
      <p:sp>
        <p:nvSpPr>
          <p:cNvPr id="4" name="Slide Number Placeholder 3">
            <a:extLst>
              <a:ext uri="{FF2B5EF4-FFF2-40B4-BE49-F238E27FC236}">
                <a16:creationId xmlns:a16="http://schemas.microsoft.com/office/drawing/2014/main" id="{C560E770-36D2-EF04-A4C8-77D8B5EEE026}"/>
              </a:ext>
            </a:extLst>
          </p:cNvPr>
          <p:cNvSpPr>
            <a:spLocks noGrp="1"/>
          </p:cNvSpPr>
          <p:nvPr>
            <p:ph type="sldNum" sz="quarter" idx="12"/>
          </p:nvPr>
        </p:nvSpPr>
        <p:spPr/>
        <p:txBody>
          <a:bodyPr/>
          <a:lstStyle/>
          <a:p>
            <a:fld id="{0798D939-2D9E-2142-A80A-FFDECD1E5A9B}" type="slidenum">
              <a:rPr lang="en-US" smtClean="0"/>
              <a:t>3</a:t>
            </a:fld>
            <a:endParaRPr lang="en-US"/>
          </a:p>
        </p:txBody>
      </p:sp>
    </p:spTree>
    <p:extLst>
      <p:ext uri="{BB962C8B-B14F-4D97-AF65-F5344CB8AC3E}">
        <p14:creationId xmlns:p14="http://schemas.microsoft.com/office/powerpoint/2010/main" val="1107231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5A39F-DDD6-946C-9E7D-4DE0D58B64DC}"/>
              </a:ext>
            </a:extLst>
          </p:cNvPr>
          <p:cNvSpPr>
            <a:spLocks noGrp="1"/>
          </p:cNvSpPr>
          <p:nvPr>
            <p:ph type="title"/>
          </p:nvPr>
        </p:nvSpPr>
        <p:spPr/>
        <p:txBody>
          <a:bodyPr/>
          <a:lstStyle/>
          <a:p>
            <a:r>
              <a:rPr lang="en-US" dirty="0"/>
              <a:t>Decision Tree Example</a:t>
            </a:r>
          </a:p>
        </p:txBody>
      </p:sp>
      <p:sp>
        <p:nvSpPr>
          <p:cNvPr id="3" name="Content Placeholder 2">
            <a:extLst>
              <a:ext uri="{FF2B5EF4-FFF2-40B4-BE49-F238E27FC236}">
                <a16:creationId xmlns:a16="http://schemas.microsoft.com/office/drawing/2014/main" id="{8DA103E7-D0C4-0FCC-A56C-E52F599C500C}"/>
              </a:ext>
            </a:extLst>
          </p:cNvPr>
          <p:cNvSpPr>
            <a:spLocks noGrp="1"/>
          </p:cNvSpPr>
          <p:nvPr>
            <p:ph idx="1"/>
          </p:nvPr>
        </p:nvSpPr>
        <p:spPr/>
        <p:txBody>
          <a:bodyPr>
            <a:normAutofit/>
          </a:bodyPr>
          <a:lstStyle/>
          <a:p>
            <a:pPr>
              <a:spcAft>
                <a:spcPts val="300"/>
              </a:spcAft>
            </a:pPr>
            <a:r>
              <a:rPr lang="en-US" dirty="0"/>
              <a:t>Cost of VE medical care, treatment, and diagnostics</a:t>
            </a:r>
          </a:p>
          <a:p>
            <a:pPr lvl="1">
              <a:spcAft>
                <a:spcPts val="300"/>
              </a:spcAft>
            </a:pPr>
            <a:r>
              <a:rPr lang="en-US" dirty="0"/>
              <a:t>Medical care without complications: $1,200</a:t>
            </a:r>
          </a:p>
          <a:p>
            <a:pPr lvl="1">
              <a:spcAft>
                <a:spcPts val="300"/>
              </a:spcAft>
            </a:pPr>
            <a:r>
              <a:rPr lang="en-US" dirty="0"/>
              <a:t>Medical care with complications: $9,000</a:t>
            </a:r>
          </a:p>
          <a:p>
            <a:pPr lvl="1">
              <a:spcAft>
                <a:spcPts val="300"/>
              </a:spcAft>
            </a:pPr>
            <a:r>
              <a:rPr lang="en-US" dirty="0"/>
              <a:t>Vidarabine: $9,500</a:t>
            </a:r>
          </a:p>
          <a:p>
            <a:pPr lvl="1">
              <a:spcAft>
                <a:spcPts val="300"/>
              </a:spcAft>
            </a:pPr>
            <a:r>
              <a:rPr lang="en-US" dirty="0"/>
              <a:t>Biopsy: $25,000</a:t>
            </a:r>
          </a:p>
          <a:p>
            <a:pPr>
              <a:spcAft>
                <a:spcPts val="300"/>
              </a:spcAft>
            </a:pPr>
            <a:r>
              <a:rPr lang="en-US" dirty="0"/>
              <a:t>Remaining lifetime costs</a:t>
            </a:r>
          </a:p>
          <a:p>
            <a:pPr lvl="1">
              <a:spcAft>
                <a:spcPts val="300"/>
              </a:spcAft>
            </a:pPr>
            <a:r>
              <a:rPr lang="en-US" dirty="0"/>
              <a:t>Without complications: $50,000</a:t>
            </a:r>
          </a:p>
          <a:p>
            <a:pPr lvl="1">
              <a:spcAft>
                <a:spcPts val="300"/>
              </a:spcAft>
            </a:pPr>
            <a:r>
              <a:rPr lang="en-US" dirty="0"/>
              <a:t>With complications: $60,000</a:t>
            </a:r>
          </a:p>
        </p:txBody>
      </p:sp>
      <p:sp>
        <p:nvSpPr>
          <p:cNvPr id="4" name="Slide Number Placeholder 3">
            <a:extLst>
              <a:ext uri="{FF2B5EF4-FFF2-40B4-BE49-F238E27FC236}">
                <a16:creationId xmlns:a16="http://schemas.microsoft.com/office/drawing/2014/main" id="{C560E770-36D2-EF04-A4C8-77D8B5EEE026}"/>
              </a:ext>
            </a:extLst>
          </p:cNvPr>
          <p:cNvSpPr>
            <a:spLocks noGrp="1"/>
          </p:cNvSpPr>
          <p:nvPr>
            <p:ph type="sldNum" sz="quarter" idx="12"/>
          </p:nvPr>
        </p:nvSpPr>
        <p:spPr/>
        <p:txBody>
          <a:bodyPr/>
          <a:lstStyle/>
          <a:p>
            <a:fld id="{0798D939-2D9E-2142-A80A-FFDECD1E5A9B}" type="slidenum">
              <a:rPr lang="en-US" smtClean="0"/>
              <a:t>4</a:t>
            </a:fld>
            <a:endParaRPr lang="en-US"/>
          </a:p>
        </p:txBody>
      </p:sp>
    </p:spTree>
    <p:extLst>
      <p:ext uri="{BB962C8B-B14F-4D97-AF65-F5344CB8AC3E}">
        <p14:creationId xmlns:p14="http://schemas.microsoft.com/office/powerpoint/2010/main" val="1173767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DB5B8D-655B-812F-B9C4-7F7EB35ED11D}"/>
              </a:ext>
            </a:extLst>
          </p:cNvPr>
          <p:cNvSpPr/>
          <p:nvPr/>
        </p:nvSpPr>
        <p:spPr>
          <a:xfrm>
            <a:off x="997527" y="3051958"/>
            <a:ext cx="344385" cy="261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A1C07B55-E9C8-D065-0787-535154496EB8}"/>
              </a:ext>
            </a:extLst>
          </p:cNvPr>
          <p:cNvGrpSpPr/>
          <p:nvPr/>
        </p:nvGrpSpPr>
        <p:grpSpPr>
          <a:xfrm>
            <a:off x="666923" y="-12519"/>
            <a:ext cx="6446608" cy="6858000"/>
            <a:chOff x="997527" y="0"/>
            <a:chExt cx="6446608" cy="6858000"/>
          </a:xfrm>
        </p:grpSpPr>
        <p:grpSp>
          <p:nvGrpSpPr>
            <p:cNvPr id="5" name="Group 4">
              <a:extLst>
                <a:ext uri="{FF2B5EF4-FFF2-40B4-BE49-F238E27FC236}">
                  <a16:creationId xmlns:a16="http://schemas.microsoft.com/office/drawing/2014/main" id="{67FD6A39-E8FA-70AC-353B-22508E5767D2}"/>
                </a:ext>
              </a:extLst>
            </p:cNvPr>
            <p:cNvGrpSpPr/>
            <p:nvPr/>
          </p:nvGrpSpPr>
          <p:grpSpPr>
            <a:xfrm>
              <a:off x="997527" y="0"/>
              <a:ext cx="6446608" cy="6858000"/>
              <a:chOff x="997527" y="0"/>
              <a:chExt cx="6446608" cy="6858000"/>
            </a:xfrm>
          </p:grpSpPr>
          <p:pic>
            <p:nvPicPr>
              <p:cNvPr id="4" name="Picture 3">
                <a:extLst>
                  <a:ext uri="{FF2B5EF4-FFF2-40B4-BE49-F238E27FC236}">
                    <a16:creationId xmlns:a16="http://schemas.microsoft.com/office/drawing/2014/main" id="{201A7F21-B3A4-4FA0-927B-FA67201517EC}"/>
                  </a:ext>
                </a:extLst>
              </p:cNvPr>
              <p:cNvPicPr>
                <a:picLocks noChangeAspect="1"/>
              </p:cNvPicPr>
              <p:nvPr/>
            </p:nvPicPr>
            <p:blipFill rotWithShape="1">
              <a:blip r:embed="rId3"/>
              <a:srcRect l="26253"/>
              <a:stretch/>
            </p:blipFill>
            <p:spPr>
              <a:xfrm>
                <a:off x="1733798" y="0"/>
                <a:ext cx="5710337" cy="6858000"/>
              </a:xfrm>
              <a:prstGeom prst="rect">
                <a:avLst/>
              </a:prstGeom>
            </p:spPr>
          </p:pic>
          <p:pic>
            <p:nvPicPr>
              <p:cNvPr id="3" name="Picture 2">
                <a:extLst>
                  <a:ext uri="{FF2B5EF4-FFF2-40B4-BE49-F238E27FC236}">
                    <a16:creationId xmlns:a16="http://schemas.microsoft.com/office/drawing/2014/main" id="{CA0F2486-F997-D4B6-A1AE-B22A0DE0E13B}"/>
                  </a:ext>
                </a:extLst>
              </p:cNvPr>
              <p:cNvPicPr>
                <a:picLocks noChangeAspect="1"/>
              </p:cNvPicPr>
              <p:nvPr/>
            </p:nvPicPr>
            <p:blipFill rotWithShape="1">
              <a:blip r:embed="rId3"/>
              <a:srcRect l="6008" r="84023"/>
              <a:stretch/>
            </p:blipFill>
            <p:spPr>
              <a:xfrm>
                <a:off x="997527" y="0"/>
                <a:ext cx="771896" cy="6858000"/>
              </a:xfrm>
              <a:prstGeom prst="rect">
                <a:avLst/>
              </a:prstGeom>
            </p:spPr>
          </p:pic>
        </p:grpSp>
        <p:sp>
          <p:nvSpPr>
            <p:cNvPr id="6" name="Rectangle 5">
              <a:extLst>
                <a:ext uri="{FF2B5EF4-FFF2-40B4-BE49-F238E27FC236}">
                  <a16:creationId xmlns:a16="http://schemas.microsoft.com/office/drawing/2014/main" id="{6BDA2DF0-A666-0B2C-098E-E4C899CBCA8B}"/>
                </a:ext>
              </a:extLst>
            </p:cNvPr>
            <p:cNvSpPr/>
            <p:nvPr/>
          </p:nvSpPr>
          <p:spPr>
            <a:xfrm>
              <a:off x="997527" y="3051958"/>
              <a:ext cx="344385" cy="261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963893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DB5B8D-655B-812F-B9C4-7F7EB35ED11D}"/>
              </a:ext>
            </a:extLst>
          </p:cNvPr>
          <p:cNvSpPr/>
          <p:nvPr/>
        </p:nvSpPr>
        <p:spPr>
          <a:xfrm>
            <a:off x="997527" y="3051958"/>
            <a:ext cx="344385" cy="261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73B200-AEB0-E650-D1E2-79C40EAC3F1F}"/>
              </a:ext>
            </a:extLst>
          </p:cNvPr>
          <p:cNvSpPr txBox="1"/>
          <p:nvPr/>
        </p:nvSpPr>
        <p:spPr>
          <a:xfrm>
            <a:off x="7040337" y="49428"/>
            <a:ext cx="933845" cy="738664"/>
          </a:xfrm>
          <a:prstGeom prst="rect">
            <a:avLst/>
          </a:prstGeom>
          <a:noFill/>
        </p:spPr>
        <p:txBody>
          <a:bodyPr wrap="none" rtlCol="0">
            <a:spAutoFit/>
          </a:bodyPr>
          <a:lstStyle/>
          <a:p>
            <a:pPr>
              <a:spcAft>
                <a:spcPts val="1200"/>
              </a:spcAft>
            </a:pPr>
            <a:r>
              <a:rPr lang="en-US" sz="1600" dirty="0">
                <a:latin typeface="Calibri" panose="020F0502020204030204" pitchFamily="34" charset="0"/>
                <a:cs typeface="Calibri" panose="020F0502020204030204" pitchFamily="34" charset="0"/>
              </a:rPr>
              <a:t>19 QALYs</a:t>
            </a:r>
          </a:p>
          <a:p>
            <a:pPr>
              <a:spcAft>
                <a:spcPts val="1200"/>
              </a:spcAft>
            </a:pPr>
            <a:r>
              <a:rPr lang="en-US" sz="1600" dirty="0">
                <a:latin typeface="Calibri" panose="020F0502020204030204" pitchFamily="34" charset="0"/>
                <a:cs typeface="Calibri" panose="020F0502020204030204" pitchFamily="34" charset="0"/>
              </a:rPr>
              <a:t>20 QALYs</a:t>
            </a:r>
          </a:p>
        </p:txBody>
      </p:sp>
      <p:sp>
        <p:nvSpPr>
          <p:cNvPr id="7" name="TextBox 6">
            <a:extLst>
              <a:ext uri="{FF2B5EF4-FFF2-40B4-BE49-F238E27FC236}">
                <a16:creationId xmlns:a16="http://schemas.microsoft.com/office/drawing/2014/main" id="{CFAEA875-D543-A221-5E35-3C9CF7DC2C0C}"/>
              </a:ext>
            </a:extLst>
          </p:cNvPr>
          <p:cNvSpPr txBox="1"/>
          <p:nvPr/>
        </p:nvSpPr>
        <p:spPr>
          <a:xfrm>
            <a:off x="7040336" y="1128585"/>
            <a:ext cx="933845" cy="738664"/>
          </a:xfrm>
          <a:prstGeom prst="rect">
            <a:avLst/>
          </a:prstGeom>
          <a:noFill/>
        </p:spPr>
        <p:txBody>
          <a:bodyPr wrap="none" rtlCol="0">
            <a:spAutoFit/>
          </a:bodyPr>
          <a:lstStyle/>
          <a:p>
            <a:pPr>
              <a:spcAft>
                <a:spcPts val="1200"/>
              </a:spcAft>
            </a:pPr>
            <a:r>
              <a:rPr lang="en-US" sz="1600" dirty="0">
                <a:latin typeface="Calibri" panose="020F0502020204030204" pitchFamily="34" charset="0"/>
                <a:cs typeface="Calibri" panose="020F0502020204030204" pitchFamily="34" charset="0"/>
              </a:rPr>
              <a:t>19 QALYs</a:t>
            </a:r>
          </a:p>
          <a:p>
            <a:pPr>
              <a:spcAft>
                <a:spcPts val="1200"/>
              </a:spcAft>
            </a:pPr>
            <a:r>
              <a:rPr lang="en-US" sz="1600" dirty="0">
                <a:latin typeface="Calibri" panose="020F0502020204030204" pitchFamily="34" charset="0"/>
                <a:cs typeface="Calibri" panose="020F0502020204030204" pitchFamily="34" charset="0"/>
              </a:rPr>
              <a:t>20 QALYs</a:t>
            </a:r>
          </a:p>
        </p:txBody>
      </p:sp>
      <p:sp>
        <p:nvSpPr>
          <p:cNvPr id="8" name="TextBox 7">
            <a:extLst>
              <a:ext uri="{FF2B5EF4-FFF2-40B4-BE49-F238E27FC236}">
                <a16:creationId xmlns:a16="http://schemas.microsoft.com/office/drawing/2014/main" id="{671EB349-5BE0-495A-1A85-8F0B1CC98AA4}"/>
              </a:ext>
            </a:extLst>
          </p:cNvPr>
          <p:cNvSpPr txBox="1"/>
          <p:nvPr/>
        </p:nvSpPr>
        <p:spPr>
          <a:xfrm>
            <a:off x="7040336" y="2220099"/>
            <a:ext cx="933845" cy="738664"/>
          </a:xfrm>
          <a:prstGeom prst="rect">
            <a:avLst/>
          </a:prstGeom>
          <a:noFill/>
        </p:spPr>
        <p:txBody>
          <a:bodyPr wrap="none" rtlCol="0">
            <a:spAutoFit/>
          </a:bodyPr>
          <a:lstStyle/>
          <a:p>
            <a:pPr>
              <a:spcAft>
                <a:spcPts val="1200"/>
              </a:spcAft>
            </a:pPr>
            <a:r>
              <a:rPr lang="en-US" sz="1600" dirty="0">
                <a:latin typeface="Calibri" panose="020F0502020204030204" pitchFamily="34" charset="0"/>
                <a:cs typeface="Calibri" panose="020F0502020204030204" pitchFamily="34" charset="0"/>
              </a:rPr>
              <a:t>19 QALYs</a:t>
            </a:r>
          </a:p>
          <a:p>
            <a:pPr>
              <a:spcAft>
                <a:spcPts val="1200"/>
              </a:spcAft>
            </a:pPr>
            <a:r>
              <a:rPr lang="en-US" sz="1600" dirty="0">
                <a:latin typeface="Calibri" panose="020F0502020204030204" pitchFamily="34" charset="0"/>
                <a:cs typeface="Calibri" panose="020F0502020204030204" pitchFamily="34" charset="0"/>
              </a:rPr>
              <a:t>20 QALYs</a:t>
            </a:r>
          </a:p>
        </p:txBody>
      </p:sp>
      <p:sp>
        <p:nvSpPr>
          <p:cNvPr id="9" name="TextBox 8">
            <a:extLst>
              <a:ext uri="{FF2B5EF4-FFF2-40B4-BE49-F238E27FC236}">
                <a16:creationId xmlns:a16="http://schemas.microsoft.com/office/drawing/2014/main" id="{DF3DD1FC-C9A3-D39F-4A9F-55401790D089}"/>
              </a:ext>
            </a:extLst>
          </p:cNvPr>
          <p:cNvSpPr txBox="1"/>
          <p:nvPr/>
        </p:nvSpPr>
        <p:spPr>
          <a:xfrm>
            <a:off x="7015619" y="3262185"/>
            <a:ext cx="933845" cy="738664"/>
          </a:xfrm>
          <a:prstGeom prst="rect">
            <a:avLst/>
          </a:prstGeom>
          <a:noFill/>
        </p:spPr>
        <p:txBody>
          <a:bodyPr wrap="none" rtlCol="0">
            <a:spAutoFit/>
          </a:bodyPr>
          <a:lstStyle/>
          <a:p>
            <a:pPr>
              <a:spcAft>
                <a:spcPts val="1200"/>
              </a:spcAft>
            </a:pPr>
            <a:r>
              <a:rPr lang="en-US" sz="1600" dirty="0">
                <a:latin typeface="Calibri" panose="020F0502020204030204" pitchFamily="34" charset="0"/>
                <a:cs typeface="Calibri" panose="020F0502020204030204" pitchFamily="34" charset="0"/>
              </a:rPr>
              <a:t>19 QALYs</a:t>
            </a:r>
          </a:p>
          <a:p>
            <a:pPr>
              <a:spcAft>
                <a:spcPts val="1200"/>
              </a:spcAft>
            </a:pPr>
            <a:r>
              <a:rPr lang="en-US" sz="1600" dirty="0">
                <a:latin typeface="Calibri" panose="020F0502020204030204" pitchFamily="34" charset="0"/>
                <a:cs typeface="Calibri" panose="020F0502020204030204" pitchFamily="34" charset="0"/>
              </a:rPr>
              <a:t>20 QALYs</a:t>
            </a:r>
          </a:p>
        </p:txBody>
      </p:sp>
      <p:sp>
        <p:nvSpPr>
          <p:cNvPr id="10" name="TextBox 9">
            <a:extLst>
              <a:ext uri="{FF2B5EF4-FFF2-40B4-BE49-F238E27FC236}">
                <a16:creationId xmlns:a16="http://schemas.microsoft.com/office/drawing/2014/main" id="{E74D908B-6E48-9FC5-084F-CCD0BD2D8341}"/>
              </a:ext>
            </a:extLst>
          </p:cNvPr>
          <p:cNvSpPr txBox="1"/>
          <p:nvPr/>
        </p:nvSpPr>
        <p:spPr>
          <a:xfrm>
            <a:off x="7040335" y="4353699"/>
            <a:ext cx="1193532" cy="738664"/>
          </a:xfrm>
          <a:prstGeom prst="rect">
            <a:avLst/>
          </a:prstGeom>
          <a:noFill/>
        </p:spPr>
        <p:txBody>
          <a:bodyPr wrap="none" rtlCol="0">
            <a:spAutoFit/>
          </a:bodyPr>
          <a:lstStyle/>
          <a:p>
            <a:pPr>
              <a:spcAft>
                <a:spcPts val="1200"/>
              </a:spcAft>
            </a:pPr>
            <a:r>
              <a:rPr lang="en-US" sz="1600" dirty="0">
                <a:latin typeface="Calibri" panose="020F0502020204030204" pitchFamily="34" charset="0"/>
                <a:cs typeface="Calibri" panose="020F0502020204030204" pitchFamily="34" charset="0"/>
              </a:rPr>
              <a:t>18.99 QALYs</a:t>
            </a:r>
          </a:p>
          <a:p>
            <a:pPr>
              <a:spcAft>
                <a:spcPts val="1200"/>
              </a:spcAft>
            </a:pPr>
            <a:r>
              <a:rPr lang="en-US" sz="1600" dirty="0">
                <a:latin typeface="Calibri" panose="020F0502020204030204" pitchFamily="34" charset="0"/>
                <a:cs typeface="Calibri" panose="020F0502020204030204" pitchFamily="34" charset="0"/>
              </a:rPr>
              <a:t>19.99 QALYs</a:t>
            </a:r>
          </a:p>
        </p:txBody>
      </p:sp>
      <p:sp>
        <p:nvSpPr>
          <p:cNvPr id="11" name="TextBox 10">
            <a:extLst>
              <a:ext uri="{FF2B5EF4-FFF2-40B4-BE49-F238E27FC236}">
                <a16:creationId xmlns:a16="http://schemas.microsoft.com/office/drawing/2014/main" id="{0D756EA9-CAB9-D7EB-A5ED-C91241DE440B}"/>
              </a:ext>
            </a:extLst>
          </p:cNvPr>
          <p:cNvSpPr txBox="1"/>
          <p:nvPr/>
        </p:nvSpPr>
        <p:spPr>
          <a:xfrm>
            <a:off x="7040335" y="5421881"/>
            <a:ext cx="1193532" cy="738664"/>
          </a:xfrm>
          <a:prstGeom prst="rect">
            <a:avLst/>
          </a:prstGeom>
          <a:noFill/>
        </p:spPr>
        <p:txBody>
          <a:bodyPr wrap="none" rtlCol="0">
            <a:spAutoFit/>
          </a:bodyPr>
          <a:lstStyle/>
          <a:p>
            <a:pPr>
              <a:spcAft>
                <a:spcPts val="1200"/>
              </a:spcAft>
            </a:pPr>
            <a:r>
              <a:rPr lang="en-US" sz="1600" dirty="0">
                <a:latin typeface="Calibri" panose="020F0502020204030204" pitchFamily="34" charset="0"/>
                <a:cs typeface="Calibri" panose="020F0502020204030204" pitchFamily="34" charset="0"/>
              </a:rPr>
              <a:t>18.99 QALYs</a:t>
            </a:r>
          </a:p>
          <a:p>
            <a:pPr>
              <a:spcAft>
                <a:spcPts val="1200"/>
              </a:spcAft>
            </a:pPr>
            <a:r>
              <a:rPr lang="en-US" sz="1600" dirty="0">
                <a:latin typeface="Calibri" panose="020F0502020204030204" pitchFamily="34" charset="0"/>
                <a:cs typeface="Calibri" panose="020F0502020204030204" pitchFamily="34" charset="0"/>
              </a:rPr>
              <a:t>19.99 QALYs</a:t>
            </a:r>
          </a:p>
        </p:txBody>
      </p:sp>
      <p:sp>
        <p:nvSpPr>
          <p:cNvPr id="12" name="TextBox 11">
            <a:extLst>
              <a:ext uri="{FF2B5EF4-FFF2-40B4-BE49-F238E27FC236}">
                <a16:creationId xmlns:a16="http://schemas.microsoft.com/office/drawing/2014/main" id="{7FE22AB5-B16B-09D7-7456-4F9DDB495E75}"/>
              </a:ext>
            </a:extLst>
          </p:cNvPr>
          <p:cNvSpPr txBox="1"/>
          <p:nvPr/>
        </p:nvSpPr>
        <p:spPr>
          <a:xfrm>
            <a:off x="7067717" y="6524370"/>
            <a:ext cx="829651" cy="338554"/>
          </a:xfrm>
          <a:prstGeom prst="rect">
            <a:avLst/>
          </a:prstGeom>
          <a:noFill/>
        </p:spPr>
        <p:txBody>
          <a:bodyPr wrap="none" rtlCol="0">
            <a:spAutoFit/>
          </a:bodyPr>
          <a:lstStyle/>
          <a:p>
            <a:pPr>
              <a:spcAft>
                <a:spcPts val="1200"/>
              </a:spcAft>
            </a:pPr>
            <a:r>
              <a:rPr lang="en-US" sz="1600" dirty="0">
                <a:latin typeface="Calibri" panose="020F0502020204030204" pitchFamily="34" charset="0"/>
                <a:cs typeface="Calibri" panose="020F0502020204030204" pitchFamily="34" charset="0"/>
              </a:rPr>
              <a:t>0 QALYs</a:t>
            </a:r>
          </a:p>
        </p:txBody>
      </p:sp>
      <p:grpSp>
        <p:nvGrpSpPr>
          <p:cNvPr id="16" name="Group 15">
            <a:extLst>
              <a:ext uri="{FF2B5EF4-FFF2-40B4-BE49-F238E27FC236}">
                <a16:creationId xmlns:a16="http://schemas.microsoft.com/office/drawing/2014/main" id="{910F57E5-34E1-CCB2-8D7B-B0943FDF7CB3}"/>
              </a:ext>
            </a:extLst>
          </p:cNvPr>
          <p:cNvGrpSpPr/>
          <p:nvPr/>
        </p:nvGrpSpPr>
        <p:grpSpPr>
          <a:xfrm>
            <a:off x="666923" y="-12519"/>
            <a:ext cx="6446608" cy="6858000"/>
            <a:chOff x="997527" y="0"/>
            <a:chExt cx="6446608" cy="6858000"/>
          </a:xfrm>
        </p:grpSpPr>
        <p:grpSp>
          <p:nvGrpSpPr>
            <p:cNvPr id="17" name="Group 16">
              <a:extLst>
                <a:ext uri="{FF2B5EF4-FFF2-40B4-BE49-F238E27FC236}">
                  <a16:creationId xmlns:a16="http://schemas.microsoft.com/office/drawing/2014/main" id="{5B4CDC4D-43FD-F0DE-F4F8-56CDFE88536D}"/>
                </a:ext>
              </a:extLst>
            </p:cNvPr>
            <p:cNvGrpSpPr/>
            <p:nvPr/>
          </p:nvGrpSpPr>
          <p:grpSpPr>
            <a:xfrm>
              <a:off x="997527" y="0"/>
              <a:ext cx="6446608" cy="6858000"/>
              <a:chOff x="997527" y="0"/>
              <a:chExt cx="6446608" cy="6858000"/>
            </a:xfrm>
          </p:grpSpPr>
          <p:pic>
            <p:nvPicPr>
              <p:cNvPr id="19" name="Picture 18">
                <a:extLst>
                  <a:ext uri="{FF2B5EF4-FFF2-40B4-BE49-F238E27FC236}">
                    <a16:creationId xmlns:a16="http://schemas.microsoft.com/office/drawing/2014/main" id="{7300C099-9702-67CD-5178-E55D0ABABB4F}"/>
                  </a:ext>
                </a:extLst>
              </p:cNvPr>
              <p:cNvPicPr>
                <a:picLocks noChangeAspect="1"/>
              </p:cNvPicPr>
              <p:nvPr/>
            </p:nvPicPr>
            <p:blipFill rotWithShape="1">
              <a:blip r:embed="rId3"/>
              <a:srcRect l="26253"/>
              <a:stretch/>
            </p:blipFill>
            <p:spPr>
              <a:xfrm>
                <a:off x="1733798" y="0"/>
                <a:ext cx="5710337" cy="6858000"/>
              </a:xfrm>
              <a:prstGeom prst="rect">
                <a:avLst/>
              </a:prstGeom>
            </p:spPr>
          </p:pic>
          <p:pic>
            <p:nvPicPr>
              <p:cNvPr id="20" name="Picture 19">
                <a:extLst>
                  <a:ext uri="{FF2B5EF4-FFF2-40B4-BE49-F238E27FC236}">
                    <a16:creationId xmlns:a16="http://schemas.microsoft.com/office/drawing/2014/main" id="{C1BA5E8C-CC10-D049-51B4-F2C814187801}"/>
                  </a:ext>
                </a:extLst>
              </p:cNvPr>
              <p:cNvPicPr>
                <a:picLocks noChangeAspect="1"/>
              </p:cNvPicPr>
              <p:nvPr/>
            </p:nvPicPr>
            <p:blipFill rotWithShape="1">
              <a:blip r:embed="rId3"/>
              <a:srcRect l="6008" r="84023"/>
              <a:stretch/>
            </p:blipFill>
            <p:spPr>
              <a:xfrm>
                <a:off x="997527" y="0"/>
                <a:ext cx="771896" cy="6858000"/>
              </a:xfrm>
              <a:prstGeom prst="rect">
                <a:avLst/>
              </a:prstGeom>
            </p:spPr>
          </p:pic>
        </p:grpSp>
        <p:sp>
          <p:nvSpPr>
            <p:cNvPr id="18" name="Rectangle 17">
              <a:extLst>
                <a:ext uri="{FF2B5EF4-FFF2-40B4-BE49-F238E27FC236}">
                  <a16:creationId xmlns:a16="http://schemas.microsoft.com/office/drawing/2014/main" id="{8FD347D8-1DE3-6186-CDCE-507BCDDDEBBF}"/>
                </a:ext>
              </a:extLst>
            </p:cNvPr>
            <p:cNvSpPr/>
            <p:nvPr/>
          </p:nvSpPr>
          <p:spPr>
            <a:xfrm>
              <a:off x="997527" y="3051958"/>
              <a:ext cx="344385" cy="261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9920356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DB5B8D-655B-812F-B9C4-7F7EB35ED11D}"/>
              </a:ext>
            </a:extLst>
          </p:cNvPr>
          <p:cNvSpPr/>
          <p:nvPr/>
        </p:nvSpPr>
        <p:spPr>
          <a:xfrm>
            <a:off x="997527" y="3051958"/>
            <a:ext cx="344385" cy="261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73B200-AEB0-E650-D1E2-79C40EAC3F1F}"/>
              </a:ext>
            </a:extLst>
          </p:cNvPr>
          <p:cNvSpPr txBox="1"/>
          <p:nvPr/>
        </p:nvSpPr>
        <p:spPr>
          <a:xfrm>
            <a:off x="6990909" y="49428"/>
            <a:ext cx="1449436" cy="677108"/>
          </a:xfrm>
          <a:prstGeom prst="rect">
            <a:avLst/>
          </a:prstGeom>
          <a:noFill/>
        </p:spPr>
        <p:txBody>
          <a:bodyPr wrap="none" rtlCol="0">
            <a:spAutoFit/>
          </a:bodyPr>
          <a:lstStyle/>
          <a:p>
            <a:pPr>
              <a:spcAft>
                <a:spcPts val="1200"/>
              </a:spcAft>
            </a:pPr>
            <a:r>
              <a:rPr lang="en-US" sz="1400" dirty="0">
                <a:latin typeface="Calibri" panose="020F0502020204030204" pitchFamily="34" charset="0"/>
                <a:cs typeface="Calibri" panose="020F0502020204030204" pitchFamily="34" charset="0"/>
              </a:rPr>
              <a:t>$9,000 + $60,000</a:t>
            </a:r>
          </a:p>
          <a:p>
            <a:pPr>
              <a:spcAft>
                <a:spcPts val="1200"/>
              </a:spcAft>
            </a:pPr>
            <a:r>
              <a:rPr lang="en-US" sz="1400" dirty="0">
                <a:latin typeface="Calibri" panose="020F0502020204030204" pitchFamily="34" charset="0"/>
                <a:cs typeface="Calibri" panose="020F0502020204030204" pitchFamily="34" charset="0"/>
              </a:rPr>
              <a:t>$1,200 + $50,000</a:t>
            </a:r>
          </a:p>
        </p:txBody>
      </p:sp>
      <p:sp>
        <p:nvSpPr>
          <p:cNvPr id="7" name="TextBox 6">
            <a:extLst>
              <a:ext uri="{FF2B5EF4-FFF2-40B4-BE49-F238E27FC236}">
                <a16:creationId xmlns:a16="http://schemas.microsoft.com/office/drawing/2014/main" id="{CFAEA875-D543-A221-5E35-3C9CF7DC2C0C}"/>
              </a:ext>
            </a:extLst>
          </p:cNvPr>
          <p:cNvSpPr txBox="1"/>
          <p:nvPr/>
        </p:nvSpPr>
        <p:spPr>
          <a:xfrm>
            <a:off x="6990908" y="1128585"/>
            <a:ext cx="1449436" cy="677108"/>
          </a:xfrm>
          <a:prstGeom prst="rect">
            <a:avLst/>
          </a:prstGeom>
          <a:noFill/>
        </p:spPr>
        <p:txBody>
          <a:bodyPr wrap="none" rtlCol="0">
            <a:spAutoFit/>
          </a:bodyPr>
          <a:lstStyle/>
          <a:p>
            <a:pPr>
              <a:spcAft>
                <a:spcPts val="1200"/>
              </a:spcAft>
            </a:pPr>
            <a:r>
              <a:rPr lang="en-US" sz="1400" dirty="0">
                <a:latin typeface="Calibri" panose="020F0502020204030204" pitchFamily="34" charset="0"/>
                <a:cs typeface="Calibri" panose="020F0502020204030204" pitchFamily="34" charset="0"/>
              </a:rPr>
              <a:t>$9,000 + $60,000</a:t>
            </a:r>
          </a:p>
          <a:p>
            <a:pPr>
              <a:spcAft>
                <a:spcPts val="1200"/>
              </a:spcAft>
            </a:pPr>
            <a:r>
              <a:rPr lang="en-US" sz="1400" dirty="0">
                <a:latin typeface="Calibri" panose="020F0502020204030204" pitchFamily="34" charset="0"/>
                <a:cs typeface="Calibri" panose="020F0502020204030204" pitchFamily="34" charset="0"/>
              </a:rPr>
              <a:t>$1,200 + $50,000</a:t>
            </a:r>
          </a:p>
        </p:txBody>
      </p:sp>
      <p:sp>
        <p:nvSpPr>
          <p:cNvPr id="8" name="TextBox 7">
            <a:extLst>
              <a:ext uri="{FF2B5EF4-FFF2-40B4-BE49-F238E27FC236}">
                <a16:creationId xmlns:a16="http://schemas.microsoft.com/office/drawing/2014/main" id="{671EB349-5BE0-495A-1A85-8F0B1CC98AA4}"/>
              </a:ext>
            </a:extLst>
          </p:cNvPr>
          <p:cNvSpPr txBox="1"/>
          <p:nvPr/>
        </p:nvSpPr>
        <p:spPr>
          <a:xfrm>
            <a:off x="6990908" y="2220099"/>
            <a:ext cx="2121093" cy="677108"/>
          </a:xfrm>
          <a:prstGeom prst="rect">
            <a:avLst/>
          </a:prstGeom>
          <a:noFill/>
        </p:spPr>
        <p:txBody>
          <a:bodyPr wrap="none" rtlCol="0">
            <a:spAutoFit/>
          </a:bodyPr>
          <a:lstStyle/>
          <a:p>
            <a:pPr>
              <a:spcAft>
                <a:spcPts val="1200"/>
              </a:spcAft>
            </a:pPr>
            <a:r>
              <a:rPr lang="en-US" sz="1400" dirty="0">
                <a:latin typeface="Calibri" panose="020F0502020204030204" pitchFamily="34" charset="0"/>
                <a:cs typeface="Calibri" panose="020F0502020204030204" pitchFamily="34" charset="0"/>
              </a:rPr>
              <a:t>$9,000 + $9,500 + $60,000</a:t>
            </a:r>
          </a:p>
          <a:p>
            <a:pPr>
              <a:spcAft>
                <a:spcPts val="1200"/>
              </a:spcAft>
            </a:pPr>
            <a:r>
              <a:rPr lang="en-US" sz="1400" dirty="0">
                <a:latin typeface="Calibri" panose="020F0502020204030204" pitchFamily="34" charset="0"/>
                <a:cs typeface="Calibri" panose="020F0502020204030204" pitchFamily="34" charset="0"/>
              </a:rPr>
              <a:t>$1,200 + $9,500 + $50,000</a:t>
            </a:r>
          </a:p>
        </p:txBody>
      </p:sp>
      <p:sp>
        <p:nvSpPr>
          <p:cNvPr id="9" name="TextBox 8">
            <a:extLst>
              <a:ext uri="{FF2B5EF4-FFF2-40B4-BE49-F238E27FC236}">
                <a16:creationId xmlns:a16="http://schemas.microsoft.com/office/drawing/2014/main" id="{DF3DD1FC-C9A3-D39F-4A9F-55401790D089}"/>
              </a:ext>
            </a:extLst>
          </p:cNvPr>
          <p:cNvSpPr txBox="1"/>
          <p:nvPr/>
        </p:nvSpPr>
        <p:spPr>
          <a:xfrm>
            <a:off x="6990907" y="3286899"/>
            <a:ext cx="2121093" cy="677108"/>
          </a:xfrm>
          <a:prstGeom prst="rect">
            <a:avLst/>
          </a:prstGeom>
          <a:noFill/>
        </p:spPr>
        <p:txBody>
          <a:bodyPr wrap="none" rtlCol="0">
            <a:spAutoFit/>
          </a:bodyPr>
          <a:lstStyle/>
          <a:p>
            <a:pPr>
              <a:spcAft>
                <a:spcPts val="1200"/>
              </a:spcAft>
            </a:pPr>
            <a:r>
              <a:rPr lang="en-US" sz="1400" dirty="0">
                <a:latin typeface="Calibri" panose="020F0502020204030204" pitchFamily="34" charset="0"/>
                <a:cs typeface="Calibri" panose="020F0502020204030204" pitchFamily="34" charset="0"/>
              </a:rPr>
              <a:t>$9,000 + $9,500 + $60,000</a:t>
            </a:r>
          </a:p>
          <a:p>
            <a:pPr>
              <a:spcAft>
                <a:spcPts val="1200"/>
              </a:spcAft>
            </a:pPr>
            <a:r>
              <a:rPr lang="en-US" sz="1400" dirty="0">
                <a:latin typeface="Calibri" panose="020F0502020204030204" pitchFamily="34" charset="0"/>
                <a:cs typeface="Calibri" panose="020F0502020204030204" pitchFamily="34" charset="0"/>
              </a:rPr>
              <a:t>$1,200 + $9,500 + $50,000</a:t>
            </a:r>
          </a:p>
        </p:txBody>
      </p:sp>
      <p:sp>
        <p:nvSpPr>
          <p:cNvPr id="10" name="TextBox 9">
            <a:extLst>
              <a:ext uri="{FF2B5EF4-FFF2-40B4-BE49-F238E27FC236}">
                <a16:creationId xmlns:a16="http://schemas.microsoft.com/office/drawing/2014/main" id="{E74D908B-6E48-9FC5-084F-CCD0BD2D8341}"/>
              </a:ext>
            </a:extLst>
          </p:cNvPr>
          <p:cNvSpPr txBox="1"/>
          <p:nvPr/>
        </p:nvSpPr>
        <p:spPr>
          <a:xfrm>
            <a:off x="6978552" y="4207661"/>
            <a:ext cx="2103665" cy="1107996"/>
          </a:xfrm>
          <a:prstGeom prst="rect">
            <a:avLst/>
          </a:prstGeom>
          <a:noFill/>
        </p:spPr>
        <p:txBody>
          <a:bodyPr wrap="square" rtlCol="0">
            <a:spAutoFit/>
          </a:bodyPr>
          <a:lstStyle/>
          <a:p>
            <a:pPr>
              <a:spcAft>
                <a:spcPts val="1200"/>
              </a:spcAft>
            </a:pPr>
            <a:r>
              <a:rPr lang="en-US" sz="1400" dirty="0">
                <a:latin typeface="Calibri" panose="020F0502020204030204" pitchFamily="34" charset="0"/>
                <a:cs typeface="Calibri" panose="020F0502020204030204" pitchFamily="34" charset="0"/>
              </a:rPr>
              <a:t>$25,000 + $9,000 + $9,500 + $60,000</a:t>
            </a:r>
          </a:p>
          <a:p>
            <a:pPr>
              <a:spcAft>
                <a:spcPts val="1200"/>
              </a:spcAft>
            </a:pPr>
            <a:r>
              <a:rPr lang="en-US" sz="1400" dirty="0">
                <a:latin typeface="Calibri" panose="020F0502020204030204" pitchFamily="34" charset="0"/>
                <a:cs typeface="Calibri" panose="020F0502020204030204" pitchFamily="34" charset="0"/>
              </a:rPr>
              <a:t>$25,000 + $1,200 + $9,500 + $50,000</a:t>
            </a:r>
          </a:p>
        </p:txBody>
      </p:sp>
      <p:sp>
        <p:nvSpPr>
          <p:cNvPr id="11" name="TextBox 10">
            <a:extLst>
              <a:ext uri="{FF2B5EF4-FFF2-40B4-BE49-F238E27FC236}">
                <a16:creationId xmlns:a16="http://schemas.microsoft.com/office/drawing/2014/main" id="{0D756EA9-CAB9-D7EB-A5ED-C91241DE440B}"/>
              </a:ext>
            </a:extLst>
          </p:cNvPr>
          <p:cNvSpPr txBox="1"/>
          <p:nvPr/>
        </p:nvSpPr>
        <p:spPr>
          <a:xfrm>
            <a:off x="6966193" y="5434238"/>
            <a:ext cx="2387870" cy="677108"/>
          </a:xfrm>
          <a:prstGeom prst="rect">
            <a:avLst/>
          </a:prstGeom>
          <a:noFill/>
        </p:spPr>
        <p:txBody>
          <a:bodyPr wrap="square" rtlCol="0">
            <a:spAutoFit/>
          </a:bodyPr>
          <a:lstStyle/>
          <a:p>
            <a:pPr>
              <a:spcAft>
                <a:spcPts val="1200"/>
              </a:spcAft>
            </a:pPr>
            <a:r>
              <a:rPr lang="en-US" sz="1400" dirty="0">
                <a:latin typeface="Calibri" panose="020F0502020204030204" pitchFamily="34" charset="0"/>
                <a:cs typeface="Calibri" panose="020F0502020204030204" pitchFamily="34" charset="0"/>
              </a:rPr>
              <a:t>$25,000 + $9,000 + $60,000</a:t>
            </a:r>
          </a:p>
          <a:p>
            <a:pPr>
              <a:spcAft>
                <a:spcPts val="1200"/>
              </a:spcAft>
            </a:pPr>
            <a:r>
              <a:rPr lang="en-US" sz="1400" dirty="0">
                <a:latin typeface="Calibri" panose="020F0502020204030204" pitchFamily="34" charset="0"/>
                <a:cs typeface="Calibri" panose="020F0502020204030204" pitchFamily="34" charset="0"/>
              </a:rPr>
              <a:t>$25,000 + $1,200 + $50,000</a:t>
            </a:r>
          </a:p>
        </p:txBody>
      </p:sp>
      <p:sp>
        <p:nvSpPr>
          <p:cNvPr id="12" name="TextBox 11">
            <a:extLst>
              <a:ext uri="{FF2B5EF4-FFF2-40B4-BE49-F238E27FC236}">
                <a16:creationId xmlns:a16="http://schemas.microsoft.com/office/drawing/2014/main" id="{7FE22AB5-B16B-09D7-7456-4F9DDB495E75}"/>
              </a:ext>
            </a:extLst>
          </p:cNvPr>
          <p:cNvSpPr txBox="1"/>
          <p:nvPr/>
        </p:nvSpPr>
        <p:spPr>
          <a:xfrm>
            <a:off x="6978552" y="6537704"/>
            <a:ext cx="777777" cy="307777"/>
          </a:xfrm>
          <a:prstGeom prst="rect">
            <a:avLst/>
          </a:prstGeom>
          <a:noFill/>
        </p:spPr>
        <p:txBody>
          <a:bodyPr wrap="none" rtlCol="0">
            <a:spAutoFit/>
          </a:bodyPr>
          <a:lstStyle/>
          <a:p>
            <a:pPr>
              <a:spcAft>
                <a:spcPts val="1200"/>
              </a:spcAft>
            </a:pPr>
            <a:r>
              <a:rPr lang="en-US" sz="1400" dirty="0">
                <a:latin typeface="Calibri" panose="020F0502020204030204" pitchFamily="34" charset="0"/>
                <a:cs typeface="Calibri" panose="020F0502020204030204" pitchFamily="34" charset="0"/>
              </a:rPr>
              <a:t>$25,000</a:t>
            </a:r>
          </a:p>
        </p:txBody>
      </p:sp>
      <p:grpSp>
        <p:nvGrpSpPr>
          <p:cNvPr id="16" name="Group 15">
            <a:extLst>
              <a:ext uri="{FF2B5EF4-FFF2-40B4-BE49-F238E27FC236}">
                <a16:creationId xmlns:a16="http://schemas.microsoft.com/office/drawing/2014/main" id="{910F57E5-34E1-CCB2-8D7B-B0943FDF7CB3}"/>
              </a:ext>
            </a:extLst>
          </p:cNvPr>
          <p:cNvGrpSpPr/>
          <p:nvPr/>
        </p:nvGrpSpPr>
        <p:grpSpPr>
          <a:xfrm>
            <a:off x="666923" y="-12519"/>
            <a:ext cx="6348698" cy="6858000"/>
            <a:chOff x="997527" y="0"/>
            <a:chExt cx="6348698" cy="6858000"/>
          </a:xfrm>
        </p:grpSpPr>
        <p:grpSp>
          <p:nvGrpSpPr>
            <p:cNvPr id="17" name="Group 16">
              <a:extLst>
                <a:ext uri="{FF2B5EF4-FFF2-40B4-BE49-F238E27FC236}">
                  <a16:creationId xmlns:a16="http://schemas.microsoft.com/office/drawing/2014/main" id="{5B4CDC4D-43FD-F0DE-F4F8-56CDFE88536D}"/>
                </a:ext>
              </a:extLst>
            </p:cNvPr>
            <p:cNvGrpSpPr/>
            <p:nvPr/>
          </p:nvGrpSpPr>
          <p:grpSpPr>
            <a:xfrm>
              <a:off x="997527" y="0"/>
              <a:ext cx="6348698" cy="6858000"/>
              <a:chOff x="997527" y="0"/>
              <a:chExt cx="6348698" cy="6858000"/>
            </a:xfrm>
          </p:grpSpPr>
          <p:pic>
            <p:nvPicPr>
              <p:cNvPr id="19" name="Picture 18">
                <a:extLst>
                  <a:ext uri="{FF2B5EF4-FFF2-40B4-BE49-F238E27FC236}">
                    <a16:creationId xmlns:a16="http://schemas.microsoft.com/office/drawing/2014/main" id="{7300C099-9702-67CD-5178-E55D0ABABB4F}"/>
                  </a:ext>
                </a:extLst>
              </p:cNvPr>
              <p:cNvPicPr>
                <a:picLocks noChangeAspect="1"/>
              </p:cNvPicPr>
              <p:nvPr/>
            </p:nvPicPr>
            <p:blipFill rotWithShape="1">
              <a:blip r:embed="rId3"/>
              <a:srcRect l="26253" r="1265"/>
              <a:stretch/>
            </p:blipFill>
            <p:spPr>
              <a:xfrm>
                <a:off x="1733798" y="0"/>
                <a:ext cx="5612427" cy="6858000"/>
              </a:xfrm>
              <a:prstGeom prst="rect">
                <a:avLst/>
              </a:prstGeom>
            </p:spPr>
          </p:pic>
          <p:pic>
            <p:nvPicPr>
              <p:cNvPr id="20" name="Picture 19">
                <a:extLst>
                  <a:ext uri="{FF2B5EF4-FFF2-40B4-BE49-F238E27FC236}">
                    <a16:creationId xmlns:a16="http://schemas.microsoft.com/office/drawing/2014/main" id="{C1BA5E8C-CC10-D049-51B4-F2C814187801}"/>
                  </a:ext>
                </a:extLst>
              </p:cNvPr>
              <p:cNvPicPr>
                <a:picLocks noChangeAspect="1"/>
              </p:cNvPicPr>
              <p:nvPr/>
            </p:nvPicPr>
            <p:blipFill rotWithShape="1">
              <a:blip r:embed="rId3"/>
              <a:srcRect l="6008" r="84023"/>
              <a:stretch/>
            </p:blipFill>
            <p:spPr>
              <a:xfrm>
                <a:off x="997527" y="0"/>
                <a:ext cx="771896" cy="6858000"/>
              </a:xfrm>
              <a:prstGeom prst="rect">
                <a:avLst/>
              </a:prstGeom>
            </p:spPr>
          </p:pic>
        </p:grpSp>
        <p:sp>
          <p:nvSpPr>
            <p:cNvPr id="18" name="Rectangle 17">
              <a:extLst>
                <a:ext uri="{FF2B5EF4-FFF2-40B4-BE49-F238E27FC236}">
                  <a16:creationId xmlns:a16="http://schemas.microsoft.com/office/drawing/2014/main" id="{8FD347D8-1DE3-6186-CDCE-507BCDDDEBBF}"/>
                </a:ext>
              </a:extLst>
            </p:cNvPr>
            <p:cNvSpPr/>
            <p:nvPr/>
          </p:nvSpPr>
          <p:spPr>
            <a:xfrm>
              <a:off x="997527" y="3051958"/>
              <a:ext cx="344385" cy="261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676997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Table of Input Parameters</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8</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3841288629"/>
              </p:ext>
            </p:extLst>
          </p:nvPr>
        </p:nvGraphicFramePr>
        <p:xfrm>
          <a:off x="840432" y="1277236"/>
          <a:ext cx="7620000" cy="4222118"/>
        </p:xfrm>
        <a:graphic>
          <a:graphicData uri="http://schemas.openxmlformats.org/drawingml/2006/table">
            <a:tbl>
              <a:tblPr firstRow="1" firstCol="1" bandRow="1">
                <a:tableStyleId>{5C22544A-7EE6-4342-B048-85BDC9FD1C3A}</a:tableStyleId>
              </a:tblPr>
              <a:tblGrid>
                <a:gridCol w="4547114">
                  <a:extLst>
                    <a:ext uri="{9D8B030D-6E8A-4147-A177-3AD203B41FA5}">
                      <a16:colId xmlns:a16="http://schemas.microsoft.com/office/drawing/2014/main" val="3207948506"/>
                    </a:ext>
                  </a:extLst>
                </a:gridCol>
                <a:gridCol w="2088292">
                  <a:extLst>
                    <a:ext uri="{9D8B030D-6E8A-4147-A177-3AD203B41FA5}">
                      <a16:colId xmlns:a16="http://schemas.microsoft.com/office/drawing/2014/main" val="2670839471"/>
                    </a:ext>
                  </a:extLst>
                </a:gridCol>
                <a:gridCol w="984594">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2400" b="1" dirty="0">
                          <a:effectLst/>
                          <a:latin typeface="Calibri" panose="020F0502020204030204" pitchFamily="34" charset="0"/>
                          <a:cs typeface="Calibri" panose="020F0502020204030204" pitchFamily="34" charset="0"/>
                        </a:rPr>
                        <a:t>Parameter</a:t>
                      </a:r>
                      <a:endParaRPr lang="en-US" sz="2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2400" b="1" dirty="0">
                          <a:effectLst/>
                          <a:latin typeface="Calibri" panose="020F0502020204030204" pitchFamily="34" charset="0"/>
                          <a:cs typeface="Calibri" panose="020F0502020204030204" pitchFamily="34" charset="0"/>
                        </a:rPr>
                        <a:t>Variable Name</a:t>
                      </a:r>
                      <a:endParaRPr lang="en-US" sz="2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15000"/>
                        </a:lnSpc>
                        <a:spcBef>
                          <a:spcPts val="600"/>
                        </a:spcBef>
                        <a:spcAft>
                          <a:spcPts val="600"/>
                        </a:spcAft>
                        <a:tabLst>
                          <a:tab pos="1530350" algn="l"/>
                        </a:tabLst>
                      </a:pPr>
                      <a:r>
                        <a:rPr lang="en-US" sz="2400" b="1" dirty="0">
                          <a:effectLst/>
                          <a:latin typeface="Calibri" panose="020F0502020204030204" pitchFamily="34" charset="0"/>
                          <a:cs typeface="Calibri" panose="020F0502020204030204" pitchFamily="34" charset="0"/>
                        </a:rPr>
                        <a:t>Value</a:t>
                      </a:r>
                      <a:endParaRPr lang="en-US" sz="2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Prevalence of HVE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nSpc>
                          <a:spcPct val="115000"/>
                        </a:lnSpc>
                        <a:spcBef>
                          <a:spcPts val="0"/>
                        </a:spcBef>
                        <a:spcAft>
                          <a:spcPts val="1000"/>
                        </a:spcAft>
                        <a:tabLst>
                          <a:tab pos="1530350" algn="l"/>
                        </a:tabLst>
                      </a:pPr>
                      <a:r>
                        <a:rPr lang="en-US" sz="2200" dirty="0" err="1">
                          <a:effectLst/>
                          <a:latin typeface="Calibri" panose="020F0502020204030204" pitchFamily="34" charset="0"/>
                          <a:cs typeface="Calibri" panose="020F0502020204030204" pitchFamily="34" charset="0"/>
                        </a:rPr>
                        <a:t>p_HVE</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tabLst>
                          <a:tab pos="1530350" algn="l"/>
                        </a:tabLst>
                      </a:pPr>
                      <a:r>
                        <a:rPr lang="en-US" sz="2200" dirty="0">
                          <a:effectLst/>
                          <a:latin typeface="Calibri" panose="020F0502020204030204" pitchFamily="34" charset="0"/>
                          <a:cs typeface="Calibri" panose="020F0502020204030204" pitchFamily="34" charset="0"/>
                        </a:rPr>
                        <a:t>0.52</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214214277"/>
                  </a:ext>
                </a:extLst>
              </a:tr>
              <a:tr h="92075">
                <a:tc>
                  <a:txBody>
                    <a:bodyPr/>
                    <a:lstStyle/>
                    <a:p>
                      <a:pPr marL="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Probability of complications without treatment</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a:effectLst/>
                          <a:latin typeface="Calibri" panose="020F0502020204030204" pitchFamily="34" charset="0"/>
                          <a:cs typeface="Calibri" panose="020F0502020204030204" pitchFamily="34" charset="0"/>
                        </a:rPr>
                        <a:t> </a:t>
                      </a:r>
                      <a:endParaRPr lang="en-US" sz="2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cs typeface="Calibri" panose="020F0502020204030204" pitchFamily="34" charset="0"/>
                        </a:rPr>
                        <a:t> </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HVE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p_HVE_comp</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0.71</a:t>
                      </a:r>
                    </a:p>
                  </a:txBody>
                  <a:tcPr marL="68580" marR="68580" marT="0" marB="0"/>
                </a:tc>
                <a:extLst>
                  <a:ext uri="{0D108BD9-81ED-4DB2-BD59-A6C34878D82A}">
                    <a16:rowId xmlns:a16="http://schemas.microsoft.com/office/drawing/2014/main" val="962021209"/>
                  </a:ext>
                </a:extLst>
              </a:tr>
              <a:tr h="92075">
                <a:tc>
                  <a:txBody>
                    <a:bodyPr/>
                    <a:lstStyle/>
                    <a:p>
                      <a:pPr marL="22860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OVE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p_OVE_comp</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0.01</a:t>
                      </a:r>
                    </a:p>
                  </a:txBody>
                  <a:tcPr marL="68580" marR="68580" marT="0" marB="0"/>
                </a:tc>
                <a:extLst>
                  <a:ext uri="{0D108BD9-81ED-4DB2-BD59-A6C34878D82A}">
                    <a16:rowId xmlns:a16="http://schemas.microsoft.com/office/drawing/2014/main" val="1312982687"/>
                  </a:ext>
                </a:extLst>
              </a:tr>
              <a:tr h="92075">
                <a:tc>
                  <a:txBody>
                    <a:bodyPr/>
                    <a:lstStyle/>
                    <a:p>
                      <a:pPr marL="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Probability of complications with vidarabine treatment</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85442263"/>
                  </a:ext>
                </a:extLst>
              </a:tr>
              <a:tr h="92075">
                <a:tc>
                  <a:txBody>
                    <a:bodyPr/>
                    <a:lstStyle/>
                    <a:p>
                      <a:pPr marL="22860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HVE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p_HVE_comp_tx</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0.36</a:t>
                      </a: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OVE</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p_OVE_comp_tx</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0.20</a:t>
                      </a:r>
                    </a:p>
                  </a:txBody>
                  <a:tcPr marL="68580" marR="68580" marT="0" marB="0"/>
                </a:tc>
                <a:extLst>
                  <a:ext uri="{0D108BD9-81ED-4DB2-BD59-A6C34878D82A}">
                    <a16:rowId xmlns:a16="http://schemas.microsoft.com/office/drawing/2014/main" val="1765738343"/>
                  </a:ext>
                </a:extLst>
              </a:tr>
              <a:tr h="92075">
                <a:tc>
                  <a:txBody>
                    <a:bodyPr/>
                    <a:lstStyle/>
                    <a:p>
                      <a:pPr marL="11113" marR="0" indent="0">
                        <a:lnSpc>
                          <a:spcPct val="100000"/>
                        </a:lnSpc>
                        <a:spcBef>
                          <a:spcPts val="0"/>
                        </a:spcBef>
                        <a:spcAft>
                          <a:spcPts val="0"/>
                        </a:spcAft>
                        <a:tabLst>
                          <a:tab pos="1530350" algn="l"/>
                        </a:tabLst>
                      </a:pPr>
                      <a:r>
                        <a:rPr lang="en-US" sz="22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Probability of complications due to brain biopsy</a:t>
                      </a:r>
                    </a:p>
                  </a:txBody>
                  <a:tcPr marL="68580" marR="68580" marT="0" marB="0"/>
                </a:tc>
                <a:tc>
                  <a:txBody>
                    <a:bodyPr/>
                    <a:lstStyle/>
                    <a:p>
                      <a:pPr marL="0" marR="0">
                        <a:lnSpc>
                          <a:spcPct val="115000"/>
                        </a:lnSpc>
                        <a:spcBef>
                          <a:spcPts val="0"/>
                        </a:spcBef>
                        <a:spcAft>
                          <a:spcPts val="0"/>
                        </a:spcAft>
                        <a:tabLst>
                          <a:tab pos="1530350" algn="l"/>
                        </a:tabLst>
                      </a:pPr>
                      <a:r>
                        <a:rPr lang="en-US" sz="2200" b="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p_biopsy_comp</a:t>
                      </a:r>
                      <a:endParaRPr lang="en-US" sz="22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15000"/>
                        </a:lnSpc>
                        <a:spcBef>
                          <a:spcPts val="0"/>
                        </a:spcBef>
                        <a:spcAft>
                          <a:spcPts val="0"/>
                        </a:spcAft>
                        <a:tabLst>
                          <a:tab pos="1530350" algn="l"/>
                        </a:tabLst>
                      </a:pPr>
                      <a:r>
                        <a:rPr lang="en-US" sz="22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0.05</a:t>
                      </a:r>
                    </a:p>
                  </a:txBody>
                  <a:tcPr marL="68580" marR="68580" marT="0" marB="0" anchor="ctr"/>
                </a:tc>
                <a:extLst>
                  <a:ext uri="{0D108BD9-81ED-4DB2-BD59-A6C34878D82A}">
                    <a16:rowId xmlns:a16="http://schemas.microsoft.com/office/drawing/2014/main" val="1418516384"/>
                  </a:ext>
                </a:extLst>
              </a:tr>
            </a:tbl>
          </a:graphicData>
        </a:graphic>
      </p:graphicFrame>
    </p:spTree>
    <p:extLst>
      <p:ext uri="{BB962C8B-B14F-4D97-AF65-F5344CB8AC3E}">
        <p14:creationId xmlns:p14="http://schemas.microsoft.com/office/powerpoint/2010/main" val="102617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Table of Input Parameters</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9</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750559950"/>
              </p:ext>
            </p:extLst>
          </p:nvPr>
        </p:nvGraphicFramePr>
        <p:xfrm>
          <a:off x="840432" y="1277236"/>
          <a:ext cx="7620000" cy="5366073"/>
        </p:xfrm>
        <a:graphic>
          <a:graphicData uri="http://schemas.openxmlformats.org/drawingml/2006/table">
            <a:tbl>
              <a:tblPr firstRow="1" firstCol="1" bandRow="1">
                <a:tableStyleId>{5C22544A-7EE6-4342-B048-85BDC9FD1C3A}</a:tableStyleId>
              </a:tblPr>
              <a:tblGrid>
                <a:gridCol w="4559471">
                  <a:extLst>
                    <a:ext uri="{9D8B030D-6E8A-4147-A177-3AD203B41FA5}">
                      <a16:colId xmlns:a16="http://schemas.microsoft.com/office/drawing/2014/main" val="3207948506"/>
                    </a:ext>
                  </a:extLst>
                </a:gridCol>
                <a:gridCol w="2063578">
                  <a:extLst>
                    <a:ext uri="{9D8B030D-6E8A-4147-A177-3AD203B41FA5}">
                      <a16:colId xmlns:a16="http://schemas.microsoft.com/office/drawing/2014/main" val="2670839471"/>
                    </a:ext>
                  </a:extLst>
                </a:gridCol>
                <a:gridCol w="996951">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2400" b="1" dirty="0">
                          <a:effectLst/>
                          <a:latin typeface="Calibri" panose="020F0502020204030204" pitchFamily="34" charset="0"/>
                          <a:cs typeface="Calibri" panose="020F0502020204030204" pitchFamily="34" charset="0"/>
                        </a:rPr>
                        <a:t>Parameter</a:t>
                      </a:r>
                      <a:endParaRPr lang="en-US" sz="2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2400" b="1" dirty="0">
                          <a:effectLst/>
                          <a:latin typeface="Calibri" panose="020F0502020204030204" pitchFamily="34" charset="0"/>
                          <a:cs typeface="Calibri" panose="020F0502020204030204" pitchFamily="34" charset="0"/>
                        </a:rPr>
                        <a:t>Variable Name</a:t>
                      </a:r>
                      <a:endParaRPr lang="en-US" sz="2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15000"/>
                        </a:lnSpc>
                        <a:spcBef>
                          <a:spcPts val="600"/>
                        </a:spcBef>
                        <a:spcAft>
                          <a:spcPts val="600"/>
                        </a:spcAft>
                        <a:tabLst>
                          <a:tab pos="1530350" algn="l"/>
                        </a:tabLst>
                      </a:pPr>
                      <a:r>
                        <a:rPr lang="en-US" sz="2400" b="1" dirty="0">
                          <a:effectLst/>
                          <a:latin typeface="Calibri" panose="020F0502020204030204" pitchFamily="34" charset="0"/>
                          <a:cs typeface="Calibri" panose="020F0502020204030204" pitchFamily="34" charset="0"/>
                        </a:rPr>
                        <a:t>Value</a:t>
                      </a:r>
                      <a:endParaRPr lang="en-US" sz="2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00000"/>
                        </a:lnSpc>
                        <a:spcBef>
                          <a:spcPts val="0"/>
                        </a:spcBef>
                        <a:spcAft>
                          <a:spcPts val="0"/>
                        </a:spcAft>
                        <a:tabLst>
                          <a:tab pos="1530350" algn="l"/>
                        </a:tabLst>
                      </a:pPr>
                      <a:r>
                        <a:rPr lang="en-US" sz="2200" b="0" dirty="0">
                          <a:effectLst/>
                          <a:latin typeface="Calibri" panose="020F0502020204030204" pitchFamily="34" charset="0"/>
                          <a:cs typeface="Calibri" panose="020F0502020204030204" pitchFamily="34" charset="0"/>
                        </a:rPr>
                        <a:t>QALYs</a:t>
                      </a:r>
                      <a:endParaRPr lang="en-US" sz="2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nSpc>
                          <a:spcPct val="115000"/>
                        </a:lnSpc>
                        <a:spcBef>
                          <a:spcPts val="0"/>
                        </a:spcBef>
                        <a:spcAft>
                          <a:spcPts val="1000"/>
                        </a:spcAft>
                        <a:tabLst>
                          <a:tab pos="1530350" algn="l"/>
                        </a:tabLst>
                      </a:pP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tabLst>
                          <a:tab pos="1530350" algn="l"/>
                        </a:tabLst>
                      </a:pP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214214277"/>
                  </a:ext>
                </a:extLst>
              </a:tr>
              <a:tr h="92075">
                <a:tc>
                  <a:txBody>
                    <a:bodyPr/>
                    <a:lstStyle/>
                    <a:p>
                      <a:pPr marL="231775" marR="0" lvl="0" indent="0" algn="l" defTabSz="914400" rtl="0" eaLnBrk="1" fontAlgn="auto" latinLnBrk="0" hangingPunct="1">
                        <a:lnSpc>
                          <a:spcPct val="100000"/>
                        </a:lnSpc>
                        <a:spcBef>
                          <a:spcPts val="0"/>
                        </a:spcBef>
                        <a:spcAft>
                          <a:spcPts val="0"/>
                        </a:spcAft>
                        <a:buClrTx/>
                        <a:buSzTx/>
                        <a:buFontTx/>
                        <a:buNone/>
                        <a:tabLst>
                          <a:tab pos="1530350" algn="l"/>
                        </a:tabLst>
                        <a:defRPr/>
                      </a:pPr>
                      <a:r>
                        <a:rPr lang="en-US" sz="2200" b="0" dirty="0">
                          <a:effectLst/>
                          <a:latin typeface="Calibri" panose="020F0502020204030204" pitchFamily="34" charset="0"/>
                          <a:ea typeface="Calibri" panose="020F0502020204030204" pitchFamily="34" charset="0"/>
                          <a:cs typeface="Calibri" panose="020F0502020204030204" pitchFamily="34" charset="0"/>
                        </a:rPr>
                        <a:t>Remaining QALYs without complications </a:t>
                      </a: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q_VE</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20</a:t>
                      </a: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00000"/>
                        </a:lnSpc>
                        <a:spcBef>
                          <a:spcPts val="0"/>
                        </a:spcBef>
                        <a:spcAft>
                          <a:spcPts val="0"/>
                        </a:spcAft>
                        <a:tabLst>
                          <a:tab pos="1530350" algn="l"/>
                        </a:tabLst>
                      </a:pPr>
                      <a:r>
                        <a:rPr lang="en-US" sz="2200" b="0" dirty="0">
                          <a:effectLst/>
                          <a:latin typeface="Calibri" panose="020F0502020204030204" pitchFamily="34" charset="0"/>
                          <a:ea typeface="Calibri" panose="020F0502020204030204" pitchFamily="34" charset="0"/>
                          <a:cs typeface="Calibri" panose="020F0502020204030204" pitchFamily="34" charset="0"/>
                        </a:rPr>
                        <a:t>Remaining QALYs with complications </a:t>
                      </a:r>
                    </a:p>
                  </a:txBody>
                  <a:tcPr marL="68580" marR="68580"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tab pos="1530350" algn="l"/>
                        </a:tabLst>
                        <a:defRPr/>
                      </a:pPr>
                      <a:r>
                        <a:rPr lang="en-US" sz="2200" dirty="0" err="1">
                          <a:effectLst/>
                          <a:latin typeface="Calibri" panose="020F0502020204030204" pitchFamily="34" charset="0"/>
                          <a:ea typeface="Calibri" panose="020F0502020204030204" pitchFamily="34" charset="0"/>
                          <a:cs typeface="Calibri" panose="020F0502020204030204" pitchFamily="34" charset="0"/>
                        </a:rPr>
                        <a:t>q_VE_comp</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19</a:t>
                      </a:r>
                    </a:p>
                  </a:txBody>
                  <a:tcPr marL="68580" marR="68580" marT="0" marB="0"/>
                </a:tc>
                <a:extLst>
                  <a:ext uri="{0D108BD9-81ED-4DB2-BD59-A6C34878D82A}">
                    <a16:rowId xmlns:a16="http://schemas.microsoft.com/office/drawing/2014/main" val="962021209"/>
                  </a:ext>
                </a:extLst>
              </a:tr>
              <a:tr h="92075">
                <a:tc>
                  <a:txBody>
                    <a:bodyPr/>
                    <a:lstStyle/>
                    <a:p>
                      <a:pPr marL="228600" marR="0" lvl="0" indent="0" algn="l" defTabSz="914400" rtl="0" eaLnBrk="1" fontAlgn="auto" latinLnBrk="0" hangingPunct="1">
                        <a:lnSpc>
                          <a:spcPct val="100000"/>
                        </a:lnSpc>
                        <a:spcBef>
                          <a:spcPts val="0"/>
                        </a:spcBef>
                        <a:spcAft>
                          <a:spcPts val="0"/>
                        </a:spcAft>
                        <a:buClrTx/>
                        <a:buSzTx/>
                        <a:buFontTx/>
                        <a:buNone/>
                        <a:tabLst>
                          <a:tab pos="1530350" algn="l"/>
                        </a:tabLst>
                        <a:defRPr/>
                      </a:pPr>
                      <a:r>
                        <a:rPr lang="en-US" sz="2200" b="0" dirty="0">
                          <a:effectLst/>
                          <a:latin typeface="Calibri" panose="020F0502020204030204" pitchFamily="34" charset="0"/>
                          <a:ea typeface="Calibri" panose="020F0502020204030204" pitchFamily="34" charset="0"/>
                          <a:cs typeface="Calibri" panose="020F0502020204030204" pitchFamily="34" charset="0"/>
                        </a:rPr>
                        <a:t>Remaining QALYs if died during biopsy</a:t>
                      </a: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q_death_biopsy</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312982687"/>
                  </a:ext>
                </a:extLst>
              </a:tr>
              <a:tr h="92075">
                <a:tc>
                  <a:txBody>
                    <a:bodyPr/>
                    <a:lstStyle/>
                    <a:p>
                      <a:pPr marL="231775" marR="0" indent="0">
                        <a:lnSpc>
                          <a:spcPct val="100000"/>
                        </a:lnSpc>
                        <a:spcBef>
                          <a:spcPts val="0"/>
                        </a:spcBef>
                        <a:spcAft>
                          <a:spcPts val="0"/>
                        </a:spcAft>
                        <a:tabLst>
                          <a:tab pos="1530350" algn="l"/>
                        </a:tabLst>
                      </a:pPr>
                      <a:r>
                        <a:rPr lang="en-US" sz="2200" b="0" dirty="0">
                          <a:effectLst/>
                          <a:latin typeface="Calibri" panose="020F0502020204030204" pitchFamily="34" charset="0"/>
                          <a:ea typeface="Calibri" panose="020F0502020204030204" pitchFamily="34" charset="0"/>
                          <a:cs typeface="Calibri" panose="020F0502020204030204" pitchFamily="34" charset="0"/>
                        </a:rPr>
                        <a:t>One-time QALY loss due to biopsy</a:t>
                      </a: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q_loss_biopsy</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0.01</a:t>
                      </a:r>
                    </a:p>
                  </a:txBody>
                  <a:tcPr marL="68580" marR="68580" marT="0" marB="0"/>
                </a:tc>
                <a:extLst>
                  <a:ext uri="{0D108BD9-81ED-4DB2-BD59-A6C34878D82A}">
                    <a16:rowId xmlns:a16="http://schemas.microsoft.com/office/drawing/2014/main" val="585442263"/>
                  </a:ext>
                </a:extLst>
              </a:tr>
              <a:tr h="92075">
                <a:tc>
                  <a:txBody>
                    <a:bodyPr/>
                    <a:lstStyle/>
                    <a:p>
                      <a:pPr marL="11113" marR="0" indent="0">
                        <a:lnSpc>
                          <a:spcPct val="100000"/>
                        </a:lnSpc>
                        <a:spcBef>
                          <a:spcPts val="0"/>
                        </a:spcBef>
                        <a:spcAft>
                          <a:spcPts val="0"/>
                        </a:spcAft>
                        <a:tabLst>
                          <a:tab pos="1530350" algn="l"/>
                        </a:tabLst>
                      </a:pPr>
                      <a:r>
                        <a:rPr lang="en-US" sz="2200" b="0" dirty="0">
                          <a:effectLst/>
                          <a:latin typeface="Calibri" panose="020F0502020204030204" pitchFamily="34" charset="0"/>
                          <a:ea typeface="Calibri" panose="020F0502020204030204" pitchFamily="34" charset="0"/>
                          <a:cs typeface="Calibri" panose="020F0502020204030204" pitchFamily="34" charset="0"/>
                        </a:rPr>
                        <a:t>Costs</a:t>
                      </a:r>
                    </a:p>
                  </a:txBody>
                  <a:tcPr marL="68580" marR="68580" marT="0" marB="0"/>
                </a:tc>
                <a:tc>
                  <a:txBody>
                    <a:bodyPr/>
                    <a:lstStyle/>
                    <a:p>
                      <a:pPr marL="0" marR="0">
                        <a:lnSpc>
                          <a:spcPct val="115000"/>
                        </a:lnSpc>
                        <a:spcBef>
                          <a:spcPts val="0"/>
                        </a:spcBef>
                        <a:spcAft>
                          <a:spcPts val="0"/>
                        </a:spcAft>
                        <a:tabLst>
                          <a:tab pos="1530350" algn="l"/>
                        </a:tabLst>
                      </a:pP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00000"/>
                        </a:lnSpc>
                        <a:spcBef>
                          <a:spcPts val="0"/>
                        </a:spcBef>
                        <a:spcAft>
                          <a:spcPts val="0"/>
                        </a:spcAft>
                        <a:tabLst>
                          <a:tab pos="1530350" algn="l"/>
                        </a:tabLst>
                      </a:pPr>
                      <a:r>
                        <a:rPr lang="en-US" sz="2200" b="0" dirty="0">
                          <a:effectLst/>
                          <a:latin typeface="Calibri" panose="020F0502020204030204" pitchFamily="34" charset="0"/>
                          <a:ea typeface="Calibri" panose="020F0502020204030204" pitchFamily="34" charset="0"/>
                          <a:cs typeface="Calibri" panose="020F0502020204030204" pitchFamily="34" charset="0"/>
                        </a:rPr>
                        <a:t>Medical care without complications</a:t>
                      </a:r>
                    </a:p>
                  </a:txBody>
                  <a:tcPr marL="68580" marR="68580" marT="0" marB="0"/>
                </a:tc>
                <a:tc>
                  <a:txBody>
                    <a:bodyPr/>
                    <a:lstStyle/>
                    <a:p>
                      <a:pPr marL="0" marR="0">
                        <a:lnSpc>
                          <a:spcPct val="115000"/>
                        </a:lnSpc>
                        <a:spcBef>
                          <a:spcPts val="0"/>
                        </a:spcBef>
                        <a:spcAft>
                          <a:spcPts val="0"/>
                        </a:spcAft>
                        <a:tabLst>
                          <a:tab pos="1530350" algn="l"/>
                        </a:tabLst>
                      </a:pPr>
                      <a:r>
                        <a:rPr lang="en-US" sz="2200" dirty="0" err="1">
                          <a:effectLst/>
                          <a:latin typeface="Calibri" panose="020F0502020204030204" pitchFamily="34" charset="0"/>
                          <a:ea typeface="Calibri" panose="020F0502020204030204" pitchFamily="34" charset="0"/>
                          <a:cs typeface="Calibri" panose="020F0502020204030204" pitchFamily="34" charset="0"/>
                        </a:rPr>
                        <a:t>c_VE</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2200" dirty="0">
                          <a:effectLst/>
                          <a:latin typeface="Calibri" panose="020F0502020204030204" pitchFamily="34" charset="0"/>
                          <a:ea typeface="Calibri" panose="020F0502020204030204" pitchFamily="34" charset="0"/>
                          <a:cs typeface="Calibri" panose="020F0502020204030204" pitchFamily="34" charset="0"/>
                        </a:rPr>
                        <a:t>1,200</a:t>
                      </a:r>
                    </a:p>
                  </a:txBody>
                  <a:tcPr marL="68580" marR="68580" marT="0" marB="0"/>
                </a:tc>
                <a:extLst>
                  <a:ext uri="{0D108BD9-81ED-4DB2-BD59-A6C34878D82A}">
                    <a16:rowId xmlns:a16="http://schemas.microsoft.com/office/drawing/2014/main" val="1765738343"/>
                  </a:ext>
                </a:extLst>
              </a:tr>
              <a:tr h="92075">
                <a:tc>
                  <a:txBody>
                    <a:bodyPr/>
                    <a:lstStyle/>
                    <a:p>
                      <a:pPr marL="231775" marR="0" indent="0">
                        <a:lnSpc>
                          <a:spcPct val="100000"/>
                        </a:lnSpc>
                        <a:spcBef>
                          <a:spcPts val="0"/>
                        </a:spcBef>
                        <a:spcAft>
                          <a:spcPts val="0"/>
                        </a:spcAft>
                        <a:tabLst>
                          <a:tab pos="1530350" algn="l"/>
                        </a:tabLst>
                      </a:pPr>
                      <a:r>
                        <a:rPr lang="en-US" sz="22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Medical care with complications</a:t>
                      </a:r>
                    </a:p>
                  </a:txBody>
                  <a:tcPr marL="68580" marR="68580" marT="0" marB="0"/>
                </a:tc>
                <a:tc>
                  <a:txBody>
                    <a:bodyPr/>
                    <a:lstStyle/>
                    <a:p>
                      <a:pPr marL="0" marR="0">
                        <a:lnSpc>
                          <a:spcPct val="115000"/>
                        </a:lnSpc>
                        <a:spcBef>
                          <a:spcPts val="0"/>
                        </a:spcBef>
                        <a:spcAft>
                          <a:spcPts val="0"/>
                        </a:spcAft>
                        <a:tabLst>
                          <a:tab pos="1530350" algn="l"/>
                        </a:tabLst>
                      </a:pPr>
                      <a:r>
                        <a:rPr lang="en-US" sz="2200" b="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c_VE_comp</a:t>
                      </a:r>
                      <a:endParaRPr lang="en-US" sz="22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15000"/>
                        </a:lnSpc>
                        <a:spcBef>
                          <a:spcPts val="0"/>
                        </a:spcBef>
                        <a:spcAft>
                          <a:spcPts val="0"/>
                        </a:spcAft>
                        <a:tabLst>
                          <a:tab pos="1530350" algn="l"/>
                        </a:tabLst>
                      </a:pPr>
                      <a:r>
                        <a:rPr lang="en-US" sz="22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9,000</a:t>
                      </a:r>
                    </a:p>
                  </a:txBody>
                  <a:tcPr marL="68580" marR="68580" marT="0" marB="0" anchor="ctr"/>
                </a:tc>
                <a:extLst>
                  <a:ext uri="{0D108BD9-81ED-4DB2-BD59-A6C34878D82A}">
                    <a16:rowId xmlns:a16="http://schemas.microsoft.com/office/drawing/2014/main" val="1418516384"/>
                  </a:ext>
                </a:extLst>
              </a:tr>
              <a:tr h="92075">
                <a:tc>
                  <a:txBody>
                    <a:bodyPr/>
                    <a:lstStyle/>
                    <a:p>
                      <a:pPr marL="231775" marR="0" indent="0">
                        <a:lnSpc>
                          <a:spcPct val="100000"/>
                        </a:lnSpc>
                        <a:spcBef>
                          <a:spcPts val="0"/>
                        </a:spcBef>
                        <a:spcAft>
                          <a:spcPts val="0"/>
                        </a:spcAft>
                        <a:tabLst>
                          <a:tab pos="1530350" algn="l"/>
                        </a:tabLst>
                      </a:pPr>
                      <a:r>
                        <a:rPr lang="en-US" sz="22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Vidarabine</a:t>
                      </a:r>
                    </a:p>
                  </a:txBody>
                  <a:tcPr marL="68580" marR="68580" marT="0" marB="0"/>
                </a:tc>
                <a:tc>
                  <a:txBody>
                    <a:bodyPr/>
                    <a:lstStyle/>
                    <a:p>
                      <a:pPr marL="0" marR="0">
                        <a:lnSpc>
                          <a:spcPct val="115000"/>
                        </a:lnSpc>
                        <a:spcBef>
                          <a:spcPts val="0"/>
                        </a:spcBef>
                        <a:spcAft>
                          <a:spcPts val="0"/>
                        </a:spcAft>
                        <a:tabLst>
                          <a:tab pos="1530350" algn="l"/>
                        </a:tabLst>
                      </a:pPr>
                      <a:r>
                        <a:rPr lang="en-US" sz="2200" b="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c_tx</a:t>
                      </a:r>
                      <a:endParaRPr lang="en-US" sz="22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15000"/>
                        </a:lnSpc>
                        <a:spcBef>
                          <a:spcPts val="0"/>
                        </a:spcBef>
                        <a:spcAft>
                          <a:spcPts val="0"/>
                        </a:spcAft>
                        <a:tabLst>
                          <a:tab pos="1530350" algn="l"/>
                        </a:tabLst>
                      </a:pPr>
                      <a:r>
                        <a:rPr lang="en-US" sz="22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9,500</a:t>
                      </a:r>
                    </a:p>
                  </a:txBody>
                  <a:tcPr marL="68580" marR="68580" marT="0" marB="0" anchor="ctr"/>
                </a:tc>
                <a:extLst>
                  <a:ext uri="{0D108BD9-81ED-4DB2-BD59-A6C34878D82A}">
                    <a16:rowId xmlns:a16="http://schemas.microsoft.com/office/drawing/2014/main" val="2987293792"/>
                  </a:ext>
                </a:extLst>
              </a:tr>
              <a:tr h="92075">
                <a:tc>
                  <a:txBody>
                    <a:bodyPr/>
                    <a:lstStyle/>
                    <a:p>
                      <a:pPr marL="231775" marR="0" indent="0">
                        <a:lnSpc>
                          <a:spcPct val="100000"/>
                        </a:lnSpc>
                        <a:spcBef>
                          <a:spcPts val="0"/>
                        </a:spcBef>
                        <a:spcAft>
                          <a:spcPts val="0"/>
                        </a:spcAft>
                        <a:tabLst>
                          <a:tab pos="1530350" algn="l"/>
                        </a:tabLst>
                      </a:pPr>
                      <a:r>
                        <a:rPr lang="en-US" sz="22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Biopsy</a:t>
                      </a:r>
                    </a:p>
                  </a:txBody>
                  <a:tcPr marL="68580" marR="68580" marT="0" marB="0"/>
                </a:tc>
                <a:tc>
                  <a:txBody>
                    <a:bodyPr/>
                    <a:lstStyle/>
                    <a:p>
                      <a:pPr marL="0" marR="0">
                        <a:lnSpc>
                          <a:spcPct val="115000"/>
                        </a:lnSpc>
                        <a:spcBef>
                          <a:spcPts val="0"/>
                        </a:spcBef>
                        <a:spcAft>
                          <a:spcPts val="0"/>
                        </a:spcAft>
                        <a:tabLst>
                          <a:tab pos="1530350" algn="l"/>
                        </a:tabLst>
                      </a:pPr>
                      <a:r>
                        <a:rPr lang="en-US" sz="2200" b="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c_biopsy</a:t>
                      </a:r>
                      <a:endParaRPr lang="en-US" sz="22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15000"/>
                        </a:lnSpc>
                        <a:spcBef>
                          <a:spcPts val="0"/>
                        </a:spcBef>
                        <a:spcAft>
                          <a:spcPts val="0"/>
                        </a:spcAft>
                        <a:tabLst>
                          <a:tab pos="1530350" algn="l"/>
                        </a:tabLst>
                      </a:pPr>
                      <a:r>
                        <a:rPr lang="en-US" sz="22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25,000</a:t>
                      </a:r>
                    </a:p>
                  </a:txBody>
                  <a:tcPr marL="68580" marR="68580" marT="0" marB="0" anchor="ctr"/>
                </a:tc>
                <a:extLst>
                  <a:ext uri="{0D108BD9-81ED-4DB2-BD59-A6C34878D82A}">
                    <a16:rowId xmlns:a16="http://schemas.microsoft.com/office/drawing/2014/main" val="2844953895"/>
                  </a:ext>
                </a:extLst>
              </a:tr>
              <a:tr h="92075">
                <a:tc>
                  <a:txBody>
                    <a:bodyPr/>
                    <a:lstStyle/>
                    <a:p>
                      <a:pPr marL="231775" marR="0" indent="0">
                        <a:lnSpc>
                          <a:spcPct val="100000"/>
                        </a:lnSpc>
                        <a:spcBef>
                          <a:spcPts val="0"/>
                        </a:spcBef>
                        <a:spcAft>
                          <a:spcPts val="0"/>
                        </a:spcAft>
                        <a:tabLst>
                          <a:tab pos="1530350" algn="l"/>
                        </a:tabLst>
                      </a:pPr>
                      <a:r>
                        <a:rPr lang="en-US" sz="22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Lifetime without complications</a:t>
                      </a:r>
                    </a:p>
                  </a:txBody>
                  <a:tcPr marL="68580" marR="68580" marT="0" marB="0"/>
                </a:tc>
                <a:tc>
                  <a:txBody>
                    <a:bodyPr/>
                    <a:lstStyle/>
                    <a:p>
                      <a:pPr marL="0" marR="0">
                        <a:lnSpc>
                          <a:spcPct val="115000"/>
                        </a:lnSpc>
                        <a:spcBef>
                          <a:spcPts val="0"/>
                        </a:spcBef>
                        <a:spcAft>
                          <a:spcPts val="0"/>
                        </a:spcAft>
                        <a:tabLst>
                          <a:tab pos="1530350" algn="l"/>
                        </a:tabLst>
                      </a:pPr>
                      <a:r>
                        <a:rPr lang="en-US" sz="2200" b="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c_lifetime</a:t>
                      </a:r>
                      <a:endParaRPr lang="en-US" sz="22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15000"/>
                        </a:lnSpc>
                        <a:spcBef>
                          <a:spcPts val="0"/>
                        </a:spcBef>
                        <a:spcAft>
                          <a:spcPts val="0"/>
                        </a:spcAft>
                        <a:tabLst>
                          <a:tab pos="1530350" algn="l"/>
                        </a:tabLst>
                      </a:pPr>
                      <a:r>
                        <a:rPr lang="en-US" sz="22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50,000</a:t>
                      </a:r>
                    </a:p>
                  </a:txBody>
                  <a:tcPr marL="68580" marR="68580" marT="0" marB="0" anchor="ctr"/>
                </a:tc>
                <a:extLst>
                  <a:ext uri="{0D108BD9-81ED-4DB2-BD59-A6C34878D82A}">
                    <a16:rowId xmlns:a16="http://schemas.microsoft.com/office/drawing/2014/main" val="2418605096"/>
                  </a:ext>
                </a:extLst>
              </a:tr>
              <a:tr h="92075">
                <a:tc>
                  <a:txBody>
                    <a:bodyPr/>
                    <a:lstStyle/>
                    <a:p>
                      <a:pPr marL="231775" marR="0" lvl="0" indent="0" algn="l" defTabSz="914400" rtl="0" eaLnBrk="1" fontAlgn="auto" latinLnBrk="0" hangingPunct="1">
                        <a:lnSpc>
                          <a:spcPct val="100000"/>
                        </a:lnSpc>
                        <a:spcBef>
                          <a:spcPts val="0"/>
                        </a:spcBef>
                        <a:spcAft>
                          <a:spcPts val="0"/>
                        </a:spcAft>
                        <a:buClrTx/>
                        <a:buSzTx/>
                        <a:buFontTx/>
                        <a:buNone/>
                        <a:tabLst>
                          <a:tab pos="1530350" algn="l"/>
                        </a:tabLst>
                        <a:defRPr/>
                      </a:pPr>
                      <a:r>
                        <a:rPr lang="en-US" sz="22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Lifetime with complications</a:t>
                      </a:r>
                    </a:p>
                  </a:txBody>
                  <a:tcPr marL="68580" marR="68580" marT="0" marB="0"/>
                </a:tc>
                <a:tc>
                  <a:txBody>
                    <a:bodyPr/>
                    <a:lstStyle/>
                    <a:p>
                      <a:pPr marL="0" marR="0">
                        <a:lnSpc>
                          <a:spcPct val="115000"/>
                        </a:lnSpc>
                        <a:spcBef>
                          <a:spcPts val="0"/>
                        </a:spcBef>
                        <a:spcAft>
                          <a:spcPts val="0"/>
                        </a:spcAft>
                        <a:tabLst>
                          <a:tab pos="1530350" algn="l"/>
                        </a:tabLst>
                      </a:pPr>
                      <a:r>
                        <a:rPr lang="en-US" sz="2200" b="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c_lifetime_comp</a:t>
                      </a:r>
                      <a:endParaRPr lang="en-US" sz="22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marL="0" marR="0" algn="ctr">
                        <a:lnSpc>
                          <a:spcPct val="115000"/>
                        </a:lnSpc>
                        <a:spcBef>
                          <a:spcPts val="0"/>
                        </a:spcBef>
                        <a:spcAft>
                          <a:spcPts val="0"/>
                        </a:spcAft>
                        <a:tabLst>
                          <a:tab pos="1530350" algn="l"/>
                        </a:tabLst>
                      </a:pPr>
                      <a:r>
                        <a:rPr lang="en-US" sz="22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60,000</a:t>
                      </a:r>
                    </a:p>
                  </a:txBody>
                  <a:tcPr marL="68580" marR="68580" marT="0" marB="0" anchor="ctr"/>
                </a:tc>
                <a:extLst>
                  <a:ext uri="{0D108BD9-81ED-4DB2-BD59-A6C34878D82A}">
                    <a16:rowId xmlns:a16="http://schemas.microsoft.com/office/drawing/2014/main" val="1368428082"/>
                  </a:ext>
                </a:extLst>
              </a:tr>
            </a:tbl>
          </a:graphicData>
        </a:graphic>
      </p:graphicFrame>
    </p:spTree>
    <p:extLst>
      <p:ext uri="{BB962C8B-B14F-4D97-AF65-F5344CB8AC3E}">
        <p14:creationId xmlns:p14="http://schemas.microsoft.com/office/powerpoint/2010/main" val="16223147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otalTime>3700</TotalTime>
  <Words>496</Words>
  <Application>Microsoft Macintosh PowerPoint</Application>
  <PresentationFormat>On-screen Show (4:3)</PresentationFormat>
  <Paragraphs>129</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Courier New</vt:lpstr>
      <vt:lpstr>Verdana</vt:lpstr>
      <vt:lpstr>ThemeDARTH</vt:lpstr>
      <vt:lpstr>Decision Tree Modeling in R: Example</vt:lpstr>
      <vt:lpstr>Decision Tree Example</vt:lpstr>
      <vt:lpstr>Decision Tree Example</vt:lpstr>
      <vt:lpstr>Decision Tree Example</vt:lpstr>
      <vt:lpstr>PowerPoint Presentation</vt:lpstr>
      <vt:lpstr>PowerPoint Presentation</vt:lpstr>
      <vt:lpstr>PowerPoint Presentation</vt:lpstr>
      <vt:lpstr>Table of Input Parameters</vt:lpstr>
      <vt:lpstr>Table of Input Parameters</vt:lpstr>
      <vt:lpstr>R Session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Modeling in R</dc:title>
  <dc:creator>Alan Yang</dc:creator>
  <cp:lastModifiedBy>Eva Enns</cp:lastModifiedBy>
  <cp:revision>48</cp:revision>
  <cp:lastPrinted>2023-08-21T18:07:54Z</cp:lastPrinted>
  <dcterms:created xsi:type="dcterms:W3CDTF">2020-07-17T19:28:17Z</dcterms:created>
  <dcterms:modified xsi:type="dcterms:W3CDTF">2023-08-21T18:08:00Z</dcterms:modified>
</cp:coreProperties>
</file>