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omments/comment1.xml" ContentType="application/vnd.openxmlformats-officedocument.presentationml.comment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8" r:id="rId1"/>
  </p:sldMasterIdLst>
  <p:notesMasterIdLst>
    <p:notesMasterId r:id="rId48"/>
  </p:notesMasterIdLst>
  <p:sldIdLst>
    <p:sldId id="256" r:id="rId2"/>
    <p:sldId id="276" r:id="rId3"/>
    <p:sldId id="668" r:id="rId4"/>
    <p:sldId id="704" r:id="rId5"/>
    <p:sldId id="705" r:id="rId6"/>
    <p:sldId id="707" r:id="rId7"/>
    <p:sldId id="706" r:id="rId8"/>
    <p:sldId id="287" r:id="rId9"/>
    <p:sldId id="271" r:id="rId10"/>
    <p:sldId id="272" r:id="rId11"/>
    <p:sldId id="663" r:id="rId12"/>
    <p:sldId id="285" r:id="rId13"/>
    <p:sldId id="277" r:id="rId14"/>
    <p:sldId id="278" r:id="rId15"/>
    <p:sldId id="669" r:id="rId16"/>
    <p:sldId id="280" r:id="rId17"/>
    <p:sldId id="281" r:id="rId18"/>
    <p:sldId id="297" r:id="rId19"/>
    <p:sldId id="283" r:id="rId20"/>
    <p:sldId id="284" r:id="rId21"/>
    <p:sldId id="261" r:id="rId22"/>
    <p:sldId id="691" r:id="rId23"/>
    <p:sldId id="288" r:id="rId24"/>
    <p:sldId id="289" r:id="rId25"/>
    <p:sldId id="699" r:id="rId26"/>
    <p:sldId id="694" r:id="rId27"/>
    <p:sldId id="697" r:id="rId28"/>
    <p:sldId id="264" r:id="rId29"/>
    <p:sldId id="265" r:id="rId30"/>
    <p:sldId id="700" r:id="rId31"/>
    <p:sldId id="701" r:id="rId32"/>
    <p:sldId id="702" r:id="rId33"/>
    <p:sldId id="665" r:id="rId34"/>
    <p:sldId id="294" r:id="rId35"/>
    <p:sldId id="662" r:id="rId36"/>
    <p:sldId id="666" r:id="rId37"/>
    <p:sldId id="703" r:id="rId38"/>
    <p:sldId id="651" r:id="rId39"/>
    <p:sldId id="664" r:id="rId40"/>
    <p:sldId id="667" r:id="rId41"/>
    <p:sldId id="643" r:id="rId42"/>
    <p:sldId id="661" r:id="rId43"/>
    <p:sldId id="641" r:id="rId44"/>
    <p:sldId id="645" r:id="rId45"/>
    <p:sldId id="258" r:id="rId46"/>
    <p:sldId id="346" r:id="rId4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Eva Enns" initials="EE" lastIdx="3" clrIdx="0">
    <p:extLst>
      <p:ext uri="{19B8F6BF-5375-455C-9EA6-DF929625EA0E}">
        <p15:presenceInfo xmlns:p15="http://schemas.microsoft.com/office/powerpoint/2012/main" userId="S::eenns@umn.edu::08dfc3b5-75be-4176-bf15-b6c367625f2c"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870"/>
    <p:restoredTop sz="83464"/>
  </p:normalViewPr>
  <p:slideViewPr>
    <p:cSldViewPr snapToGrid="0" snapToObjects="1">
      <p:cViewPr varScale="1">
        <p:scale>
          <a:sx n="86" d="100"/>
          <a:sy n="86" d="100"/>
        </p:scale>
        <p:origin x="904" y="200"/>
      </p:cViewPr>
      <p:guideLst/>
    </p:cSldViewPr>
  </p:slideViewPr>
  <p:notesTextViewPr>
    <p:cViewPr>
      <p:scale>
        <a:sx n="1" d="1"/>
        <a:sy n="1" d="1"/>
      </p:scale>
      <p:origin x="0" y="0"/>
    </p:cViewPr>
  </p:notesTextViewPr>
  <p:sorterViewPr>
    <p:cViewPr>
      <p:scale>
        <a:sx n="200" d="100"/>
        <a:sy n="2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9-07-10T10:07:00.582" idx="1">
    <p:pos x="10" y="10"/>
    <p:text>Make this consistent with one-way SA (e.g. use life-expectancy as outcome)</p:text>
    <p:extLst>
      <p:ext uri="{C676402C-5697-4E1C-873F-D02D1690AC5C}">
        <p15:threadingInfo xmlns:p15="http://schemas.microsoft.com/office/powerpoint/2012/main" timeZoneBias="30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0022054-F6B9-B04E-9F80-BE6C2BED9348}" type="datetimeFigureOut">
              <a:rPr lang="en-US" smtClean="0"/>
              <a:t>11/16/22</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055542-5B12-4B47-9288-A13A79668078}" type="slidenum">
              <a:rPr lang="en-US" smtClean="0"/>
              <a:t>‹#›</a:t>
            </a:fld>
            <a:endParaRPr lang="en-US"/>
          </a:p>
        </p:txBody>
      </p:sp>
    </p:spTree>
    <p:extLst>
      <p:ext uri="{BB962C8B-B14F-4D97-AF65-F5344CB8AC3E}">
        <p14:creationId xmlns:p14="http://schemas.microsoft.com/office/powerpoint/2010/main" val="18171187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5" name="Date Placeholder 4"/>
          <p:cNvSpPr>
            <a:spLocks noGrp="1"/>
          </p:cNvSpPr>
          <p:nvPr>
            <p:ph type="dt" idx="11"/>
          </p:nvPr>
        </p:nvSpPr>
        <p:spPr/>
        <p:txBody>
          <a:bodyPr/>
          <a:lstStyle/>
          <a:p>
            <a:endParaRPr lang="en-US"/>
          </a:p>
        </p:txBody>
      </p:sp>
    </p:spTree>
    <p:extLst>
      <p:ext uri="{BB962C8B-B14F-4D97-AF65-F5344CB8AC3E}">
        <p14:creationId xmlns:p14="http://schemas.microsoft.com/office/powerpoint/2010/main" val="9492485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5" name="Date Placeholder 4"/>
          <p:cNvSpPr>
            <a:spLocks noGrp="1"/>
          </p:cNvSpPr>
          <p:nvPr>
            <p:ph type="dt" idx="11"/>
          </p:nvPr>
        </p:nvSpPr>
        <p:spPr/>
        <p:txBody>
          <a:bodyPr/>
          <a:lstStyle/>
          <a:p>
            <a:endParaRPr lang="en-US"/>
          </a:p>
        </p:txBody>
      </p:sp>
    </p:spTree>
    <p:extLst>
      <p:ext uri="{BB962C8B-B14F-4D97-AF65-F5344CB8AC3E}">
        <p14:creationId xmlns:p14="http://schemas.microsoft.com/office/powerpoint/2010/main" val="9718460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5"/>
        <p:cNvGrpSpPr/>
        <p:nvPr/>
      </p:nvGrpSpPr>
      <p:grpSpPr>
        <a:xfrm>
          <a:off x="0" y="0"/>
          <a:ext cx="0" cy="0"/>
          <a:chOff x="0" y="0"/>
          <a:chExt cx="0" cy="0"/>
        </a:xfrm>
      </p:grpSpPr>
      <p:sp>
        <p:nvSpPr>
          <p:cNvPr id="986" name="Shape 98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87" name="Shape 987"/>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3507553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nl-NL" sz="1200" b="0" i="0" u="none" strike="noStrike" cap="none" smtClean="0">
                <a:solidFill>
                  <a:schemeClr val="dk1"/>
                </a:solidFill>
                <a:latin typeface="Calibri"/>
                <a:ea typeface="Calibri"/>
                <a:cs typeface="Calibri"/>
                <a:sym typeface="Calibri"/>
              </a:rPr>
              <a:t>22</a:t>
            </a:fld>
            <a:endParaRPr lang="nl-NL"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7722029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3"/>
        <p:cNvGrpSpPr/>
        <p:nvPr/>
      </p:nvGrpSpPr>
      <p:grpSpPr>
        <a:xfrm>
          <a:off x="0" y="0"/>
          <a:ext cx="0" cy="0"/>
          <a:chOff x="0" y="0"/>
          <a:chExt cx="0" cy="0"/>
        </a:xfrm>
      </p:grpSpPr>
      <p:sp>
        <p:nvSpPr>
          <p:cNvPr id="754" name="Shape 754"/>
          <p:cNvSpPr txBox="1">
            <a:spLocks noGrp="1"/>
          </p:cNvSpPr>
          <p:nvPr>
            <p:ph type="body" idx="1"/>
          </p:nvPr>
        </p:nvSpPr>
        <p:spPr>
          <a:xfrm>
            <a:off x="685800" y="4343401"/>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755" name="Shape 755"/>
          <p:cNvSpPr>
            <a:spLocks noGrp="1" noRot="1" noChangeAspect="1"/>
          </p:cNvSpPr>
          <p:nvPr>
            <p:ph type="sldImg" idx="2"/>
          </p:nvPr>
        </p:nvSpPr>
        <p:spPr>
          <a:xfrm>
            <a:off x="1144588" y="684213"/>
            <a:ext cx="4570412"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565998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1"/>
        <p:cNvGrpSpPr/>
        <p:nvPr/>
      </p:nvGrpSpPr>
      <p:grpSpPr>
        <a:xfrm>
          <a:off x="0" y="0"/>
          <a:ext cx="0" cy="0"/>
          <a:chOff x="0" y="0"/>
          <a:chExt cx="0" cy="0"/>
        </a:xfrm>
      </p:grpSpPr>
      <p:sp>
        <p:nvSpPr>
          <p:cNvPr id="1002" name="Shape 100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03" name="Shape 1003"/>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nl-NL"/>
              <a:t>Who is familiar with basic matrix calculations?</a:t>
            </a:r>
            <a:endParaRPr/>
          </a:p>
          <a:p>
            <a:pPr marL="0" lvl="0" indent="0" rtl="0">
              <a:spcBef>
                <a:spcPts val="0"/>
              </a:spcBef>
              <a:spcAft>
                <a:spcPts val="0"/>
              </a:spcAft>
              <a:buNone/>
            </a:pPr>
            <a:r>
              <a:rPr lang="nl-NL"/>
              <a:t>-&gt; Inner product</a:t>
            </a:r>
            <a:endParaRPr/>
          </a:p>
        </p:txBody>
      </p:sp>
    </p:spTree>
    <p:extLst>
      <p:ext uri="{BB962C8B-B14F-4D97-AF65-F5344CB8AC3E}">
        <p14:creationId xmlns:p14="http://schemas.microsoft.com/office/powerpoint/2010/main" val="316352019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1"/>
        <p:cNvGrpSpPr/>
        <p:nvPr/>
      </p:nvGrpSpPr>
      <p:grpSpPr>
        <a:xfrm>
          <a:off x="0" y="0"/>
          <a:ext cx="0" cy="0"/>
          <a:chOff x="0" y="0"/>
          <a:chExt cx="0" cy="0"/>
        </a:xfrm>
      </p:grpSpPr>
      <p:sp>
        <p:nvSpPr>
          <p:cNvPr id="1002" name="Shape 100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03" name="Shape 1003"/>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nl-NL"/>
              <a:t>Who is familiar with basic matrix calculations?</a:t>
            </a:r>
            <a:endParaRPr/>
          </a:p>
          <a:p>
            <a:pPr marL="0" lvl="0" indent="0" rtl="0">
              <a:spcBef>
                <a:spcPts val="0"/>
              </a:spcBef>
              <a:spcAft>
                <a:spcPts val="0"/>
              </a:spcAft>
              <a:buNone/>
            </a:pPr>
            <a:r>
              <a:rPr lang="nl-NL"/>
              <a:t>-&gt; Inner product</a:t>
            </a:r>
            <a:endParaRPr/>
          </a:p>
        </p:txBody>
      </p:sp>
    </p:spTree>
    <p:extLst>
      <p:ext uri="{BB962C8B-B14F-4D97-AF65-F5344CB8AC3E}">
        <p14:creationId xmlns:p14="http://schemas.microsoft.com/office/powerpoint/2010/main" val="11930630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9"/>
        <p:cNvGrpSpPr/>
        <p:nvPr/>
      </p:nvGrpSpPr>
      <p:grpSpPr>
        <a:xfrm>
          <a:off x="0" y="0"/>
          <a:ext cx="0" cy="0"/>
          <a:chOff x="0" y="0"/>
          <a:chExt cx="0" cy="0"/>
        </a:xfrm>
      </p:grpSpPr>
      <p:sp>
        <p:nvSpPr>
          <p:cNvPr id="1020" name="Shape 102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21" name="Shape 1021"/>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5988562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8"/>
        <p:cNvGrpSpPr/>
        <p:nvPr/>
      </p:nvGrpSpPr>
      <p:grpSpPr>
        <a:xfrm>
          <a:off x="0" y="0"/>
          <a:ext cx="0" cy="0"/>
          <a:chOff x="0" y="0"/>
          <a:chExt cx="0" cy="0"/>
        </a:xfrm>
      </p:grpSpPr>
      <p:sp>
        <p:nvSpPr>
          <p:cNvPr id="1039" name="Shape 103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40" name="Shape 104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041" name="Shape 1041"/>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spcBef>
                <a:spcPts val="0"/>
              </a:spcBef>
              <a:spcAft>
                <a:spcPts val="0"/>
              </a:spcAft>
              <a:buClr>
                <a:srgbClr val="000000"/>
              </a:buClr>
              <a:buFont typeface="Arial"/>
              <a:buNone/>
            </a:pPr>
            <a:fld id="{00000000-1234-1234-1234-123412341234}" type="slidenum">
              <a:rPr lang="nl-NL"/>
              <a:t>29</a:t>
            </a:fld>
            <a:endParaRPr/>
          </a:p>
        </p:txBody>
      </p:sp>
    </p:spTree>
    <p:extLst>
      <p:ext uri="{BB962C8B-B14F-4D97-AF65-F5344CB8AC3E}">
        <p14:creationId xmlns:p14="http://schemas.microsoft.com/office/powerpoint/2010/main" val="213971439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9"/>
        <p:cNvGrpSpPr/>
        <p:nvPr/>
      </p:nvGrpSpPr>
      <p:grpSpPr>
        <a:xfrm>
          <a:off x="0" y="0"/>
          <a:ext cx="0" cy="0"/>
          <a:chOff x="0" y="0"/>
          <a:chExt cx="0" cy="0"/>
        </a:xfrm>
      </p:grpSpPr>
      <p:sp>
        <p:nvSpPr>
          <p:cNvPr id="1020" name="Shape 102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21" name="Shape 1021"/>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332476931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8"/>
        <p:cNvGrpSpPr/>
        <p:nvPr/>
      </p:nvGrpSpPr>
      <p:grpSpPr>
        <a:xfrm>
          <a:off x="0" y="0"/>
          <a:ext cx="0" cy="0"/>
          <a:chOff x="0" y="0"/>
          <a:chExt cx="0" cy="0"/>
        </a:xfrm>
      </p:grpSpPr>
      <p:sp>
        <p:nvSpPr>
          <p:cNvPr id="1039" name="Shape 103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40" name="Shape 104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041" name="Shape 1041"/>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spcBef>
                <a:spcPts val="0"/>
              </a:spcBef>
              <a:spcAft>
                <a:spcPts val="0"/>
              </a:spcAft>
              <a:buClr>
                <a:srgbClr val="000000"/>
              </a:buClr>
              <a:buFont typeface="Arial"/>
              <a:buNone/>
            </a:pPr>
            <a:fld id="{00000000-1234-1234-1234-123412341234}" type="slidenum">
              <a:rPr lang="nl-NL"/>
              <a:t>31</a:t>
            </a:fld>
            <a:endParaRPr/>
          </a:p>
        </p:txBody>
      </p:sp>
    </p:spTree>
    <p:extLst>
      <p:ext uri="{BB962C8B-B14F-4D97-AF65-F5344CB8AC3E}">
        <p14:creationId xmlns:p14="http://schemas.microsoft.com/office/powerpoint/2010/main" val="12620546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5" name="Date Placeholder 4"/>
          <p:cNvSpPr>
            <a:spLocks noGrp="1"/>
          </p:cNvSpPr>
          <p:nvPr>
            <p:ph type="dt" idx="11"/>
          </p:nvPr>
        </p:nvSpPr>
        <p:spPr/>
        <p:txBody>
          <a:bodyPr/>
          <a:lstStyle/>
          <a:p>
            <a:endParaRPr lang="en-US"/>
          </a:p>
        </p:txBody>
      </p:sp>
    </p:spTree>
    <p:extLst>
      <p:ext uri="{BB962C8B-B14F-4D97-AF65-F5344CB8AC3E}">
        <p14:creationId xmlns:p14="http://schemas.microsoft.com/office/powerpoint/2010/main" val="149642145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8"/>
        <p:cNvGrpSpPr/>
        <p:nvPr/>
      </p:nvGrpSpPr>
      <p:grpSpPr>
        <a:xfrm>
          <a:off x="0" y="0"/>
          <a:ext cx="0" cy="0"/>
          <a:chOff x="0" y="0"/>
          <a:chExt cx="0" cy="0"/>
        </a:xfrm>
      </p:grpSpPr>
      <p:sp>
        <p:nvSpPr>
          <p:cNvPr id="1039" name="Shape 103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40" name="Shape 104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041" name="Shape 1041"/>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spcBef>
                <a:spcPts val="0"/>
              </a:spcBef>
              <a:spcAft>
                <a:spcPts val="0"/>
              </a:spcAft>
              <a:buClr>
                <a:srgbClr val="000000"/>
              </a:buClr>
              <a:buFont typeface="Arial"/>
              <a:buNone/>
            </a:pPr>
            <a:fld id="{00000000-1234-1234-1234-123412341234}" type="slidenum">
              <a:rPr lang="nl-NL"/>
              <a:t>32</a:t>
            </a:fld>
            <a:endParaRPr/>
          </a:p>
        </p:txBody>
      </p:sp>
    </p:spTree>
    <p:extLst>
      <p:ext uri="{BB962C8B-B14F-4D97-AF65-F5344CB8AC3E}">
        <p14:creationId xmlns:p14="http://schemas.microsoft.com/office/powerpoint/2010/main" val="133883468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4"/>
        <p:cNvGrpSpPr/>
        <p:nvPr/>
      </p:nvGrpSpPr>
      <p:grpSpPr>
        <a:xfrm>
          <a:off x="0" y="0"/>
          <a:ext cx="0" cy="0"/>
          <a:chOff x="0" y="0"/>
          <a:chExt cx="0" cy="0"/>
        </a:xfrm>
      </p:grpSpPr>
      <p:sp>
        <p:nvSpPr>
          <p:cNvPr id="1105" name="Shape 110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06" name="Shape 110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1107" name="Shape 1107"/>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rtl="0">
              <a:spcBef>
                <a:spcPts val="0"/>
              </a:spcBef>
              <a:spcAft>
                <a:spcPts val="0"/>
              </a:spcAft>
              <a:buNone/>
            </a:pPr>
            <a:fld id="{00000000-1234-1234-1234-123412341234}" type="slidenum">
              <a:rPr lang="nl-NL"/>
              <a:t>33</a:t>
            </a:fld>
            <a:endParaRPr/>
          </a:p>
        </p:txBody>
      </p:sp>
    </p:spTree>
    <p:extLst>
      <p:ext uri="{BB962C8B-B14F-4D97-AF65-F5344CB8AC3E}">
        <p14:creationId xmlns:p14="http://schemas.microsoft.com/office/powerpoint/2010/main" val="151490478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4"/>
        <p:cNvGrpSpPr/>
        <p:nvPr/>
      </p:nvGrpSpPr>
      <p:grpSpPr>
        <a:xfrm>
          <a:off x="0" y="0"/>
          <a:ext cx="0" cy="0"/>
          <a:chOff x="0" y="0"/>
          <a:chExt cx="0" cy="0"/>
        </a:xfrm>
      </p:grpSpPr>
      <p:sp>
        <p:nvSpPr>
          <p:cNvPr id="1105" name="Shape 110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06" name="Shape 110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1107" name="Shape 1107"/>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rtl="0">
              <a:spcBef>
                <a:spcPts val="0"/>
              </a:spcBef>
              <a:spcAft>
                <a:spcPts val="0"/>
              </a:spcAft>
              <a:buNone/>
            </a:pPr>
            <a:fld id="{00000000-1234-1234-1234-123412341234}" type="slidenum">
              <a:rPr lang="nl-NL"/>
              <a:t>36</a:t>
            </a:fld>
            <a:endParaRPr/>
          </a:p>
        </p:txBody>
      </p:sp>
    </p:spTree>
    <p:extLst>
      <p:ext uri="{BB962C8B-B14F-4D97-AF65-F5344CB8AC3E}">
        <p14:creationId xmlns:p14="http://schemas.microsoft.com/office/powerpoint/2010/main" val="71711324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4"/>
        <p:cNvGrpSpPr/>
        <p:nvPr/>
      </p:nvGrpSpPr>
      <p:grpSpPr>
        <a:xfrm>
          <a:off x="0" y="0"/>
          <a:ext cx="0" cy="0"/>
          <a:chOff x="0" y="0"/>
          <a:chExt cx="0" cy="0"/>
        </a:xfrm>
      </p:grpSpPr>
      <p:sp>
        <p:nvSpPr>
          <p:cNvPr id="1105" name="Shape 110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06" name="Shape 110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1107" name="Shape 1107"/>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rtl="0">
              <a:spcBef>
                <a:spcPts val="0"/>
              </a:spcBef>
              <a:spcAft>
                <a:spcPts val="0"/>
              </a:spcAft>
              <a:buNone/>
            </a:pPr>
            <a:fld id="{00000000-1234-1234-1234-123412341234}" type="slidenum">
              <a:rPr lang="nl-NL"/>
              <a:t>40</a:t>
            </a:fld>
            <a:endParaRPr/>
          </a:p>
        </p:txBody>
      </p:sp>
    </p:spTree>
    <p:extLst>
      <p:ext uri="{BB962C8B-B14F-4D97-AF65-F5344CB8AC3E}">
        <p14:creationId xmlns:p14="http://schemas.microsoft.com/office/powerpoint/2010/main" val="14566194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7"/>
        <p:cNvGrpSpPr/>
        <p:nvPr/>
      </p:nvGrpSpPr>
      <p:grpSpPr>
        <a:xfrm>
          <a:off x="0" y="0"/>
          <a:ext cx="0" cy="0"/>
          <a:chOff x="0" y="0"/>
          <a:chExt cx="0" cy="0"/>
        </a:xfrm>
      </p:grpSpPr>
      <p:sp>
        <p:nvSpPr>
          <p:cNvPr id="2028" name="Google Shape;2028;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29" name="Google Shape;2029;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569436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1"/>
        <p:cNvGrpSpPr/>
        <p:nvPr/>
      </p:nvGrpSpPr>
      <p:grpSpPr>
        <a:xfrm>
          <a:off x="0" y="0"/>
          <a:ext cx="0" cy="0"/>
          <a:chOff x="0" y="0"/>
          <a:chExt cx="0" cy="0"/>
        </a:xfrm>
      </p:grpSpPr>
      <p:sp>
        <p:nvSpPr>
          <p:cNvPr id="1972" name="Shape 197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73" name="Shape 197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nl-NL" sz="1400">
                <a:latin typeface="Verdana"/>
                <a:ea typeface="Verdana"/>
                <a:cs typeface="Verdana"/>
                <a:sym typeface="Verdana"/>
              </a:rPr>
              <a:t>Commonly used distribution to model parameter uncertainty </a:t>
            </a:r>
            <a:endParaRPr sz="1400"/>
          </a:p>
        </p:txBody>
      </p:sp>
      <p:sp>
        <p:nvSpPr>
          <p:cNvPr id="1974" name="Shape 1974"/>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spcBef>
                <a:spcPts val="0"/>
              </a:spcBef>
              <a:spcAft>
                <a:spcPts val="0"/>
              </a:spcAft>
              <a:buClr>
                <a:srgbClr val="000000"/>
              </a:buClr>
              <a:buFont typeface="Arial"/>
              <a:buNone/>
            </a:pPr>
            <a:fld id="{00000000-1234-1234-1234-123412341234}" type="slidenum">
              <a:rPr lang="nl-NL"/>
              <a:t>9</a:t>
            </a:fld>
            <a:endParaRPr/>
          </a:p>
        </p:txBody>
      </p:sp>
    </p:spTree>
    <p:extLst>
      <p:ext uri="{BB962C8B-B14F-4D97-AF65-F5344CB8AC3E}">
        <p14:creationId xmlns:p14="http://schemas.microsoft.com/office/powerpoint/2010/main" val="5876493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1"/>
        <p:cNvGrpSpPr/>
        <p:nvPr/>
      </p:nvGrpSpPr>
      <p:grpSpPr>
        <a:xfrm>
          <a:off x="0" y="0"/>
          <a:ext cx="0" cy="0"/>
          <a:chOff x="0" y="0"/>
          <a:chExt cx="0" cy="0"/>
        </a:xfrm>
      </p:grpSpPr>
      <p:sp>
        <p:nvSpPr>
          <p:cNvPr id="1982" name="Shape 198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83" name="Shape 198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lnSpc>
                <a:spcPct val="115000"/>
              </a:lnSpc>
              <a:spcBef>
                <a:spcPts val="0"/>
              </a:spcBef>
              <a:spcAft>
                <a:spcPts val="0"/>
              </a:spcAft>
              <a:buClr>
                <a:schemeClr val="dk1"/>
              </a:buClr>
              <a:buSzPts val="1100"/>
              <a:buFont typeface="Arial"/>
              <a:buNone/>
            </a:pPr>
            <a:r>
              <a:rPr lang="nl-NL" sz="900">
                <a:latin typeface="Arial"/>
                <a:ea typeface="Arial"/>
                <a:cs typeface="Arial"/>
                <a:sym typeface="Arial"/>
              </a:rPr>
              <a:t>Hunink MGM, Weinstein MC, Wittenberg E, Drummond MF, Pliskin JS, Wong JB, Glasziou PP. Decision Making in Health and Medicine: Integrating Evidence and Values. Cambridge University Press, Cambridge, UK, 2014. ISBN 978-1-107-69047-9. Table 12.2, page 371</a:t>
            </a:r>
            <a:endParaRPr sz="900">
              <a:latin typeface="Arial"/>
              <a:ea typeface="Arial"/>
              <a:cs typeface="Arial"/>
              <a:sym typeface="Arial"/>
            </a:endParaRPr>
          </a:p>
          <a:p>
            <a:pPr marL="0" lvl="0" indent="0" rtl="0">
              <a:spcBef>
                <a:spcPts val="0"/>
              </a:spcBef>
              <a:spcAft>
                <a:spcPts val="0"/>
              </a:spcAft>
              <a:buClr>
                <a:schemeClr val="dk1"/>
              </a:buClr>
              <a:buSzPts val="1100"/>
              <a:buFont typeface="Arial"/>
              <a:buNone/>
            </a:pPr>
            <a:endParaRPr sz="1400">
              <a:latin typeface="Arial"/>
              <a:ea typeface="Arial"/>
              <a:cs typeface="Arial"/>
              <a:sym typeface="Arial"/>
            </a:endParaRPr>
          </a:p>
          <a:p>
            <a:pPr marL="0" lvl="0" indent="0" rtl="0">
              <a:spcBef>
                <a:spcPts val="0"/>
              </a:spcBef>
              <a:spcAft>
                <a:spcPts val="0"/>
              </a:spcAft>
              <a:buNone/>
            </a:pPr>
            <a:endParaRPr/>
          </a:p>
        </p:txBody>
      </p:sp>
      <p:sp>
        <p:nvSpPr>
          <p:cNvPr id="1984" name="Shape 1984"/>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rtl="0">
              <a:spcBef>
                <a:spcPts val="0"/>
              </a:spcBef>
              <a:spcAft>
                <a:spcPts val="0"/>
              </a:spcAft>
              <a:buNone/>
            </a:pPr>
            <a:fld id="{00000000-1234-1234-1234-123412341234}" type="slidenum">
              <a:rPr lang="nl-NL"/>
              <a:t>10</a:t>
            </a:fld>
            <a:endParaRPr/>
          </a:p>
        </p:txBody>
      </p:sp>
    </p:spTree>
    <p:extLst>
      <p:ext uri="{BB962C8B-B14F-4D97-AF65-F5344CB8AC3E}">
        <p14:creationId xmlns:p14="http://schemas.microsoft.com/office/powerpoint/2010/main" val="10565535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5" name="Date Placeholder 4"/>
          <p:cNvSpPr>
            <a:spLocks noGrp="1"/>
          </p:cNvSpPr>
          <p:nvPr>
            <p:ph type="dt" idx="11"/>
          </p:nvPr>
        </p:nvSpPr>
        <p:spPr/>
        <p:txBody>
          <a:bodyPr/>
          <a:lstStyle/>
          <a:p>
            <a:endParaRPr lang="en-US"/>
          </a:p>
        </p:txBody>
      </p:sp>
    </p:spTree>
    <p:extLst>
      <p:ext uri="{BB962C8B-B14F-4D97-AF65-F5344CB8AC3E}">
        <p14:creationId xmlns:p14="http://schemas.microsoft.com/office/powerpoint/2010/main" val="12671162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5"/>
        <p:cNvGrpSpPr/>
        <p:nvPr/>
      </p:nvGrpSpPr>
      <p:grpSpPr>
        <a:xfrm>
          <a:off x="0" y="0"/>
          <a:ext cx="0" cy="0"/>
          <a:chOff x="0" y="0"/>
          <a:chExt cx="0" cy="0"/>
        </a:xfrm>
      </p:grpSpPr>
      <p:sp>
        <p:nvSpPr>
          <p:cNvPr id="986" name="Shape 98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87" name="Shape 987"/>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0026568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5" name="Date Placeholder 4"/>
          <p:cNvSpPr>
            <a:spLocks noGrp="1"/>
          </p:cNvSpPr>
          <p:nvPr>
            <p:ph type="dt" idx="11"/>
          </p:nvPr>
        </p:nvSpPr>
        <p:spPr/>
        <p:txBody>
          <a:bodyPr/>
          <a:lstStyle/>
          <a:p>
            <a:endParaRPr lang="en-US"/>
          </a:p>
        </p:txBody>
      </p:sp>
    </p:spTree>
    <p:extLst>
      <p:ext uri="{BB962C8B-B14F-4D97-AF65-F5344CB8AC3E}">
        <p14:creationId xmlns:p14="http://schemas.microsoft.com/office/powerpoint/2010/main" val="1237015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5" name="Date Placeholder 4"/>
          <p:cNvSpPr>
            <a:spLocks noGrp="1"/>
          </p:cNvSpPr>
          <p:nvPr>
            <p:ph type="dt" idx="11"/>
          </p:nvPr>
        </p:nvSpPr>
        <p:spPr/>
        <p:txBody>
          <a:bodyPr/>
          <a:lstStyle/>
          <a:p>
            <a:endParaRPr lang="en-US"/>
          </a:p>
        </p:txBody>
      </p:sp>
    </p:spTree>
    <p:extLst>
      <p:ext uri="{BB962C8B-B14F-4D97-AF65-F5344CB8AC3E}">
        <p14:creationId xmlns:p14="http://schemas.microsoft.com/office/powerpoint/2010/main" val="20433493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5" name="Date Placeholder 4"/>
          <p:cNvSpPr>
            <a:spLocks noGrp="1"/>
          </p:cNvSpPr>
          <p:nvPr>
            <p:ph type="dt" idx="11"/>
          </p:nvPr>
        </p:nvSpPr>
        <p:spPr/>
        <p:txBody>
          <a:bodyPr/>
          <a:lstStyle/>
          <a:p>
            <a:endParaRPr lang="en-US"/>
          </a:p>
        </p:txBody>
      </p:sp>
    </p:spTree>
    <p:extLst>
      <p:ext uri="{BB962C8B-B14F-4D97-AF65-F5344CB8AC3E}">
        <p14:creationId xmlns:p14="http://schemas.microsoft.com/office/powerpoint/2010/main" val="22198918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10.png"/><Relationship Id="rId4" Type="http://schemas.openxmlformats.org/officeDocument/2006/relationships/image" Target="../media/image9.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1.png"/><Relationship Id="rId1" Type="http://schemas.openxmlformats.org/officeDocument/2006/relationships/slideMaster" Target="../slideMasters/slideMaster1.xml"/><Relationship Id="rId5" Type="http://schemas.openxmlformats.org/officeDocument/2006/relationships/image" Target="../media/image12.png"/><Relationship Id="rId4" Type="http://schemas.openxmlformats.org/officeDocument/2006/relationships/image" Target="../media/image8.gif"/></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bg>
      <p:bgPr>
        <a:solidFill>
          <a:srgbClr val="009999"/>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827584" y="3501008"/>
            <a:ext cx="6461760" cy="1066800"/>
          </a:xfrm>
        </p:spPr>
        <p:txBody>
          <a:bodyPr anchor="t">
            <a:normAutofit/>
          </a:bodyPr>
          <a:lstStyle>
            <a:lvl1pPr marL="0" indent="0" algn="l">
              <a:buNone/>
              <a:defRPr sz="2000">
                <a:solidFill>
                  <a:srgbClr val="FEF8F3"/>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6" name="Slide Number Placeholder 5"/>
          <p:cNvSpPr>
            <a:spLocks noGrp="1"/>
          </p:cNvSpPr>
          <p:nvPr>
            <p:ph type="sldNum" sz="quarter" idx="12"/>
          </p:nvPr>
        </p:nvSpPr>
        <p:spPr>
          <a:ln>
            <a:noFill/>
          </a:ln>
        </p:spPr>
        <p:txBody>
          <a:bodyPr/>
          <a:lstStyle/>
          <a:p>
            <a:fld id="{0798D939-2D9E-2142-A80A-FFDECD1E5A9B}" type="slidenum">
              <a:rPr lang="en-US" smtClean="0"/>
              <a:t>‹#›</a:t>
            </a:fld>
            <a:endParaRPr lang="en-US"/>
          </a:p>
        </p:txBody>
      </p:sp>
      <p:sp>
        <p:nvSpPr>
          <p:cNvPr id="8" name="Footer Placeholder 4"/>
          <p:cNvSpPr>
            <a:spLocks noGrp="1"/>
          </p:cNvSpPr>
          <p:nvPr>
            <p:ph type="ftr" sz="quarter" idx="3"/>
          </p:nvPr>
        </p:nvSpPr>
        <p:spPr>
          <a:xfrm>
            <a:off x="649288" y="6453336"/>
            <a:ext cx="4786808" cy="374587"/>
          </a:xfrm>
          <a:prstGeom prst="rect">
            <a:avLst/>
          </a:prstGeom>
          <a:noFill/>
        </p:spPr>
        <p:txBody>
          <a:bodyPr vert="horz" lIns="91440" tIns="45720" rIns="91440" bIns="45720" rtlCol="0" anchor="ctr"/>
          <a:lstStyle>
            <a:lvl1pPr algn="l">
              <a:defRPr sz="1200">
                <a:solidFill>
                  <a:schemeClr val="bg1"/>
                </a:solidFill>
              </a:defRPr>
            </a:lvl1pPr>
          </a:lstStyle>
          <a:p>
            <a:endParaRPr lang="en-US"/>
          </a:p>
        </p:txBody>
      </p:sp>
      <p:sp>
        <p:nvSpPr>
          <p:cNvPr id="11" name="Rectangle 10"/>
          <p:cNvSpPr/>
          <p:nvPr/>
        </p:nvSpPr>
        <p:spPr>
          <a:xfrm>
            <a:off x="1815852" y="764704"/>
            <a:ext cx="7308304" cy="2376264"/>
          </a:xfrm>
          <a:prstGeom prst="rect">
            <a:avLst/>
          </a:prstGeom>
          <a:solidFill>
            <a:srgbClr val="FEF8F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004D99"/>
              </a:solidFill>
            </a:endParaRPr>
          </a:p>
        </p:txBody>
      </p:sp>
      <p:sp>
        <p:nvSpPr>
          <p:cNvPr id="2" name="Title 1"/>
          <p:cNvSpPr>
            <a:spLocks noGrp="1"/>
          </p:cNvSpPr>
          <p:nvPr>
            <p:ph type="ctrTitle"/>
          </p:nvPr>
        </p:nvSpPr>
        <p:spPr>
          <a:xfrm>
            <a:off x="1815852" y="764704"/>
            <a:ext cx="7357120" cy="2384623"/>
          </a:xfrm>
        </p:spPr>
        <p:txBody>
          <a:bodyPr anchor="b"/>
          <a:lstStyle>
            <a:lvl1pPr>
              <a:defRPr sz="6600">
                <a:ln>
                  <a:noFill/>
                </a:ln>
                <a:solidFill>
                  <a:srgbClr val="004D99"/>
                </a:solidFill>
              </a:defRPr>
            </a:lvl1pPr>
          </a:lstStyle>
          <a:p>
            <a:r>
              <a:rPr lang="en-US"/>
              <a:t>Click to edit Master title style</a:t>
            </a:r>
            <a:endParaRPr lang="en-US" dirty="0"/>
          </a:p>
        </p:txBody>
      </p:sp>
      <p:sp>
        <p:nvSpPr>
          <p:cNvPr id="7" name="TextBox 6"/>
          <p:cNvSpPr txBox="1"/>
          <p:nvPr/>
        </p:nvSpPr>
        <p:spPr>
          <a:xfrm>
            <a:off x="653822" y="5807005"/>
            <a:ext cx="7850043" cy="646331"/>
          </a:xfrm>
          <a:prstGeom prst="rect">
            <a:avLst/>
          </a:prstGeom>
          <a:noFill/>
        </p:spPr>
        <p:txBody>
          <a:bodyPr wrap="square" rtlCol="0">
            <a:spAutoFit/>
          </a:bodyPr>
          <a:lstStyle/>
          <a:p>
            <a:r>
              <a:rPr lang="en-US" sz="900" b="1" i="0" kern="1200" dirty="0">
                <a:solidFill>
                  <a:schemeClr val="bg1"/>
                </a:solidFill>
                <a:effectLst/>
                <a:latin typeface="+mn-lt"/>
                <a:ea typeface="+mn-ea"/>
                <a:cs typeface="+mn-cs"/>
              </a:rPr>
              <a:t>© Copyright 2017, THE HOSPITAL FOR SICK CHILDREN AND THE COLLABORATING INSTITUTIONS.</a:t>
            </a:r>
            <a:r>
              <a:rPr lang="en-US" sz="900" b="0" i="0" kern="1200" dirty="0">
                <a:solidFill>
                  <a:schemeClr val="bg1"/>
                </a:solidFill>
                <a:effectLst/>
                <a:latin typeface="+mn-lt"/>
                <a:ea typeface="+mn-ea"/>
                <a:cs typeface="+mn-cs"/>
              </a:rPr>
              <a:t> </a:t>
            </a:r>
          </a:p>
          <a:p>
            <a:r>
              <a:rPr lang="en-US" sz="900" b="0" i="0" kern="1200" dirty="0">
                <a:solidFill>
                  <a:schemeClr val="bg1"/>
                </a:solidFill>
                <a:effectLst/>
                <a:latin typeface="+mn-lt"/>
                <a:ea typeface="+mn-ea"/>
                <a:cs typeface="+mn-cs"/>
              </a:rPr>
              <a:t>All rights reserved in Canada, the United States and worldwide. Copyright, trademarks, trade names and any and all associated intellectual property are exclusively owned by THE HOSPITAL FOR Sick CHILDREN and the collaborating institutions. These materials may be used, reproduced, modified, distributed and adapted with proper attribution.  </a:t>
            </a:r>
            <a:endParaRPr lang="en-GB" sz="900" dirty="0">
              <a:solidFill>
                <a:schemeClr val="bg1"/>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976064" y="5315288"/>
            <a:ext cx="7772400" cy="594360"/>
          </a:xfrm>
        </p:spPr>
        <p:txBody>
          <a:bodyPr anchor="b"/>
          <a:lstStyle>
            <a:lvl1pPr algn="ctr">
              <a:defRPr sz="2200" b="1"/>
            </a:lvl1pPr>
          </a:lstStyle>
          <a:p>
            <a:r>
              <a:rPr lang="en-US"/>
              <a:t>Click to edit Master title style</a:t>
            </a:r>
            <a:endParaRPr lang="en-US" dirty="0"/>
          </a:p>
        </p:txBody>
      </p:sp>
      <p:sp>
        <p:nvSpPr>
          <p:cNvPr id="4" name="Text Placeholder 3"/>
          <p:cNvSpPr>
            <a:spLocks noGrp="1"/>
          </p:cNvSpPr>
          <p:nvPr>
            <p:ph type="body" sz="half" idx="2"/>
          </p:nvPr>
        </p:nvSpPr>
        <p:spPr>
          <a:xfrm>
            <a:off x="976062" y="5915744"/>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D3575FE-2CC2-2845-A91B-203C440E7198}" type="datetimeFigureOut">
              <a:rPr lang="en-US" smtClean="0"/>
              <a:t>11/16/22</a:t>
            </a:fld>
            <a:endParaRPr lang="en-US"/>
          </a:p>
        </p:txBody>
      </p:sp>
      <p:sp>
        <p:nvSpPr>
          <p:cNvPr id="7" name="Slide Number Placeholder 6"/>
          <p:cNvSpPr>
            <a:spLocks noGrp="1"/>
          </p:cNvSpPr>
          <p:nvPr>
            <p:ph type="sldNum" sz="quarter" idx="12"/>
          </p:nvPr>
        </p:nvSpPr>
        <p:spPr/>
        <p:txBody>
          <a:bodyPr/>
          <a:lstStyle/>
          <a:p>
            <a:fld id="{0798D939-2D9E-2142-A80A-FFDECD1E5A9B}" type="slidenum">
              <a:rPr lang="en-US" smtClean="0"/>
              <a:t>‹#›</a:t>
            </a:fld>
            <a:endParaRPr lang="en-US"/>
          </a:p>
        </p:txBody>
      </p:sp>
      <p:sp>
        <p:nvSpPr>
          <p:cNvPr id="9" name="Content Placeholder 8"/>
          <p:cNvSpPr>
            <a:spLocks noGrp="1"/>
          </p:cNvSpPr>
          <p:nvPr>
            <p:ph sz="quarter" idx="13"/>
          </p:nvPr>
        </p:nvSpPr>
        <p:spPr>
          <a:xfrm>
            <a:off x="976063" y="200744"/>
            <a:ext cx="7772400" cy="49428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952056" y="5085184"/>
            <a:ext cx="7772400" cy="594626"/>
          </a:xfrm>
        </p:spPr>
        <p:txBody>
          <a:bodyPr anchor="b"/>
          <a:lstStyle>
            <a:lvl1pPr algn="ctr">
              <a:defRPr sz="2200" b="1">
                <a:ln>
                  <a:noFill/>
                </a:ln>
                <a:solidFill>
                  <a:schemeClr val="tx2"/>
                </a:solidFill>
              </a:defRPr>
            </a:lvl1pPr>
          </a:lstStyle>
          <a:p>
            <a:r>
              <a:rPr lang="en-US"/>
              <a:t>Click to edit Master title style</a:t>
            </a:r>
            <a:endParaRPr lang="en-US" dirty="0"/>
          </a:p>
        </p:txBody>
      </p:sp>
      <p:sp>
        <p:nvSpPr>
          <p:cNvPr id="3" name="Picture Placeholder 2"/>
          <p:cNvSpPr>
            <a:spLocks noGrp="1"/>
          </p:cNvSpPr>
          <p:nvPr>
            <p:ph type="pic" idx="1"/>
          </p:nvPr>
        </p:nvSpPr>
        <p:spPr>
          <a:xfrm>
            <a:off x="650304" y="0"/>
            <a:ext cx="8458200" cy="494116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952056" y="5685906"/>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DD3575FE-2CC2-2845-A91B-203C440E7198}" type="datetimeFigureOut">
              <a:rPr lang="en-US" smtClean="0"/>
              <a:t>11/16/22</a:t>
            </a:fld>
            <a:endParaRPr lang="en-US"/>
          </a:p>
        </p:txBody>
      </p:sp>
      <p:sp>
        <p:nvSpPr>
          <p:cNvPr id="9" name="Slide Number Placeholder 8"/>
          <p:cNvSpPr>
            <a:spLocks noGrp="1"/>
          </p:cNvSpPr>
          <p:nvPr>
            <p:ph type="sldNum" sz="quarter" idx="11"/>
          </p:nvPr>
        </p:nvSpPr>
        <p:spPr/>
        <p:txBody>
          <a:bodyPr/>
          <a:lstStyle/>
          <a:p>
            <a:fld id="{0798D939-2D9E-2142-A80A-FFDECD1E5A9B}" type="slidenum">
              <a:rPr lang="en-US" smtClean="0"/>
              <a:t>‹#›</a:t>
            </a:fld>
            <a:endParaRPr lang="en-US"/>
          </a:p>
        </p:txBody>
      </p:sp>
      <p:sp>
        <p:nvSpPr>
          <p:cNvPr id="11"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984448" y="1556792"/>
            <a:ext cx="7620000" cy="468052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D3575FE-2CC2-2845-A91B-203C440E7198}" type="datetimeFigureOut">
              <a:rPr lang="en-US" smtClean="0"/>
              <a:t>11/16/22</a:t>
            </a:fld>
            <a:endParaRPr lang="en-US"/>
          </a:p>
        </p:txBody>
      </p:sp>
      <p:sp>
        <p:nvSpPr>
          <p:cNvPr id="6" name="Slide Number Placeholder 5"/>
          <p:cNvSpPr>
            <a:spLocks noGrp="1"/>
          </p:cNvSpPr>
          <p:nvPr>
            <p:ph type="sldNum" sz="quarter" idx="12"/>
          </p:nvPr>
        </p:nvSpPr>
        <p:spPr/>
        <p:txBody>
          <a:bodyPr/>
          <a:lstStyle/>
          <a:p>
            <a:fld id="{0798D939-2D9E-2142-A80A-FFDECD1E5A9B}" type="slidenum">
              <a:rPr lang="en-US" smtClean="0"/>
              <a:t>‹#›</a:t>
            </a:fld>
            <a:endParaRPr lang="en-US"/>
          </a:p>
        </p:txBody>
      </p:sp>
      <p:sp>
        <p:nvSpPr>
          <p:cNvPr id="7"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67872" y="274638"/>
            <a:ext cx="1752600" cy="58515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895672"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D3575FE-2CC2-2845-A91B-203C440E7198}" type="datetimeFigureOut">
              <a:rPr lang="en-US" smtClean="0"/>
              <a:t>11/16/22</a:t>
            </a:fld>
            <a:endParaRPr lang="en-US"/>
          </a:p>
        </p:txBody>
      </p:sp>
      <p:sp>
        <p:nvSpPr>
          <p:cNvPr id="6" name="Slide Number Placeholder 5"/>
          <p:cNvSpPr>
            <a:spLocks noGrp="1"/>
          </p:cNvSpPr>
          <p:nvPr>
            <p:ph type="sldNum" sz="quarter" idx="12"/>
          </p:nvPr>
        </p:nvSpPr>
        <p:spPr/>
        <p:txBody>
          <a:bodyPr/>
          <a:lstStyle/>
          <a:p>
            <a:fld id="{0798D939-2D9E-2142-A80A-FFDECD1E5A9B}" type="slidenum">
              <a:rPr lang="en-US" smtClean="0"/>
              <a:t>‹#›</a:t>
            </a:fld>
            <a:endParaRPr lang="en-US"/>
          </a:p>
        </p:txBody>
      </p:sp>
      <p:sp>
        <p:nvSpPr>
          <p:cNvPr id="7"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Aangepaste indelin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Slide Number Placeholder 2"/>
          <p:cNvSpPr>
            <a:spLocks noGrp="1"/>
          </p:cNvSpPr>
          <p:nvPr>
            <p:ph type="sldNum" sz="quarter" idx="10"/>
          </p:nvPr>
        </p:nvSpPr>
        <p:spPr/>
        <p:txBody>
          <a:bodyPr/>
          <a:lstStyle/>
          <a:p>
            <a:fld id="{0798D939-2D9E-2142-A80A-FFDECD1E5A9B}" type="slidenum">
              <a:rPr lang="en-US" smtClean="0"/>
              <a:t>‹#›</a:t>
            </a:fld>
            <a:endParaRPr lang="en-US"/>
          </a:p>
        </p:txBody>
      </p:sp>
      <p:sp>
        <p:nvSpPr>
          <p:cNvPr id="5" name="Date Placeholder 4"/>
          <p:cNvSpPr>
            <a:spLocks noGrp="1"/>
          </p:cNvSpPr>
          <p:nvPr>
            <p:ph type="dt" sz="half" idx="12"/>
          </p:nvPr>
        </p:nvSpPr>
        <p:spPr/>
        <p:txBody>
          <a:bodyPr/>
          <a:lstStyle/>
          <a:p>
            <a:fld id="{DD3575FE-2CC2-2845-A91B-203C440E7198}" type="datetimeFigureOut">
              <a:rPr lang="en-US" smtClean="0"/>
              <a:t>11/16/22</a:t>
            </a:fld>
            <a:endParaRPr lang="en-US"/>
          </a:p>
        </p:txBody>
      </p:sp>
      <p:sp>
        <p:nvSpPr>
          <p:cNvPr id="6"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Last slide 2">
  <p:cSld name="Last slide 2">
    <p:bg>
      <p:bgPr>
        <a:solidFill>
          <a:srgbClr val="009999"/>
        </a:solidFill>
        <a:effectLst/>
      </p:bgPr>
    </p:bg>
    <p:spTree>
      <p:nvGrpSpPr>
        <p:cNvPr id="1" name="Shape 144"/>
        <p:cNvGrpSpPr/>
        <p:nvPr/>
      </p:nvGrpSpPr>
      <p:grpSpPr>
        <a:xfrm>
          <a:off x="0" y="0"/>
          <a:ext cx="0" cy="0"/>
          <a:chOff x="0" y="0"/>
          <a:chExt cx="0" cy="0"/>
        </a:xfrm>
      </p:grpSpPr>
      <p:sp>
        <p:nvSpPr>
          <p:cNvPr id="145" name="Google Shape;145;p21"/>
          <p:cNvSpPr txBox="1">
            <a:spLocks noGrp="1"/>
          </p:cNvSpPr>
          <p:nvPr>
            <p:ph type="dt" idx="10"/>
          </p:nvPr>
        </p:nvSpPr>
        <p:spPr>
          <a:xfrm rot="-5400000">
            <a:off x="-912843" y="5303549"/>
            <a:ext cx="2438400" cy="3657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a:solidFill>
                  <a:schemeClr val="lt1"/>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pic>
        <p:nvPicPr>
          <p:cNvPr id="146" name="Google Shape;146;p21" descr="Image result for website icon white"/>
          <p:cNvPicPr preferRelativeResize="0"/>
          <p:nvPr/>
        </p:nvPicPr>
        <p:blipFill rotWithShape="1">
          <a:blip r:embed="rId2">
            <a:alphaModFix/>
          </a:blip>
          <a:srcRect/>
          <a:stretch/>
        </p:blipFill>
        <p:spPr>
          <a:xfrm>
            <a:off x="1835696" y="2243336"/>
            <a:ext cx="540000" cy="540000"/>
          </a:xfrm>
          <a:prstGeom prst="rect">
            <a:avLst/>
          </a:prstGeom>
          <a:noFill/>
          <a:ln>
            <a:noFill/>
          </a:ln>
        </p:spPr>
      </p:pic>
      <p:sp>
        <p:nvSpPr>
          <p:cNvPr id="147" name="Google Shape;147;p21"/>
          <p:cNvSpPr txBox="1">
            <a:spLocks noGrp="1"/>
          </p:cNvSpPr>
          <p:nvPr>
            <p:ph type="ftr" idx="11"/>
          </p:nvPr>
        </p:nvSpPr>
        <p:spPr>
          <a:xfrm>
            <a:off x="649288" y="6481911"/>
            <a:ext cx="4786800" cy="3747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a:solidFill>
                  <a:schemeClr val="lt1"/>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148" name="Google Shape;148;p21"/>
          <p:cNvSpPr>
            <a:spLocks noGrp="1"/>
          </p:cNvSpPr>
          <p:nvPr>
            <p:ph type="sldNum" idx="12"/>
          </p:nvPr>
        </p:nvSpPr>
        <p:spPr>
          <a:xfrm>
            <a:off x="8559864" y="6453336"/>
            <a:ext cx="548700" cy="396300"/>
          </a:xfrm>
          <a:prstGeom prst="bracketPair">
            <a:avLst/>
          </a:prstGeom>
          <a:noFill/>
          <a:ln>
            <a:noFill/>
          </a:ln>
        </p:spPr>
        <p:txBody>
          <a:bodyPr spcFirstLastPara="1" wrap="square" lIns="0" tIns="0" rIns="0" bIns="0" anchor="ctr" anchorCtr="0">
            <a:noAutofit/>
          </a:bodyPr>
          <a:lstStyle>
            <a:lvl1pPr marL="0" marR="0" lvl="0" indent="0" algn="ctr" rtl="0">
              <a:spcBef>
                <a:spcPts val="0"/>
              </a:spcBef>
              <a:buNone/>
              <a:defRPr sz="1800">
                <a:solidFill>
                  <a:schemeClr val="lt1"/>
                </a:solidFill>
                <a:latin typeface="Verdana"/>
                <a:ea typeface="Verdana"/>
                <a:cs typeface="Verdana"/>
                <a:sym typeface="Verdana"/>
              </a:defRPr>
            </a:lvl1pPr>
            <a:lvl2pPr marL="0" marR="0" lvl="1" indent="0" algn="ctr" rtl="0">
              <a:spcBef>
                <a:spcPts val="0"/>
              </a:spcBef>
              <a:buNone/>
              <a:defRPr sz="1800">
                <a:solidFill>
                  <a:schemeClr val="lt1"/>
                </a:solidFill>
                <a:latin typeface="Verdana"/>
                <a:ea typeface="Verdana"/>
                <a:cs typeface="Verdana"/>
                <a:sym typeface="Verdana"/>
              </a:defRPr>
            </a:lvl2pPr>
            <a:lvl3pPr marL="0" marR="0" lvl="2" indent="0" algn="ctr" rtl="0">
              <a:spcBef>
                <a:spcPts val="0"/>
              </a:spcBef>
              <a:buNone/>
              <a:defRPr sz="1800">
                <a:solidFill>
                  <a:schemeClr val="lt1"/>
                </a:solidFill>
                <a:latin typeface="Verdana"/>
                <a:ea typeface="Verdana"/>
                <a:cs typeface="Verdana"/>
                <a:sym typeface="Verdana"/>
              </a:defRPr>
            </a:lvl3pPr>
            <a:lvl4pPr marL="0" marR="0" lvl="3" indent="0" algn="ctr" rtl="0">
              <a:spcBef>
                <a:spcPts val="0"/>
              </a:spcBef>
              <a:buNone/>
              <a:defRPr sz="1800">
                <a:solidFill>
                  <a:schemeClr val="lt1"/>
                </a:solidFill>
                <a:latin typeface="Verdana"/>
                <a:ea typeface="Verdana"/>
                <a:cs typeface="Verdana"/>
                <a:sym typeface="Verdana"/>
              </a:defRPr>
            </a:lvl4pPr>
            <a:lvl5pPr marL="0" marR="0" lvl="4" indent="0" algn="ctr" rtl="0">
              <a:spcBef>
                <a:spcPts val="0"/>
              </a:spcBef>
              <a:buNone/>
              <a:defRPr sz="1800">
                <a:solidFill>
                  <a:schemeClr val="lt1"/>
                </a:solidFill>
                <a:latin typeface="Verdana"/>
                <a:ea typeface="Verdana"/>
                <a:cs typeface="Verdana"/>
                <a:sym typeface="Verdana"/>
              </a:defRPr>
            </a:lvl5pPr>
            <a:lvl6pPr marL="0" marR="0" lvl="5" indent="0" algn="ctr" rtl="0">
              <a:spcBef>
                <a:spcPts val="0"/>
              </a:spcBef>
              <a:buNone/>
              <a:defRPr sz="1800">
                <a:solidFill>
                  <a:schemeClr val="lt1"/>
                </a:solidFill>
                <a:latin typeface="Verdana"/>
                <a:ea typeface="Verdana"/>
                <a:cs typeface="Verdana"/>
                <a:sym typeface="Verdana"/>
              </a:defRPr>
            </a:lvl6pPr>
            <a:lvl7pPr marL="0" marR="0" lvl="6" indent="0" algn="ctr" rtl="0">
              <a:spcBef>
                <a:spcPts val="0"/>
              </a:spcBef>
              <a:buNone/>
              <a:defRPr sz="1800">
                <a:solidFill>
                  <a:schemeClr val="lt1"/>
                </a:solidFill>
                <a:latin typeface="Verdana"/>
                <a:ea typeface="Verdana"/>
                <a:cs typeface="Verdana"/>
                <a:sym typeface="Verdana"/>
              </a:defRPr>
            </a:lvl7pPr>
            <a:lvl8pPr marL="0" marR="0" lvl="7" indent="0" algn="ctr" rtl="0">
              <a:spcBef>
                <a:spcPts val="0"/>
              </a:spcBef>
              <a:buNone/>
              <a:defRPr sz="1800">
                <a:solidFill>
                  <a:schemeClr val="lt1"/>
                </a:solidFill>
                <a:latin typeface="Verdana"/>
                <a:ea typeface="Verdana"/>
                <a:cs typeface="Verdana"/>
                <a:sym typeface="Verdana"/>
              </a:defRPr>
            </a:lvl8pPr>
            <a:lvl9pPr marL="0" marR="0" lvl="8" indent="0" algn="ctr" rtl="0">
              <a:spcBef>
                <a:spcPts val="0"/>
              </a:spcBef>
              <a:buNone/>
              <a:defRPr sz="1800">
                <a:solidFill>
                  <a:schemeClr val="lt1"/>
                </a:solidFill>
                <a:latin typeface="Verdana"/>
                <a:ea typeface="Verdana"/>
                <a:cs typeface="Verdana"/>
                <a:sym typeface="Verdana"/>
              </a:defRPr>
            </a:lvl9pPr>
          </a:lstStyle>
          <a:p>
            <a:pPr marL="0" lvl="0" indent="0" algn="ctr" rtl="0">
              <a:spcBef>
                <a:spcPts val="0"/>
              </a:spcBef>
              <a:spcAft>
                <a:spcPts val="0"/>
              </a:spcAft>
              <a:buNone/>
            </a:pPr>
            <a:fld id="{00000000-1234-1234-1234-123412341234}" type="slidenum">
              <a:rPr lang="nl-NL"/>
              <a:t>‹#›</a:t>
            </a:fld>
            <a:endParaRPr/>
          </a:p>
        </p:txBody>
      </p:sp>
      <p:pic>
        <p:nvPicPr>
          <p:cNvPr id="149" name="Google Shape;149;p21"/>
          <p:cNvPicPr preferRelativeResize="0"/>
          <p:nvPr/>
        </p:nvPicPr>
        <p:blipFill rotWithShape="1">
          <a:blip r:embed="rId3">
            <a:alphaModFix/>
          </a:blip>
          <a:srcRect/>
          <a:stretch/>
        </p:blipFill>
        <p:spPr>
          <a:xfrm>
            <a:off x="1835696" y="2927472"/>
            <a:ext cx="576000" cy="576000"/>
          </a:xfrm>
          <a:prstGeom prst="rect">
            <a:avLst/>
          </a:prstGeom>
          <a:noFill/>
          <a:ln>
            <a:noFill/>
          </a:ln>
        </p:spPr>
      </p:pic>
      <p:pic>
        <p:nvPicPr>
          <p:cNvPr id="150" name="Google Shape;150;p21"/>
          <p:cNvPicPr preferRelativeResize="0"/>
          <p:nvPr/>
        </p:nvPicPr>
        <p:blipFill rotWithShape="1">
          <a:blip r:embed="rId4">
            <a:alphaModFix/>
          </a:blip>
          <a:srcRect/>
          <a:stretch/>
        </p:blipFill>
        <p:spPr>
          <a:xfrm>
            <a:off x="1856233" y="3719560"/>
            <a:ext cx="540000" cy="540000"/>
          </a:xfrm>
          <a:prstGeom prst="rect">
            <a:avLst/>
          </a:prstGeom>
          <a:noFill/>
          <a:ln>
            <a:noFill/>
          </a:ln>
        </p:spPr>
      </p:pic>
      <p:sp>
        <p:nvSpPr>
          <p:cNvPr id="151" name="Google Shape;151;p21"/>
          <p:cNvSpPr txBox="1"/>
          <p:nvPr/>
        </p:nvSpPr>
        <p:spPr>
          <a:xfrm>
            <a:off x="2588275" y="3835675"/>
            <a:ext cx="5121000" cy="307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400">
                <a:solidFill>
                  <a:schemeClr val="lt1"/>
                </a:solidFill>
                <a:latin typeface="Verdana"/>
                <a:ea typeface="Verdana"/>
                <a:cs typeface="Verdana"/>
                <a:sym typeface="Verdana"/>
              </a:rPr>
              <a:t>https://www.linkedin.com/groups/8635339</a:t>
            </a:r>
            <a:endParaRPr sz="1400">
              <a:solidFill>
                <a:schemeClr val="lt1"/>
              </a:solidFill>
              <a:latin typeface="Verdana"/>
              <a:ea typeface="Verdana"/>
              <a:cs typeface="Verdana"/>
              <a:sym typeface="Verdana"/>
            </a:endParaRPr>
          </a:p>
        </p:txBody>
      </p:sp>
      <p:sp>
        <p:nvSpPr>
          <p:cNvPr id="152" name="Google Shape;152;p21"/>
          <p:cNvSpPr txBox="1"/>
          <p:nvPr/>
        </p:nvSpPr>
        <p:spPr>
          <a:xfrm>
            <a:off x="2588275" y="3071488"/>
            <a:ext cx="5574300" cy="307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400">
                <a:solidFill>
                  <a:schemeClr val="lt1"/>
                </a:solidFill>
                <a:latin typeface="Verdana"/>
                <a:ea typeface="Verdana"/>
                <a:cs typeface="Verdana"/>
                <a:sym typeface="Verdana"/>
              </a:rPr>
              <a:t>https://github.com/organizations/DARTH-git</a:t>
            </a:r>
            <a:endParaRPr sz="1400">
              <a:solidFill>
                <a:schemeClr val="lt1"/>
              </a:solidFill>
              <a:latin typeface="Verdana"/>
              <a:ea typeface="Verdana"/>
              <a:cs typeface="Verdana"/>
              <a:sym typeface="Verdana"/>
            </a:endParaRPr>
          </a:p>
        </p:txBody>
      </p:sp>
      <p:sp>
        <p:nvSpPr>
          <p:cNvPr id="153" name="Google Shape;153;p21"/>
          <p:cNvSpPr txBox="1"/>
          <p:nvPr/>
        </p:nvSpPr>
        <p:spPr>
          <a:xfrm>
            <a:off x="653822" y="5807005"/>
            <a:ext cx="7850100" cy="646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900" b="1" i="0" dirty="0">
                <a:solidFill>
                  <a:schemeClr val="lt1"/>
                </a:solidFill>
                <a:latin typeface="Verdana"/>
                <a:ea typeface="Verdana"/>
                <a:cs typeface="Verdana"/>
                <a:sym typeface="Verdana"/>
              </a:rPr>
              <a:t>© Copyright 2017, THE HOSPITAL FOR SICK CHILDREN AND THE COLLABORATING INSTITUTIONS.</a:t>
            </a:r>
            <a:r>
              <a:rPr lang="nl-NL" sz="900" b="0" i="0" dirty="0">
                <a:solidFill>
                  <a:schemeClr val="lt1"/>
                </a:solidFill>
                <a:latin typeface="Verdana"/>
                <a:ea typeface="Verdana"/>
                <a:cs typeface="Verdana"/>
                <a:sym typeface="Verdana"/>
              </a:rPr>
              <a:t> </a:t>
            </a:r>
            <a:endParaRPr dirty="0"/>
          </a:p>
          <a:p>
            <a:pPr marL="0" marR="0" lvl="0" indent="0" algn="l" rtl="0">
              <a:spcBef>
                <a:spcPts val="0"/>
              </a:spcBef>
              <a:spcAft>
                <a:spcPts val="0"/>
              </a:spcAft>
              <a:buNone/>
            </a:pPr>
            <a:r>
              <a:rPr lang="en-US" sz="900" b="0" i="0" kern="1200" dirty="0">
                <a:solidFill>
                  <a:schemeClr val="bg1"/>
                </a:solidFill>
                <a:effectLst/>
                <a:latin typeface="+mn-lt"/>
                <a:ea typeface="+mn-ea"/>
                <a:cs typeface="+mn-cs"/>
              </a:rPr>
              <a:t>All rights reserved in Canada, the United States and worldwide. Copyright, trademarks, trade names and any and all associated intellectual property are exclusively owned by THE HOSPITAL FOR Sick CHILDREN and the collaborating institutions. These materials may be used, reproduced, modified, distributed and adapted with proper attribution. </a:t>
            </a:r>
            <a:r>
              <a:rPr lang="nl-NL" sz="900" b="0" i="0" dirty="0">
                <a:solidFill>
                  <a:schemeClr val="lt1"/>
                </a:solidFill>
                <a:latin typeface="Verdana"/>
                <a:ea typeface="Verdana"/>
                <a:cs typeface="Verdana"/>
                <a:sym typeface="Verdana"/>
              </a:rPr>
              <a:t> </a:t>
            </a:r>
            <a:endParaRPr sz="900" dirty="0">
              <a:solidFill>
                <a:schemeClr val="lt1"/>
              </a:solidFill>
              <a:latin typeface="Verdana"/>
              <a:ea typeface="Verdana"/>
              <a:cs typeface="Verdana"/>
              <a:sym typeface="Verdana"/>
            </a:endParaRPr>
          </a:p>
        </p:txBody>
      </p:sp>
      <p:sp>
        <p:nvSpPr>
          <p:cNvPr id="154" name="Google Shape;154;p21"/>
          <p:cNvSpPr/>
          <p:nvPr/>
        </p:nvSpPr>
        <p:spPr>
          <a:xfrm>
            <a:off x="1815058" y="620688"/>
            <a:ext cx="7308300" cy="1188000"/>
          </a:xfrm>
          <a:prstGeom prst="rect">
            <a:avLst/>
          </a:prstGeom>
          <a:solidFill>
            <a:srgbClr val="FEF8F3"/>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004D99"/>
              </a:solidFill>
              <a:latin typeface="Verdana"/>
              <a:ea typeface="Verdana"/>
              <a:cs typeface="Verdana"/>
              <a:sym typeface="Verdana"/>
            </a:endParaRPr>
          </a:p>
        </p:txBody>
      </p:sp>
      <p:sp>
        <p:nvSpPr>
          <p:cNvPr id="155" name="Google Shape;155;p21"/>
          <p:cNvSpPr txBox="1"/>
          <p:nvPr/>
        </p:nvSpPr>
        <p:spPr>
          <a:xfrm>
            <a:off x="2588275" y="2363475"/>
            <a:ext cx="5574300" cy="307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a:solidFill>
                  <a:schemeClr val="lt1"/>
                </a:solidFill>
                <a:latin typeface="Verdana"/>
                <a:ea typeface="Verdana"/>
                <a:cs typeface="Verdana"/>
                <a:sym typeface="Verdana"/>
              </a:rPr>
              <a:t>http://darthworkgroup.com/</a:t>
            </a:r>
            <a:endParaRPr sz="1400">
              <a:solidFill>
                <a:schemeClr val="lt1"/>
              </a:solidFill>
              <a:latin typeface="Verdana"/>
              <a:ea typeface="Verdana"/>
              <a:cs typeface="Verdana"/>
              <a:sym typeface="Verdana"/>
            </a:endParaRPr>
          </a:p>
        </p:txBody>
      </p:sp>
      <p:sp>
        <p:nvSpPr>
          <p:cNvPr id="156" name="Google Shape;156;p21"/>
          <p:cNvSpPr txBox="1"/>
          <p:nvPr/>
        </p:nvSpPr>
        <p:spPr>
          <a:xfrm>
            <a:off x="2588275" y="4577563"/>
            <a:ext cx="5121000" cy="307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a:solidFill>
                  <a:schemeClr val="lt1"/>
                </a:solidFill>
                <a:latin typeface="Verdana"/>
                <a:ea typeface="Verdana"/>
                <a:cs typeface="Verdana"/>
                <a:sym typeface="Verdana"/>
              </a:rPr>
              <a:t>@DARTHworkgroup</a:t>
            </a:r>
            <a:endParaRPr sz="1400">
              <a:solidFill>
                <a:schemeClr val="lt1"/>
              </a:solidFill>
              <a:latin typeface="Verdana"/>
              <a:ea typeface="Verdana"/>
              <a:cs typeface="Verdana"/>
              <a:sym typeface="Verdana"/>
            </a:endParaRPr>
          </a:p>
        </p:txBody>
      </p:sp>
      <p:pic>
        <p:nvPicPr>
          <p:cNvPr id="157" name="Google Shape;157;p21"/>
          <p:cNvPicPr preferRelativeResize="0"/>
          <p:nvPr/>
        </p:nvPicPr>
        <p:blipFill>
          <a:blip r:embed="rId5">
            <a:alphaModFix/>
          </a:blip>
          <a:stretch>
            <a:fillRect/>
          </a:stretch>
        </p:blipFill>
        <p:spPr>
          <a:xfrm>
            <a:off x="1835700" y="4475625"/>
            <a:ext cx="576000" cy="576000"/>
          </a:xfrm>
          <a:prstGeom prst="rect">
            <a:avLst/>
          </a:prstGeom>
          <a:noFill/>
          <a:ln>
            <a:noFill/>
          </a:ln>
          <a:effectLst>
            <a:outerShdw blurRad="57150" dist="19050" dir="5400000" algn="bl" rotWithShape="0">
              <a:srgbClr val="000000">
                <a:alpha val="50000"/>
              </a:srgbClr>
            </a:outerShdw>
          </a:effectLst>
        </p:spPr>
      </p:pic>
    </p:spTree>
    <p:extLst>
      <p:ext uri="{BB962C8B-B14F-4D97-AF65-F5344CB8AC3E}">
        <p14:creationId xmlns:p14="http://schemas.microsoft.com/office/powerpoint/2010/main" val="9158557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Last slide">
    <p:bg>
      <p:bgPr>
        <a:solidFill>
          <a:srgbClr val="009999"/>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DD3575FE-2CC2-2845-A91B-203C440E7198}" type="datetimeFigureOut">
              <a:rPr lang="en-US" smtClean="0"/>
              <a:t>11/16/22</a:t>
            </a:fld>
            <a:endParaRPr lang="en-US"/>
          </a:p>
        </p:txBody>
      </p:sp>
      <p:pic>
        <p:nvPicPr>
          <p:cNvPr id="10" name="Picture 2" descr="Related im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40770" y="2279647"/>
            <a:ext cx="570926" cy="432000"/>
          </a:xfrm>
          <a:prstGeom prst="rect">
            <a:avLst/>
          </a:prstGeom>
          <a:noFill/>
          <a:extLst>
            <a:ext uri="{909E8E84-426E-40dd-AFC4-6F175D3DCCD1}">
              <a14:hiddenFill xmlns:a14="http://schemas.microsoft.com/office/drawing/2010/main" xmlns="">
                <a:solidFill>
                  <a:srgbClr val="FFFFFF"/>
                </a:solidFill>
              </a14:hiddenFill>
            </a:ext>
          </a:extLst>
        </p:spPr>
      </p:pic>
      <p:pic>
        <p:nvPicPr>
          <p:cNvPr id="11" name="Picture 4" descr="Image result for website icon whit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35696" y="2852936"/>
            <a:ext cx="540000" cy="540000"/>
          </a:xfrm>
          <a:prstGeom prst="rect">
            <a:avLst/>
          </a:prstGeom>
          <a:noFill/>
          <a:extLst>
            <a:ext uri="{909E8E84-426E-40dd-AFC4-6F175D3DCCD1}">
              <a14:hiddenFill xmlns:a14="http://schemas.microsoft.com/office/drawing/2010/main" xmlns="">
                <a:solidFill>
                  <a:srgbClr val="FFFFFF"/>
                </a:solidFill>
              </a14:hiddenFill>
            </a:ext>
          </a:extLst>
        </p:spPr>
      </p:pic>
      <p:sp>
        <p:nvSpPr>
          <p:cNvPr id="13"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chemeClr val="bg1"/>
                </a:solidFill>
              </a:defRPr>
            </a:lvl1pPr>
          </a:lstStyle>
          <a:p>
            <a:endParaRPr lang="en-US"/>
          </a:p>
        </p:txBody>
      </p:sp>
      <p:sp>
        <p:nvSpPr>
          <p:cNvPr id="14" name="Slide Number Placeholder 2"/>
          <p:cNvSpPr>
            <a:spLocks noGrp="1"/>
          </p:cNvSpPr>
          <p:nvPr>
            <p:ph type="sldNum" sz="quarter" idx="11"/>
          </p:nvPr>
        </p:nvSpPr>
        <p:spPr>
          <a:xfrm>
            <a:off x="8559864" y="6453336"/>
            <a:ext cx="548640" cy="396240"/>
          </a:xfrm>
          <a:ln>
            <a:noFill/>
          </a:ln>
        </p:spPr>
        <p:txBody>
          <a:bodyPr/>
          <a:lstStyle>
            <a:lvl1pPr>
              <a:defRPr>
                <a:solidFill>
                  <a:schemeClr val="bg1"/>
                </a:solidFill>
              </a:defRPr>
            </a:lvl1pPr>
          </a:lstStyle>
          <a:p>
            <a:fld id="{0798D939-2D9E-2142-A80A-FFDECD1E5A9B}" type="slidenum">
              <a:rPr lang="en-US" smtClean="0"/>
              <a:t>‹#›</a:t>
            </a:fld>
            <a:endParaRPr lang="en-US"/>
          </a:p>
        </p:txBody>
      </p:sp>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35696" y="3537072"/>
            <a:ext cx="576000" cy="576000"/>
          </a:xfrm>
          <a:prstGeom prst="rect">
            <a:avLst/>
          </a:prstGeom>
        </p:spPr>
      </p:pic>
      <p:pic>
        <p:nvPicPr>
          <p:cNvPr id="15" name="Picture 1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856233" y="4329160"/>
            <a:ext cx="540000" cy="540000"/>
          </a:xfrm>
          <a:prstGeom prst="rect">
            <a:avLst/>
          </a:prstGeom>
        </p:spPr>
      </p:pic>
      <p:sp>
        <p:nvSpPr>
          <p:cNvPr id="18" name="TextBox 17"/>
          <p:cNvSpPr txBox="1"/>
          <p:nvPr/>
        </p:nvSpPr>
        <p:spPr>
          <a:xfrm>
            <a:off x="2588275" y="4445271"/>
            <a:ext cx="4134172" cy="307777"/>
          </a:xfrm>
          <a:prstGeom prst="rect">
            <a:avLst/>
          </a:prstGeom>
          <a:noFill/>
        </p:spPr>
        <p:txBody>
          <a:bodyPr wrap="square" rtlCol="0">
            <a:spAutoFit/>
          </a:bodyPr>
          <a:lstStyle/>
          <a:p>
            <a:r>
              <a:rPr lang="en-GB" sz="1400" dirty="0">
                <a:solidFill>
                  <a:schemeClr val="bg1"/>
                </a:solidFill>
              </a:rPr>
              <a:t>https://www.linkedin.com/groups/8635339</a:t>
            </a:r>
          </a:p>
        </p:txBody>
      </p:sp>
      <p:sp>
        <p:nvSpPr>
          <p:cNvPr id="19" name="TextBox 18"/>
          <p:cNvSpPr txBox="1"/>
          <p:nvPr/>
        </p:nvSpPr>
        <p:spPr>
          <a:xfrm>
            <a:off x="2588275" y="3681088"/>
            <a:ext cx="5574332" cy="307777"/>
          </a:xfrm>
          <a:prstGeom prst="rect">
            <a:avLst/>
          </a:prstGeom>
          <a:noFill/>
        </p:spPr>
        <p:txBody>
          <a:bodyPr wrap="square" rtlCol="0">
            <a:spAutoFit/>
          </a:bodyPr>
          <a:lstStyle/>
          <a:p>
            <a:r>
              <a:rPr lang="en-GB" sz="1400" dirty="0">
                <a:solidFill>
                  <a:schemeClr val="bg1"/>
                </a:solidFill>
              </a:rPr>
              <a:t>https://github.com/organizations/DARTH-git</a:t>
            </a:r>
          </a:p>
        </p:txBody>
      </p:sp>
      <p:sp>
        <p:nvSpPr>
          <p:cNvPr id="22" name="TextBox 21"/>
          <p:cNvSpPr txBox="1"/>
          <p:nvPr/>
        </p:nvSpPr>
        <p:spPr>
          <a:xfrm>
            <a:off x="653822" y="5807005"/>
            <a:ext cx="7850043" cy="646331"/>
          </a:xfrm>
          <a:prstGeom prst="rect">
            <a:avLst/>
          </a:prstGeom>
          <a:noFill/>
        </p:spPr>
        <p:txBody>
          <a:bodyPr wrap="square" rtlCol="0">
            <a:spAutoFit/>
          </a:bodyPr>
          <a:lstStyle/>
          <a:p>
            <a:r>
              <a:rPr lang="en-US" sz="900" b="1" i="0" kern="1200" dirty="0">
                <a:solidFill>
                  <a:schemeClr val="bg1"/>
                </a:solidFill>
                <a:effectLst/>
                <a:latin typeface="+mn-lt"/>
                <a:ea typeface="+mn-ea"/>
                <a:cs typeface="+mn-cs"/>
              </a:rPr>
              <a:t>© Copyright 2017, THE HOSPITAL FOR SICK CHILDREN AND THE COLLABORATING INSTITUTIONS.</a:t>
            </a:r>
            <a:r>
              <a:rPr lang="en-US" sz="900" b="0" i="0" kern="1200" dirty="0">
                <a:solidFill>
                  <a:schemeClr val="bg1"/>
                </a:solidFill>
                <a:effectLst/>
                <a:latin typeface="+mn-lt"/>
                <a:ea typeface="+mn-ea"/>
                <a:cs typeface="+mn-cs"/>
              </a:rPr>
              <a:t> </a:t>
            </a:r>
          </a:p>
          <a:p>
            <a:r>
              <a:rPr lang="en-US" sz="900" b="0" i="0" kern="1200" dirty="0">
                <a:solidFill>
                  <a:schemeClr val="bg1"/>
                </a:solidFill>
                <a:effectLst/>
                <a:latin typeface="+mn-lt"/>
                <a:ea typeface="+mn-ea"/>
                <a:cs typeface="+mn-cs"/>
              </a:rPr>
              <a:t>All rights reserved in Canada, the United States and worldwide. Copyright, trademarks, trade names and any and all associated intellectual property are exclusively owned by THE HOSPITAL FOR Sick CHILDREN and the collaborating institutions. These materials may be used, reproduced, modified, distributed and adapted with proper attribution.  </a:t>
            </a:r>
            <a:endParaRPr lang="en-GB" sz="900" dirty="0">
              <a:solidFill>
                <a:schemeClr val="bg1"/>
              </a:solidFill>
            </a:endParaRPr>
          </a:p>
        </p:txBody>
      </p:sp>
      <p:sp>
        <p:nvSpPr>
          <p:cNvPr id="25" name="Rectangle 24"/>
          <p:cNvSpPr/>
          <p:nvPr/>
        </p:nvSpPr>
        <p:spPr>
          <a:xfrm>
            <a:off x="1815058" y="620688"/>
            <a:ext cx="7308304" cy="1188132"/>
          </a:xfrm>
          <a:prstGeom prst="rect">
            <a:avLst/>
          </a:prstGeom>
          <a:solidFill>
            <a:srgbClr val="FEF8F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004D99"/>
              </a:solidFil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SECTION_HEADER_1">
  <p:cSld name="SECTION_HEADER_1">
    <p:spTree>
      <p:nvGrpSpPr>
        <p:cNvPr id="1" name="Shape 136"/>
        <p:cNvGrpSpPr/>
        <p:nvPr/>
      </p:nvGrpSpPr>
      <p:grpSpPr>
        <a:xfrm>
          <a:off x="0" y="0"/>
          <a:ext cx="0" cy="0"/>
          <a:chOff x="0" y="0"/>
          <a:chExt cx="0" cy="0"/>
        </a:xfrm>
      </p:grpSpPr>
      <p:sp>
        <p:nvSpPr>
          <p:cNvPr id="137" name="Shape 137"/>
          <p:cNvSpPr txBox="1">
            <a:spLocks noGrp="1"/>
          </p:cNvSpPr>
          <p:nvPr>
            <p:ph type="title"/>
          </p:nvPr>
        </p:nvSpPr>
        <p:spPr>
          <a:xfrm>
            <a:off x="671250" y="2855000"/>
            <a:ext cx="7852200" cy="1148100"/>
          </a:xfrm>
          <a:prstGeom prst="rect">
            <a:avLst/>
          </a:prstGeom>
        </p:spPr>
        <p:txBody>
          <a:bodyPr spcFirstLastPara="1" wrap="square" lIns="91425" tIns="91425" rIns="91425" bIns="91425" anchor="ctr" anchorCtr="0"/>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38" name="Shape 138"/>
          <p:cNvSpPr txBox="1">
            <a:spLocks noGrp="1"/>
          </p:cNvSpPr>
          <p:nvPr>
            <p:ph type="sldNum" idx="12"/>
          </p:nvPr>
        </p:nvSpPr>
        <p:spPr>
          <a:xfrm>
            <a:off x="8490250" y="6241346"/>
            <a:ext cx="548700" cy="5247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spcBef>
                <a:spcPts val="0"/>
              </a:spcBef>
              <a:spcAft>
                <a:spcPts val="0"/>
              </a:spcAft>
              <a:buNone/>
            </a:pPr>
            <a:fld id="{00000000-1234-1234-1234-123412341234}" type="slidenum">
              <a:rPr lang="nl-NL"/>
              <a:t>‹#›</a:t>
            </a:fld>
            <a:endParaRPr/>
          </a:p>
        </p:txBody>
      </p:sp>
    </p:spTree>
    <p:extLst>
      <p:ext uri="{BB962C8B-B14F-4D97-AF65-F5344CB8AC3E}">
        <p14:creationId xmlns:p14="http://schemas.microsoft.com/office/powerpoint/2010/main" val="140296302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139"/>
        <p:cNvGrpSpPr/>
        <p:nvPr/>
      </p:nvGrpSpPr>
      <p:grpSpPr>
        <a:xfrm>
          <a:off x="0" y="0"/>
          <a:ext cx="0" cy="0"/>
          <a:chOff x="0" y="0"/>
          <a:chExt cx="0" cy="0"/>
        </a:xfrm>
      </p:grpSpPr>
      <p:sp>
        <p:nvSpPr>
          <p:cNvPr id="140" name="Google Shape;140;p20"/>
          <p:cNvSpPr>
            <a:spLocks noGrp="1"/>
          </p:cNvSpPr>
          <p:nvPr>
            <p:ph type="sldNum" idx="12"/>
          </p:nvPr>
        </p:nvSpPr>
        <p:spPr>
          <a:xfrm>
            <a:off x="8559864" y="6453336"/>
            <a:ext cx="548700" cy="39630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lvl1pPr marL="0" marR="0" lvl="0" indent="0" algn="ctr" rtl="0">
              <a:spcBef>
                <a:spcPts val="0"/>
              </a:spcBef>
              <a:buNone/>
              <a:defRPr sz="1800">
                <a:solidFill>
                  <a:srgbClr val="009999"/>
                </a:solidFill>
                <a:latin typeface="Verdana"/>
                <a:ea typeface="Verdana"/>
                <a:cs typeface="Verdana"/>
                <a:sym typeface="Verdana"/>
              </a:defRPr>
            </a:lvl1pPr>
            <a:lvl2pPr marL="0" marR="0" lvl="1" indent="0" algn="ctr" rtl="0">
              <a:spcBef>
                <a:spcPts val="0"/>
              </a:spcBef>
              <a:buNone/>
              <a:defRPr sz="1800">
                <a:solidFill>
                  <a:srgbClr val="009999"/>
                </a:solidFill>
                <a:latin typeface="Verdana"/>
                <a:ea typeface="Verdana"/>
                <a:cs typeface="Verdana"/>
                <a:sym typeface="Verdana"/>
              </a:defRPr>
            </a:lvl2pPr>
            <a:lvl3pPr marL="0" marR="0" lvl="2" indent="0" algn="ctr" rtl="0">
              <a:spcBef>
                <a:spcPts val="0"/>
              </a:spcBef>
              <a:buNone/>
              <a:defRPr sz="1800">
                <a:solidFill>
                  <a:srgbClr val="009999"/>
                </a:solidFill>
                <a:latin typeface="Verdana"/>
                <a:ea typeface="Verdana"/>
                <a:cs typeface="Verdana"/>
                <a:sym typeface="Verdana"/>
              </a:defRPr>
            </a:lvl3pPr>
            <a:lvl4pPr marL="0" marR="0" lvl="3" indent="0" algn="ctr" rtl="0">
              <a:spcBef>
                <a:spcPts val="0"/>
              </a:spcBef>
              <a:buNone/>
              <a:defRPr sz="1800">
                <a:solidFill>
                  <a:srgbClr val="009999"/>
                </a:solidFill>
                <a:latin typeface="Verdana"/>
                <a:ea typeface="Verdana"/>
                <a:cs typeface="Verdana"/>
                <a:sym typeface="Verdana"/>
              </a:defRPr>
            </a:lvl4pPr>
            <a:lvl5pPr marL="0" marR="0" lvl="4" indent="0" algn="ctr" rtl="0">
              <a:spcBef>
                <a:spcPts val="0"/>
              </a:spcBef>
              <a:buNone/>
              <a:defRPr sz="1800">
                <a:solidFill>
                  <a:srgbClr val="009999"/>
                </a:solidFill>
                <a:latin typeface="Verdana"/>
                <a:ea typeface="Verdana"/>
                <a:cs typeface="Verdana"/>
                <a:sym typeface="Verdana"/>
              </a:defRPr>
            </a:lvl5pPr>
            <a:lvl6pPr marL="0" marR="0" lvl="5" indent="0" algn="ctr" rtl="0">
              <a:spcBef>
                <a:spcPts val="0"/>
              </a:spcBef>
              <a:buNone/>
              <a:defRPr sz="1800">
                <a:solidFill>
                  <a:srgbClr val="009999"/>
                </a:solidFill>
                <a:latin typeface="Verdana"/>
                <a:ea typeface="Verdana"/>
                <a:cs typeface="Verdana"/>
                <a:sym typeface="Verdana"/>
              </a:defRPr>
            </a:lvl6pPr>
            <a:lvl7pPr marL="0" marR="0" lvl="6" indent="0" algn="ctr" rtl="0">
              <a:spcBef>
                <a:spcPts val="0"/>
              </a:spcBef>
              <a:buNone/>
              <a:defRPr sz="1800">
                <a:solidFill>
                  <a:srgbClr val="009999"/>
                </a:solidFill>
                <a:latin typeface="Verdana"/>
                <a:ea typeface="Verdana"/>
                <a:cs typeface="Verdana"/>
                <a:sym typeface="Verdana"/>
              </a:defRPr>
            </a:lvl7pPr>
            <a:lvl8pPr marL="0" marR="0" lvl="7" indent="0" algn="ctr" rtl="0">
              <a:spcBef>
                <a:spcPts val="0"/>
              </a:spcBef>
              <a:buNone/>
              <a:defRPr sz="1800">
                <a:solidFill>
                  <a:srgbClr val="009999"/>
                </a:solidFill>
                <a:latin typeface="Verdana"/>
                <a:ea typeface="Verdana"/>
                <a:cs typeface="Verdana"/>
                <a:sym typeface="Verdana"/>
              </a:defRPr>
            </a:lvl8pPr>
            <a:lvl9pPr marL="0" marR="0" lvl="8" indent="0" algn="ctr" rtl="0">
              <a:spcBef>
                <a:spcPts val="0"/>
              </a:spcBef>
              <a:buNone/>
              <a:defRPr sz="1800">
                <a:solidFill>
                  <a:srgbClr val="009999"/>
                </a:solidFill>
                <a:latin typeface="Verdana"/>
                <a:ea typeface="Verdana"/>
                <a:cs typeface="Verdana"/>
                <a:sym typeface="Verdana"/>
              </a:defRPr>
            </a:lvl9pPr>
          </a:lstStyle>
          <a:p>
            <a:pPr marL="0" lvl="0" indent="0" algn="ctr" rtl="0">
              <a:spcBef>
                <a:spcPts val="0"/>
              </a:spcBef>
              <a:spcAft>
                <a:spcPts val="0"/>
              </a:spcAft>
              <a:buNone/>
            </a:pPr>
            <a:fld id="{00000000-1234-1234-1234-123412341234}" type="slidenum">
              <a:rPr lang="nl-NL"/>
              <a:t>‹#›</a:t>
            </a:fld>
            <a:endParaRPr/>
          </a:p>
        </p:txBody>
      </p:sp>
      <p:sp>
        <p:nvSpPr>
          <p:cNvPr id="141" name="Google Shape;141;p20"/>
          <p:cNvSpPr txBox="1">
            <a:spLocks noGrp="1"/>
          </p:cNvSpPr>
          <p:nvPr>
            <p:ph type="dt" idx="10"/>
          </p:nvPr>
        </p:nvSpPr>
        <p:spPr>
          <a:xfrm rot="-5400000">
            <a:off x="-912843" y="5303549"/>
            <a:ext cx="2438400" cy="3657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1200">
                <a:solidFill>
                  <a:schemeClr val="lt1"/>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142" name="Google Shape;142;p20"/>
          <p:cNvSpPr txBox="1">
            <a:spLocks noGrp="1"/>
          </p:cNvSpPr>
          <p:nvPr>
            <p:ph type="ftr" idx="11"/>
          </p:nvPr>
        </p:nvSpPr>
        <p:spPr>
          <a:xfrm>
            <a:off x="649288" y="6481911"/>
            <a:ext cx="4786800" cy="3747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1200">
                <a:solidFill>
                  <a:srgbClr val="009999"/>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143" name="Google Shape;143;p20"/>
          <p:cNvSpPr txBox="1">
            <a:spLocks noGrp="1"/>
          </p:cNvSpPr>
          <p:nvPr>
            <p:ph type="title"/>
          </p:nvPr>
        </p:nvSpPr>
        <p:spPr>
          <a:xfrm>
            <a:off x="840432" y="427038"/>
            <a:ext cx="7620000" cy="11430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Clr>
                <a:schemeClr val="dk1"/>
              </a:buClr>
              <a:buSzPts val="4600"/>
              <a:buFont typeface="Verdana"/>
              <a:buNone/>
              <a:defRPr sz="4600" b="0" i="0" u="none" strike="noStrike" cap="none">
                <a:solidFill>
                  <a:schemeClr val="dk1"/>
                </a:solidFill>
                <a:latin typeface="Verdana"/>
                <a:ea typeface="Verdana"/>
                <a:cs typeface="Verdana"/>
                <a:sym typeface="Verdana"/>
              </a:defRPr>
            </a:lvl1pPr>
            <a:lvl2pPr lvl="1" indent="0" rtl="0">
              <a:spcBef>
                <a:spcPts val="0"/>
              </a:spcBef>
              <a:spcAft>
                <a:spcPts val="0"/>
              </a:spcAft>
              <a:buSzPts val="1400"/>
              <a:buNone/>
              <a:defRPr sz="1800"/>
            </a:lvl2pPr>
            <a:lvl3pPr lvl="2" indent="0" rtl="0">
              <a:spcBef>
                <a:spcPts val="0"/>
              </a:spcBef>
              <a:spcAft>
                <a:spcPts val="0"/>
              </a:spcAft>
              <a:buSzPts val="1400"/>
              <a:buNone/>
              <a:defRPr sz="1800"/>
            </a:lvl3pPr>
            <a:lvl4pPr lvl="3" indent="0" rtl="0">
              <a:spcBef>
                <a:spcPts val="0"/>
              </a:spcBef>
              <a:spcAft>
                <a:spcPts val="0"/>
              </a:spcAft>
              <a:buSzPts val="1400"/>
              <a:buNone/>
              <a:defRPr sz="1800"/>
            </a:lvl4pPr>
            <a:lvl5pPr lvl="4" indent="0" rtl="0">
              <a:spcBef>
                <a:spcPts val="0"/>
              </a:spcBef>
              <a:spcAft>
                <a:spcPts val="0"/>
              </a:spcAft>
              <a:buSzPts val="1400"/>
              <a:buNone/>
              <a:defRPr sz="1800"/>
            </a:lvl5pPr>
            <a:lvl6pPr lvl="5" indent="0" rtl="0">
              <a:spcBef>
                <a:spcPts val="0"/>
              </a:spcBef>
              <a:spcAft>
                <a:spcPts val="0"/>
              </a:spcAft>
              <a:buSzPts val="1400"/>
              <a:buNone/>
              <a:defRPr sz="1800"/>
            </a:lvl6pPr>
            <a:lvl7pPr lvl="6" indent="0" rtl="0">
              <a:spcBef>
                <a:spcPts val="0"/>
              </a:spcBef>
              <a:spcAft>
                <a:spcPts val="0"/>
              </a:spcAft>
              <a:buSzPts val="1400"/>
              <a:buNone/>
              <a:defRPr sz="1800"/>
            </a:lvl7pPr>
            <a:lvl8pPr lvl="7" indent="0" rtl="0">
              <a:spcBef>
                <a:spcPts val="0"/>
              </a:spcBef>
              <a:spcAft>
                <a:spcPts val="0"/>
              </a:spcAft>
              <a:buSzPts val="1400"/>
              <a:buNone/>
              <a:defRPr sz="1800"/>
            </a:lvl8pPr>
            <a:lvl9pPr lvl="8" indent="0" rtl="0">
              <a:spcBef>
                <a:spcPts val="0"/>
              </a:spcBef>
              <a:spcAft>
                <a:spcPts val="0"/>
              </a:spcAft>
              <a:buSzPts val="1400"/>
              <a:buNone/>
              <a:defRPr sz="1800"/>
            </a:lvl9pPr>
          </a:lstStyle>
          <a:p>
            <a:endParaRPr/>
          </a:p>
        </p:txBody>
      </p:sp>
    </p:spTree>
    <p:extLst>
      <p:ext uri="{BB962C8B-B14F-4D97-AF65-F5344CB8AC3E}">
        <p14:creationId xmlns:p14="http://schemas.microsoft.com/office/powerpoint/2010/main" val="19800497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2nd_First slide">
    <p:bg>
      <p:bgPr>
        <a:solidFill>
          <a:srgbClr val="009999"/>
        </a:solidFill>
        <a:effectLst/>
      </p:bgPr>
    </p:bg>
    <p:spTree>
      <p:nvGrpSpPr>
        <p:cNvPr id="1" name=""/>
        <p:cNvGrpSpPr/>
        <p:nvPr/>
      </p:nvGrpSpPr>
      <p:grpSpPr>
        <a:xfrm>
          <a:off x="0" y="0"/>
          <a:ext cx="0" cy="0"/>
          <a:chOff x="0" y="0"/>
          <a:chExt cx="0" cy="0"/>
        </a:xfrm>
      </p:grpSpPr>
      <p:sp>
        <p:nvSpPr>
          <p:cNvPr id="20" name="Rectangle 19"/>
          <p:cNvSpPr/>
          <p:nvPr/>
        </p:nvSpPr>
        <p:spPr>
          <a:xfrm>
            <a:off x="1835696" y="818458"/>
            <a:ext cx="7308304" cy="576064"/>
          </a:xfrm>
          <a:prstGeom prst="rect">
            <a:avLst/>
          </a:prstGeom>
          <a:solidFill>
            <a:srgbClr val="FEF8F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nl-NL" sz="2000" b="1" dirty="0">
                <a:solidFill>
                  <a:srgbClr val="004D99"/>
                </a:solidFill>
              </a:rPr>
              <a:t>DARTH Workgroup</a:t>
            </a:r>
            <a:endParaRPr lang="en-GB" sz="2000" b="1" dirty="0">
              <a:solidFill>
                <a:srgbClr val="004D99"/>
              </a:solidFill>
            </a:endParaRPr>
          </a:p>
        </p:txBody>
      </p:sp>
      <p:sp>
        <p:nvSpPr>
          <p:cNvPr id="13"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chemeClr val="bg1"/>
                </a:solidFill>
              </a:defRPr>
            </a:lvl1pPr>
          </a:lstStyle>
          <a:p>
            <a:endParaRPr lang="en-US"/>
          </a:p>
        </p:txBody>
      </p:sp>
      <p:sp>
        <p:nvSpPr>
          <p:cNvPr id="14" name="Slide Number Placeholder 2"/>
          <p:cNvSpPr>
            <a:spLocks noGrp="1"/>
          </p:cNvSpPr>
          <p:nvPr>
            <p:ph type="sldNum" sz="quarter" idx="11"/>
          </p:nvPr>
        </p:nvSpPr>
        <p:spPr>
          <a:xfrm>
            <a:off x="8559864" y="6453336"/>
            <a:ext cx="548640" cy="396240"/>
          </a:xfrm>
          <a:ln>
            <a:noFill/>
          </a:ln>
        </p:spPr>
        <p:txBody>
          <a:bodyPr/>
          <a:lstStyle>
            <a:lvl1pPr>
              <a:defRPr>
                <a:solidFill>
                  <a:schemeClr val="bg1"/>
                </a:solidFill>
              </a:defRPr>
            </a:lvl1pPr>
          </a:lstStyle>
          <a:p>
            <a:fld id="{0798D939-2D9E-2142-A80A-FFDECD1E5A9B}" type="slidenum">
              <a:rPr lang="en-US" smtClean="0"/>
              <a:t>‹#›</a:t>
            </a:fld>
            <a:endParaRPr lang="en-US"/>
          </a:p>
        </p:txBody>
      </p:sp>
      <p:sp>
        <p:nvSpPr>
          <p:cNvPr id="16" name="TextBox 15"/>
          <p:cNvSpPr txBox="1"/>
          <p:nvPr/>
        </p:nvSpPr>
        <p:spPr>
          <a:xfrm>
            <a:off x="653822" y="5807005"/>
            <a:ext cx="7850043" cy="646331"/>
          </a:xfrm>
          <a:prstGeom prst="rect">
            <a:avLst/>
          </a:prstGeom>
          <a:noFill/>
        </p:spPr>
        <p:txBody>
          <a:bodyPr wrap="square" rtlCol="0">
            <a:spAutoFit/>
          </a:bodyPr>
          <a:lstStyle/>
          <a:p>
            <a:r>
              <a:rPr lang="en-US" sz="900" b="1" i="0" kern="1200" dirty="0">
                <a:solidFill>
                  <a:schemeClr val="bg1"/>
                </a:solidFill>
                <a:effectLst/>
                <a:latin typeface="+mn-lt"/>
                <a:ea typeface="+mn-ea"/>
                <a:cs typeface="+mn-cs"/>
              </a:rPr>
              <a:t>© Copyright 2017, THE HOSPITAL FOR SICK CHILDREN AND THE COLLABORATING INSTITUTIONS.</a:t>
            </a:r>
            <a:r>
              <a:rPr lang="en-US" sz="900" b="0" i="0" kern="1200" dirty="0">
                <a:solidFill>
                  <a:schemeClr val="bg1"/>
                </a:solidFill>
                <a:effectLst/>
                <a:latin typeface="+mn-lt"/>
                <a:ea typeface="+mn-ea"/>
                <a:cs typeface="+mn-cs"/>
              </a:rPr>
              <a:t> </a:t>
            </a:r>
          </a:p>
          <a:p>
            <a:r>
              <a:rPr lang="en-US" sz="900" b="0" i="0" kern="1200" dirty="0">
                <a:solidFill>
                  <a:schemeClr val="bg1"/>
                </a:solidFill>
                <a:effectLst/>
                <a:latin typeface="+mn-lt"/>
                <a:ea typeface="+mn-ea"/>
                <a:cs typeface="+mn-cs"/>
              </a:rPr>
              <a:t>All rights reserved in Canada, the United States and worldwide. Copyright, trademarks, trade names and any and all associated intellectual property are exclusively owned by THE HOSPITAL FOR Sick CHILDREN and the collaborating institutions. These materials may be used, reproduced, modified, distributed and adapted with proper attribution.  </a:t>
            </a:r>
            <a:endParaRPr lang="en-GB" sz="900" dirty="0">
              <a:solidFill>
                <a:schemeClr val="bg1"/>
              </a:solidFill>
            </a:endParaRPr>
          </a:p>
        </p:txBody>
      </p:sp>
      <p:sp>
        <p:nvSpPr>
          <p:cNvPr id="2" name="AutoShape 14" descr="Image result for hospital for sick children toronto vector logo"/>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4" name="AutoShape 16" descr="Image result for sick kids vector logo wiki"/>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 name="Rectangle 5"/>
          <p:cNvSpPr/>
          <p:nvPr/>
        </p:nvSpPr>
        <p:spPr>
          <a:xfrm rot="16200000" flipV="1">
            <a:off x="-1201823" y="1708789"/>
            <a:ext cx="3024336" cy="3000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aphicFrame>
        <p:nvGraphicFramePr>
          <p:cNvPr id="15" name="Table 14">
            <a:extLst>
              <a:ext uri="{FF2B5EF4-FFF2-40B4-BE49-F238E27FC236}">
                <a16:creationId xmlns:a16="http://schemas.microsoft.com/office/drawing/2014/main" id="{FDEB6E06-FEAE-9D4C-A1BD-70BEA2056DEC}"/>
              </a:ext>
            </a:extLst>
          </p:cNvPr>
          <p:cNvGraphicFramePr>
            <a:graphicFrameLocks noGrp="1"/>
          </p:cNvGraphicFramePr>
          <p:nvPr userDrawn="1">
            <p:extLst>
              <p:ext uri="{D42A27DB-BD31-4B8C-83A1-F6EECF244321}">
                <p14:modId xmlns:p14="http://schemas.microsoft.com/office/powerpoint/2010/main" val="1920645696"/>
              </p:ext>
            </p:extLst>
          </p:nvPr>
        </p:nvGraphicFramePr>
        <p:xfrm>
          <a:off x="1850216" y="1431424"/>
          <a:ext cx="7283624" cy="3291840"/>
        </p:xfrm>
        <a:graphic>
          <a:graphicData uri="http://schemas.openxmlformats.org/drawingml/2006/table">
            <a:tbl>
              <a:tblPr firstRow="1" bandRow="1">
                <a:tableStyleId>{2D5ABB26-0587-4C30-8999-92F81FD0307C}</a:tableStyleId>
              </a:tblPr>
              <a:tblGrid>
                <a:gridCol w="3647728">
                  <a:extLst>
                    <a:ext uri="{9D8B030D-6E8A-4147-A177-3AD203B41FA5}">
                      <a16:colId xmlns:a16="http://schemas.microsoft.com/office/drawing/2014/main" val="20000"/>
                    </a:ext>
                  </a:extLst>
                </a:gridCol>
                <a:gridCol w="3635896">
                  <a:extLst>
                    <a:ext uri="{9D8B030D-6E8A-4147-A177-3AD203B41FA5}">
                      <a16:colId xmlns:a16="http://schemas.microsoft.com/office/drawing/2014/main" val="20001"/>
                    </a:ext>
                  </a:extLst>
                </a:gridCol>
              </a:tblGrid>
              <a:tr h="370840">
                <a:tc>
                  <a:txBody>
                    <a:bodyPr/>
                    <a:lstStyle/>
                    <a:p>
                      <a:r>
                        <a:rPr lang="en-US" sz="1400" b="1" kern="1200" dirty="0">
                          <a:solidFill>
                            <a:srgbClr val="FEF8F3"/>
                          </a:solidFill>
                          <a:effectLst/>
                        </a:rPr>
                        <a:t>Fernando </a:t>
                      </a:r>
                      <a:r>
                        <a:rPr lang="en-US" sz="1400" b="1" kern="1200" dirty="0" err="1">
                          <a:solidFill>
                            <a:srgbClr val="FEF8F3"/>
                          </a:solidFill>
                          <a:effectLst/>
                        </a:rPr>
                        <a:t>Alarid-Escudero</a:t>
                      </a:r>
                      <a:r>
                        <a:rPr lang="en-US" sz="1400" b="1" kern="1200" dirty="0">
                          <a:solidFill>
                            <a:srgbClr val="FEF8F3"/>
                          </a:solidFill>
                          <a:effectLst/>
                        </a:rPr>
                        <a:t>, PhD</a:t>
                      </a:r>
                      <a:r>
                        <a:rPr lang="en-US" sz="1400" b="1" kern="1200" baseline="30000" dirty="0">
                          <a:solidFill>
                            <a:srgbClr val="FEF8F3"/>
                          </a:solidFill>
                          <a:effectLst/>
                        </a:rPr>
                        <a:t>1</a:t>
                      </a:r>
                      <a:r>
                        <a:rPr lang="en-US" sz="1400" b="1" kern="1200" dirty="0">
                          <a:solidFill>
                            <a:srgbClr val="FEF8F3"/>
                          </a:solidFill>
                          <a:effectLst/>
                        </a:rPr>
                        <a:t> </a:t>
                      </a:r>
                    </a:p>
                    <a:p>
                      <a:r>
                        <a:rPr lang="en-US" sz="1400" b="1" kern="1200" dirty="0">
                          <a:solidFill>
                            <a:srgbClr val="FEF8F3"/>
                          </a:solidFill>
                          <a:effectLst/>
                        </a:rPr>
                        <a:t>Eva A. Enns, MS, PhD</a:t>
                      </a:r>
                      <a:r>
                        <a:rPr lang="en-US" sz="1400" b="1" kern="1200" baseline="30000" dirty="0">
                          <a:solidFill>
                            <a:srgbClr val="FEF8F3"/>
                          </a:solidFill>
                          <a:effectLst/>
                        </a:rPr>
                        <a:t>2</a:t>
                      </a:r>
                      <a:r>
                        <a:rPr lang="en-US" sz="1400" b="1" kern="1200" dirty="0">
                          <a:solidFill>
                            <a:srgbClr val="FEF8F3"/>
                          </a:solidFill>
                          <a:effectLst/>
                        </a:rPr>
                        <a:t>	</a:t>
                      </a:r>
                    </a:p>
                    <a:p>
                      <a:r>
                        <a:rPr lang="en-US" sz="1400" b="1" kern="1200" dirty="0">
                          <a:solidFill>
                            <a:srgbClr val="FEF8F3"/>
                          </a:solidFill>
                          <a:effectLst/>
                        </a:rPr>
                        <a:t>M.G. Myriam Hunink, MD, PhD</a:t>
                      </a:r>
                      <a:r>
                        <a:rPr lang="en-US" sz="1400" b="1" kern="1200" baseline="30000" dirty="0">
                          <a:solidFill>
                            <a:srgbClr val="FEF8F3"/>
                          </a:solidFill>
                          <a:effectLst/>
                        </a:rPr>
                        <a:t>3,4</a:t>
                      </a:r>
                      <a:endParaRPr lang="en-US" sz="1400" b="1" kern="1200" dirty="0">
                        <a:solidFill>
                          <a:srgbClr val="FEF8F3"/>
                        </a:solidFill>
                        <a:effectLst/>
                      </a:endParaRPr>
                    </a:p>
                    <a:p>
                      <a:r>
                        <a:rPr lang="nl-NL" sz="1400" b="1" kern="1200" dirty="0" err="1">
                          <a:solidFill>
                            <a:srgbClr val="FEF8F3"/>
                          </a:solidFill>
                          <a:effectLst/>
                        </a:rPr>
                        <a:t>Hawre</a:t>
                      </a:r>
                      <a:r>
                        <a:rPr lang="nl-NL" sz="1400" b="1" kern="1200" dirty="0">
                          <a:solidFill>
                            <a:srgbClr val="FEF8F3"/>
                          </a:solidFill>
                          <a:effectLst/>
                        </a:rPr>
                        <a:t> J. </a:t>
                      </a:r>
                      <a:r>
                        <a:rPr lang="nl-NL" sz="1400" b="1" kern="1200" dirty="0" err="1">
                          <a:solidFill>
                            <a:srgbClr val="FEF8F3"/>
                          </a:solidFill>
                          <a:effectLst/>
                        </a:rPr>
                        <a:t>Jalal</a:t>
                      </a:r>
                      <a:r>
                        <a:rPr lang="nl-NL" sz="1400" b="1" kern="1200" dirty="0">
                          <a:solidFill>
                            <a:srgbClr val="FEF8F3"/>
                          </a:solidFill>
                          <a:effectLst/>
                        </a:rPr>
                        <a:t>, MD, PhD</a:t>
                      </a:r>
                      <a:r>
                        <a:rPr lang="nl-NL" sz="1400" b="1" kern="1200" baseline="30000" dirty="0">
                          <a:solidFill>
                            <a:srgbClr val="FEF8F3"/>
                          </a:solidFill>
                          <a:effectLst/>
                        </a:rPr>
                        <a:t>5</a:t>
                      </a:r>
                      <a:r>
                        <a:rPr lang="nl-NL" sz="1400" b="1" kern="1200" dirty="0">
                          <a:solidFill>
                            <a:srgbClr val="FEF8F3"/>
                          </a:solidFill>
                          <a:effectLst/>
                        </a:rPr>
                        <a:t> </a:t>
                      </a:r>
                      <a:endParaRPr lang="en-US" sz="1400" b="1" kern="1200" dirty="0">
                        <a:solidFill>
                          <a:srgbClr val="FEF8F3"/>
                        </a:solidFill>
                        <a:effectLst/>
                      </a:endParaRPr>
                    </a:p>
                    <a:p>
                      <a:r>
                        <a:rPr lang="nl-NL" sz="1400" b="1" kern="1200" dirty="0">
                          <a:solidFill>
                            <a:srgbClr val="FEF8F3"/>
                          </a:solidFill>
                          <a:effectLst/>
                        </a:rPr>
                        <a:t>Eline M. Krijkamp, MSc</a:t>
                      </a:r>
                      <a:r>
                        <a:rPr lang="nl-NL" sz="1400" b="1" kern="1200" baseline="30000" dirty="0">
                          <a:solidFill>
                            <a:srgbClr val="FEF8F3"/>
                          </a:solidFill>
                          <a:effectLst/>
                        </a:rPr>
                        <a:t>3</a:t>
                      </a:r>
                      <a:endParaRPr lang="en-US" sz="1400" b="1" kern="1200" dirty="0">
                        <a:solidFill>
                          <a:srgbClr val="FEF8F3"/>
                        </a:solidFill>
                        <a:effectLst/>
                      </a:endParaRPr>
                    </a:p>
                    <a:p>
                      <a:r>
                        <a:rPr lang="en-US" sz="1400" b="1" kern="1200" dirty="0">
                          <a:solidFill>
                            <a:srgbClr val="FEF8F3"/>
                          </a:solidFill>
                          <a:effectLst/>
                        </a:rPr>
                        <a:t>Petros Pechlivanoglou, PhD</a:t>
                      </a:r>
                      <a:r>
                        <a:rPr lang="en-US" sz="1400" b="1" kern="1200" baseline="30000" dirty="0">
                          <a:solidFill>
                            <a:srgbClr val="FEF8F3"/>
                          </a:solidFill>
                          <a:effectLst/>
                        </a:rPr>
                        <a:t>6</a:t>
                      </a:r>
                      <a:r>
                        <a:rPr lang="en-US" sz="1400" b="1" kern="1200" dirty="0">
                          <a:solidFill>
                            <a:srgbClr val="FEF8F3"/>
                          </a:solidFill>
                          <a:effectLst/>
                        </a:rPr>
                        <a:t> </a:t>
                      </a:r>
                    </a:p>
                    <a:p>
                      <a:endParaRPr lang="en-GB" sz="1200" dirty="0">
                        <a:solidFill>
                          <a:schemeClr val="bg1"/>
                        </a:solidFill>
                      </a:endParaRPr>
                    </a:p>
                  </a:txBody>
                  <a:tcPr/>
                </a:tc>
                <a:tc>
                  <a:txBody>
                    <a:bodyPr/>
                    <a:lstStyle/>
                    <a:p>
                      <a:endParaRPr lang="en-GB" sz="1200" dirty="0">
                        <a:solidFill>
                          <a:schemeClr val="bg1"/>
                        </a:solidFill>
                      </a:endParaRPr>
                    </a:p>
                  </a:txBody>
                  <a:tcPr/>
                </a:tc>
                <a:extLst>
                  <a:ext uri="{0D108BD9-81ED-4DB2-BD59-A6C34878D82A}">
                    <a16:rowId xmlns:a16="http://schemas.microsoft.com/office/drawing/2014/main" val="10000"/>
                  </a:ext>
                </a:extLst>
              </a:tr>
              <a:tr h="370840">
                <a:tc gridSpan="2">
                  <a:txBody>
                    <a:bodyPr/>
                    <a:lstStyle/>
                    <a:p>
                      <a:r>
                        <a:rPr lang="en-US" sz="1200" kern="1200" dirty="0">
                          <a:solidFill>
                            <a:srgbClr val="FEF8F3"/>
                          </a:solidFill>
                          <a:effectLst/>
                          <a:latin typeface="+mn-lt"/>
                          <a:ea typeface="+mn-ea"/>
                          <a:cs typeface="+mn-cs"/>
                        </a:rPr>
                        <a:t>In collaboration of: 		</a:t>
                      </a:r>
                    </a:p>
                    <a:p>
                      <a:r>
                        <a:rPr lang="en-US" sz="1200" kern="1200" baseline="30000" dirty="0">
                          <a:solidFill>
                            <a:srgbClr val="FEF8F3"/>
                          </a:solidFill>
                          <a:effectLst/>
                          <a:latin typeface="+mn-lt"/>
                          <a:ea typeface="+mn-ea"/>
                          <a:cs typeface="+mn-cs"/>
                        </a:rPr>
                        <a:t>1 </a:t>
                      </a:r>
                      <a:r>
                        <a:rPr lang="en-US" sz="1200" kern="1200" dirty="0">
                          <a:solidFill>
                            <a:srgbClr val="FEF8F3"/>
                          </a:solidFill>
                          <a:effectLst/>
                          <a:latin typeface="+mn-lt"/>
                          <a:ea typeface="+mn-ea"/>
                          <a:cs typeface="+mn-cs"/>
                        </a:rPr>
                        <a:t>Drug Policy Program, Center for Research and Teaching in Economics, Aguascalientes, Mexico</a:t>
                      </a:r>
                      <a:endParaRPr lang="en-US" sz="1200" kern="1200" baseline="30000" dirty="0">
                        <a:solidFill>
                          <a:srgbClr val="FEF8F3"/>
                        </a:solidFill>
                        <a:effectLst/>
                        <a:latin typeface="+mn-lt"/>
                        <a:ea typeface="+mn-ea"/>
                        <a:cs typeface="+mn-cs"/>
                      </a:endParaRPr>
                    </a:p>
                    <a:p>
                      <a:r>
                        <a:rPr lang="en-US" sz="1200" kern="1200" baseline="30000" dirty="0">
                          <a:solidFill>
                            <a:srgbClr val="FEF8F3"/>
                          </a:solidFill>
                          <a:effectLst/>
                          <a:latin typeface="+mn-lt"/>
                          <a:ea typeface="+mn-ea"/>
                          <a:cs typeface="+mn-cs"/>
                        </a:rPr>
                        <a:t>2 </a:t>
                      </a:r>
                      <a:r>
                        <a:rPr lang="en-US" sz="1200" kern="1200" dirty="0">
                          <a:solidFill>
                            <a:srgbClr val="FEF8F3"/>
                          </a:solidFill>
                          <a:effectLst/>
                          <a:latin typeface="+mn-lt"/>
                          <a:ea typeface="+mn-ea"/>
                          <a:cs typeface="+mn-cs"/>
                        </a:rPr>
                        <a:t>University of Minnesota School of Public Health, Minneapolis, MN, USA</a:t>
                      </a:r>
                    </a:p>
                    <a:p>
                      <a:r>
                        <a:rPr lang="en-US" sz="1200" kern="1200" baseline="30000" dirty="0">
                          <a:solidFill>
                            <a:srgbClr val="FEF8F3"/>
                          </a:solidFill>
                          <a:effectLst/>
                          <a:latin typeface="+mn-lt"/>
                          <a:ea typeface="+mn-ea"/>
                          <a:cs typeface="+mn-cs"/>
                        </a:rPr>
                        <a:t>3 </a:t>
                      </a:r>
                      <a:r>
                        <a:rPr lang="en-US" sz="1200" kern="1200" dirty="0">
                          <a:solidFill>
                            <a:srgbClr val="FEF8F3"/>
                          </a:solidFill>
                          <a:effectLst/>
                          <a:latin typeface="+mn-lt"/>
                          <a:ea typeface="+mn-ea"/>
                          <a:cs typeface="+mn-cs"/>
                        </a:rPr>
                        <a:t>Erasmus MC, Rotterdam, The Netherlands</a:t>
                      </a:r>
                    </a:p>
                    <a:p>
                      <a:r>
                        <a:rPr lang="en-US" sz="1200" kern="1200" baseline="30000" dirty="0">
                          <a:solidFill>
                            <a:srgbClr val="FEF8F3"/>
                          </a:solidFill>
                          <a:effectLst/>
                          <a:latin typeface="+mn-lt"/>
                          <a:ea typeface="+mn-ea"/>
                          <a:cs typeface="+mn-cs"/>
                        </a:rPr>
                        <a:t>4 </a:t>
                      </a:r>
                      <a:r>
                        <a:rPr lang="en-US" sz="1200" kern="1200" dirty="0">
                          <a:solidFill>
                            <a:srgbClr val="FEF8F3"/>
                          </a:solidFill>
                          <a:effectLst/>
                          <a:latin typeface="+mn-lt"/>
                          <a:ea typeface="+mn-ea"/>
                          <a:cs typeface="+mn-cs"/>
                        </a:rPr>
                        <a:t>Harvard T.H. Chan School of Public Health, Boston, USA</a:t>
                      </a:r>
                    </a:p>
                    <a:p>
                      <a:r>
                        <a:rPr lang="en-US" sz="1200" kern="1200" baseline="30000" dirty="0">
                          <a:solidFill>
                            <a:srgbClr val="FEF8F3"/>
                          </a:solidFill>
                          <a:effectLst/>
                          <a:latin typeface="+mn-lt"/>
                          <a:ea typeface="+mn-ea"/>
                          <a:cs typeface="+mn-cs"/>
                        </a:rPr>
                        <a:t>5 </a:t>
                      </a:r>
                      <a:r>
                        <a:rPr lang="en-US" sz="1200" kern="1200" dirty="0">
                          <a:solidFill>
                            <a:srgbClr val="FEF8F3"/>
                          </a:solidFill>
                          <a:effectLst/>
                          <a:latin typeface="+mn-lt"/>
                          <a:ea typeface="+mn-ea"/>
                          <a:cs typeface="+mn-cs"/>
                        </a:rPr>
                        <a:t>University of Pittsburgh Graduate School of Public Health, Pittsburgh, PA, USA</a:t>
                      </a:r>
                    </a:p>
                    <a:p>
                      <a:r>
                        <a:rPr lang="en-US" sz="1200" kern="1200" baseline="30000" dirty="0">
                          <a:solidFill>
                            <a:srgbClr val="FEF8F3"/>
                          </a:solidFill>
                          <a:effectLst/>
                          <a:latin typeface="+mn-lt"/>
                          <a:ea typeface="+mn-ea"/>
                          <a:cs typeface="+mn-cs"/>
                        </a:rPr>
                        <a:t>6 </a:t>
                      </a:r>
                      <a:r>
                        <a:rPr lang="en-US" sz="1200" kern="1200" dirty="0">
                          <a:solidFill>
                            <a:srgbClr val="FEF8F3"/>
                          </a:solidFill>
                          <a:effectLst/>
                          <a:latin typeface="+mn-lt"/>
                          <a:ea typeface="+mn-ea"/>
                          <a:cs typeface="+mn-cs"/>
                        </a:rPr>
                        <a:t>The Hospital for Sick Children, Toronto and University of Toronto, Toronto ON, Canada</a:t>
                      </a:r>
                    </a:p>
                    <a:p>
                      <a:endParaRPr lang="en-GB" sz="1200" dirty="0">
                        <a:solidFill>
                          <a:schemeClr val="bg1"/>
                        </a:solidFill>
                      </a:endParaRPr>
                    </a:p>
                  </a:txBody>
                  <a:tcPr/>
                </a:tc>
                <a:tc hMerge="1">
                  <a:txBody>
                    <a:bodyPr/>
                    <a:lstStyle/>
                    <a:p>
                      <a:endParaRPr lang="en-GB" sz="1200" dirty="0">
                        <a:solidFill>
                          <a:schemeClr val="bg1"/>
                        </a:solidFill>
                      </a:endParaRPr>
                    </a:p>
                  </a:txBody>
                  <a:tcPr/>
                </a:tc>
                <a:extLst>
                  <a:ext uri="{0D108BD9-81ED-4DB2-BD59-A6C34878D82A}">
                    <a16:rowId xmlns:a16="http://schemas.microsoft.com/office/drawing/2014/main" val="10001"/>
                  </a:ext>
                </a:extLst>
              </a:tr>
            </a:tbl>
          </a:graphicData>
        </a:graphic>
      </p:graphicFrame>
      <p:sp>
        <p:nvSpPr>
          <p:cNvPr id="26" name="TextBox 25">
            <a:extLst>
              <a:ext uri="{FF2B5EF4-FFF2-40B4-BE49-F238E27FC236}">
                <a16:creationId xmlns:a16="http://schemas.microsoft.com/office/drawing/2014/main" id="{850AE1E3-7074-3945-8579-86BB07AC1EDC}"/>
              </a:ext>
            </a:extLst>
          </p:cNvPr>
          <p:cNvSpPr txBox="1"/>
          <p:nvPr userDrawn="1"/>
        </p:nvSpPr>
        <p:spPr>
          <a:xfrm flipH="1">
            <a:off x="1860376" y="4524700"/>
            <a:ext cx="4782800" cy="307777"/>
          </a:xfrm>
          <a:prstGeom prst="rect">
            <a:avLst/>
          </a:prstGeom>
          <a:noFill/>
        </p:spPr>
        <p:txBody>
          <a:bodyPr wrap="square" rtlCol="0">
            <a:spAutoFit/>
          </a:bodyPr>
          <a:lstStyle/>
          <a:p>
            <a:r>
              <a:rPr lang="en-US" sz="1400" b="1" dirty="0" err="1">
                <a:solidFill>
                  <a:schemeClr val="bg1"/>
                </a:solidFill>
              </a:rPr>
              <a:t>www.darthworkgroup.com</a:t>
            </a:r>
            <a:endParaRPr lang="en-US" sz="1400" b="1" dirty="0">
              <a:solidFill>
                <a:schemeClr val="bg1"/>
              </a:solidFill>
            </a:endParaRPr>
          </a:p>
        </p:txBody>
      </p:sp>
      <p:pic>
        <p:nvPicPr>
          <p:cNvPr id="17" name="Picture 17" descr="\\storage.erasmusmc.nl\m\MyDocs\478030\My Documents\Desktop\The_Hospital_for_Sick_Children-logo-30EAA69EAC-seeklogo.com.png">
            <a:extLst>
              <a:ext uri="{FF2B5EF4-FFF2-40B4-BE49-F238E27FC236}">
                <a16:creationId xmlns:a16="http://schemas.microsoft.com/office/drawing/2014/main" id="{2F8B59D6-72BE-E646-8D5D-972D55A51E8A}"/>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772883" y="5323650"/>
            <a:ext cx="1224000" cy="367200"/>
          </a:xfrm>
          <a:prstGeom prst="rect">
            <a:avLst/>
          </a:prstGeom>
          <a:noFill/>
          <a:extLst>
            <a:ext uri="{909E8E84-426E-40dd-AFC4-6F175D3DCCD1}">
              <a14:hiddenFill xmlns:a14="http://schemas.microsoft.com/office/drawing/2010/main" xmlns="">
                <a:solidFill>
                  <a:srgbClr val="FFFFFF"/>
                </a:solidFill>
              </a14:hiddenFill>
            </a:ext>
          </a:extLst>
        </p:spPr>
      </p:pic>
      <p:pic>
        <p:nvPicPr>
          <p:cNvPr id="18" name="Picture 18" descr="\\storage.erasmusmc.nl\m\MyDocs\478030\My Documents\Desktop\Pitt_logo.gif">
            <a:extLst>
              <a:ext uri="{FF2B5EF4-FFF2-40B4-BE49-F238E27FC236}">
                <a16:creationId xmlns:a16="http://schemas.microsoft.com/office/drawing/2014/main" id="{234A21B4-59D2-AA4F-AB6A-47FE76AA99B2}"/>
              </a:ext>
            </a:extLst>
          </p:cNvPr>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4928501" y="5255702"/>
            <a:ext cx="2664000" cy="508713"/>
          </a:xfrm>
          <a:prstGeom prst="rect">
            <a:avLst/>
          </a:prstGeom>
          <a:noFill/>
          <a:extLst>
            <a:ext uri="{909E8E84-426E-40dd-AFC4-6F175D3DCCD1}">
              <a14:hiddenFill xmlns:a14="http://schemas.microsoft.com/office/drawing/2010/main" xmlns="">
                <a:solidFill>
                  <a:srgbClr val="FFFFFF"/>
                </a:solidFill>
              </a14:hiddenFill>
            </a:ext>
          </a:extLst>
        </p:spPr>
      </p:pic>
      <p:pic>
        <p:nvPicPr>
          <p:cNvPr id="19" name="Picture 2">
            <a:extLst>
              <a:ext uri="{FF2B5EF4-FFF2-40B4-BE49-F238E27FC236}">
                <a16:creationId xmlns:a16="http://schemas.microsoft.com/office/drawing/2014/main" id="{09AE19EF-3E9F-6440-AB2F-A7F505E37D5E}"/>
              </a:ext>
            </a:extLst>
          </p:cNvPr>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3451974" y="5306389"/>
            <a:ext cx="1296145" cy="38435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21" name="Picture 3">
            <a:extLst>
              <a:ext uri="{FF2B5EF4-FFF2-40B4-BE49-F238E27FC236}">
                <a16:creationId xmlns:a16="http://schemas.microsoft.com/office/drawing/2014/main" id="{E58B142A-169C-C844-8DEE-04CE33C9B724}"/>
              </a:ext>
            </a:extLst>
          </p:cNvPr>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1186484" y="5306114"/>
            <a:ext cx="2016000" cy="4157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28" name="Picture 27">
            <a:extLst>
              <a:ext uri="{FF2B5EF4-FFF2-40B4-BE49-F238E27FC236}">
                <a16:creationId xmlns:a16="http://schemas.microsoft.com/office/drawing/2014/main" id="{B7C95BEE-B78B-2247-A803-AC05DDBB1C2C}"/>
              </a:ext>
            </a:extLst>
          </p:cNvPr>
          <p:cNvPicPr>
            <a:picLocks noChangeAspect="1"/>
          </p:cNvPicPr>
          <p:nvPr userDrawn="1"/>
        </p:nvPicPr>
        <p:blipFill>
          <a:blip r:embed="rId6"/>
          <a:stretch>
            <a:fillRect/>
          </a:stretch>
        </p:blipFill>
        <p:spPr>
          <a:xfrm>
            <a:off x="241682" y="4980651"/>
            <a:ext cx="711200" cy="90170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2nd_First slide">
    <p:bg>
      <p:bgPr>
        <a:solidFill>
          <a:srgbClr val="009999"/>
        </a:solidFill>
        <a:effectLst/>
      </p:bgPr>
    </p:bg>
    <p:spTree>
      <p:nvGrpSpPr>
        <p:cNvPr id="1" name=""/>
        <p:cNvGrpSpPr/>
        <p:nvPr/>
      </p:nvGrpSpPr>
      <p:grpSpPr>
        <a:xfrm>
          <a:off x="0" y="0"/>
          <a:ext cx="0" cy="0"/>
          <a:chOff x="0" y="0"/>
          <a:chExt cx="0" cy="0"/>
        </a:xfrm>
      </p:grpSpPr>
      <p:sp>
        <p:nvSpPr>
          <p:cNvPr id="20" name="Rectangle 19"/>
          <p:cNvSpPr/>
          <p:nvPr/>
        </p:nvSpPr>
        <p:spPr>
          <a:xfrm>
            <a:off x="1835696" y="818458"/>
            <a:ext cx="7308304" cy="576064"/>
          </a:xfrm>
          <a:prstGeom prst="rect">
            <a:avLst/>
          </a:prstGeom>
          <a:solidFill>
            <a:srgbClr val="FEF8F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nl-NL" sz="2000" b="1" dirty="0" err="1">
                <a:solidFill>
                  <a:srgbClr val="004D99"/>
                </a:solidFill>
              </a:rPr>
              <a:t>Acknowledgements</a:t>
            </a:r>
            <a:r>
              <a:rPr lang="nl-NL" sz="2000" b="1" baseline="0" dirty="0">
                <a:solidFill>
                  <a:srgbClr val="004D99"/>
                </a:solidFill>
              </a:rPr>
              <a:t> </a:t>
            </a:r>
            <a:r>
              <a:rPr lang="nl-NL" sz="2000" b="1" baseline="0" dirty="0" err="1">
                <a:solidFill>
                  <a:srgbClr val="004D99"/>
                </a:solidFill>
              </a:rPr>
              <a:t>and</a:t>
            </a:r>
            <a:r>
              <a:rPr lang="nl-NL" sz="2000" b="1" baseline="0" dirty="0">
                <a:solidFill>
                  <a:srgbClr val="004D99"/>
                </a:solidFill>
              </a:rPr>
              <a:t> </a:t>
            </a:r>
            <a:r>
              <a:rPr lang="nl-NL" sz="2000" b="1" baseline="0" dirty="0" err="1">
                <a:solidFill>
                  <a:srgbClr val="004D99"/>
                </a:solidFill>
              </a:rPr>
              <a:t>attributions</a:t>
            </a:r>
            <a:endParaRPr lang="en-GB" sz="2000" b="1" dirty="0">
              <a:solidFill>
                <a:srgbClr val="004D99"/>
              </a:solidFill>
            </a:endParaRPr>
          </a:p>
        </p:txBody>
      </p:sp>
      <p:sp>
        <p:nvSpPr>
          <p:cNvPr id="13"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chemeClr val="bg1"/>
                </a:solidFill>
              </a:defRPr>
            </a:lvl1pPr>
          </a:lstStyle>
          <a:p>
            <a:endParaRPr lang="en-US"/>
          </a:p>
        </p:txBody>
      </p:sp>
      <p:sp>
        <p:nvSpPr>
          <p:cNvPr id="14" name="Slide Number Placeholder 2"/>
          <p:cNvSpPr>
            <a:spLocks noGrp="1"/>
          </p:cNvSpPr>
          <p:nvPr>
            <p:ph type="sldNum" sz="quarter" idx="11"/>
          </p:nvPr>
        </p:nvSpPr>
        <p:spPr>
          <a:xfrm>
            <a:off x="8559864" y="6453336"/>
            <a:ext cx="548640" cy="396240"/>
          </a:xfrm>
          <a:ln>
            <a:noFill/>
          </a:ln>
        </p:spPr>
        <p:txBody>
          <a:bodyPr/>
          <a:lstStyle>
            <a:lvl1pPr>
              <a:defRPr>
                <a:solidFill>
                  <a:schemeClr val="bg1"/>
                </a:solidFill>
              </a:defRPr>
            </a:lvl1pPr>
          </a:lstStyle>
          <a:p>
            <a:fld id="{0798D939-2D9E-2142-A80A-FFDECD1E5A9B}" type="slidenum">
              <a:rPr lang="en-US" smtClean="0"/>
              <a:t>‹#›</a:t>
            </a:fld>
            <a:endParaRPr lang="en-US"/>
          </a:p>
        </p:txBody>
      </p:sp>
      <p:sp>
        <p:nvSpPr>
          <p:cNvPr id="16" name="TextBox 15"/>
          <p:cNvSpPr txBox="1"/>
          <p:nvPr/>
        </p:nvSpPr>
        <p:spPr>
          <a:xfrm>
            <a:off x="653822" y="5807005"/>
            <a:ext cx="7850043" cy="646331"/>
          </a:xfrm>
          <a:prstGeom prst="rect">
            <a:avLst/>
          </a:prstGeom>
          <a:noFill/>
        </p:spPr>
        <p:txBody>
          <a:bodyPr wrap="square" rtlCol="0">
            <a:spAutoFit/>
          </a:bodyPr>
          <a:lstStyle/>
          <a:p>
            <a:r>
              <a:rPr lang="en-US" sz="900" b="1" i="0" kern="1200" dirty="0">
                <a:solidFill>
                  <a:schemeClr val="bg1"/>
                </a:solidFill>
                <a:effectLst/>
                <a:latin typeface="+mn-lt"/>
                <a:ea typeface="+mn-ea"/>
                <a:cs typeface="+mn-cs"/>
              </a:rPr>
              <a:t>© Copyright 2017, THE HOSPITAL FOR SICK CHILDREN AND THE COLLABORATING INSTITUTIONS.</a:t>
            </a:r>
            <a:r>
              <a:rPr lang="en-US" sz="900" b="0" i="0" kern="1200" dirty="0">
                <a:solidFill>
                  <a:schemeClr val="bg1"/>
                </a:solidFill>
                <a:effectLst/>
                <a:latin typeface="+mn-lt"/>
                <a:ea typeface="+mn-ea"/>
                <a:cs typeface="+mn-cs"/>
              </a:rPr>
              <a:t> </a:t>
            </a:r>
          </a:p>
          <a:p>
            <a:r>
              <a:rPr lang="en-US" sz="900" b="0" i="0" kern="1200" dirty="0">
                <a:solidFill>
                  <a:schemeClr val="bg1"/>
                </a:solidFill>
                <a:effectLst/>
                <a:latin typeface="+mn-lt"/>
                <a:ea typeface="+mn-ea"/>
                <a:cs typeface="+mn-cs"/>
              </a:rPr>
              <a:t>All rights reserved in Canada, the United States and worldwide. Copyright, trademarks, trade names and any and all associated intellectual property are exclusively owned by THE HOSPITAL FOR Sick CHILDREN and the collaborating institutions. These materials may be used, reproduced, modified, distributed and adapted with proper attribution.  </a:t>
            </a:r>
            <a:endParaRPr lang="en-GB" sz="900" dirty="0">
              <a:solidFill>
                <a:schemeClr val="bg1"/>
              </a:solidFill>
            </a:endParaRPr>
          </a:p>
        </p:txBody>
      </p:sp>
      <p:sp>
        <p:nvSpPr>
          <p:cNvPr id="2" name="AutoShape 14" descr="Image result for hospital for sick children toronto vector logo"/>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4" name="AutoShape 16" descr="Image result for sick kids vector logo wiki"/>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 name="Rectangle 5"/>
          <p:cNvSpPr/>
          <p:nvPr/>
        </p:nvSpPr>
        <p:spPr>
          <a:xfrm rot="16200000" flipV="1">
            <a:off x="-1201823" y="1708789"/>
            <a:ext cx="3024336" cy="3000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Subtitle 2"/>
          <p:cNvSpPr>
            <a:spLocks noGrp="1"/>
          </p:cNvSpPr>
          <p:nvPr>
            <p:ph type="subTitle" idx="1" hasCustomPrompt="1"/>
          </p:nvPr>
        </p:nvSpPr>
        <p:spPr>
          <a:xfrm>
            <a:off x="1835696" y="1628800"/>
            <a:ext cx="7056784" cy="1066800"/>
          </a:xfrm>
        </p:spPr>
        <p:txBody>
          <a:bodyPr anchor="t">
            <a:normAutofit/>
          </a:bodyPr>
          <a:lstStyle>
            <a:lvl1pPr marL="0" indent="0" algn="l">
              <a:buNone/>
              <a:defRPr sz="2000">
                <a:solidFill>
                  <a:srgbClr val="FEF8F3"/>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add citations</a:t>
            </a:r>
          </a:p>
          <a:p>
            <a:endParaRPr lang="en-US" dirty="0"/>
          </a:p>
        </p:txBody>
      </p:sp>
      <p:pic>
        <p:nvPicPr>
          <p:cNvPr id="17" name="Picture 17" descr="\\storage.erasmusmc.nl\m\MyDocs\478030\My Documents\Desktop\The_Hospital_for_Sick_Children-logo-30EAA69EAC-seeklogo.com.png">
            <a:extLst>
              <a:ext uri="{FF2B5EF4-FFF2-40B4-BE49-F238E27FC236}">
                <a16:creationId xmlns:a16="http://schemas.microsoft.com/office/drawing/2014/main" id="{2F510F59-2DFA-AE44-8459-F6FCD5AE37C0}"/>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772883" y="5323650"/>
            <a:ext cx="1224000" cy="367200"/>
          </a:xfrm>
          <a:prstGeom prst="rect">
            <a:avLst/>
          </a:prstGeom>
          <a:noFill/>
          <a:extLst>
            <a:ext uri="{909E8E84-426E-40dd-AFC4-6F175D3DCCD1}">
              <a14:hiddenFill xmlns:a14="http://schemas.microsoft.com/office/drawing/2010/main" xmlns="">
                <a:solidFill>
                  <a:srgbClr val="FFFFFF"/>
                </a:solidFill>
              </a14:hiddenFill>
            </a:ext>
          </a:extLst>
        </p:spPr>
      </p:pic>
      <p:pic>
        <p:nvPicPr>
          <p:cNvPr id="18" name="Picture 18" descr="\\storage.erasmusmc.nl\m\MyDocs\478030\My Documents\Desktop\Pitt_logo.gif">
            <a:extLst>
              <a:ext uri="{FF2B5EF4-FFF2-40B4-BE49-F238E27FC236}">
                <a16:creationId xmlns:a16="http://schemas.microsoft.com/office/drawing/2014/main" id="{A0ABCF1A-BF35-DE4C-AC17-A62CF936F5A3}"/>
              </a:ext>
            </a:extLst>
          </p:cNvPr>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4928501" y="5255702"/>
            <a:ext cx="2664000" cy="508713"/>
          </a:xfrm>
          <a:prstGeom prst="rect">
            <a:avLst/>
          </a:prstGeom>
          <a:noFill/>
          <a:extLst>
            <a:ext uri="{909E8E84-426E-40dd-AFC4-6F175D3DCCD1}">
              <a14:hiddenFill xmlns:a14="http://schemas.microsoft.com/office/drawing/2010/main" xmlns="">
                <a:solidFill>
                  <a:srgbClr val="FFFFFF"/>
                </a:solidFill>
              </a14:hiddenFill>
            </a:ext>
          </a:extLst>
        </p:spPr>
      </p:pic>
      <p:pic>
        <p:nvPicPr>
          <p:cNvPr id="19" name="Picture 2">
            <a:extLst>
              <a:ext uri="{FF2B5EF4-FFF2-40B4-BE49-F238E27FC236}">
                <a16:creationId xmlns:a16="http://schemas.microsoft.com/office/drawing/2014/main" id="{63E5713D-A302-E74D-9792-FEB1BD2D44AA}"/>
              </a:ext>
            </a:extLst>
          </p:cNvPr>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3451974" y="5306389"/>
            <a:ext cx="1296145" cy="38435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21" name="Picture 3">
            <a:extLst>
              <a:ext uri="{FF2B5EF4-FFF2-40B4-BE49-F238E27FC236}">
                <a16:creationId xmlns:a16="http://schemas.microsoft.com/office/drawing/2014/main" id="{8B62C3DE-5945-A14E-B2DC-80B5A602B374}"/>
              </a:ext>
            </a:extLst>
          </p:cNvPr>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1186484" y="5306114"/>
            <a:ext cx="2016000" cy="4157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22" name="Picture 21">
            <a:extLst>
              <a:ext uri="{FF2B5EF4-FFF2-40B4-BE49-F238E27FC236}">
                <a16:creationId xmlns:a16="http://schemas.microsoft.com/office/drawing/2014/main" id="{EF0B5D6C-A7A4-EF4D-9A0E-42B82BAA61C7}"/>
              </a:ext>
            </a:extLst>
          </p:cNvPr>
          <p:cNvPicPr>
            <a:picLocks noChangeAspect="1"/>
          </p:cNvPicPr>
          <p:nvPr userDrawn="1"/>
        </p:nvPicPr>
        <p:blipFill>
          <a:blip r:embed="rId6"/>
          <a:stretch>
            <a:fillRect/>
          </a:stretch>
        </p:blipFill>
        <p:spPr>
          <a:xfrm>
            <a:off x="241682" y="4980651"/>
            <a:ext cx="711200" cy="90170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el en objec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840432" y="274638"/>
            <a:ext cx="7620000" cy="1143000"/>
          </a:xfrm>
        </p:spPr>
        <p:txBody>
          <a:bodyPr/>
          <a:lstStyle>
            <a:lvl1pPr>
              <a:defRPr sz="4000"/>
            </a:lvl1pPr>
          </a:lstStyle>
          <a:p>
            <a:r>
              <a:rPr lang="en-US"/>
              <a:t>Click to edit Master title style</a:t>
            </a:r>
            <a:endParaRPr lang="en-US" dirty="0"/>
          </a:p>
        </p:txBody>
      </p:sp>
      <p:sp>
        <p:nvSpPr>
          <p:cNvPr id="3" name="Content Placeholder 2"/>
          <p:cNvSpPr>
            <a:spLocks noGrp="1"/>
          </p:cNvSpPr>
          <p:nvPr>
            <p:ph idx="1"/>
          </p:nvPr>
        </p:nvSpPr>
        <p:spPr>
          <a:xfrm>
            <a:off x="840432" y="1417638"/>
            <a:ext cx="7620000" cy="49831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D3575FE-2CC2-2845-A91B-203C440E7198}" type="datetimeFigureOut">
              <a:rPr lang="en-US" smtClean="0"/>
              <a:t>11/16/22</a:t>
            </a:fld>
            <a:endParaRPr lang="en-US"/>
          </a:p>
        </p:txBody>
      </p:sp>
      <p:sp>
        <p:nvSpPr>
          <p:cNvPr id="6" name="Slide Number Placeholder 5"/>
          <p:cNvSpPr>
            <a:spLocks noGrp="1"/>
          </p:cNvSpPr>
          <p:nvPr>
            <p:ph type="sldNum" sz="quarter" idx="12"/>
          </p:nvPr>
        </p:nvSpPr>
        <p:spPr/>
        <p:txBody>
          <a:bodyPr/>
          <a:lstStyle/>
          <a:p>
            <a:fld id="{0798D939-2D9E-2142-A80A-FFDECD1E5A9B}" type="slidenum">
              <a:rPr lang="en-US" smtClean="0"/>
              <a:t>‹#›</a:t>
            </a:fld>
            <a:endParaRPr lang="en-US"/>
          </a:p>
        </p:txBody>
      </p:sp>
      <p:sp>
        <p:nvSpPr>
          <p:cNvPr id="7"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le 1"/>
          <p:cNvSpPr>
            <a:spLocks noGrp="1"/>
          </p:cNvSpPr>
          <p:nvPr>
            <p:ph type="title"/>
          </p:nvPr>
        </p:nvSpPr>
        <p:spPr>
          <a:xfrm>
            <a:off x="872753" y="4918521"/>
            <a:ext cx="7659687" cy="1168400"/>
          </a:xfrm>
        </p:spPr>
        <p:txBody>
          <a:bodyPr anchor="t"/>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872753" y="3284984"/>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D3575FE-2CC2-2845-A91B-203C440E7198}" type="datetimeFigureOut">
              <a:rPr lang="en-US" smtClean="0"/>
              <a:t>11/16/22</a:t>
            </a:fld>
            <a:endParaRPr lang="en-US"/>
          </a:p>
        </p:txBody>
      </p:sp>
      <p:sp>
        <p:nvSpPr>
          <p:cNvPr id="6" name="Slide Number Placeholder 5"/>
          <p:cNvSpPr>
            <a:spLocks noGrp="1"/>
          </p:cNvSpPr>
          <p:nvPr>
            <p:ph type="sldNum" sz="quarter" idx="12"/>
          </p:nvPr>
        </p:nvSpPr>
        <p:spPr/>
        <p:txBody>
          <a:bodyPr/>
          <a:lstStyle/>
          <a:p>
            <a:fld id="{0798D939-2D9E-2142-A80A-FFDECD1E5A9B}" type="slidenum">
              <a:rPr lang="en-US" smtClean="0"/>
              <a:t>‹#›</a:t>
            </a:fld>
            <a:endParaRPr lang="en-US"/>
          </a:p>
        </p:txBody>
      </p:sp>
      <p:sp>
        <p:nvSpPr>
          <p:cNvPr id="7"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ee objecten">
    <p:spTree>
      <p:nvGrpSpPr>
        <p:cNvPr id="1" name=""/>
        <p:cNvGrpSpPr/>
        <p:nvPr/>
      </p:nvGrpSpPr>
      <p:grpSpPr>
        <a:xfrm>
          <a:off x="0" y="0"/>
          <a:ext cx="0" cy="0"/>
          <a:chOff x="0" y="0"/>
          <a:chExt cx="0" cy="0"/>
        </a:xfrm>
      </p:grpSpPr>
      <p:sp>
        <p:nvSpPr>
          <p:cNvPr id="2" name="Title 1"/>
          <p:cNvSpPr>
            <a:spLocks noGrp="1"/>
          </p:cNvSpPr>
          <p:nvPr>
            <p:ph type="title"/>
          </p:nvPr>
        </p:nvSpPr>
        <p:spPr>
          <a:xfrm>
            <a:off x="840432" y="274638"/>
            <a:ext cx="7620000" cy="11430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40432"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02832"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D3575FE-2CC2-2845-A91B-203C440E7198}" type="datetimeFigureOut">
              <a:rPr lang="en-US" smtClean="0"/>
              <a:t>11/16/22</a:t>
            </a:fld>
            <a:endParaRPr lang="en-US"/>
          </a:p>
        </p:txBody>
      </p:sp>
      <p:sp>
        <p:nvSpPr>
          <p:cNvPr id="7" name="Slide Number Placeholder 6"/>
          <p:cNvSpPr>
            <a:spLocks noGrp="1"/>
          </p:cNvSpPr>
          <p:nvPr>
            <p:ph type="sldNum" sz="quarter" idx="12"/>
          </p:nvPr>
        </p:nvSpPr>
        <p:spPr/>
        <p:txBody>
          <a:bodyPr/>
          <a:lstStyle/>
          <a:p>
            <a:fld id="{0798D939-2D9E-2142-A80A-FFDECD1E5A9B}" type="slidenum">
              <a:rPr lang="en-US" smtClean="0"/>
              <a:t>‹#›</a:t>
            </a:fld>
            <a:endParaRPr lang="en-US"/>
          </a:p>
        </p:txBody>
      </p:sp>
      <p:sp>
        <p:nvSpPr>
          <p:cNvPr id="8"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le 1"/>
          <p:cNvSpPr>
            <a:spLocks noGrp="1"/>
          </p:cNvSpPr>
          <p:nvPr>
            <p:ph type="title"/>
          </p:nvPr>
        </p:nvSpPr>
        <p:spPr>
          <a:xfrm>
            <a:off x="840432" y="274638"/>
            <a:ext cx="7620000" cy="11430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40432"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40432"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02832"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802832"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D3575FE-2CC2-2845-A91B-203C440E7198}" type="datetimeFigureOut">
              <a:rPr lang="en-US" smtClean="0"/>
              <a:t>11/16/22</a:t>
            </a:fld>
            <a:endParaRPr lang="en-US"/>
          </a:p>
        </p:txBody>
      </p:sp>
      <p:sp>
        <p:nvSpPr>
          <p:cNvPr id="9" name="Slide Number Placeholder 8"/>
          <p:cNvSpPr>
            <a:spLocks noGrp="1"/>
          </p:cNvSpPr>
          <p:nvPr>
            <p:ph type="sldNum" sz="quarter" idx="12"/>
          </p:nvPr>
        </p:nvSpPr>
        <p:spPr/>
        <p:txBody>
          <a:bodyPr/>
          <a:lstStyle/>
          <a:p>
            <a:fld id="{0798D939-2D9E-2142-A80A-FFDECD1E5A9B}" type="slidenum">
              <a:rPr lang="en-US" smtClean="0"/>
              <a:t>‹#›</a:t>
            </a:fld>
            <a:endParaRPr lang="en-US"/>
          </a:p>
        </p:txBody>
      </p:sp>
      <p:sp>
        <p:nvSpPr>
          <p:cNvPr id="10" name="Footer Placeholder 4"/>
          <p:cNvSpPr>
            <a:spLocks noGrp="1"/>
          </p:cNvSpPr>
          <p:nvPr>
            <p:ph type="ftr" sz="quarter" idx="1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912440" y="274638"/>
            <a:ext cx="7620000" cy="1143000"/>
          </a:xfrm>
        </p:spPr>
        <p:txBody>
          <a:bodyPr/>
          <a:lstStyle/>
          <a:p>
            <a:r>
              <a:rPr lang="en-US"/>
              <a:t>Click to edit Master title style</a:t>
            </a:r>
            <a:endParaRPr lang="en-US" dirty="0"/>
          </a:p>
        </p:txBody>
      </p:sp>
      <p:sp>
        <p:nvSpPr>
          <p:cNvPr id="5" name="Date Placeholder 4"/>
          <p:cNvSpPr>
            <a:spLocks noGrp="1"/>
          </p:cNvSpPr>
          <p:nvPr>
            <p:ph type="dt" sz="half" idx="10"/>
          </p:nvPr>
        </p:nvSpPr>
        <p:spPr/>
        <p:txBody>
          <a:bodyPr/>
          <a:lstStyle/>
          <a:p>
            <a:fld id="{DD3575FE-2CC2-2845-A91B-203C440E7198}" type="datetimeFigureOut">
              <a:rPr lang="en-US" smtClean="0"/>
              <a:t>11/16/22</a:t>
            </a:fld>
            <a:endParaRPr lang="en-US"/>
          </a:p>
        </p:txBody>
      </p:sp>
      <p:sp>
        <p:nvSpPr>
          <p:cNvPr id="7" name="Slide Number Placeholder 6"/>
          <p:cNvSpPr>
            <a:spLocks noGrp="1"/>
          </p:cNvSpPr>
          <p:nvPr>
            <p:ph type="sldNum" sz="quarter" idx="12"/>
          </p:nvPr>
        </p:nvSpPr>
        <p:spPr/>
        <p:txBody>
          <a:bodyPr/>
          <a:lstStyle/>
          <a:p>
            <a:fld id="{0798D939-2D9E-2142-A80A-FFDECD1E5A9B}" type="slidenum">
              <a:rPr lang="en-US" smtClean="0"/>
              <a:t>‹#›</a:t>
            </a:fld>
            <a:endParaRPr lang="en-US"/>
          </a:p>
        </p:txBody>
      </p:sp>
      <p:sp>
        <p:nvSpPr>
          <p:cNvPr id="9"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D3575FE-2CC2-2845-A91B-203C440E7198}" type="datetimeFigureOut">
              <a:rPr lang="en-US" smtClean="0"/>
              <a:t>11/16/22</a:t>
            </a:fld>
            <a:endParaRPr lang="en-US"/>
          </a:p>
        </p:txBody>
      </p:sp>
      <p:sp>
        <p:nvSpPr>
          <p:cNvPr id="4" name="Slide Number Placeholder 3"/>
          <p:cNvSpPr>
            <a:spLocks noGrp="1"/>
          </p:cNvSpPr>
          <p:nvPr>
            <p:ph type="sldNum" sz="quarter" idx="12"/>
          </p:nvPr>
        </p:nvSpPr>
        <p:spPr/>
        <p:txBody>
          <a:bodyPr/>
          <a:lstStyle/>
          <a:p>
            <a:fld id="{0798D939-2D9E-2142-A80A-FFDECD1E5A9B}" type="slidenum">
              <a:rPr lang="en-US" smtClean="0"/>
              <a:t>‹#›</a:t>
            </a:fld>
            <a:endParaRPr lang="en-US"/>
          </a:p>
        </p:txBody>
      </p:sp>
      <p:sp>
        <p:nvSpPr>
          <p:cNvPr id="5"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71600" y="274638"/>
            <a:ext cx="7620000" cy="1143000"/>
          </a:xfrm>
          <a:prstGeom prst="rect">
            <a:avLst/>
          </a:prstGeom>
        </p:spPr>
        <p:txBody>
          <a:bodyPr vert="horz" lIns="91440" tIns="45720" rIns="91440" bIns="45720" rtlCol="0" anchor="ctr">
            <a:noAutofit/>
          </a:bodyPr>
          <a:lstStyle/>
          <a:p>
            <a:r>
              <a:rPr lang="nl-NL"/>
              <a:t>Titelstijl van model bewerken</a:t>
            </a:r>
            <a:endParaRPr lang="en-US" dirty="0"/>
          </a:p>
        </p:txBody>
      </p:sp>
      <p:sp>
        <p:nvSpPr>
          <p:cNvPr id="3" name="Text Placeholder 2"/>
          <p:cNvSpPr>
            <a:spLocks noGrp="1"/>
          </p:cNvSpPr>
          <p:nvPr>
            <p:ph type="body" idx="1"/>
          </p:nvPr>
        </p:nvSpPr>
        <p:spPr>
          <a:xfrm>
            <a:off x="984448" y="1600200"/>
            <a:ext cx="7620000" cy="4800600"/>
          </a:xfrm>
          <a:prstGeom prst="rect">
            <a:avLst/>
          </a:prstGeom>
        </p:spPr>
        <p:txBody>
          <a:bodyPr vert="horz" lIns="91440" tIns="45720" rIns="91440" bIns="45720" rtlCol="0">
            <a:normAutofit/>
          </a:bodyPr>
          <a:lstStyle/>
          <a:p>
            <a:pPr lvl="0"/>
            <a:r>
              <a:rPr lang="nl-NL"/>
              <a:t>Klik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7" name="Rectangle 6"/>
          <p:cNvSpPr/>
          <p:nvPr/>
        </p:nvSpPr>
        <p:spPr>
          <a:xfrm>
            <a:off x="-22817" y="0"/>
            <a:ext cx="685800" cy="6859728"/>
          </a:xfrm>
          <a:prstGeom prst="rect">
            <a:avLst/>
          </a:prstGeom>
          <a:solidFill>
            <a:srgbClr val="0099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Slide Number Placeholder 5"/>
          <p:cNvSpPr>
            <a:spLocks noGrp="1"/>
          </p:cNvSpPr>
          <p:nvPr>
            <p:ph type="sldNum" sz="quarter" idx="4"/>
          </p:nvPr>
        </p:nvSpPr>
        <p:spPr>
          <a:xfrm>
            <a:off x="8559864" y="6453336"/>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009999"/>
                </a:solidFill>
              </a:defRPr>
            </a:lvl1pPr>
          </a:lstStyle>
          <a:p>
            <a:fld id="{0798D939-2D9E-2142-A80A-FFDECD1E5A9B}" type="slidenum">
              <a:rPr lang="en-US" smtClean="0"/>
              <a:t>‹#›</a:t>
            </a:fld>
            <a:endParaRPr lang="en-US"/>
          </a:p>
        </p:txBody>
      </p:sp>
      <p:sp>
        <p:nvSpPr>
          <p:cNvPr id="5" name="Footer Placeholder 4"/>
          <p:cNvSpPr>
            <a:spLocks noGrp="1"/>
          </p:cNvSpPr>
          <p:nvPr>
            <p:ph type="ftr" sz="quarter" idx="3"/>
          </p:nvPr>
        </p:nvSpPr>
        <p:spPr>
          <a:xfrm>
            <a:off x="649288" y="6481911"/>
            <a:ext cx="6298976"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
        <p:nvSpPr>
          <p:cNvPr id="4" name="Date Placeholder 3"/>
          <p:cNvSpPr>
            <a:spLocks noGrp="1"/>
          </p:cNvSpPr>
          <p:nvPr>
            <p:ph type="dt" sz="half" idx="2"/>
          </p:nvPr>
        </p:nvSpPr>
        <p:spPr>
          <a:xfrm rot="16200000">
            <a:off x="-912812" y="5303520"/>
            <a:ext cx="2438399" cy="365760"/>
          </a:xfrm>
          <a:prstGeom prst="rect">
            <a:avLst/>
          </a:prstGeom>
        </p:spPr>
        <p:txBody>
          <a:bodyPr vert="horz" lIns="91440" tIns="45720" rIns="91440" bIns="45720" rtlCol="0" anchor="ctr"/>
          <a:lstStyle>
            <a:lvl1pPr algn="l">
              <a:defRPr sz="1200">
                <a:solidFill>
                  <a:schemeClr val="bg1"/>
                </a:solidFill>
              </a:defRPr>
            </a:lvl1pPr>
          </a:lstStyle>
          <a:p>
            <a:fld id="{DD3575FE-2CC2-2845-A91B-203C440E7198}" type="datetimeFigureOut">
              <a:rPr lang="en-US" smtClean="0"/>
              <a:t>11/16/22</a:t>
            </a:fld>
            <a:endParaRPr lang="en-US"/>
          </a:p>
        </p:txBody>
      </p:sp>
    </p:spTree>
    <p:extLst>
      <p:ext uri="{BB962C8B-B14F-4D97-AF65-F5344CB8AC3E}">
        <p14:creationId xmlns:p14="http://schemas.microsoft.com/office/powerpoint/2010/main" val="59126244"/>
      </p:ext>
    </p:extLst>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 id="2147483698" r:id="rId10"/>
    <p:sldLayoutId id="2147483699" r:id="rId11"/>
    <p:sldLayoutId id="2147483700" r:id="rId12"/>
    <p:sldLayoutId id="2147483701" r:id="rId13"/>
    <p:sldLayoutId id="2147483702" r:id="rId14"/>
    <p:sldLayoutId id="2147483705" r:id="rId15"/>
    <p:sldLayoutId id="2147483703" r:id="rId16"/>
    <p:sldLayoutId id="2147483704" r:id="rId17"/>
    <p:sldLayoutId id="2147483706" r:id="rId18"/>
  </p:sldLayoutIdLst>
  <p:txStyles>
    <p:titleStyle>
      <a:lvl1pPr algn="l" defTabSz="914400" rtl="0" eaLnBrk="1" latinLnBrk="0" hangingPunct="1">
        <a:spcBef>
          <a:spcPct val="0"/>
        </a:spcBef>
        <a:buNone/>
        <a:defRPr sz="4600" kern="1200" cap="none" spc="-100" baseline="0">
          <a:ln>
            <a:noFill/>
          </a:ln>
          <a:solidFill>
            <a:schemeClr val="tx1"/>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SzPct val="100000"/>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SzPct val="100000"/>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SzPct val="100000"/>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SzPct val="100000"/>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SzPct val="100000"/>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7.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180.png"/><Relationship Id="rId2" Type="http://schemas.openxmlformats.org/officeDocument/2006/relationships/notesSlide" Target="../notesSlides/notesSlide16.xml"/><Relationship Id="rId1" Type="http://schemas.openxmlformats.org/officeDocument/2006/relationships/slideLayout" Target="../slideLayouts/slideLayout4.xml"/><Relationship Id="rId4" Type="http://schemas.openxmlformats.org/officeDocument/2006/relationships/image" Target="../media/image190.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180.png"/><Relationship Id="rId2" Type="http://schemas.openxmlformats.org/officeDocument/2006/relationships/notesSlide" Target="../notesSlides/notesSlide18.xml"/><Relationship Id="rId1" Type="http://schemas.openxmlformats.org/officeDocument/2006/relationships/slideLayout" Target="../slideLayouts/slideLayout4.xml"/><Relationship Id="rId4" Type="http://schemas.openxmlformats.org/officeDocument/2006/relationships/image" Target="../media/image20.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4.xml"/><Relationship Id="rId4" Type="http://schemas.openxmlformats.org/officeDocument/2006/relationships/image" Target="../media/image23.png"/></Relationships>
</file>

<file path=ppt/slides/_rels/slide36.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image" Target="../media/image24.emf"/><Relationship Id="rId7" Type="http://schemas.openxmlformats.org/officeDocument/2006/relationships/image" Target="../media/image25.png"/><Relationship Id="rId2" Type="http://schemas.openxmlformats.org/officeDocument/2006/relationships/notesSlide" Target="../notesSlides/notesSlide22.xml"/><Relationship Id="rId1" Type="http://schemas.openxmlformats.org/officeDocument/2006/relationships/slideLayout" Target="../slideLayouts/slideLayout4.xml"/><Relationship Id="rId6" Type="http://schemas.openxmlformats.org/officeDocument/2006/relationships/image" Target="../media/image33.png"/><Relationship Id="rId11" Type="http://schemas.openxmlformats.org/officeDocument/2006/relationships/image" Target="../media/image28.png"/><Relationship Id="rId5" Type="http://schemas.openxmlformats.org/officeDocument/2006/relationships/image" Target="../media/image32.png"/><Relationship Id="rId10" Type="http://schemas.openxmlformats.org/officeDocument/2006/relationships/image" Target="../media/image27.png"/><Relationship Id="rId4" Type="http://schemas.openxmlformats.org/officeDocument/2006/relationships/image" Target="../media/image31.png"/><Relationship Id="rId9" Type="http://schemas.openxmlformats.org/officeDocument/2006/relationships/image" Target="../media/image26.png"/></Relationships>
</file>

<file path=ppt/slides/_rels/slide3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jdelijke aanduiding voor dianummer 3"/>
          <p:cNvSpPr>
            <a:spLocks noGrp="1"/>
          </p:cNvSpPr>
          <p:nvPr>
            <p:ph type="sldNum" sz="quarter" idx="12"/>
          </p:nvPr>
        </p:nvSpPr>
        <p:spPr/>
        <p:txBody>
          <a:bodyPr/>
          <a:lstStyle/>
          <a:p>
            <a:fld id="{6F6CFCF5-3E37-0F40-BEC2-1413134B0080}" type="slidenum">
              <a:rPr lang="en-US" smtClean="0"/>
              <a:t>1</a:t>
            </a:fld>
            <a:endParaRPr lang="en-US"/>
          </a:p>
        </p:txBody>
      </p:sp>
      <p:sp>
        <p:nvSpPr>
          <p:cNvPr id="2" name="Title 1"/>
          <p:cNvSpPr>
            <a:spLocks noGrp="1"/>
          </p:cNvSpPr>
          <p:nvPr>
            <p:ph type="ctrTitle"/>
          </p:nvPr>
        </p:nvSpPr>
        <p:spPr>
          <a:xfrm>
            <a:off x="1800224" y="800101"/>
            <a:ext cx="7308280" cy="2228849"/>
          </a:xfrm>
        </p:spPr>
        <p:txBody>
          <a:bodyPr anchor="ctr" anchorCtr="0"/>
          <a:lstStyle/>
          <a:p>
            <a:pPr algn="ctr"/>
            <a:r>
              <a:rPr lang="en-US" sz="4000" dirty="0"/>
              <a:t>Sensitivity Analysis</a:t>
            </a:r>
          </a:p>
        </p:txBody>
      </p:sp>
    </p:spTree>
    <p:extLst>
      <p:ext uri="{BB962C8B-B14F-4D97-AF65-F5344CB8AC3E}">
        <p14:creationId xmlns:p14="http://schemas.microsoft.com/office/powerpoint/2010/main" val="1267313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85"/>
        <p:cNvGrpSpPr/>
        <p:nvPr/>
      </p:nvGrpSpPr>
      <p:grpSpPr>
        <a:xfrm>
          <a:off x="0" y="0"/>
          <a:ext cx="0" cy="0"/>
          <a:chOff x="0" y="0"/>
          <a:chExt cx="0" cy="0"/>
        </a:xfrm>
      </p:grpSpPr>
      <p:sp>
        <p:nvSpPr>
          <p:cNvPr id="1986" name="Shape 1986"/>
          <p:cNvSpPr txBox="1">
            <a:spLocks noGrp="1"/>
          </p:cNvSpPr>
          <p:nvPr>
            <p:ph type="title"/>
          </p:nvPr>
        </p:nvSpPr>
        <p:spPr>
          <a:xfrm>
            <a:off x="840432" y="274638"/>
            <a:ext cx="7620000" cy="11430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nl-NL" dirty="0" err="1"/>
              <a:t>Distributions</a:t>
            </a:r>
            <a:r>
              <a:rPr lang="nl-NL" dirty="0"/>
              <a:t> (2)</a:t>
            </a:r>
            <a:endParaRPr dirty="0"/>
          </a:p>
        </p:txBody>
      </p:sp>
      <p:sp>
        <p:nvSpPr>
          <p:cNvPr id="1987" name="Shape 1987"/>
          <p:cNvSpPr>
            <a:spLocks noGrp="1"/>
          </p:cNvSpPr>
          <p:nvPr>
            <p:ph type="sldNum" idx="12"/>
          </p:nvPr>
        </p:nvSpPr>
        <p:spPr>
          <a:xfrm>
            <a:off x="8559864" y="6453336"/>
            <a:ext cx="548700" cy="396300"/>
          </a:xfrm>
          <a:prstGeom prst="bracketPair">
            <a:avLst/>
          </a:prstGeom>
        </p:spPr>
        <p:txBody>
          <a:bodyPr spcFirstLastPara="1" wrap="square" lIns="0" tIns="0" rIns="0" bIns="0" anchor="ctr" anchorCtr="0">
            <a:noAutofit/>
          </a:bodyPr>
          <a:lstStyle/>
          <a:p>
            <a:pPr marL="0" lvl="0" indent="0" rtl="0">
              <a:spcBef>
                <a:spcPts val="0"/>
              </a:spcBef>
              <a:spcAft>
                <a:spcPts val="0"/>
              </a:spcAft>
              <a:buClr>
                <a:srgbClr val="000000"/>
              </a:buClr>
              <a:buFont typeface="Arial"/>
              <a:buNone/>
            </a:pPr>
            <a:fld id="{00000000-1234-1234-1234-123412341234}" type="slidenum">
              <a:rPr lang="nl-NL"/>
              <a:t>10</a:t>
            </a:fld>
            <a:endParaRPr/>
          </a:p>
        </p:txBody>
      </p:sp>
      <p:graphicFrame>
        <p:nvGraphicFramePr>
          <p:cNvPr id="1988" name="Shape 1988"/>
          <p:cNvGraphicFramePr/>
          <p:nvPr>
            <p:extLst>
              <p:ext uri="{D42A27DB-BD31-4B8C-83A1-F6EECF244321}">
                <p14:modId xmlns:p14="http://schemas.microsoft.com/office/powerpoint/2010/main" val="2924091571"/>
              </p:ext>
            </p:extLst>
          </p:nvPr>
        </p:nvGraphicFramePr>
        <p:xfrm>
          <a:off x="928644" y="1319526"/>
          <a:ext cx="7717900" cy="5331960"/>
        </p:xfrm>
        <a:graphic>
          <a:graphicData uri="http://schemas.openxmlformats.org/drawingml/2006/table">
            <a:tbl>
              <a:tblPr>
                <a:noFill/>
              </a:tblPr>
              <a:tblGrid>
                <a:gridCol w="1929475">
                  <a:extLst>
                    <a:ext uri="{9D8B030D-6E8A-4147-A177-3AD203B41FA5}">
                      <a16:colId xmlns:a16="http://schemas.microsoft.com/office/drawing/2014/main" val="20000"/>
                    </a:ext>
                  </a:extLst>
                </a:gridCol>
                <a:gridCol w="1929475">
                  <a:extLst>
                    <a:ext uri="{9D8B030D-6E8A-4147-A177-3AD203B41FA5}">
                      <a16:colId xmlns:a16="http://schemas.microsoft.com/office/drawing/2014/main" val="20001"/>
                    </a:ext>
                  </a:extLst>
                </a:gridCol>
                <a:gridCol w="1929475">
                  <a:extLst>
                    <a:ext uri="{9D8B030D-6E8A-4147-A177-3AD203B41FA5}">
                      <a16:colId xmlns:a16="http://schemas.microsoft.com/office/drawing/2014/main" val="20002"/>
                    </a:ext>
                  </a:extLst>
                </a:gridCol>
                <a:gridCol w="1929475">
                  <a:extLst>
                    <a:ext uri="{9D8B030D-6E8A-4147-A177-3AD203B41FA5}">
                      <a16:colId xmlns:a16="http://schemas.microsoft.com/office/drawing/2014/main" val="20003"/>
                    </a:ext>
                  </a:extLst>
                </a:gridCol>
              </a:tblGrid>
              <a:tr h="394350">
                <a:tc>
                  <a:txBody>
                    <a:bodyPr/>
                    <a:lstStyle/>
                    <a:p>
                      <a:pPr marL="0" lvl="0" indent="0" rtl="0">
                        <a:spcBef>
                          <a:spcPts val="0"/>
                        </a:spcBef>
                        <a:spcAft>
                          <a:spcPts val="0"/>
                        </a:spcAft>
                        <a:buNone/>
                      </a:pPr>
                      <a:r>
                        <a:rPr lang="nl-NL" sz="1200" b="1">
                          <a:solidFill>
                            <a:srgbClr val="FFFFFF"/>
                          </a:solidFill>
                        </a:rPr>
                        <a:t>Distribution</a:t>
                      </a:r>
                      <a:endParaRPr sz="1200" b="1">
                        <a:solidFill>
                          <a:srgbClr val="FFFFFF"/>
                        </a:solidFill>
                      </a:endParaRPr>
                    </a:p>
                  </a:txBody>
                  <a:tcPr marL="91425" marR="91425" marT="91425" marB="91425">
                    <a:lnL w="12700" cap="flat" cmpd="sng" algn="ctr">
                      <a:solidFill>
                        <a:schemeClr val="tx1"/>
                      </a:solidFill>
                      <a:prstDash val="solid"/>
                      <a:round/>
                      <a:headEnd type="none" w="med" len="med"/>
                      <a:tailEnd type="none" w="med" len="med"/>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9525" cap="flat" cmpd="sng">
                      <a:noFill/>
                      <a:prstDash val="solid"/>
                      <a:round/>
                      <a:headEnd type="none" w="sm" len="sm"/>
                      <a:tailEnd type="none" w="sm" len="sm"/>
                    </a:lnB>
                    <a:lnTlToBr w="12700" cmpd="sng">
                      <a:noFill/>
                      <a:prstDash val="solid"/>
                    </a:lnTlToBr>
                    <a:lnBlToTr w="12700" cmpd="sng">
                      <a:noFill/>
                      <a:prstDash val="solid"/>
                    </a:lnBlToTr>
                    <a:solidFill>
                      <a:srgbClr val="004D99"/>
                    </a:solidFill>
                  </a:tcPr>
                </a:tc>
                <a:tc>
                  <a:txBody>
                    <a:bodyPr/>
                    <a:lstStyle/>
                    <a:p>
                      <a:pPr marL="0" lvl="0" indent="0" rtl="0">
                        <a:spcBef>
                          <a:spcPts val="0"/>
                        </a:spcBef>
                        <a:spcAft>
                          <a:spcPts val="0"/>
                        </a:spcAft>
                        <a:buNone/>
                      </a:pPr>
                      <a:r>
                        <a:rPr lang="nl-NL" sz="1200" b="1" dirty="0">
                          <a:solidFill>
                            <a:srgbClr val="FFFFFF"/>
                          </a:solidFill>
                        </a:rPr>
                        <a:t>Parameter </a:t>
                      </a:r>
                      <a:r>
                        <a:rPr lang="nl-NL" sz="1200" b="1" dirty="0" err="1">
                          <a:solidFill>
                            <a:srgbClr val="FFFFFF"/>
                          </a:solidFill>
                        </a:rPr>
                        <a:t>modeled</a:t>
                      </a:r>
                      <a:endParaRPr sz="1200" b="1" dirty="0">
                        <a:solidFill>
                          <a:srgbClr val="FFFFFF"/>
                        </a:solidFill>
                      </a:endParaRPr>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9525" cap="flat" cmpd="sng">
                      <a:noFill/>
                      <a:prstDash val="solid"/>
                      <a:round/>
                      <a:headEnd type="none" w="sm" len="sm"/>
                      <a:tailEnd type="none" w="sm" len="sm"/>
                    </a:lnB>
                    <a:lnTlToBr w="12700" cmpd="sng">
                      <a:noFill/>
                      <a:prstDash val="solid"/>
                    </a:lnTlToBr>
                    <a:lnBlToTr w="12700" cmpd="sng">
                      <a:noFill/>
                      <a:prstDash val="solid"/>
                    </a:lnBlToTr>
                    <a:solidFill>
                      <a:srgbClr val="004D99"/>
                    </a:solidFill>
                  </a:tcPr>
                </a:tc>
                <a:tc>
                  <a:txBody>
                    <a:bodyPr/>
                    <a:lstStyle/>
                    <a:p>
                      <a:pPr marL="0" lvl="0" indent="0" rtl="0">
                        <a:spcBef>
                          <a:spcPts val="0"/>
                        </a:spcBef>
                        <a:spcAft>
                          <a:spcPts val="0"/>
                        </a:spcAft>
                        <a:buNone/>
                      </a:pPr>
                      <a:r>
                        <a:rPr lang="nl-NL" sz="1200" b="1">
                          <a:solidFill>
                            <a:srgbClr val="FFFFFF"/>
                          </a:solidFill>
                        </a:rPr>
                        <a:t>Form</a:t>
                      </a:r>
                      <a:endParaRPr sz="1200" b="1">
                        <a:solidFill>
                          <a:srgbClr val="FFFFFF"/>
                        </a:solidFill>
                      </a:endParaRPr>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9525" cap="flat" cmpd="sng">
                      <a:noFill/>
                      <a:prstDash val="solid"/>
                      <a:round/>
                      <a:headEnd type="none" w="sm" len="sm"/>
                      <a:tailEnd type="none" w="sm" len="sm"/>
                    </a:lnB>
                    <a:lnTlToBr w="12700" cmpd="sng">
                      <a:noFill/>
                      <a:prstDash val="solid"/>
                    </a:lnTlToBr>
                    <a:lnBlToTr w="12700" cmpd="sng">
                      <a:noFill/>
                      <a:prstDash val="solid"/>
                    </a:lnBlToTr>
                    <a:solidFill>
                      <a:srgbClr val="004D99"/>
                    </a:solidFill>
                  </a:tcPr>
                </a:tc>
                <a:tc>
                  <a:txBody>
                    <a:bodyPr/>
                    <a:lstStyle/>
                    <a:p>
                      <a:pPr marL="0" lvl="0" indent="0" rtl="0">
                        <a:spcBef>
                          <a:spcPts val="0"/>
                        </a:spcBef>
                        <a:spcAft>
                          <a:spcPts val="0"/>
                        </a:spcAft>
                        <a:buNone/>
                      </a:pPr>
                      <a:r>
                        <a:rPr lang="nl-NL" sz="1200" b="1">
                          <a:solidFill>
                            <a:srgbClr val="FFFFFF"/>
                          </a:solidFill>
                        </a:rPr>
                        <a:t>Comment</a:t>
                      </a:r>
                      <a:endParaRPr sz="1200" b="1">
                        <a:solidFill>
                          <a:srgbClr val="FFFFFF"/>
                        </a:solidFill>
                      </a:endParaRPr>
                    </a:p>
                  </a:txBody>
                  <a:tcPr marL="91425" marR="91425" marT="91425" marB="91425">
                    <a:lnL w="9525" cap="flat" cmpd="sng">
                      <a:noFill/>
                      <a:prstDash val="solid"/>
                      <a:round/>
                      <a:headEnd type="none" w="sm" len="sm"/>
                      <a:tailEnd type="none" w="sm" len="sm"/>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noFill/>
                      <a:prstDash val="solid"/>
                      <a:round/>
                      <a:headEnd type="none" w="sm" len="sm"/>
                      <a:tailEnd type="none" w="sm" len="sm"/>
                    </a:lnB>
                    <a:lnTlToBr w="12700" cmpd="sng">
                      <a:noFill/>
                      <a:prstDash val="solid"/>
                    </a:lnTlToBr>
                    <a:lnBlToTr w="12700" cmpd="sng">
                      <a:noFill/>
                      <a:prstDash val="solid"/>
                    </a:lnBlToTr>
                    <a:solidFill>
                      <a:srgbClr val="004D99"/>
                    </a:solidFill>
                  </a:tcPr>
                </a:tc>
                <a:extLst>
                  <a:ext uri="{0D108BD9-81ED-4DB2-BD59-A6C34878D82A}">
                    <a16:rowId xmlns:a16="http://schemas.microsoft.com/office/drawing/2014/main" val="10000"/>
                  </a:ext>
                </a:extLst>
              </a:tr>
              <a:tr h="394350">
                <a:tc>
                  <a:txBody>
                    <a:bodyPr/>
                    <a:lstStyle/>
                    <a:p>
                      <a:pPr marL="0" lvl="0" indent="0" rtl="0">
                        <a:spcBef>
                          <a:spcPts val="0"/>
                        </a:spcBef>
                        <a:spcAft>
                          <a:spcPts val="0"/>
                        </a:spcAft>
                        <a:buNone/>
                      </a:pPr>
                      <a:r>
                        <a:rPr lang="nl-NL" sz="1200" dirty="0" err="1"/>
                        <a:t>Lognormal</a:t>
                      </a:r>
                      <a:endParaRPr sz="1200" dirty="0"/>
                    </a:p>
                  </a:txBody>
                  <a:tcPr marL="91425" marR="91425" marT="91425" marB="91425">
                    <a:lnL w="12700" cap="flat" cmpd="sng" algn="ctr">
                      <a:solidFill>
                        <a:schemeClr val="tx1"/>
                      </a:solidFill>
                      <a:prstDash val="solid"/>
                      <a:round/>
                      <a:headEnd type="none" w="med" len="med"/>
                      <a:tailEnd type="none" w="med" len="med"/>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marL="0" lvl="0" indent="0" rtl="0">
                        <a:spcBef>
                          <a:spcPts val="0"/>
                        </a:spcBef>
                        <a:spcAft>
                          <a:spcPts val="0"/>
                        </a:spcAft>
                        <a:buNone/>
                      </a:pPr>
                      <a:r>
                        <a:rPr lang="nl-NL" sz="1200"/>
                        <a:t>Rate</a:t>
                      </a:r>
                      <a:endParaRPr sz="1200"/>
                    </a:p>
                    <a:p>
                      <a:pPr marL="0" lvl="0" indent="0" rtl="0">
                        <a:spcBef>
                          <a:spcPts val="0"/>
                        </a:spcBef>
                        <a:spcAft>
                          <a:spcPts val="0"/>
                        </a:spcAft>
                        <a:buNone/>
                      </a:pPr>
                      <a:r>
                        <a:rPr lang="nl-NL" sz="1200"/>
                        <a:t>Relative risk</a:t>
                      </a:r>
                      <a:endParaRPr sz="1200"/>
                    </a:p>
                    <a:p>
                      <a:pPr marL="0" lvl="0" indent="0" rtl="0">
                        <a:spcBef>
                          <a:spcPts val="0"/>
                        </a:spcBef>
                        <a:spcAft>
                          <a:spcPts val="0"/>
                        </a:spcAft>
                        <a:buNone/>
                      </a:pPr>
                      <a:r>
                        <a:rPr lang="nl-NL" sz="1200"/>
                        <a:t>Hazard rate ratio</a:t>
                      </a:r>
                      <a:endParaRPr sz="1200"/>
                    </a:p>
                    <a:p>
                      <a:pPr marL="0" lvl="0" indent="0" rtl="0">
                        <a:spcBef>
                          <a:spcPts val="0"/>
                        </a:spcBef>
                        <a:spcAft>
                          <a:spcPts val="0"/>
                        </a:spcAft>
                        <a:buNone/>
                      </a:pPr>
                      <a:r>
                        <a:rPr lang="nl-NL" sz="1200"/>
                        <a:t>Odds ratio</a:t>
                      </a:r>
                      <a:endParaRPr sz="1200"/>
                    </a:p>
                    <a:p>
                      <a:pPr marL="0" lvl="0" indent="0" rtl="0">
                        <a:spcBef>
                          <a:spcPts val="0"/>
                        </a:spcBef>
                        <a:spcAft>
                          <a:spcPts val="0"/>
                        </a:spcAft>
                        <a:buNone/>
                      </a:pPr>
                      <a:r>
                        <a:rPr lang="nl-NL" sz="1200"/>
                        <a:t>Costs</a:t>
                      </a:r>
                      <a:endParaRPr sz="1200"/>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marL="0" lvl="0" indent="0">
                        <a:spcBef>
                          <a:spcPts val="0"/>
                        </a:spcBef>
                        <a:spcAft>
                          <a:spcPts val="0"/>
                        </a:spcAft>
                        <a:buNone/>
                      </a:pPr>
                      <a:r>
                        <a:rPr lang="nl-NL" sz="1200"/>
                        <a:t>ln(parameter) has a normal distribution with mean and standard error</a:t>
                      </a:r>
                      <a:endParaRPr sz="1200"/>
                    </a:p>
                    <a:p>
                      <a:pPr marL="0" lvl="0" indent="0" rtl="0">
                        <a:spcBef>
                          <a:spcPts val="0"/>
                        </a:spcBef>
                        <a:spcAft>
                          <a:spcPts val="0"/>
                        </a:spcAft>
                        <a:buNone/>
                      </a:pPr>
                      <a:endParaRPr sz="1200"/>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marL="0" lvl="0" indent="0" rtl="0">
                        <a:spcBef>
                          <a:spcPts val="0"/>
                        </a:spcBef>
                        <a:spcAft>
                          <a:spcPts val="0"/>
                        </a:spcAft>
                        <a:buNone/>
                      </a:pPr>
                      <a:r>
                        <a:rPr lang="nl-NL" sz="1200"/>
                        <a:t>Values &gt;0, positively skewed</a:t>
                      </a:r>
                      <a:endParaRPr sz="1200"/>
                    </a:p>
                  </a:txBody>
                  <a:tcPr marL="91425" marR="91425" marT="91425" marB="91425">
                    <a:lnL w="9525" cap="flat" cmpd="sng">
                      <a:noFill/>
                      <a:prstDash val="solid"/>
                      <a:round/>
                      <a:headEnd type="none" w="sm" len="sm"/>
                      <a:tailEnd type="none" w="sm" len="sm"/>
                    </a:lnL>
                    <a:lnR w="12700" cap="flat" cmpd="sng" algn="ctr">
                      <a:solidFill>
                        <a:schemeClr val="tx1"/>
                      </a:solidFill>
                      <a:prstDash val="solid"/>
                      <a:round/>
                      <a:headEnd type="none" w="med" len="med"/>
                      <a:tailEnd type="none" w="med" len="med"/>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94350">
                <a:tc>
                  <a:txBody>
                    <a:bodyPr/>
                    <a:lstStyle/>
                    <a:p>
                      <a:pPr marL="0" lvl="0" indent="0" rtl="0">
                        <a:spcBef>
                          <a:spcPts val="0"/>
                        </a:spcBef>
                        <a:spcAft>
                          <a:spcPts val="0"/>
                        </a:spcAft>
                        <a:buNone/>
                      </a:pPr>
                      <a:r>
                        <a:rPr lang="nl-NL" sz="1200"/>
                        <a:t>Gamma</a:t>
                      </a:r>
                      <a:endParaRPr sz="1200"/>
                    </a:p>
                  </a:txBody>
                  <a:tcPr marL="91425" marR="91425" marT="91425" marB="91425">
                    <a:lnL w="12700" cap="flat" cmpd="sng" algn="ctr">
                      <a:solidFill>
                        <a:schemeClr val="tx1"/>
                      </a:solidFill>
                      <a:prstDash val="solid"/>
                      <a:round/>
                      <a:headEnd type="none" w="med" len="med"/>
                      <a:tailEnd type="none" w="med" len="med"/>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marL="0" lvl="0" indent="0" rtl="0">
                        <a:spcBef>
                          <a:spcPts val="0"/>
                        </a:spcBef>
                        <a:spcAft>
                          <a:spcPts val="0"/>
                        </a:spcAft>
                        <a:buNone/>
                      </a:pPr>
                      <a:r>
                        <a:rPr lang="nl-NL" sz="1200" dirty="0"/>
                        <a:t>Resource </a:t>
                      </a:r>
                      <a:r>
                        <a:rPr lang="nl-NL" sz="1200" dirty="0" err="1"/>
                        <a:t>use</a:t>
                      </a:r>
                      <a:endParaRPr sz="1200" dirty="0"/>
                    </a:p>
                    <a:p>
                      <a:pPr marL="0" lvl="0" indent="0" rtl="0">
                        <a:spcBef>
                          <a:spcPts val="0"/>
                        </a:spcBef>
                        <a:spcAft>
                          <a:spcPts val="0"/>
                        </a:spcAft>
                        <a:buNone/>
                      </a:pPr>
                      <a:r>
                        <a:rPr lang="nl-NL" sz="1200" dirty="0" err="1"/>
                        <a:t>Costs</a:t>
                      </a:r>
                      <a:endParaRPr sz="1200" dirty="0"/>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marL="0" lvl="0" indent="0">
                        <a:spcBef>
                          <a:spcPts val="0"/>
                        </a:spcBef>
                        <a:spcAft>
                          <a:spcPts val="0"/>
                        </a:spcAft>
                        <a:buClr>
                          <a:schemeClr val="dk1"/>
                        </a:buClr>
                        <a:buSzPts val="1100"/>
                        <a:buFont typeface="Arial"/>
                        <a:buNone/>
                      </a:pPr>
                      <a:r>
                        <a:rPr lang="nl-NL" sz="1200">
                          <a:solidFill>
                            <a:schemeClr val="dk1"/>
                          </a:solidFill>
                        </a:rPr>
                        <a:t>Gamma (𝛼,𝛽) </a:t>
                      </a:r>
                      <a:endParaRPr sz="1200">
                        <a:solidFill>
                          <a:schemeClr val="dk1"/>
                        </a:solidFill>
                      </a:endParaRPr>
                    </a:p>
                    <a:p>
                      <a:pPr marL="0" lvl="0" indent="0">
                        <a:spcBef>
                          <a:spcPts val="0"/>
                        </a:spcBef>
                        <a:spcAft>
                          <a:spcPts val="0"/>
                        </a:spcAft>
                        <a:buClr>
                          <a:schemeClr val="dk1"/>
                        </a:buClr>
                        <a:buSzPts val="1100"/>
                        <a:buFont typeface="Arial"/>
                        <a:buNone/>
                      </a:pPr>
                      <a:r>
                        <a:rPr lang="nl-NL" sz="1200">
                          <a:solidFill>
                            <a:schemeClr val="dk1"/>
                          </a:solidFill>
                        </a:rPr>
                        <a:t>For observed mean 𝜇 and standard error s:</a:t>
                      </a:r>
                      <a:endParaRPr sz="1200">
                        <a:solidFill>
                          <a:schemeClr val="dk1"/>
                        </a:solidFill>
                      </a:endParaRPr>
                    </a:p>
                    <a:p>
                      <a:pPr marL="0" lvl="0" indent="0">
                        <a:spcBef>
                          <a:spcPts val="0"/>
                        </a:spcBef>
                        <a:spcAft>
                          <a:spcPts val="0"/>
                        </a:spcAft>
                        <a:buNone/>
                      </a:pPr>
                      <a:endParaRPr sz="1200"/>
                    </a:p>
                    <a:p>
                      <a:pPr marL="0" lvl="0" indent="0">
                        <a:spcBef>
                          <a:spcPts val="0"/>
                        </a:spcBef>
                        <a:spcAft>
                          <a:spcPts val="0"/>
                        </a:spcAft>
                        <a:buNone/>
                      </a:pPr>
                      <a:endParaRPr sz="1200"/>
                    </a:p>
                    <a:p>
                      <a:pPr marL="0" lvl="0" indent="0">
                        <a:spcBef>
                          <a:spcPts val="0"/>
                        </a:spcBef>
                        <a:spcAft>
                          <a:spcPts val="0"/>
                        </a:spcAft>
                        <a:buNone/>
                      </a:pPr>
                      <a:endParaRPr sz="1200"/>
                    </a:p>
                    <a:p>
                      <a:pPr marL="0" lvl="0" indent="0" rtl="0">
                        <a:spcBef>
                          <a:spcPts val="0"/>
                        </a:spcBef>
                        <a:spcAft>
                          <a:spcPts val="0"/>
                        </a:spcAft>
                        <a:buNone/>
                      </a:pPr>
                      <a:endParaRPr sz="1200"/>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marL="0" lvl="0" indent="0" rtl="0">
                        <a:spcBef>
                          <a:spcPts val="0"/>
                        </a:spcBef>
                        <a:spcAft>
                          <a:spcPts val="0"/>
                        </a:spcAft>
                        <a:buNone/>
                      </a:pPr>
                      <a:r>
                        <a:rPr lang="nl-NL" sz="1200">
                          <a:solidFill>
                            <a:schemeClr val="dk1"/>
                          </a:solidFill>
                        </a:rPr>
                        <a:t>Values &gt;0, positively skewed</a:t>
                      </a:r>
                      <a:endParaRPr sz="1200"/>
                    </a:p>
                  </a:txBody>
                  <a:tcPr marL="91425" marR="91425" marT="91425" marB="91425">
                    <a:lnL w="9525" cap="flat" cmpd="sng">
                      <a:noFill/>
                      <a:prstDash val="solid"/>
                      <a:round/>
                      <a:headEnd type="none" w="sm" len="sm"/>
                      <a:tailEnd type="none" w="sm" len="sm"/>
                    </a:lnL>
                    <a:lnR w="12700" cap="flat" cmpd="sng" algn="ctr">
                      <a:solidFill>
                        <a:schemeClr val="tx1"/>
                      </a:solidFill>
                      <a:prstDash val="solid"/>
                      <a:round/>
                      <a:headEnd type="none" w="med" len="med"/>
                      <a:tailEnd type="none" w="med" len="med"/>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394350">
                <a:tc>
                  <a:txBody>
                    <a:bodyPr/>
                    <a:lstStyle/>
                    <a:p>
                      <a:pPr marL="0" lvl="0" indent="0" rtl="0">
                        <a:spcBef>
                          <a:spcPts val="0"/>
                        </a:spcBef>
                        <a:spcAft>
                          <a:spcPts val="0"/>
                        </a:spcAft>
                        <a:buNone/>
                      </a:pPr>
                      <a:r>
                        <a:rPr lang="nl-NL" sz="1200" dirty="0" err="1">
                          <a:solidFill>
                            <a:schemeClr val="tx1"/>
                          </a:solidFill>
                        </a:rPr>
                        <a:t>Truncated</a:t>
                      </a:r>
                      <a:r>
                        <a:rPr lang="nl-NL" sz="1200" dirty="0">
                          <a:solidFill>
                            <a:schemeClr val="tx1"/>
                          </a:solidFill>
                        </a:rPr>
                        <a:t> </a:t>
                      </a:r>
                      <a:endParaRPr sz="1200" dirty="0">
                        <a:solidFill>
                          <a:schemeClr val="tx1"/>
                        </a:solidFill>
                      </a:endParaRPr>
                    </a:p>
                  </a:txBody>
                  <a:tcPr marL="91425" marR="91425" marT="91425" marB="91425">
                    <a:lnL w="12700" cap="flat" cmpd="sng" algn="ctr">
                      <a:solidFill>
                        <a:schemeClr val="tx1"/>
                      </a:solidFill>
                      <a:prstDash val="solid"/>
                      <a:round/>
                      <a:headEnd type="none" w="med" len="med"/>
                      <a:tailEnd type="none" w="med" len="med"/>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solidFill>
                      <a:srgbClr val="FEF8F3"/>
                    </a:solidFill>
                  </a:tcPr>
                </a:tc>
                <a:tc>
                  <a:txBody>
                    <a:bodyPr/>
                    <a:lstStyle/>
                    <a:p>
                      <a:pPr marL="0" lvl="0" indent="0" rtl="0">
                        <a:spcBef>
                          <a:spcPts val="0"/>
                        </a:spcBef>
                        <a:spcAft>
                          <a:spcPts val="0"/>
                        </a:spcAft>
                        <a:buNone/>
                      </a:pPr>
                      <a:endParaRPr sz="1200"/>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solidFill>
                      <a:srgbClr val="FEF8F3"/>
                    </a:solidFill>
                  </a:tcPr>
                </a:tc>
                <a:tc>
                  <a:txBody>
                    <a:bodyPr/>
                    <a:lstStyle/>
                    <a:p>
                      <a:pPr marL="0" lvl="0" indent="0" rtl="0">
                        <a:spcBef>
                          <a:spcPts val="0"/>
                        </a:spcBef>
                        <a:spcAft>
                          <a:spcPts val="0"/>
                        </a:spcAft>
                        <a:buNone/>
                      </a:pPr>
                      <a:endParaRPr sz="1200"/>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solidFill>
                      <a:srgbClr val="FEF8F3"/>
                    </a:solidFill>
                  </a:tcPr>
                </a:tc>
                <a:tc>
                  <a:txBody>
                    <a:bodyPr/>
                    <a:lstStyle/>
                    <a:p>
                      <a:pPr marL="0" lvl="0" indent="0" rtl="0">
                        <a:spcBef>
                          <a:spcPts val="0"/>
                        </a:spcBef>
                        <a:spcAft>
                          <a:spcPts val="0"/>
                        </a:spcAft>
                        <a:buNone/>
                      </a:pPr>
                      <a:r>
                        <a:rPr lang="nl-NL" sz="1200"/>
                        <a:t>Restricting the domain of some other probability distribution</a:t>
                      </a:r>
                      <a:endParaRPr sz="1200"/>
                    </a:p>
                  </a:txBody>
                  <a:tcPr marL="91425" marR="91425" marT="91425" marB="91425">
                    <a:lnL w="9525" cap="flat" cmpd="sng">
                      <a:noFill/>
                      <a:prstDash val="solid"/>
                      <a:round/>
                      <a:headEnd type="none" w="sm" len="sm"/>
                      <a:tailEnd type="none" w="sm" len="sm"/>
                    </a:lnL>
                    <a:lnR w="12700" cap="flat" cmpd="sng" algn="ctr">
                      <a:solidFill>
                        <a:schemeClr val="tx1"/>
                      </a:solidFill>
                      <a:prstDash val="solid"/>
                      <a:round/>
                      <a:headEnd type="none" w="med" len="med"/>
                      <a:tailEnd type="none" w="med" len="med"/>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solidFill>
                      <a:srgbClr val="FEF8F3"/>
                    </a:solidFill>
                  </a:tcPr>
                </a:tc>
                <a:extLst>
                  <a:ext uri="{0D108BD9-81ED-4DB2-BD59-A6C34878D82A}">
                    <a16:rowId xmlns:a16="http://schemas.microsoft.com/office/drawing/2014/main" val="10003"/>
                  </a:ext>
                </a:extLst>
              </a:tr>
              <a:tr h="394350">
                <a:tc>
                  <a:txBody>
                    <a:bodyPr/>
                    <a:lstStyle/>
                    <a:p>
                      <a:pPr marL="0" lvl="0" indent="0" rtl="0">
                        <a:spcBef>
                          <a:spcPts val="0"/>
                        </a:spcBef>
                        <a:spcAft>
                          <a:spcPts val="0"/>
                        </a:spcAft>
                        <a:buNone/>
                      </a:pPr>
                      <a:r>
                        <a:rPr lang="nl-NL" sz="1200" dirty="0">
                          <a:solidFill>
                            <a:schemeClr val="tx1"/>
                          </a:solidFill>
                        </a:rPr>
                        <a:t>Histogram</a:t>
                      </a:r>
                      <a:endParaRPr sz="1200" dirty="0">
                        <a:solidFill>
                          <a:schemeClr val="tx1"/>
                        </a:solidFill>
                      </a:endParaRPr>
                    </a:p>
                  </a:txBody>
                  <a:tcPr marL="91425" marR="91425" marT="91425" marB="91425">
                    <a:lnL w="12700" cap="flat" cmpd="sng" algn="ctr">
                      <a:solidFill>
                        <a:schemeClr val="tx1"/>
                      </a:solidFill>
                      <a:prstDash val="solid"/>
                      <a:round/>
                      <a:headEnd type="none" w="med" len="med"/>
                      <a:tailEnd type="none" w="med" len="med"/>
                    </a:lnL>
                    <a:lnR w="12700" cmpd="sng">
                      <a:noFill/>
                      <a:prstDash val="solid"/>
                    </a:lnR>
                    <a:lnT w="9525" cap="flat" cmpd="sng">
                      <a:noFill/>
                      <a:prstDash val="solid"/>
                      <a:round/>
                      <a:headEnd type="none" w="sm" len="sm"/>
                      <a:tailEnd type="none" w="sm" len="sm"/>
                    </a:lnT>
                    <a:lnB w="12700" cmpd="sng">
                      <a:noFill/>
                      <a:prstDash val="solid"/>
                    </a:lnB>
                    <a:lnTlToBr w="12700" cmpd="sng">
                      <a:noFill/>
                      <a:prstDash val="solid"/>
                    </a:lnTlToBr>
                    <a:lnBlToTr w="12700" cmpd="sng">
                      <a:noFill/>
                      <a:prstDash val="solid"/>
                    </a:lnBlToTr>
                  </a:tcPr>
                </a:tc>
                <a:tc>
                  <a:txBody>
                    <a:bodyPr/>
                    <a:lstStyle/>
                    <a:p>
                      <a:pPr marL="0" lvl="0" indent="0" rtl="0">
                        <a:spcBef>
                          <a:spcPts val="0"/>
                        </a:spcBef>
                        <a:spcAft>
                          <a:spcPts val="0"/>
                        </a:spcAft>
                        <a:buNone/>
                      </a:pPr>
                      <a:r>
                        <a:rPr lang="nl-NL" sz="1200"/>
                        <a:t>Any</a:t>
                      </a:r>
                      <a:endParaRPr sz="1200"/>
                    </a:p>
                  </a:txBody>
                  <a:tcPr marL="91425" marR="91425" marT="91425" marB="91425">
                    <a:lnL w="12700" cmpd="sng">
                      <a:noFill/>
                      <a:prstDash val="solid"/>
                    </a:lnL>
                    <a:lnR w="12700" cmpd="sng">
                      <a:noFill/>
                      <a:prstDash val="solid"/>
                    </a:lnR>
                    <a:lnT w="9525" cap="flat" cmpd="sng">
                      <a:noFill/>
                      <a:prstDash val="solid"/>
                      <a:round/>
                      <a:headEnd type="none" w="sm" len="sm"/>
                      <a:tailEnd type="none" w="sm" len="sm"/>
                    </a:lnT>
                    <a:lnB w="12700" cmpd="sng">
                      <a:noFill/>
                      <a:prstDash val="solid"/>
                    </a:lnB>
                    <a:lnTlToBr w="12700" cmpd="sng">
                      <a:noFill/>
                      <a:prstDash val="solid"/>
                    </a:lnTlToBr>
                    <a:lnBlToTr w="12700" cmpd="sng">
                      <a:noFill/>
                      <a:prstDash val="solid"/>
                    </a:lnBlToTr>
                  </a:tcPr>
                </a:tc>
                <a:tc>
                  <a:txBody>
                    <a:bodyPr/>
                    <a:lstStyle/>
                    <a:p>
                      <a:pPr marL="0" lvl="0" indent="0" rtl="0">
                        <a:spcBef>
                          <a:spcPts val="0"/>
                        </a:spcBef>
                        <a:spcAft>
                          <a:spcPts val="0"/>
                        </a:spcAft>
                        <a:buNone/>
                      </a:pPr>
                      <a:r>
                        <a:rPr lang="nl-NL" sz="1200"/>
                        <a:t>non-parametric</a:t>
                      </a:r>
                      <a:endParaRPr sz="1200"/>
                    </a:p>
                  </a:txBody>
                  <a:tcPr marL="91425" marR="91425" marT="91425" marB="91425">
                    <a:lnL w="12700" cmpd="sng">
                      <a:noFill/>
                      <a:prstDash val="solid"/>
                    </a:lnL>
                    <a:lnR w="12700" cmpd="sng">
                      <a:noFill/>
                      <a:prstDash val="solid"/>
                    </a:lnR>
                    <a:lnT w="9525" cap="flat" cmpd="sng">
                      <a:noFill/>
                      <a:prstDash val="solid"/>
                      <a:round/>
                      <a:headEnd type="none" w="sm" len="sm"/>
                      <a:tailEnd type="none" w="sm" len="sm"/>
                    </a:lnT>
                    <a:lnB w="12700" cmpd="sng">
                      <a:noFill/>
                      <a:prstDash val="solid"/>
                    </a:lnB>
                    <a:lnTlToBr w="12700" cmpd="sng">
                      <a:noFill/>
                      <a:prstDash val="solid"/>
                    </a:lnTlToBr>
                    <a:lnBlToTr w="12700" cmpd="sng">
                      <a:noFill/>
                      <a:prstDash val="solid"/>
                    </a:lnBlToTr>
                  </a:tcPr>
                </a:tc>
                <a:tc>
                  <a:txBody>
                    <a:bodyPr/>
                    <a:lstStyle/>
                    <a:p>
                      <a:pPr marL="0" lvl="0" indent="0" rtl="0">
                        <a:spcBef>
                          <a:spcPts val="0"/>
                        </a:spcBef>
                        <a:spcAft>
                          <a:spcPts val="0"/>
                        </a:spcAft>
                        <a:buNone/>
                      </a:pPr>
                      <a:r>
                        <a:rPr lang="nl-NL" sz="1200"/>
                        <a:t>Based on trial data: observed relative frequency per value or per interval</a:t>
                      </a:r>
                      <a:endParaRPr sz="1200"/>
                    </a:p>
                  </a:txBody>
                  <a:tcPr marL="91425" marR="91425" marT="91425" marB="91425">
                    <a:lnL w="12700" cmpd="sng">
                      <a:noFill/>
                      <a:prstDash val="solid"/>
                    </a:lnL>
                    <a:lnR w="12700" cap="flat" cmpd="sng" algn="ctr">
                      <a:solidFill>
                        <a:schemeClr val="tx1"/>
                      </a:solidFill>
                      <a:prstDash val="solid"/>
                      <a:round/>
                      <a:headEnd type="none" w="med" len="med"/>
                      <a:tailEnd type="none" w="med" len="med"/>
                    </a:lnR>
                    <a:lnT w="9525" cap="flat" cmpd="sng">
                      <a:noFill/>
                      <a:prstDash val="solid"/>
                      <a:round/>
                      <a:headEnd type="none" w="sm" len="sm"/>
                      <a:tailEnd type="none" w="sm" len="sm"/>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394350">
                <a:tc>
                  <a:txBody>
                    <a:bodyPr/>
                    <a:lstStyle/>
                    <a:p>
                      <a:pPr marL="0" lvl="0" indent="0" rtl="0">
                        <a:spcBef>
                          <a:spcPts val="0"/>
                        </a:spcBef>
                        <a:spcAft>
                          <a:spcPts val="0"/>
                        </a:spcAft>
                        <a:buNone/>
                      </a:pPr>
                      <a:r>
                        <a:rPr lang="nl-NL" sz="1200" dirty="0">
                          <a:solidFill>
                            <a:schemeClr val="tx1"/>
                          </a:solidFill>
                        </a:rPr>
                        <a:t>Bootstrap</a:t>
                      </a:r>
                      <a:endParaRPr sz="1200" dirty="0">
                        <a:solidFill>
                          <a:schemeClr val="tx1"/>
                        </a:solidFill>
                      </a:endParaRPr>
                    </a:p>
                  </a:txBody>
                  <a:tcPr marL="91425" marR="91425" marT="91425" marB="91425">
                    <a:lnL w="12700" cap="flat" cmpd="sng" algn="ctr">
                      <a:solidFill>
                        <a:schemeClr val="tx1"/>
                      </a:solidFill>
                      <a:prstDash val="solid"/>
                      <a:round/>
                      <a:headEnd type="none" w="med" len="med"/>
                      <a:tailEnd type="none" w="med" len="me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lvl="0" indent="0" rtl="0">
                        <a:spcBef>
                          <a:spcPts val="0"/>
                        </a:spcBef>
                        <a:spcAft>
                          <a:spcPts val="0"/>
                        </a:spcAft>
                        <a:buNone/>
                      </a:pPr>
                      <a:r>
                        <a:rPr lang="nl-NL" sz="1200"/>
                        <a:t>Any</a:t>
                      </a:r>
                      <a:endParaRPr sz="1200"/>
                    </a:p>
                  </a:txBody>
                  <a:tcPr marL="91425" marR="91425" marT="91425" marB="91425">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lvl="0" indent="0" rtl="0">
                        <a:spcBef>
                          <a:spcPts val="0"/>
                        </a:spcBef>
                        <a:spcAft>
                          <a:spcPts val="0"/>
                        </a:spcAft>
                        <a:buNone/>
                      </a:pPr>
                      <a:r>
                        <a:rPr lang="nl-NL" sz="1200"/>
                        <a:t>non-parametric</a:t>
                      </a:r>
                      <a:endParaRPr sz="1200"/>
                    </a:p>
                  </a:txBody>
                  <a:tcPr marL="91425" marR="91425" marT="91425" marB="91425">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lvl="0" indent="0" rtl="0">
                        <a:spcBef>
                          <a:spcPts val="0"/>
                        </a:spcBef>
                        <a:spcAft>
                          <a:spcPts val="0"/>
                        </a:spcAft>
                        <a:buNone/>
                      </a:pPr>
                      <a:r>
                        <a:rPr lang="nl-NL" sz="1200" dirty="0" err="1"/>
                        <a:t>Based</a:t>
                      </a:r>
                      <a:r>
                        <a:rPr lang="nl-NL" sz="1200" dirty="0"/>
                        <a:t> on trial data: </a:t>
                      </a:r>
                      <a:r>
                        <a:rPr lang="nl-NL" sz="1200" dirty="0" err="1"/>
                        <a:t>simulated</a:t>
                      </a:r>
                      <a:r>
                        <a:rPr lang="nl-NL" sz="1200" dirty="0"/>
                        <a:t> </a:t>
                      </a:r>
                      <a:r>
                        <a:rPr lang="nl-NL" sz="1200" dirty="0" err="1"/>
                        <a:t>relative</a:t>
                      </a:r>
                      <a:r>
                        <a:rPr lang="nl-NL" sz="1200" dirty="0"/>
                        <a:t> </a:t>
                      </a:r>
                      <a:r>
                        <a:rPr lang="nl-NL" sz="1200" dirty="0" err="1"/>
                        <a:t>frequency</a:t>
                      </a:r>
                      <a:r>
                        <a:rPr lang="nl-NL" sz="1200" dirty="0"/>
                        <a:t> per </a:t>
                      </a:r>
                      <a:r>
                        <a:rPr lang="nl-NL" sz="1200" dirty="0" err="1"/>
                        <a:t>value</a:t>
                      </a:r>
                      <a:endParaRPr sz="1200" dirty="0"/>
                    </a:p>
                  </a:txBody>
                  <a:tcPr marL="91425" marR="91425" marT="91425" marB="91425">
                    <a:lnL w="12700" cmpd="sng">
                      <a:noFill/>
                      <a:prstDash val="solid"/>
                    </a:lnL>
                    <a:lnR w="12700" cap="flat" cmpd="sng" algn="ctr">
                      <a:solidFill>
                        <a:schemeClr val="tx1"/>
                      </a:solidFill>
                      <a:prstDash val="solid"/>
                      <a:round/>
                      <a:headEnd type="none" w="med" len="med"/>
                      <a:tailEnd type="none" w="med" len="me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bl>
          </a:graphicData>
        </a:graphic>
      </p:graphicFrame>
      <p:pic>
        <p:nvPicPr>
          <p:cNvPr id="1989" name="Shape 1989"/>
          <p:cNvPicPr preferRelativeResize="0"/>
          <p:nvPr/>
        </p:nvPicPr>
        <p:blipFill>
          <a:blip r:embed="rId3">
            <a:alphaModFix/>
          </a:blip>
          <a:stretch>
            <a:fillRect/>
          </a:stretch>
        </p:blipFill>
        <p:spPr>
          <a:xfrm>
            <a:off x="5308962" y="3528202"/>
            <a:ext cx="829113" cy="670200"/>
          </a:xfrm>
          <a:prstGeom prst="rect">
            <a:avLst/>
          </a:prstGeom>
          <a:noFill/>
          <a:ln>
            <a:noFill/>
          </a:ln>
        </p:spPr>
      </p:pic>
    </p:spTree>
    <p:extLst>
      <p:ext uri="{BB962C8B-B14F-4D97-AF65-F5344CB8AC3E}">
        <p14:creationId xmlns:p14="http://schemas.microsoft.com/office/powerpoint/2010/main" val="3454337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Sensitivity Analysis</a:t>
            </a:r>
          </a:p>
        </p:txBody>
      </p:sp>
      <p:sp>
        <p:nvSpPr>
          <p:cNvPr id="3" name="Content Placeholder 2"/>
          <p:cNvSpPr>
            <a:spLocks noGrp="1"/>
          </p:cNvSpPr>
          <p:nvPr>
            <p:ph idx="1"/>
          </p:nvPr>
        </p:nvSpPr>
        <p:spPr>
          <a:xfrm>
            <a:off x="840431" y="1417637"/>
            <a:ext cx="8111063" cy="5344903"/>
          </a:xfrm>
        </p:spPr>
        <p:txBody>
          <a:bodyPr>
            <a:normAutofit/>
          </a:bodyPr>
          <a:lstStyle/>
          <a:p>
            <a:r>
              <a:rPr lang="en-US" dirty="0"/>
              <a:t>Vary input parameters within plausible ranges</a:t>
            </a:r>
          </a:p>
          <a:p>
            <a:r>
              <a:rPr lang="en-US" dirty="0"/>
              <a:t>For which values is each strategy optimal?</a:t>
            </a:r>
          </a:p>
          <a:p>
            <a:pPr lvl="2"/>
            <a:endParaRPr lang="en-US" dirty="0"/>
          </a:p>
          <a:p>
            <a:r>
              <a:rPr lang="en-US" dirty="0"/>
              <a:t>Deterministic sensitivity analysis (DSA)</a:t>
            </a:r>
          </a:p>
          <a:p>
            <a:pPr lvl="1"/>
            <a:r>
              <a:rPr lang="en-US" b="1" dirty="0"/>
              <a:t>One</a:t>
            </a:r>
            <a:r>
              <a:rPr lang="en-US" dirty="0"/>
              <a:t>-way analysis: vary </a:t>
            </a:r>
            <a:r>
              <a:rPr lang="en-US" b="1" dirty="0"/>
              <a:t>one</a:t>
            </a:r>
            <a:r>
              <a:rPr lang="en-US" dirty="0"/>
              <a:t> parameter, hold rest fixed</a:t>
            </a:r>
          </a:p>
          <a:p>
            <a:pPr lvl="1"/>
            <a:r>
              <a:rPr lang="en-US" b="1" dirty="0"/>
              <a:t>Two</a:t>
            </a:r>
            <a:r>
              <a:rPr lang="en-US" dirty="0"/>
              <a:t>-way analysis: vary </a:t>
            </a:r>
            <a:r>
              <a:rPr lang="en-US" b="1" dirty="0"/>
              <a:t>two</a:t>
            </a:r>
            <a:r>
              <a:rPr lang="en-US" dirty="0"/>
              <a:t> parameters, hold rest fixed</a:t>
            </a:r>
          </a:p>
          <a:p>
            <a:pPr lvl="2"/>
            <a:endParaRPr lang="en-US" dirty="0"/>
          </a:p>
          <a:p>
            <a:r>
              <a:rPr lang="en-US" dirty="0"/>
              <a:t>Probabilistic sensitivity analysis (PSA)</a:t>
            </a:r>
          </a:p>
          <a:p>
            <a:pPr lvl="1"/>
            <a:r>
              <a:rPr lang="en-US" dirty="0"/>
              <a:t>Simultaneously vary input parameters by randomly sampling from appropriate probability distributions</a:t>
            </a:r>
          </a:p>
          <a:p>
            <a:pPr lvl="1"/>
            <a:r>
              <a:rPr lang="en-US" dirty="0"/>
              <a:t>How often is each alternative cost-effective?</a:t>
            </a:r>
          </a:p>
          <a:p>
            <a:pPr lvl="1"/>
            <a:r>
              <a:rPr lang="en-US" dirty="0"/>
              <a:t>What strategy has the highest expected net benefit</a:t>
            </a:r>
          </a:p>
        </p:txBody>
      </p:sp>
    </p:spTree>
    <p:extLst>
      <p:ext uri="{BB962C8B-B14F-4D97-AF65-F5344CB8AC3E}">
        <p14:creationId xmlns:p14="http://schemas.microsoft.com/office/powerpoint/2010/main" val="5777477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88"/>
        <p:cNvGrpSpPr/>
        <p:nvPr/>
      </p:nvGrpSpPr>
      <p:grpSpPr>
        <a:xfrm>
          <a:off x="0" y="0"/>
          <a:ext cx="0" cy="0"/>
          <a:chOff x="0" y="0"/>
          <a:chExt cx="0" cy="0"/>
        </a:xfrm>
      </p:grpSpPr>
      <p:sp>
        <p:nvSpPr>
          <p:cNvPr id="989" name="Shape 989"/>
          <p:cNvSpPr txBox="1">
            <a:spLocks noGrp="1"/>
          </p:cNvSpPr>
          <p:nvPr>
            <p:ph type="title"/>
          </p:nvPr>
        </p:nvSpPr>
        <p:spPr>
          <a:xfrm>
            <a:off x="671250" y="2855000"/>
            <a:ext cx="7852200" cy="11481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nl-NL" dirty="0" err="1"/>
              <a:t>Deterministic</a:t>
            </a:r>
            <a:r>
              <a:rPr lang="nl-NL" dirty="0"/>
              <a:t> </a:t>
            </a:r>
            <a:r>
              <a:rPr lang="nl-NL" dirty="0" err="1"/>
              <a:t>Sensitivity</a:t>
            </a:r>
            <a:r>
              <a:rPr lang="nl-NL" dirty="0"/>
              <a:t> Analysis</a:t>
            </a:r>
            <a:endParaRPr dirty="0"/>
          </a:p>
        </p:txBody>
      </p:sp>
      <p:sp>
        <p:nvSpPr>
          <p:cNvPr id="990" name="Shape 990"/>
          <p:cNvSpPr txBox="1">
            <a:spLocks noGrp="1"/>
          </p:cNvSpPr>
          <p:nvPr>
            <p:ph type="sldNum" idx="12"/>
          </p:nvPr>
        </p:nvSpPr>
        <p:spPr>
          <a:xfrm>
            <a:off x="8490250" y="6241346"/>
            <a:ext cx="548700" cy="524700"/>
          </a:xfrm>
          <a:prstGeom prst="rect">
            <a:avLst/>
          </a:prstGeom>
        </p:spPr>
        <p:txBody>
          <a:bodyPr spcFirstLastPara="1" wrap="square" lIns="0" tIns="0" rIns="0" bIns="0" anchor="ctr" anchorCtr="0">
            <a:noAutofit/>
          </a:bodyPr>
          <a:lstStyle/>
          <a:p>
            <a:pPr marL="0" lvl="0" indent="0">
              <a:spcBef>
                <a:spcPts val="0"/>
              </a:spcBef>
              <a:spcAft>
                <a:spcPts val="0"/>
              </a:spcAft>
              <a:buNone/>
            </a:pPr>
            <a:fld id="{00000000-1234-1234-1234-123412341234}" type="slidenum">
              <a:rPr lang="nl-NL"/>
              <a:t>12</a:t>
            </a:fld>
            <a:endParaRPr/>
          </a:p>
        </p:txBody>
      </p:sp>
    </p:spTree>
    <p:extLst>
      <p:ext uri="{BB962C8B-B14F-4D97-AF65-F5344CB8AC3E}">
        <p14:creationId xmlns:p14="http://schemas.microsoft.com/office/powerpoint/2010/main" val="4861682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One-Way Sensitivity Analysis</a:t>
            </a:r>
          </a:p>
        </p:txBody>
      </p:sp>
      <p:sp>
        <p:nvSpPr>
          <p:cNvPr id="3" name="Content Placeholder 2"/>
          <p:cNvSpPr>
            <a:spLocks noGrp="1"/>
          </p:cNvSpPr>
          <p:nvPr>
            <p:ph idx="1"/>
          </p:nvPr>
        </p:nvSpPr>
        <p:spPr>
          <a:xfrm>
            <a:off x="840431" y="1417638"/>
            <a:ext cx="7985069" cy="4983162"/>
          </a:xfrm>
        </p:spPr>
        <p:txBody>
          <a:bodyPr/>
          <a:lstStyle/>
          <a:p>
            <a:r>
              <a:rPr lang="en-US" dirty="0"/>
              <a:t>Systematically vary </a:t>
            </a:r>
            <a:r>
              <a:rPr lang="en-US" b="1" dirty="0"/>
              <a:t>one single </a:t>
            </a:r>
            <a:r>
              <a:rPr lang="en-US" dirty="0"/>
              <a:t>parameter over range of values, keeping all others fixed</a:t>
            </a:r>
          </a:p>
          <a:p>
            <a:pPr marL="0" indent="0">
              <a:buNone/>
            </a:pPr>
            <a:r>
              <a:rPr lang="en-US" dirty="0"/>
              <a:t>   </a:t>
            </a:r>
          </a:p>
          <a:p>
            <a:pPr marL="0" indent="0">
              <a:buNone/>
            </a:pPr>
            <a:r>
              <a:rPr lang="en-US" b="1" dirty="0"/>
              <a:t>     </a:t>
            </a:r>
            <a:r>
              <a:rPr lang="en-US" b="1" dirty="0" err="1"/>
              <a:t>p_PCed</a:t>
            </a:r>
            <a:r>
              <a:rPr lang="en-US" sz="2400" b="1" i="1" baseline="-25000" dirty="0">
                <a:latin typeface="Cambria" pitchFamily="18" charset="0"/>
              </a:rPr>
              <a:t> </a:t>
            </a:r>
            <a:r>
              <a:rPr lang="en-US" sz="2400" dirty="0">
                <a:latin typeface="Cambria" pitchFamily="18" charset="0"/>
              </a:rPr>
              <a:t>= 30%;  = 40%;  = 50%</a:t>
            </a:r>
            <a:r>
              <a:rPr lang="en-US" sz="2400" dirty="0"/>
              <a:t>, </a:t>
            </a:r>
            <a:r>
              <a:rPr lang="en-US" sz="2400" i="1" dirty="0"/>
              <a:t>etc…</a:t>
            </a:r>
          </a:p>
          <a:p>
            <a:endParaRPr lang="en-US" dirty="0"/>
          </a:p>
          <a:p>
            <a:r>
              <a:rPr lang="en-US" dirty="0"/>
              <a:t>For each value of the parameter, calculate the expected outcomes under each strategy</a:t>
            </a:r>
          </a:p>
          <a:p>
            <a:pPr marL="114300" indent="0">
              <a:buNone/>
            </a:pPr>
            <a:endParaRPr lang="en-US" dirty="0"/>
          </a:p>
          <a:p>
            <a:r>
              <a:rPr lang="en-US" dirty="0"/>
              <a:t>Identify which strategy is preferred for each parameter value</a:t>
            </a:r>
          </a:p>
          <a:p>
            <a:endParaRPr lang="en-US" dirty="0"/>
          </a:p>
        </p:txBody>
      </p:sp>
    </p:spTree>
    <p:extLst>
      <p:ext uri="{BB962C8B-B14F-4D97-AF65-F5344CB8AC3E}">
        <p14:creationId xmlns:p14="http://schemas.microsoft.com/office/powerpoint/2010/main" val="11743705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One-Way Sensitivity Analysis</a:t>
            </a:r>
          </a:p>
        </p:txBody>
      </p:sp>
      <p:graphicFrame>
        <p:nvGraphicFramePr>
          <p:cNvPr id="4" name="Table 3"/>
          <p:cNvGraphicFramePr>
            <a:graphicFrameLocks noGrp="1"/>
          </p:cNvGraphicFramePr>
          <p:nvPr>
            <p:extLst>
              <p:ext uri="{D42A27DB-BD31-4B8C-83A1-F6EECF244321}">
                <p14:modId xmlns:p14="http://schemas.microsoft.com/office/powerpoint/2010/main" val="3369872901"/>
              </p:ext>
            </p:extLst>
          </p:nvPr>
        </p:nvGraphicFramePr>
        <p:xfrm>
          <a:off x="847725" y="1397000"/>
          <a:ext cx="7448550" cy="4724400"/>
        </p:xfrm>
        <a:graphic>
          <a:graphicData uri="http://schemas.openxmlformats.org/drawingml/2006/table">
            <a:tbl>
              <a:tblPr firstRow="1" bandRow="1">
                <a:tableStyleId>{5C22544A-7EE6-4342-B048-85BDC9FD1C3A}</a:tableStyleId>
              </a:tblPr>
              <a:tblGrid>
                <a:gridCol w="2190750">
                  <a:extLst>
                    <a:ext uri="{9D8B030D-6E8A-4147-A177-3AD203B41FA5}">
                      <a16:colId xmlns:a16="http://schemas.microsoft.com/office/drawing/2014/main" val="20000"/>
                    </a:ext>
                  </a:extLst>
                </a:gridCol>
                <a:gridCol w="1752600">
                  <a:extLst>
                    <a:ext uri="{9D8B030D-6E8A-4147-A177-3AD203B41FA5}">
                      <a16:colId xmlns:a16="http://schemas.microsoft.com/office/drawing/2014/main" val="20001"/>
                    </a:ext>
                  </a:extLst>
                </a:gridCol>
                <a:gridCol w="1752600">
                  <a:extLst>
                    <a:ext uri="{9D8B030D-6E8A-4147-A177-3AD203B41FA5}">
                      <a16:colId xmlns:a16="http://schemas.microsoft.com/office/drawing/2014/main" val="20002"/>
                    </a:ext>
                  </a:extLst>
                </a:gridCol>
                <a:gridCol w="1752600">
                  <a:extLst>
                    <a:ext uri="{9D8B030D-6E8A-4147-A177-3AD203B41FA5}">
                      <a16:colId xmlns:a16="http://schemas.microsoft.com/office/drawing/2014/main" val="20003"/>
                    </a:ext>
                  </a:extLst>
                </a:gridCol>
              </a:tblGrid>
              <a:tr h="548640">
                <a:tc rowSpan="2">
                  <a:txBody>
                    <a:bodyPr/>
                    <a:lstStyle/>
                    <a:p>
                      <a:pPr algn="ctr"/>
                      <a:r>
                        <a:rPr lang="en-US" sz="2200" i="0" dirty="0">
                          <a:latin typeface="Calibri" panose="020F0502020204030204" pitchFamily="34" charset="0"/>
                        </a:rPr>
                        <a:t>Probability of early detection (Primary care)</a:t>
                      </a:r>
                      <a:endParaRPr lang="en-US" sz="2200" i="1" baseline="-25000" dirty="0">
                        <a:latin typeface="Calibri" panose="020F0502020204030204" pitchFamily="34" charset="0"/>
                      </a:endParaRPr>
                    </a:p>
                  </a:txBody>
                  <a:tcPr anchor="ctr"/>
                </a:tc>
                <a:tc gridSpan="3">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200" dirty="0">
                          <a:latin typeface="Calibri" panose="020F0502020204030204" pitchFamily="34" charset="0"/>
                        </a:rPr>
                        <a:t>Deaths per 1,000</a:t>
                      </a:r>
                    </a:p>
                  </a:txBody>
                  <a:tcPr anchor="ctr"/>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2200" dirty="0">
                        <a:latin typeface="Calibri" panose="020F0502020204030204" pitchFamily="34" charset="0"/>
                      </a:endParaRPr>
                    </a:p>
                  </a:txBody>
                  <a:tcPr anchor="ctr"/>
                </a:tc>
                <a:tc hMerge="1">
                  <a:txBody>
                    <a:bodyPr/>
                    <a:lstStyle/>
                    <a:p>
                      <a:pPr algn="ctr"/>
                      <a:endParaRPr lang="en-US" sz="2200" dirty="0">
                        <a:latin typeface="Calibri" panose="020F0502020204030204" pitchFamily="34" charset="0"/>
                      </a:endParaRPr>
                    </a:p>
                  </a:txBody>
                  <a:tcPr anchor="ctr"/>
                </a:tc>
                <a:extLst>
                  <a:ext uri="{0D108BD9-81ED-4DB2-BD59-A6C34878D82A}">
                    <a16:rowId xmlns:a16="http://schemas.microsoft.com/office/drawing/2014/main" val="10000"/>
                  </a:ext>
                </a:extLst>
              </a:tr>
              <a:tr h="548640">
                <a:tc vMerge="1">
                  <a:txBody>
                    <a:bodyPr/>
                    <a:lstStyle/>
                    <a:p>
                      <a:endParaRPr lang="en-US"/>
                    </a:p>
                  </a:txBody>
                  <a:tcPr/>
                </a:tc>
                <a:tc>
                  <a:txBody>
                    <a:bodyPr/>
                    <a:lstStyle/>
                    <a:p>
                      <a:pPr algn="ctr"/>
                      <a:r>
                        <a:rPr lang="en-US" sz="2200" b="1" dirty="0">
                          <a:solidFill>
                            <a:schemeClr val="bg1"/>
                          </a:solidFill>
                          <a:latin typeface="Calibri" panose="020F0502020204030204" pitchFamily="34" charset="0"/>
                        </a:rPr>
                        <a:t>EV ‘Do Nothing’</a:t>
                      </a:r>
                    </a:p>
                  </a:txBody>
                  <a:tcPr anchor="ctr">
                    <a:solidFill>
                      <a:schemeClr val="accent1"/>
                    </a:solidFill>
                  </a:tcPr>
                </a:tc>
                <a:tc>
                  <a:txBody>
                    <a:bodyPr/>
                    <a:lstStyle/>
                    <a:p>
                      <a:pPr algn="ctr"/>
                      <a:r>
                        <a:rPr lang="en-US" sz="2200" b="1" dirty="0">
                          <a:solidFill>
                            <a:schemeClr val="bg1"/>
                          </a:solidFill>
                          <a:latin typeface="Calibri" panose="020F0502020204030204" pitchFamily="34" charset="0"/>
                        </a:rPr>
                        <a:t>EV ‘Spray’</a:t>
                      </a:r>
                    </a:p>
                  </a:txBody>
                  <a:tcPr anchor="ctr">
                    <a:solidFill>
                      <a:schemeClr val="accent1"/>
                    </a:solidFill>
                  </a:tcPr>
                </a:tc>
                <a:tc>
                  <a:txBody>
                    <a:bodyPr/>
                    <a:lstStyle/>
                    <a:p>
                      <a:pPr algn="ctr"/>
                      <a:r>
                        <a:rPr lang="en-US" sz="2200" b="1" dirty="0">
                          <a:solidFill>
                            <a:schemeClr val="bg1"/>
                          </a:solidFill>
                          <a:latin typeface="Calibri" panose="020F0502020204030204" pitchFamily="34" charset="0"/>
                        </a:rPr>
                        <a:t>EV ‘Test’</a:t>
                      </a:r>
                    </a:p>
                  </a:txBody>
                  <a:tcPr anchor="ctr">
                    <a:solidFill>
                      <a:schemeClr val="accent1"/>
                    </a:solidFill>
                  </a:tcPr>
                </a:tc>
                <a:extLst>
                  <a:ext uri="{0D108BD9-81ED-4DB2-BD59-A6C34878D82A}">
                    <a16:rowId xmlns:a16="http://schemas.microsoft.com/office/drawing/2014/main" val="10001"/>
                  </a:ext>
                </a:extLst>
              </a:tr>
              <a:tr h="370840">
                <a:tc>
                  <a:txBody>
                    <a:bodyPr/>
                    <a:lstStyle/>
                    <a:p>
                      <a:pPr algn="ctr"/>
                      <a:r>
                        <a:rPr lang="en-US" sz="2200" dirty="0">
                          <a:latin typeface="Calibri" panose="020F0502020204030204" pitchFamily="34" charset="0"/>
                        </a:rPr>
                        <a:t>30%</a:t>
                      </a:r>
                    </a:p>
                  </a:txBody>
                  <a:tcPr anchor="ctr"/>
                </a:tc>
                <a:tc>
                  <a:txBody>
                    <a:bodyPr/>
                    <a:lstStyle/>
                    <a:p>
                      <a:pPr algn="ctr"/>
                      <a:r>
                        <a:rPr lang="en-US" sz="2200" dirty="0">
                          <a:latin typeface="Calibri" panose="020F0502020204030204" pitchFamily="34" charset="0"/>
                        </a:rPr>
                        <a:t>0.33</a:t>
                      </a:r>
                    </a:p>
                  </a:txBody>
                  <a:tcPr anchor="ctr"/>
                </a:tc>
                <a:tc>
                  <a:txBody>
                    <a:bodyPr/>
                    <a:lstStyle/>
                    <a:p>
                      <a:pPr algn="ctr"/>
                      <a:r>
                        <a:rPr lang="en-US" sz="2200" dirty="0">
                          <a:latin typeface="Calibri" panose="020F0502020204030204" pitchFamily="34" charset="0"/>
                        </a:rPr>
                        <a:t>1.05</a:t>
                      </a:r>
                    </a:p>
                  </a:txBody>
                  <a:tcPr anchor="ctr"/>
                </a:tc>
                <a:tc>
                  <a:txBody>
                    <a:bodyPr/>
                    <a:lstStyle/>
                    <a:p>
                      <a:pPr algn="ctr"/>
                      <a:r>
                        <a:rPr lang="en-US" sz="2200" dirty="0">
                          <a:latin typeface="Calibri" panose="020F0502020204030204" pitchFamily="34" charset="0"/>
                        </a:rPr>
                        <a:t>0.37</a:t>
                      </a:r>
                    </a:p>
                  </a:txBody>
                  <a:tcPr anchor="ctr"/>
                </a:tc>
                <a:extLst>
                  <a:ext uri="{0D108BD9-81ED-4DB2-BD59-A6C34878D82A}">
                    <a16:rowId xmlns:a16="http://schemas.microsoft.com/office/drawing/2014/main" val="10002"/>
                  </a:ext>
                </a:extLst>
              </a:tr>
              <a:tr h="370840">
                <a:tc>
                  <a:txBody>
                    <a:bodyPr/>
                    <a:lstStyle/>
                    <a:p>
                      <a:pPr algn="ctr"/>
                      <a:r>
                        <a:rPr lang="en-US" sz="2200" dirty="0">
                          <a:latin typeface="Calibri" panose="020F0502020204030204" pitchFamily="34" charset="0"/>
                        </a:rPr>
                        <a:t>35%</a:t>
                      </a:r>
                    </a:p>
                  </a:txBody>
                  <a:tcPr anchor="ctr"/>
                </a:tc>
                <a:tc>
                  <a:txBody>
                    <a:bodyPr/>
                    <a:lstStyle/>
                    <a:p>
                      <a:pPr algn="ctr"/>
                      <a:r>
                        <a:rPr lang="en-US" sz="2200" dirty="0">
                          <a:latin typeface="Calibri" panose="020F0502020204030204" pitchFamily="34" charset="0"/>
                        </a:rPr>
                        <a:t>0.67</a:t>
                      </a:r>
                    </a:p>
                  </a:txBody>
                  <a:tcPr anchor="ctr"/>
                </a:tc>
                <a:tc>
                  <a:txBody>
                    <a:bodyPr/>
                    <a:lstStyle/>
                    <a:p>
                      <a:pPr algn="ctr"/>
                      <a:r>
                        <a:rPr lang="en-US" sz="2200" dirty="0">
                          <a:latin typeface="Calibri" panose="020F0502020204030204" pitchFamily="34" charset="0"/>
                        </a:rPr>
                        <a:t>1.10</a:t>
                      </a:r>
                    </a:p>
                  </a:txBody>
                  <a:tcPr anchor="ctr"/>
                </a:tc>
                <a:tc>
                  <a:txBody>
                    <a:bodyPr/>
                    <a:lstStyle/>
                    <a:p>
                      <a:pPr algn="ctr"/>
                      <a:r>
                        <a:rPr lang="en-US" sz="2200" dirty="0">
                          <a:latin typeface="Calibri" panose="020F0502020204030204" pitchFamily="34" charset="0"/>
                        </a:rPr>
                        <a:t>0.53</a:t>
                      </a:r>
                    </a:p>
                  </a:txBody>
                  <a:tcPr anchor="ctr"/>
                </a:tc>
                <a:extLst>
                  <a:ext uri="{0D108BD9-81ED-4DB2-BD59-A6C34878D82A}">
                    <a16:rowId xmlns:a16="http://schemas.microsoft.com/office/drawing/2014/main" val="10003"/>
                  </a:ext>
                </a:extLst>
              </a:tr>
              <a:tr h="370840">
                <a:tc>
                  <a:txBody>
                    <a:bodyPr/>
                    <a:lstStyle/>
                    <a:p>
                      <a:pPr algn="ctr"/>
                      <a:r>
                        <a:rPr lang="en-US" sz="2200" dirty="0">
                          <a:latin typeface="Calibri" panose="020F0502020204030204" pitchFamily="34" charset="0"/>
                        </a:rPr>
                        <a:t>40%</a:t>
                      </a:r>
                    </a:p>
                  </a:txBody>
                  <a:tcPr anchor="ctr"/>
                </a:tc>
                <a:tc>
                  <a:txBody>
                    <a:bodyPr/>
                    <a:lstStyle/>
                    <a:p>
                      <a:pPr algn="ctr"/>
                      <a:r>
                        <a:rPr lang="en-US" sz="2200" dirty="0">
                          <a:latin typeface="Calibri" panose="020F0502020204030204" pitchFamily="34" charset="0"/>
                        </a:rPr>
                        <a:t>1.00</a:t>
                      </a:r>
                    </a:p>
                  </a:txBody>
                  <a:tcPr anchor="ctr"/>
                </a:tc>
                <a:tc>
                  <a:txBody>
                    <a:bodyPr/>
                    <a:lstStyle/>
                    <a:p>
                      <a:pPr algn="ctr"/>
                      <a:r>
                        <a:rPr lang="en-US" sz="2200" dirty="0">
                          <a:latin typeface="Calibri" panose="020F0502020204030204" pitchFamily="34" charset="0"/>
                        </a:rPr>
                        <a:t>1.15</a:t>
                      </a:r>
                    </a:p>
                  </a:txBody>
                  <a:tcPr anchor="ctr"/>
                </a:tc>
                <a:tc>
                  <a:txBody>
                    <a:bodyPr/>
                    <a:lstStyle/>
                    <a:p>
                      <a:pPr algn="ctr"/>
                      <a:r>
                        <a:rPr lang="en-US" sz="2200" dirty="0">
                          <a:latin typeface="Calibri" panose="020F0502020204030204" pitchFamily="34" charset="0"/>
                        </a:rPr>
                        <a:t>0.70</a:t>
                      </a:r>
                    </a:p>
                  </a:txBody>
                  <a:tcPr anchor="ctr"/>
                </a:tc>
                <a:extLst>
                  <a:ext uri="{0D108BD9-81ED-4DB2-BD59-A6C34878D82A}">
                    <a16:rowId xmlns:a16="http://schemas.microsoft.com/office/drawing/2014/main" val="10004"/>
                  </a:ext>
                </a:extLst>
              </a:tr>
              <a:tr h="370840">
                <a:tc>
                  <a:txBody>
                    <a:bodyPr/>
                    <a:lstStyle/>
                    <a:p>
                      <a:pPr algn="ctr"/>
                      <a:r>
                        <a:rPr lang="en-US" sz="2200" dirty="0">
                          <a:latin typeface="Calibri" panose="020F0502020204030204" pitchFamily="34" charset="0"/>
                        </a:rPr>
                        <a:t>45%</a:t>
                      </a:r>
                    </a:p>
                  </a:txBody>
                  <a:tcPr anchor="ctr"/>
                </a:tc>
                <a:tc>
                  <a:txBody>
                    <a:bodyPr/>
                    <a:lstStyle/>
                    <a:p>
                      <a:pPr algn="ctr"/>
                      <a:r>
                        <a:rPr lang="en-US" sz="2200" dirty="0">
                          <a:latin typeface="Calibri" panose="020F0502020204030204" pitchFamily="34" charset="0"/>
                        </a:rPr>
                        <a:t>1.33</a:t>
                      </a:r>
                    </a:p>
                  </a:txBody>
                  <a:tcPr anchor="ctr"/>
                </a:tc>
                <a:tc>
                  <a:txBody>
                    <a:bodyPr/>
                    <a:lstStyle/>
                    <a:p>
                      <a:pPr algn="ctr"/>
                      <a:r>
                        <a:rPr lang="en-US" sz="2200" dirty="0">
                          <a:latin typeface="Calibri" panose="020F0502020204030204" pitchFamily="34" charset="0"/>
                        </a:rPr>
                        <a:t>1.20</a:t>
                      </a:r>
                    </a:p>
                  </a:txBody>
                  <a:tcPr anchor="ctr"/>
                </a:tc>
                <a:tc>
                  <a:txBody>
                    <a:bodyPr/>
                    <a:lstStyle/>
                    <a:p>
                      <a:pPr algn="ctr"/>
                      <a:r>
                        <a:rPr lang="en-US" sz="2200" dirty="0">
                          <a:latin typeface="Calibri" panose="020F0502020204030204" pitchFamily="34" charset="0"/>
                        </a:rPr>
                        <a:t>0.87</a:t>
                      </a:r>
                    </a:p>
                  </a:txBody>
                  <a:tcPr anchor="ctr"/>
                </a:tc>
                <a:extLst>
                  <a:ext uri="{0D108BD9-81ED-4DB2-BD59-A6C34878D82A}">
                    <a16:rowId xmlns:a16="http://schemas.microsoft.com/office/drawing/2014/main" val="10005"/>
                  </a:ext>
                </a:extLst>
              </a:tr>
              <a:tr h="370840">
                <a:tc>
                  <a:txBody>
                    <a:bodyPr/>
                    <a:lstStyle/>
                    <a:p>
                      <a:pPr algn="ctr"/>
                      <a:r>
                        <a:rPr lang="en-US" sz="2200" dirty="0">
                          <a:latin typeface="Calibri" panose="020F0502020204030204" pitchFamily="34" charset="0"/>
                        </a:rPr>
                        <a:t>50%</a:t>
                      </a:r>
                    </a:p>
                  </a:txBody>
                  <a:tcPr anchor="ctr"/>
                </a:tc>
                <a:tc>
                  <a:txBody>
                    <a:bodyPr/>
                    <a:lstStyle/>
                    <a:p>
                      <a:pPr algn="ctr"/>
                      <a:r>
                        <a:rPr lang="en-US" sz="2200" dirty="0">
                          <a:latin typeface="Calibri" panose="020F0502020204030204" pitchFamily="34" charset="0"/>
                        </a:rPr>
                        <a:t>1.67</a:t>
                      </a:r>
                    </a:p>
                  </a:txBody>
                  <a:tcPr anchor="ctr"/>
                </a:tc>
                <a:tc>
                  <a:txBody>
                    <a:bodyPr/>
                    <a:lstStyle/>
                    <a:p>
                      <a:pPr algn="ctr"/>
                      <a:r>
                        <a:rPr lang="en-US" sz="2200" dirty="0">
                          <a:latin typeface="Calibri" panose="020F0502020204030204" pitchFamily="34" charset="0"/>
                        </a:rPr>
                        <a:t>1.25</a:t>
                      </a:r>
                    </a:p>
                  </a:txBody>
                  <a:tcPr anchor="ctr"/>
                </a:tc>
                <a:tc>
                  <a:txBody>
                    <a:bodyPr/>
                    <a:lstStyle/>
                    <a:p>
                      <a:pPr algn="ctr"/>
                      <a:r>
                        <a:rPr lang="en-US" sz="2200" dirty="0">
                          <a:latin typeface="Calibri" panose="020F0502020204030204" pitchFamily="34" charset="0"/>
                        </a:rPr>
                        <a:t>1.03</a:t>
                      </a:r>
                    </a:p>
                  </a:txBody>
                  <a:tcPr anchor="ctr"/>
                </a:tc>
                <a:extLst>
                  <a:ext uri="{0D108BD9-81ED-4DB2-BD59-A6C34878D82A}">
                    <a16:rowId xmlns:a16="http://schemas.microsoft.com/office/drawing/2014/main" val="10006"/>
                  </a:ext>
                </a:extLst>
              </a:tr>
              <a:tr h="370840">
                <a:tc>
                  <a:txBody>
                    <a:bodyPr/>
                    <a:lstStyle/>
                    <a:p>
                      <a:pPr algn="ctr"/>
                      <a:r>
                        <a:rPr lang="en-US" sz="2200" dirty="0">
                          <a:latin typeface="Calibri" panose="020F0502020204030204" pitchFamily="34" charset="0"/>
                        </a:rPr>
                        <a:t>55%</a:t>
                      </a:r>
                    </a:p>
                  </a:txBody>
                  <a:tcPr anchor="ctr"/>
                </a:tc>
                <a:tc>
                  <a:txBody>
                    <a:bodyPr/>
                    <a:lstStyle/>
                    <a:p>
                      <a:pPr algn="ctr"/>
                      <a:r>
                        <a:rPr lang="en-US" sz="2200" dirty="0">
                          <a:latin typeface="Calibri" panose="020F0502020204030204" pitchFamily="34" charset="0"/>
                        </a:rPr>
                        <a:t>2.00</a:t>
                      </a:r>
                    </a:p>
                  </a:txBody>
                  <a:tcPr anchor="ctr"/>
                </a:tc>
                <a:tc>
                  <a:txBody>
                    <a:bodyPr/>
                    <a:lstStyle/>
                    <a:p>
                      <a:pPr algn="ctr"/>
                      <a:r>
                        <a:rPr lang="en-US" sz="2200" dirty="0">
                          <a:latin typeface="Calibri" panose="020F0502020204030204" pitchFamily="34" charset="0"/>
                        </a:rPr>
                        <a:t>1.30</a:t>
                      </a:r>
                    </a:p>
                  </a:txBody>
                  <a:tcPr anchor="ctr"/>
                </a:tc>
                <a:tc>
                  <a:txBody>
                    <a:bodyPr/>
                    <a:lstStyle/>
                    <a:p>
                      <a:pPr algn="ctr"/>
                      <a:r>
                        <a:rPr lang="en-US" sz="2200" dirty="0">
                          <a:latin typeface="Calibri" panose="020F0502020204030204" pitchFamily="34" charset="0"/>
                        </a:rPr>
                        <a:t>1.20</a:t>
                      </a:r>
                    </a:p>
                  </a:txBody>
                  <a:tcPr anchor="ctr"/>
                </a:tc>
                <a:extLst>
                  <a:ext uri="{0D108BD9-81ED-4DB2-BD59-A6C34878D82A}">
                    <a16:rowId xmlns:a16="http://schemas.microsoft.com/office/drawing/2014/main" val="10007"/>
                  </a:ext>
                </a:extLst>
              </a:tr>
              <a:tr h="370840">
                <a:tc>
                  <a:txBody>
                    <a:bodyPr/>
                    <a:lstStyle/>
                    <a:p>
                      <a:pPr algn="ctr"/>
                      <a:r>
                        <a:rPr lang="en-US" sz="2200" dirty="0">
                          <a:latin typeface="Calibri" panose="020F0502020204030204" pitchFamily="34" charset="0"/>
                        </a:rPr>
                        <a:t>60%</a:t>
                      </a:r>
                    </a:p>
                  </a:txBody>
                  <a:tcPr anchor="ctr"/>
                </a:tc>
                <a:tc>
                  <a:txBody>
                    <a:bodyPr/>
                    <a:lstStyle/>
                    <a:p>
                      <a:pPr algn="ctr"/>
                      <a:r>
                        <a:rPr lang="en-US" sz="2200" dirty="0">
                          <a:latin typeface="Calibri" panose="020F0502020204030204" pitchFamily="34" charset="0"/>
                        </a:rPr>
                        <a:t>2.33</a:t>
                      </a:r>
                    </a:p>
                  </a:txBody>
                  <a:tcPr anchor="ctr"/>
                </a:tc>
                <a:tc>
                  <a:txBody>
                    <a:bodyPr/>
                    <a:lstStyle/>
                    <a:p>
                      <a:pPr algn="ctr"/>
                      <a:r>
                        <a:rPr lang="en-US" sz="2200" dirty="0">
                          <a:latin typeface="Calibri" panose="020F0502020204030204" pitchFamily="34" charset="0"/>
                        </a:rPr>
                        <a:t>1.35</a:t>
                      </a:r>
                    </a:p>
                  </a:txBody>
                  <a:tcPr anchor="ctr"/>
                </a:tc>
                <a:tc>
                  <a:txBody>
                    <a:bodyPr/>
                    <a:lstStyle/>
                    <a:p>
                      <a:pPr algn="ctr"/>
                      <a:r>
                        <a:rPr lang="en-US" sz="2200" dirty="0">
                          <a:latin typeface="Calibri" panose="020F0502020204030204" pitchFamily="34" charset="0"/>
                        </a:rPr>
                        <a:t>1.37</a:t>
                      </a:r>
                    </a:p>
                  </a:txBody>
                  <a:tcPr anchor="ctr"/>
                </a:tc>
                <a:extLst>
                  <a:ext uri="{0D108BD9-81ED-4DB2-BD59-A6C34878D82A}">
                    <a16:rowId xmlns:a16="http://schemas.microsoft.com/office/drawing/2014/main" val="10008"/>
                  </a:ext>
                </a:extLst>
              </a:tr>
              <a:tr h="370840">
                <a:tc>
                  <a:txBody>
                    <a:bodyPr/>
                    <a:lstStyle/>
                    <a:p>
                      <a:pPr algn="ctr"/>
                      <a:r>
                        <a:rPr lang="en-US" sz="2200" dirty="0">
                          <a:latin typeface="Calibri" panose="020F0502020204030204" pitchFamily="34" charset="0"/>
                        </a:rPr>
                        <a:t>65%</a:t>
                      </a:r>
                    </a:p>
                  </a:txBody>
                  <a:tcPr anchor="ctr"/>
                </a:tc>
                <a:tc>
                  <a:txBody>
                    <a:bodyPr/>
                    <a:lstStyle/>
                    <a:p>
                      <a:pPr algn="ctr"/>
                      <a:r>
                        <a:rPr lang="en-US" sz="2200" dirty="0">
                          <a:latin typeface="Calibri" panose="020F0502020204030204" pitchFamily="34" charset="0"/>
                        </a:rPr>
                        <a:t>2.67</a:t>
                      </a:r>
                    </a:p>
                  </a:txBody>
                  <a:tcPr anchor="ctr"/>
                </a:tc>
                <a:tc>
                  <a:txBody>
                    <a:bodyPr/>
                    <a:lstStyle/>
                    <a:p>
                      <a:pPr algn="ctr"/>
                      <a:r>
                        <a:rPr lang="en-US" sz="2200" dirty="0">
                          <a:latin typeface="Calibri" panose="020F0502020204030204" pitchFamily="34" charset="0"/>
                        </a:rPr>
                        <a:t>1.40</a:t>
                      </a:r>
                    </a:p>
                  </a:txBody>
                  <a:tcPr anchor="ctr"/>
                </a:tc>
                <a:tc>
                  <a:txBody>
                    <a:bodyPr/>
                    <a:lstStyle/>
                    <a:p>
                      <a:pPr algn="ctr"/>
                      <a:r>
                        <a:rPr lang="en-US" sz="2200" dirty="0">
                          <a:latin typeface="Calibri" panose="020F0502020204030204" pitchFamily="34" charset="0"/>
                        </a:rPr>
                        <a:t>1.53</a:t>
                      </a:r>
                    </a:p>
                  </a:txBody>
                  <a:tcPr anchor="ctr"/>
                </a:tc>
                <a:extLst>
                  <a:ext uri="{0D108BD9-81ED-4DB2-BD59-A6C34878D82A}">
                    <a16:rowId xmlns:a16="http://schemas.microsoft.com/office/drawing/2014/main" val="10009"/>
                  </a:ext>
                </a:extLst>
              </a:tr>
            </a:tbl>
          </a:graphicData>
        </a:graphic>
      </p:graphicFrame>
      <p:sp>
        <p:nvSpPr>
          <p:cNvPr id="3" name="Rectangle 2"/>
          <p:cNvSpPr/>
          <p:nvPr/>
        </p:nvSpPr>
        <p:spPr>
          <a:xfrm>
            <a:off x="3027474" y="1294544"/>
            <a:ext cx="5573016" cy="5067214"/>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69570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One-Way Sensitivity Analysis</a:t>
            </a:r>
          </a:p>
        </p:txBody>
      </p:sp>
      <p:graphicFrame>
        <p:nvGraphicFramePr>
          <p:cNvPr id="4" name="Table 3"/>
          <p:cNvGraphicFramePr>
            <a:graphicFrameLocks noGrp="1"/>
          </p:cNvGraphicFramePr>
          <p:nvPr>
            <p:extLst>
              <p:ext uri="{D42A27DB-BD31-4B8C-83A1-F6EECF244321}">
                <p14:modId xmlns:p14="http://schemas.microsoft.com/office/powerpoint/2010/main" val="271027839"/>
              </p:ext>
            </p:extLst>
          </p:nvPr>
        </p:nvGraphicFramePr>
        <p:xfrm>
          <a:off x="847725" y="1397000"/>
          <a:ext cx="7448550" cy="4724400"/>
        </p:xfrm>
        <a:graphic>
          <a:graphicData uri="http://schemas.openxmlformats.org/drawingml/2006/table">
            <a:tbl>
              <a:tblPr firstRow="1" bandRow="1">
                <a:tableStyleId>{5C22544A-7EE6-4342-B048-85BDC9FD1C3A}</a:tableStyleId>
              </a:tblPr>
              <a:tblGrid>
                <a:gridCol w="2190750">
                  <a:extLst>
                    <a:ext uri="{9D8B030D-6E8A-4147-A177-3AD203B41FA5}">
                      <a16:colId xmlns:a16="http://schemas.microsoft.com/office/drawing/2014/main" val="20000"/>
                    </a:ext>
                  </a:extLst>
                </a:gridCol>
                <a:gridCol w="1752600">
                  <a:extLst>
                    <a:ext uri="{9D8B030D-6E8A-4147-A177-3AD203B41FA5}">
                      <a16:colId xmlns:a16="http://schemas.microsoft.com/office/drawing/2014/main" val="20001"/>
                    </a:ext>
                  </a:extLst>
                </a:gridCol>
                <a:gridCol w="1752600">
                  <a:extLst>
                    <a:ext uri="{9D8B030D-6E8A-4147-A177-3AD203B41FA5}">
                      <a16:colId xmlns:a16="http://schemas.microsoft.com/office/drawing/2014/main" val="20002"/>
                    </a:ext>
                  </a:extLst>
                </a:gridCol>
                <a:gridCol w="1752600">
                  <a:extLst>
                    <a:ext uri="{9D8B030D-6E8A-4147-A177-3AD203B41FA5}">
                      <a16:colId xmlns:a16="http://schemas.microsoft.com/office/drawing/2014/main" val="20003"/>
                    </a:ext>
                  </a:extLst>
                </a:gridCol>
              </a:tblGrid>
              <a:tr h="548640">
                <a:tc rowSpan="2">
                  <a:txBody>
                    <a:bodyPr/>
                    <a:lstStyle/>
                    <a:p>
                      <a:pPr algn="ctr"/>
                      <a:r>
                        <a:rPr lang="en-US" sz="2200" i="0" dirty="0">
                          <a:latin typeface="Calibri" panose="020F0502020204030204" pitchFamily="34" charset="0"/>
                        </a:rPr>
                        <a:t>Probability of early detection (Primary care)</a:t>
                      </a:r>
                      <a:endParaRPr lang="en-US" sz="2200" i="1" baseline="-25000" dirty="0">
                        <a:latin typeface="Calibri" panose="020F0502020204030204" pitchFamily="34" charset="0"/>
                      </a:endParaRPr>
                    </a:p>
                  </a:txBody>
                  <a:tcPr anchor="ctr"/>
                </a:tc>
                <a:tc gridSpan="3">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200" dirty="0">
                          <a:latin typeface="Calibri" panose="020F0502020204030204" pitchFamily="34" charset="0"/>
                        </a:rPr>
                        <a:t>Life Expectancy</a:t>
                      </a:r>
                    </a:p>
                  </a:txBody>
                  <a:tcPr anchor="ctr"/>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2200" dirty="0">
                        <a:latin typeface="Calibri" panose="020F0502020204030204" pitchFamily="34" charset="0"/>
                      </a:endParaRPr>
                    </a:p>
                  </a:txBody>
                  <a:tcPr anchor="ctr"/>
                </a:tc>
                <a:tc hMerge="1">
                  <a:txBody>
                    <a:bodyPr/>
                    <a:lstStyle/>
                    <a:p>
                      <a:pPr algn="ctr"/>
                      <a:endParaRPr lang="en-US" sz="2200" dirty="0">
                        <a:latin typeface="Calibri" panose="020F0502020204030204" pitchFamily="34" charset="0"/>
                      </a:endParaRPr>
                    </a:p>
                  </a:txBody>
                  <a:tcPr anchor="ctr"/>
                </a:tc>
                <a:extLst>
                  <a:ext uri="{0D108BD9-81ED-4DB2-BD59-A6C34878D82A}">
                    <a16:rowId xmlns:a16="http://schemas.microsoft.com/office/drawing/2014/main" val="10000"/>
                  </a:ext>
                </a:extLst>
              </a:tr>
              <a:tr h="548640">
                <a:tc vMerge="1">
                  <a:txBody>
                    <a:bodyPr/>
                    <a:lstStyle/>
                    <a:p>
                      <a:endParaRPr lang="en-US"/>
                    </a:p>
                  </a:txBody>
                  <a:tcPr/>
                </a:tc>
                <a:tc>
                  <a:txBody>
                    <a:bodyPr/>
                    <a:lstStyle/>
                    <a:p>
                      <a:pPr algn="ctr"/>
                      <a:r>
                        <a:rPr lang="en-US" sz="2200" b="1" dirty="0">
                          <a:solidFill>
                            <a:schemeClr val="bg1"/>
                          </a:solidFill>
                          <a:latin typeface="Calibri" panose="020F0502020204030204" pitchFamily="34" charset="0"/>
                        </a:rPr>
                        <a:t>Routine practice</a:t>
                      </a:r>
                    </a:p>
                  </a:txBody>
                  <a:tcPr anchor="ctr">
                    <a:solidFill>
                      <a:schemeClr val="accent1"/>
                    </a:solidFill>
                  </a:tcPr>
                </a:tc>
                <a:tc>
                  <a:txBody>
                    <a:bodyPr/>
                    <a:lstStyle/>
                    <a:p>
                      <a:pPr algn="ctr"/>
                      <a:r>
                        <a:rPr lang="en-US" sz="2200" b="1" dirty="0">
                          <a:solidFill>
                            <a:schemeClr val="bg1"/>
                          </a:solidFill>
                          <a:latin typeface="Calibri" panose="020F0502020204030204" pitchFamily="34" charset="0"/>
                        </a:rPr>
                        <a:t>Primary Care</a:t>
                      </a:r>
                    </a:p>
                  </a:txBody>
                  <a:tcPr anchor="ctr">
                    <a:solidFill>
                      <a:schemeClr val="accent1"/>
                    </a:solidFill>
                  </a:tcPr>
                </a:tc>
                <a:tc>
                  <a:txBody>
                    <a:bodyPr/>
                    <a:lstStyle/>
                    <a:p>
                      <a:pPr algn="ctr"/>
                      <a:r>
                        <a:rPr lang="en-US" sz="2200" b="1" dirty="0">
                          <a:solidFill>
                            <a:schemeClr val="bg1"/>
                          </a:solidFill>
                          <a:latin typeface="Calibri" panose="020F0502020204030204" pitchFamily="34" charset="0"/>
                        </a:rPr>
                        <a:t>Hospital Care</a:t>
                      </a:r>
                    </a:p>
                  </a:txBody>
                  <a:tcPr anchor="ctr">
                    <a:solidFill>
                      <a:schemeClr val="accent1"/>
                    </a:solidFill>
                  </a:tcPr>
                </a:tc>
                <a:extLst>
                  <a:ext uri="{0D108BD9-81ED-4DB2-BD59-A6C34878D82A}">
                    <a16:rowId xmlns:a16="http://schemas.microsoft.com/office/drawing/2014/main" val="10001"/>
                  </a:ext>
                </a:extLst>
              </a:tr>
              <a:tr h="370840">
                <a:tc>
                  <a:txBody>
                    <a:bodyPr/>
                    <a:lstStyle/>
                    <a:p>
                      <a:pPr algn="ctr"/>
                      <a:r>
                        <a:rPr lang="en-US" sz="2200" dirty="0">
                          <a:latin typeface="Calibri" panose="020F0502020204030204" pitchFamily="34" charset="0"/>
                        </a:rPr>
                        <a:t>30%</a:t>
                      </a:r>
                    </a:p>
                  </a:txBody>
                  <a:tcPr anchor="ctr"/>
                </a:tc>
                <a:tc>
                  <a:txBody>
                    <a:bodyPr/>
                    <a:lstStyle/>
                    <a:p>
                      <a:pPr algn="ctr"/>
                      <a:r>
                        <a:rPr lang="en-US" sz="2200" dirty="0">
                          <a:latin typeface="Calibri" panose="020F0502020204030204" pitchFamily="34" charset="0"/>
                        </a:rPr>
                        <a:t>3.1</a:t>
                      </a:r>
                    </a:p>
                  </a:txBody>
                  <a:tcPr anchor="ctr"/>
                </a:tc>
                <a:tc>
                  <a:txBody>
                    <a:bodyPr/>
                    <a:lstStyle/>
                    <a:p>
                      <a:pPr algn="ctr"/>
                      <a:r>
                        <a:rPr lang="en-US" sz="2200" dirty="0">
                          <a:latin typeface="Calibri" panose="020F0502020204030204" pitchFamily="34" charset="0"/>
                        </a:rPr>
                        <a:t>2.8</a:t>
                      </a:r>
                    </a:p>
                  </a:txBody>
                  <a:tcPr anchor="ctr"/>
                </a:tc>
                <a:tc>
                  <a:txBody>
                    <a:bodyPr/>
                    <a:lstStyle/>
                    <a:p>
                      <a:pPr algn="ctr"/>
                      <a:r>
                        <a:rPr lang="en-US" sz="2200" dirty="0">
                          <a:latin typeface="Calibri" panose="020F0502020204030204" pitchFamily="34" charset="0"/>
                        </a:rPr>
                        <a:t>3.7</a:t>
                      </a:r>
                    </a:p>
                  </a:txBody>
                  <a:tcPr anchor="ctr"/>
                </a:tc>
                <a:extLst>
                  <a:ext uri="{0D108BD9-81ED-4DB2-BD59-A6C34878D82A}">
                    <a16:rowId xmlns:a16="http://schemas.microsoft.com/office/drawing/2014/main" val="10002"/>
                  </a:ext>
                </a:extLst>
              </a:tr>
              <a:tr h="370840">
                <a:tc>
                  <a:txBody>
                    <a:bodyPr/>
                    <a:lstStyle/>
                    <a:p>
                      <a:pPr algn="ctr"/>
                      <a:r>
                        <a:rPr lang="en-US" sz="2200" dirty="0">
                          <a:latin typeface="Calibri" panose="020F0502020204030204" pitchFamily="34" charset="0"/>
                        </a:rPr>
                        <a:t>35%</a:t>
                      </a:r>
                    </a:p>
                  </a:txBody>
                  <a:tcPr anchor="ctr"/>
                </a:tc>
                <a:tc>
                  <a:txBody>
                    <a:bodyPr/>
                    <a:lstStyle/>
                    <a:p>
                      <a:pPr algn="ctr"/>
                      <a:r>
                        <a:rPr lang="en-US" sz="2200" dirty="0">
                          <a:latin typeface="Calibri" panose="020F0502020204030204" pitchFamily="34" charset="0"/>
                        </a:rPr>
                        <a:t>3.1</a:t>
                      </a:r>
                    </a:p>
                  </a:txBody>
                  <a:tcPr anchor="ctr"/>
                </a:tc>
                <a:tc>
                  <a:txBody>
                    <a:bodyPr/>
                    <a:lstStyle/>
                    <a:p>
                      <a:pPr algn="ctr"/>
                      <a:r>
                        <a:rPr lang="en-US" sz="2200" dirty="0">
                          <a:latin typeface="Calibri" panose="020F0502020204030204" pitchFamily="34" charset="0"/>
                        </a:rPr>
                        <a:t>3.1</a:t>
                      </a:r>
                    </a:p>
                  </a:txBody>
                  <a:tcPr anchor="ctr"/>
                </a:tc>
                <a:tc>
                  <a:txBody>
                    <a:bodyPr/>
                    <a:lstStyle/>
                    <a:p>
                      <a:pPr algn="ctr"/>
                      <a:r>
                        <a:rPr lang="en-US" sz="2200" dirty="0">
                          <a:latin typeface="Calibri" panose="020F0502020204030204" pitchFamily="34" charset="0"/>
                        </a:rPr>
                        <a:t>3.7</a:t>
                      </a:r>
                    </a:p>
                  </a:txBody>
                  <a:tcPr anchor="ctr"/>
                </a:tc>
                <a:extLst>
                  <a:ext uri="{0D108BD9-81ED-4DB2-BD59-A6C34878D82A}">
                    <a16:rowId xmlns:a16="http://schemas.microsoft.com/office/drawing/2014/main" val="10003"/>
                  </a:ext>
                </a:extLst>
              </a:tr>
              <a:tr h="370840">
                <a:tc>
                  <a:txBody>
                    <a:bodyPr/>
                    <a:lstStyle/>
                    <a:p>
                      <a:pPr algn="ctr"/>
                      <a:r>
                        <a:rPr lang="en-US" sz="2200" dirty="0">
                          <a:latin typeface="Calibri" panose="020F0502020204030204" pitchFamily="34" charset="0"/>
                        </a:rPr>
                        <a:t>40%</a:t>
                      </a:r>
                    </a:p>
                  </a:txBody>
                  <a:tcPr anchor="ctr"/>
                </a:tc>
                <a:tc>
                  <a:txBody>
                    <a:bodyPr/>
                    <a:lstStyle/>
                    <a:p>
                      <a:pPr algn="ctr"/>
                      <a:r>
                        <a:rPr lang="en-US" sz="2200" dirty="0">
                          <a:latin typeface="Calibri" panose="020F0502020204030204" pitchFamily="34" charset="0"/>
                        </a:rPr>
                        <a:t>3.1</a:t>
                      </a:r>
                    </a:p>
                  </a:txBody>
                  <a:tcPr anchor="ctr"/>
                </a:tc>
                <a:tc>
                  <a:txBody>
                    <a:bodyPr/>
                    <a:lstStyle/>
                    <a:p>
                      <a:pPr algn="ctr"/>
                      <a:r>
                        <a:rPr lang="en-US" sz="2200" dirty="0">
                          <a:latin typeface="Calibri" panose="020F0502020204030204" pitchFamily="34" charset="0"/>
                        </a:rPr>
                        <a:t>3.4</a:t>
                      </a:r>
                    </a:p>
                  </a:txBody>
                  <a:tcPr anchor="ctr"/>
                </a:tc>
                <a:tc>
                  <a:txBody>
                    <a:bodyPr/>
                    <a:lstStyle/>
                    <a:p>
                      <a:pPr algn="ctr"/>
                      <a:r>
                        <a:rPr lang="en-US" sz="2200" dirty="0">
                          <a:latin typeface="Calibri" panose="020F0502020204030204" pitchFamily="34" charset="0"/>
                        </a:rPr>
                        <a:t>3.7</a:t>
                      </a:r>
                    </a:p>
                  </a:txBody>
                  <a:tcPr anchor="ctr"/>
                </a:tc>
                <a:extLst>
                  <a:ext uri="{0D108BD9-81ED-4DB2-BD59-A6C34878D82A}">
                    <a16:rowId xmlns:a16="http://schemas.microsoft.com/office/drawing/2014/main" val="10004"/>
                  </a:ext>
                </a:extLst>
              </a:tr>
              <a:tr h="370840">
                <a:tc>
                  <a:txBody>
                    <a:bodyPr/>
                    <a:lstStyle/>
                    <a:p>
                      <a:pPr algn="ctr"/>
                      <a:r>
                        <a:rPr lang="en-US" sz="2200" dirty="0">
                          <a:latin typeface="Calibri" panose="020F0502020204030204" pitchFamily="34" charset="0"/>
                        </a:rPr>
                        <a:t>45%</a:t>
                      </a:r>
                    </a:p>
                  </a:txBody>
                  <a:tcPr anchor="ctr"/>
                </a:tc>
                <a:tc>
                  <a:txBody>
                    <a:bodyPr/>
                    <a:lstStyle/>
                    <a:p>
                      <a:pPr algn="ctr"/>
                      <a:r>
                        <a:rPr lang="en-US" sz="2200" dirty="0">
                          <a:latin typeface="Calibri" panose="020F0502020204030204" pitchFamily="34" charset="0"/>
                        </a:rPr>
                        <a:t>3.1</a:t>
                      </a:r>
                    </a:p>
                  </a:txBody>
                  <a:tcPr anchor="ctr"/>
                </a:tc>
                <a:tc>
                  <a:txBody>
                    <a:bodyPr/>
                    <a:lstStyle/>
                    <a:p>
                      <a:pPr algn="ctr"/>
                      <a:r>
                        <a:rPr lang="en-US" sz="2200" dirty="0">
                          <a:latin typeface="Calibri" panose="020F0502020204030204" pitchFamily="34" charset="0"/>
                        </a:rPr>
                        <a:t>3.7</a:t>
                      </a:r>
                    </a:p>
                  </a:txBody>
                  <a:tcPr anchor="ctr"/>
                </a:tc>
                <a:tc>
                  <a:txBody>
                    <a:bodyPr/>
                    <a:lstStyle/>
                    <a:p>
                      <a:pPr algn="ctr"/>
                      <a:r>
                        <a:rPr lang="en-US" sz="2200" dirty="0">
                          <a:latin typeface="Calibri" panose="020F0502020204030204" pitchFamily="34" charset="0"/>
                        </a:rPr>
                        <a:t>3.7</a:t>
                      </a:r>
                    </a:p>
                  </a:txBody>
                  <a:tcPr anchor="ctr"/>
                </a:tc>
                <a:extLst>
                  <a:ext uri="{0D108BD9-81ED-4DB2-BD59-A6C34878D82A}">
                    <a16:rowId xmlns:a16="http://schemas.microsoft.com/office/drawing/2014/main" val="10005"/>
                  </a:ext>
                </a:extLst>
              </a:tr>
              <a:tr h="370840">
                <a:tc>
                  <a:txBody>
                    <a:bodyPr/>
                    <a:lstStyle/>
                    <a:p>
                      <a:pPr algn="ctr"/>
                      <a:r>
                        <a:rPr lang="en-US" sz="2200" dirty="0">
                          <a:latin typeface="Calibri" panose="020F0502020204030204" pitchFamily="34" charset="0"/>
                        </a:rPr>
                        <a:t>50%</a:t>
                      </a:r>
                    </a:p>
                  </a:txBody>
                  <a:tcPr anchor="ctr"/>
                </a:tc>
                <a:tc>
                  <a:txBody>
                    <a:bodyPr/>
                    <a:lstStyle/>
                    <a:p>
                      <a:pPr algn="ctr"/>
                      <a:r>
                        <a:rPr lang="en-US" sz="2200" dirty="0">
                          <a:latin typeface="Calibri" panose="020F0502020204030204" pitchFamily="34" charset="0"/>
                        </a:rPr>
                        <a:t>3.1</a:t>
                      </a:r>
                    </a:p>
                  </a:txBody>
                  <a:tcPr anchor="ctr"/>
                </a:tc>
                <a:tc>
                  <a:txBody>
                    <a:bodyPr/>
                    <a:lstStyle/>
                    <a:p>
                      <a:pPr algn="ctr"/>
                      <a:r>
                        <a:rPr lang="en-US" sz="2200" dirty="0">
                          <a:latin typeface="Calibri" panose="020F0502020204030204" pitchFamily="34" charset="0"/>
                        </a:rPr>
                        <a:t>4.0</a:t>
                      </a:r>
                    </a:p>
                  </a:txBody>
                  <a:tcPr anchor="ctr"/>
                </a:tc>
                <a:tc>
                  <a:txBody>
                    <a:bodyPr/>
                    <a:lstStyle/>
                    <a:p>
                      <a:pPr algn="ctr"/>
                      <a:r>
                        <a:rPr lang="en-US" sz="2200" dirty="0">
                          <a:latin typeface="Calibri" panose="020F0502020204030204" pitchFamily="34" charset="0"/>
                        </a:rPr>
                        <a:t>3.7</a:t>
                      </a:r>
                    </a:p>
                  </a:txBody>
                  <a:tcPr anchor="ctr"/>
                </a:tc>
                <a:extLst>
                  <a:ext uri="{0D108BD9-81ED-4DB2-BD59-A6C34878D82A}">
                    <a16:rowId xmlns:a16="http://schemas.microsoft.com/office/drawing/2014/main" val="10006"/>
                  </a:ext>
                </a:extLst>
              </a:tr>
              <a:tr h="370840">
                <a:tc>
                  <a:txBody>
                    <a:bodyPr/>
                    <a:lstStyle/>
                    <a:p>
                      <a:pPr algn="ctr"/>
                      <a:r>
                        <a:rPr lang="en-US" sz="2200" dirty="0">
                          <a:latin typeface="Calibri" panose="020F0502020204030204" pitchFamily="34" charset="0"/>
                        </a:rPr>
                        <a:t>55%</a:t>
                      </a:r>
                    </a:p>
                  </a:txBody>
                  <a:tcPr anchor="ctr"/>
                </a:tc>
                <a:tc>
                  <a:txBody>
                    <a:bodyPr/>
                    <a:lstStyle/>
                    <a:p>
                      <a:pPr algn="ctr"/>
                      <a:r>
                        <a:rPr lang="en-US" sz="2200" dirty="0">
                          <a:latin typeface="Calibri" panose="020F0502020204030204" pitchFamily="34" charset="0"/>
                        </a:rPr>
                        <a:t>3.1</a:t>
                      </a:r>
                    </a:p>
                  </a:txBody>
                  <a:tcPr anchor="ctr"/>
                </a:tc>
                <a:tc>
                  <a:txBody>
                    <a:bodyPr/>
                    <a:lstStyle/>
                    <a:p>
                      <a:pPr algn="ctr"/>
                      <a:r>
                        <a:rPr lang="en-US" sz="2200" dirty="0">
                          <a:latin typeface="Calibri" panose="020F0502020204030204" pitchFamily="34" charset="0"/>
                        </a:rPr>
                        <a:t>4.3</a:t>
                      </a:r>
                    </a:p>
                  </a:txBody>
                  <a:tcPr anchor="ctr"/>
                </a:tc>
                <a:tc>
                  <a:txBody>
                    <a:bodyPr/>
                    <a:lstStyle/>
                    <a:p>
                      <a:pPr algn="ctr"/>
                      <a:r>
                        <a:rPr lang="en-US" sz="2200" dirty="0">
                          <a:latin typeface="Calibri" panose="020F0502020204030204" pitchFamily="34" charset="0"/>
                        </a:rPr>
                        <a:t>3.7</a:t>
                      </a:r>
                    </a:p>
                  </a:txBody>
                  <a:tcPr anchor="ctr"/>
                </a:tc>
                <a:extLst>
                  <a:ext uri="{0D108BD9-81ED-4DB2-BD59-A6C34878D82A}">
                    <a16:rowId xmlns:a16="http://schemas.microsoft.com/office/drawing/2014/main" val="10007"/>
                  </a:ext>
                </a:extLst>
              </a:tr>
              <a:tr h="370840">
                <a:tc>
                  <a:txBody>
                    <a:bodyPr/>
                    <a:lstStyle/>
                    <a:p>
                      <a:pPr algn="ctr"/>
                      <a:r>
                        <a:rPr lang="en-US" sz="2200" dirty="0">
                          <a:latin typeface="Calibri" panose="020F0502020204030204" pitchFamily="34" charset="0"/>
                        </a:rPr>
                        <a:t>60%</a:t>
                      </a:r>
                    </a:p>
                  </a:txBody>
                  <a:tcPr anchor="ctr"/>
                </a:tc>
                <a:tc>
                  <a:txBody>
                    <a:bodyPr/>
                    <a:lstStyle/>
                    <a:p>
                      <a:pPr algn="ctr"/>
                      <a:r>
                        <a:rPr lang="en-US" sz="2200" dirty="0">
                          <a:latin typeface="Calibri" panose="020F0502020204030204" pitchFamily="34" charset="0"/>
                        </a:rPr>
                        <a:t>3.1</a:t>
                      </a:r>
                    </a:p>
                  </a:txBody>
                  <a:tcPr anchor="ctr"/>
                </a:tc>
                <a:tc>
                  <a:txBody>
                    <a:bodyPr/>
                    <a:lstStyle/>
                    <a:p>
                      <a:pPr algn="ctr"/>
                      <a:r>
                        <a:rPr lang="en-US" sz="2200" dirty="0">
                          <a:latin typeface="Calibri" panose="020F0502020204030204" pitchFamily="34" charset="0"/>
                        </a:rPr>
                        <a:t>4.6</a:t>
                      </a:r>
                    </a:p>
                  </a:txBody>
                  <a:tcPr anchor="ctr"/>
                </a:tc>
                <a:tc>
                  <a:txBody>
                    <a:bodyPr/>
                    <a:lstStyle/>
                    <a:p>
                      <a:pPr algn="ctr"/>
                      <a:r>
                        <a:rPr lang="en-US" sz="2200" dirty="0">
                          <a:latin typeface="Calibri" panose="020F0502020204030204" pitchFamily="34" charset="0"/>
                        </a:rPr>
                        <a:t>3.7</a:t>
                      </a:r>
                    </a:p>
                  </a:txBody>
                  <a:tcPr anchor="ctr"/>
                </a:tc>
                <a:extLst>
                  <a:ext uri="{0D108BD9-81ED-4DB2-BD59-A6C34878D82A}">
                    <a16:rowId xmlns:a16="http://schemas.microsoft.com/office/drawing/2014/main" val="10008"/>
                  </a:ext>
                </a:extLst>
              </a:tr>
              <a:tr h="370840">
                <a:tc>
                  <a:txBody>
                    <a:bodyPr/>
                    <a:lstStyle/>
                    <a:p>
                      <a:pPr algn="ctr"/>
                      <a:r>
                        <a:rPr lang="en-US" sz="2200" dirty="0">
                          <a:latin typeface="Calibri" panose="020F0502020204030204" pitchFamily="34" charset="0"/>
                        </a:rPr>
                        <a:t>65%</a:t>
                      </a:r>
                    </a:p>
                  </a:txBody>
                  <a:tcPr anchor="ctr"/>
                </a:tc>
                <a:tc>
                  <a:txBody>
                    <a:bodyPr/>
                    <a:lstStyle/>
                    <a:p>
                      <a:pPr algn="ctr"/>
                      <a:r>
                        <a:rPr lang="en-US" sz="2200" dirty="0">
                          <a:latin typeface="Calibri" panose="020F0502020204030204" pitchFamily="34" charset="0"/>
                        </a:rPr>
                        <a:t>3.1</a:t>
                      </a:r>
                    </a:p>
                  </a:txBody>
                  <a:tcPr anchor="ctr"/>
                </a:tc>
                <a:tc>
                  <a:txBody>
                    <a:bodyPr/>
                    <a:lstStyle/>
                    <a:p>
                      <a:pPr algn="ctr"/>
                      <a:r>
                        <a:rPr lang="en-US" sz="2200" dirty="0">
                          <a:latin typeface="Calibri" panose="020F0502020204030204" pitchFamily="34" charset="0"/>
                        </a:rPr>
                        <a:t>4.9</a:t>
                      </a:r>
                    </a:p>
                  </a:txBody>
                  <a:tcPr anchor="ctr"/>
                </a:tc>
                <a:tc>
                  <a:txBody>
                    <a:bodyPr/>
                    <a:lstStyle/>
                    <a:p>
                      <a:pPr algn="ctr"/>
                      <a:r>
                        <a:rPr lang="en-US" sz="2200" dirty="0">
                          <a:latin typeface="Calibri" panose="020F0502020204030204" pitchFamily="34" charset="0"/>
                        </a:rPr>
                        <a:t>3.7</a:t>
                      </a:r>
                    </a:p>
                  </a:txBody>
                  <a:tcPr anchor="ctr"/>
                </a:tc>
                <a:extLst>
                  <a:ext uri="{0D108BD9-81ED-4DB2-BD59-A6C34878D82A}">
                    <a16:rowId xmlns:a16="http://schemas.microsoft.com/office/drawing/2014/main" val="10009"/>
                  </a:ext>
                </a:extLst>
              </a:tr>
            </a:tbl>
          </a:graphicData>
        </a:graphic>
      </p:graphicFrame>
      <p:sp>
        <p:nvSpPr>
          <p:cNvPr id="13" name="Rectangle 12">
            <a:extLst>
              <a:ext uri="{FF2B5EF4-FFF2-40B4-BE49-F238E27FC236}">
                <a16:creationId xmlns:a16="http://schemas.microsoft.com/office/drawing/2014/main" id="{F96E52B1-AEF5-794D-A394-5D5F9BB5F6C8}"/>
              </a:ext>
            </a:extLst>
          </p:cNvPr>
          <p:cNvSpPr/>
          <p:nvPr/>
        </p:nvSpPr>
        <p:spPr>
          <a:xfrm>
            <a:off x="3027474" y="3129808"/>
            <a:ext cx="5573016" cy="457200"/>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6A63105-F362-2A46-AE6D-33162A6FA091}"/>
              </a:ext>
            </a:extLst>
          </p:cNvPr>
          <p:cNvSpPr/>
          <p:nvPr/>
        </p:nvSpPr>
        <p:spPr>
          <a:xfrm>
            <a:off x="3027474" y="3584782"/>
            <a:ext cx="5573016" cy="457200"/>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BB430C5B-DAA3-EB42-8DA7-6A25C264C6BB}"/>
              </a:ext>
            </a:extLst>
          </p:cNvPr>
          <p:cNvSpPr/>
          <p:nvPr/>
        </p:nvSpPr>
        <p:spPr>
          <a:xfrm>
            <a:off x="3027474" y="3949785"/>
            <a:ext cx="5573016" cy="457200"/>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F86B9A58-66EA-C14F-85F0-96B2E4084BFC}"/>
              </a:ext>
            </a:extLst>
          </p:cNvPr>
          <p:cNvSpPr/>
          <p:nvPr/>
        </p:nvSpPr>
        <p:spPr>
          <a:xfrm>
            <a:off x="3027474" y="2733354"/>
            <a:ext cx="5573016" cy="457200"/>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95E7732F-728D-424B-A7EE-7C5C05A3B694}"/>
              </a:ext>
            </a:extLst>
          </p:cNvPr>
          <p:cNvSpPr/>
          <p:nvPr/>
        </p:nvSpPr>
        <p:spPr>
          <a:xfrm>
            <a:off x="3027474" y="4422261"/>
            <a:ext cx="5573016" cy="1683863"/>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5254366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22" presetClass="exit" presetSubtype="1" fill="hold" grpId="0" nodeType="clickEffect">
                                  <p:stCondLst>
                                    <p:cond delay="0"/>
                                  </p:stCondLst>
                                  <p:childTnLst>
                                    <p:animEffect transition="out" filter="wipe(up)">
                                      <p:cBhvr>
                                        <p:cTn id="22" dur="500"/>
                                        <p:tgtEl>
                                          <p:spTgt spid="17"/>
                                        </p:tgtEl>
                                      </p:cBhvr>
                                    </p:animEffect>
                                    <p:set>
                                      <p:cBhvr>
                                        <p:cTn id="23" dur="1" fill="hold">
                                          <p:stCondLst>
                                            <p:cond delay="499"/>
                                          </p:stCondLst>
                                        </p:cTn>
                                        <p:tgtEl>
                                          <p:spTgt spid="1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animBg="1"/>
      <p:bldP spid="16" grpId="0" animBg="1"/>
      <p:bldP spid="1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One-Way Sensitivity Analysis</a:t>
            </a:r>
          </a:p>
        </p:txBody>
      </p:sp>
      <p:graphicFrame>
        <p:nvGraphicFramePr>
          <p:cNvPr id="4" name="Table 3"/>
          <p:cNvGraphicFramePr>
            <a:graphicFrameLocks noGrp="1"/>
          </p:cNvGraphicFramePr>
          <p:nvPr>
            <p:extLst>
              <p:ext uri="{D42A27DB-BD31-4B8C-83A1-F6EECF244321}">
                <p14:modId xmlns:p14="http://schemas.microsoft.com/office/powerpoint/2010/main" val="2587029122"/>
              </p:ext>
            </p:extLst>
          </p:nvPr>
        </p:nvGraphicFramePr>
        <p:xfrm>
          <a:off x="847725" y="1397000"/>
          <a:ext cx="7448550" cy="4724400"/>
        </p:xfrm>
        <a:graphic>
          <a:graphicData uri="http://schemas.openxmlformats.org/drawingml/2006/table">
            <a:tbl>
              <a:tblPr firstRow="1" bandRow="1">
                <a:tableStyleId>{5C22544A-7EE6-4342-B048-85BDC9FD1C3A}</a:tableStyleId>
              </a:tblPr>
              <a:tblGrid>
                <a:gridCol w="2190750">
                  <a:extLst>
                    <a:ext uri="{9D8B030D-6E8A-4147-A177-3AD203B41FA5}">
                      <a16:colId xmlns:a16="http://schemas.microsoft.com/office/drawing/2014/main" val="20000"/>
                    </a:ext>
                  </a:extLst>
                </a:gridCol>
                <a:gridCol w="1752600">
                  <a:extLst>
                    <a:ext uri="{9D8B030D-6E8A-4147-A177-3AD203B41FA5}">
                      <a16:colId xmlns:a16="http://schemas.microsoft.com/office/drawing/2014/main" val="20001"/>
                    </a:ext>
                  </a:extLst>
                </a:gridCol>
                <a:gridCol w="1752600">
                  <a:extLst>
                    <a:ext uri="{9D8B030D-6E8A-4147-A177-3AD203B41FA5}">
                      <a16:colId xmlns:a16="http://schemas.microsoft.com/office/drawing/2014/main" val="20002"/>
                    </a:ext>
                  </a:extLst>
                </a:gridCol>
                <a:gridCol w="1752600">
                  <a:extLst>
                    <a:ext uri="{9D8B030D-6E8A-4147-A177-3AD203B41FA5}">
                      <a16:colId xmlns:a16="http://schemas.microsoft.com/office/drawing/2014/main" val="20003"/>
                    </a:ext>
                  </a:extLst>
                </a:gridCol>
              </a:tblGrid>
              <a:tr h="548640">
                <a:tc rowSpan="2">
                  <a:txBody>
                    <a:bodyPr/>
                    <a:lstStyle/>
                    <a:p>
                      <a:pPr algn="ctr"/>
                      <a:r>
                        <a:rPr lang="en-US" sz="2200" i="0" dirty="0">
                          <a:latin typeface="Calibri" panose="020F0502020204030204" pitchFamily="34" charset="0"/>
                        </a:rPr>
                        <a:t>Probability of early detection (Primary care)</a:t>
                      </a:r>
                      <a:endParaRPr lang="en-US" sz="2200" i="1" baseline="-25000" dirty="0">
                        <a:latin typeface="Calibri" panose="020F0502020204030204" pitchFamily="34" charset="0"/>
                      </a:endParaRPr>
                    </a:p>
                  </a:txBody>
                  <a:tcPr anchor="ctr"/>
                </a:tc>
                <a:tc gridSpan="3">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200" dirty="0">
                          <a:latin typeface="Calibri" panose="020F0502020204030204" pitchFamily="34" charset="0"/>
                        </a:rPr>
                        <a:t>Life Expectancy</a:t>
                      </a:r>
                    </a:p>
                  </a:txBody>
                  <a:tcPr anchor="ctr"/>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2200" dirty="0">
                        <a:latin typeface="Calibri" panose="020F0502020204030204" pitchFamily="34" charset="0"/>
                      </a:endParaRPr>
                    </a:p>
                  </a:txBody>
                  <a:tcPr anchor="ctr"/>
                </a:tc>
                <a:tc hMerge="1">
                  <a:txBody>
                    <a:bodyPr/>
                    <a:lstStyle/>
                    <a:p>
                      <a:pPr algn="ctr"/>
                      <a:endParaRPr lang="en-US" sz="2200" dirty="0">
                        <a:latin typeface="Calibri" panose="020F0502020204030204" pitchFamily="34" charset="0"/>
                      </a:endParaRPr>
                    </a:p>
                  </a:txBody>
                  <a:tcPr anchor="ctr"/>
                </a:tc>
                <a:extLst>
                  <a:ext uri="{0D108BD9-81ED-4DB2-BD59-A6C34878D82A}">
                    <a16:rowId xmlns:a16="http://schemas.microsoft.com/office/drawing/2014/main" val="10000"/>
                  </a:ext>
                </a:extLst>
              </a:tr>
              <a:tr h="548640">
                <a:tc vMerge="1">
                  <a:txBody>
                    <a:bodyPr/>
                    <a:lstStyle/>
                    <a:p>
                      <a:endParaRPr lang="en-US"/>
                    </a:p>
                  </a:txBody>
                  <a:tcPr/>
                </a:tc>
                <a:tc>
                  <a:txBody>
                    <a:bodyPr/>
                    <a:lstStyle/>
                    <a:p>
                      <a:pPr algn="ctr"/>
                      <a:r>
                        <a:rPr lang="en-US" sz="2200" b="1" dirty="0">
                          <a:solidFill>
                            <a:schemeClr val="bg1"/>
                          </a:solidFill>
                          <a:latin typeface="Calibri" panose="020F0502020204030204" pitchFamily="34" charset="0"/>
                        </a:rPr>
                        <a:t>Routine practice</a:t>
                      </a:r>
                    </a:p>
                  </a:txBody>
                  <a:tcPr anchor="ctr">
                    <a:solidFill>
                      <a:schemeClr val="accent1"/>
                    </a:solidFill>
                  </a:tcPr>
                </a:tc>
                <a:tc>
                  <a:txBody>
                    <a:bodyPr/>
                    <a:lstStyle/>
                    <a:p>
                      <a:pPr algn="ctr"/>
                      <a:r>
                        <a:rPr lang="en-US" sz="2200" b="1" dirty="0">
                          <a:solidFill>
                            <a:schemeClr val="bg1"/>
                          </a:solidFill>
                          <a:latin typeface="Calibri" panose="020F0502020204030204" pitchFamily="34" charset="0"/>
                        </a:rPr>
                        <a:t>Primary Care</a:t>
                      </a:r>
                    </a:p>
                  </a:txBody>
                  <a:tcPr anchor="ctr">
                    <a:solidFill>
                      <a:schemeClr val="accent1"/>
                    </a:solidFill>
                  </a:tcPr>
                </a:tc>
                <a:tc>
                  <a:txBody>
                    <a:bodyPr/>
                    <a:lstStyle/>
                    <a:p>
                      <a:pPr algn="ctr"/>
                      <a:r>
                        <a:rPr lang="en-US" sz="2200" b="1" dirty="0">
                          <a:solidFill>
                            <a:schemeClr val="bg1"/>
                          </a:solidFill>
                          <a:latin typeface="Calibri" panose="020F0502020204030204" pitchFamily="34" charset="0"/>
                        </a:rPr>
                        <a:t>Hospital Care</a:t>
                      </a:r>
                    </a:p>
                  </a:txBody>
                  <a:tcPr anchor="ctr">
                    <a:solidFill>
                      <a:schemeClr val="accent1"/>
                    </a:solidFill>
                  </a:tcPr>
                </a:tc>
                <a:extLst>
                  <a:ext uri="{0D108BD9-81ED-4DB2-BD59-A6C34878D82A}">
                    <a16:rowId xmlns:a16="http://schemas.microsoft.com/office/drawing/2014/main" val="10001"/>
                  </a:ext>
                </a:extLst>
              </a:tr>
              <a:tr h="370840">
                <a:tc>
                  <a:txBody>
                    <a:bodyPr/>
                    <a:lstStyle/>
                    <a:p>
                      <a:pPr algn="ctr"/>
                      <a:r>
                        <a:rPr lang="en-US" sz="2200" dirty="0">
                          <a:latin typeface="Calibri" panose="020F0502020204030204" pitchFamily="34" charset="0"/>
                        </a:rPr>
                        <a:t>30%</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a:ln>
                            <a:noFill/>
                          </a:ln>
                          <a:solidFill>
                            <a:prstClr val="black"/>
                          </a:solidFill>
                          <a:effectLst/>
                          <a:uLnTx/>
                          <a:uFillTx/>
                          <a:latin typeface="Calibri" panose="020F0502020204030204" pitchFamily="34" charset="0"/>
                          <a:ea typeface="+mn-ea"/>
                          <a:cs typeface="+mn-cs"/>
                        </a:rPr>
                        <a:t>3.1</a:t>
                      </a:r>
                      <a:endParaRPr kumimoji="0" lang="en-US" sz="2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endParaRPr>
                    </a:p>
                  </a:txBody>
                  <a:tcPr anchor="ctr"/>
                </a:tc>
                <a:tc>
                  <a:txBody>
                    <a:bodyPr/>
                    <a:lstStyle/>
                    <a:p>
                      <a:pPr algn="ctr"/>
                      <a:r>
                        <a:rPr lang="en-US" sz="2200" dirty="0">
                          <a:latin typeface="Calibri" panose="020F0502020204030204" pitchFamily="34" charset="0"/>
                        </a:rPr>
                        <a:t>2.8</a:t>
                      </a:r>
                    </a:p>
                  </a:txBody>
                  <a:tcPr anchor="ctr"/>
                </a:tc>
                <a:tc>
                  <a:txBody>
                    <a:bodyPr/>
                    <a:lstStyle/>
                    <a:p>
                      <a:pPr algn="ctr"/>
                      <a:r>
                        <a:rPr kumimoji="0" lang="en-US" sz="2200" b="0" i="0" u="none" strike="noStrike" kern="1200" cap="none" spc="0" normalizeH="0" baseline="0" noProof="0">
                          <a:ln>
                            <a:noFill/>
                          </a:ln>
                          <a:solidFill>
                            <a:prstClr val="black"/>
                          </a:solidFill>
                          <a:effectLst/>
                          <a:uLnTx/>
                          <a:uFillTx/>
                          <a:latin typeface="Calibri" panose="020F0502020204030204" pitchFamily="34" charset="0"/>
                          <a:ea typeface="+mn-ea"/>
                          <a:cs typeface="+mn-cs"/>
                        </a:rPr>
                        <a:t>3.7</a:t>
                      </a:r>
                      <a:endParaRPr lang="en-US" sz="2200" dirty="0">
                        <a:latin typeface="Calibri" panose="020F0502020204030204" pitchFamily="34" charset="0"/>
                      </a:endParaRPr>
                    </a:p>
                  </a:txBody>
                  <a:tcPr anchor="ctr"/>
                </a:tc>
                <a:extLst>
                  <a:ext uri="{0D108BD9-81ED-4DB2-BD59-A6C34878D82A}">
                    <a16:rowId xmlns:a16="http://schemas.microsoft.com/office/drawing/2014/main" val="10002"/>
                  </a:ext>
                </a:extLst>
              </a:tr>
              <a:tr h="370840">
                <a:tc>
                  <a:txBody>
                    <a:bodyPr/>
                    <a:lstStyle/>
                    <a:p>
                      <a:pPr algn="ctr"/>
                      <a:r>
                        <a:rPr lang="en-US" sz="2200" dirty="0">
                          <a:latin typeface="Calibri" panose="020F0502020204030204" pitchFamily="34" charset="0"/>
                        </a:rPr>
                        <a:t>35%</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a:ln>
                            <a:noFill/>
                          </a:ln>
                          <a:solidFill>
                            <a:prstClr val="black"/>
                          </a:solidFill>
                          <a:effectLst/>
                          <a:uLnTx/>
                          <a:uFillTx/>
                          <a:latin typeface="Calibri" panose="020F0502020204030204" pitchFamily="34" charset="0"/>
                          <a:ea typeface="+mn-ea"/>
                          <a:cs typeface="+mn-cs"/>
                        </a:rPr>
                        <a:t>3.1</a:t>
                      </a:r>
                      <a:endParaRPr kumimoji="0" lang="en-US" sz="2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endParaRPr>
                    </a:p>
                  </a:txBody>
                  <a:tcPr anchor="ctr"/>
                </a:tc>
                <a:tc>
                  <a:txBody>
                    <a:bodyPr/>
                    <a:lstStyle/>
                    <a:p>
                      <a:pPr algn="ctr"/>
                      <a:r>
                        <a:rPr lang="en-US" sz="2200" dirty="0">
                          <a:latin typeface="Calibri" panose="020F0502020204030204" pitchFamily="34" charset="0"/>
                        </a:rPr>
                        <a:t>3.1</a:t>
                      </a:r>
                    </a:p>
                  </a:txBody>
                  <a:tcPr anchor="ctr"/>
                </a:tc>
                <a:tc>
                  <a:txBody>
                    <a:bodyPr/>
                    <a:lstStyle/>
                    <a:p>
                      <a:pPr algn="ctr"/>
                      <a:r>
                        <a:rPr kumimoji="0" lang="en-US" sz="2200" b="0" i="0" u="none" strike="noStrike" kern="1200" cap="none" spc="0" normalizeH="0" baseline="0" noProof="0">
                          <a:ln>
                            <a:noFill/>
                          </a:ln>
                          <a:solidFill>
                            <a:prstClr val="black"/>
                          </a:solidFill>
                          <a:effectLst/>
                          <a:uLnTx/>
                          <a:uFillTx/>
                          <a:latin typeface="Calibri" panose="020F0502020204030204" pitchFamily="34" charset="0"/>
                          <a:ea typeface="+mn-ea"/>
                          <a:cs typeface="+mn-cs"/>
                        </a:rPr>
                        <a:t>3.7</a:t>
                      </a:r>
                      <a:endParaRPr lang="en-US" sz="2200" dirty="0">
                        <a:latin typeface="Calibri" panose="020F0502020204030204" pitchFamily="34" charset="0"/>
                      </a:endParaRPr>
                    </a:p>
                  </a:txBody>
                  <a:tcPr anchor="ctr"/>
                </a:tc>
                <a:extLst>
                  <a:ext uri="{0D108BD9-81ED-4DB2-BD59-A6C34878D82A}">
                    <a16:rowId xmlns:a16="http://schemas.microsoft.com/office/drawing/2014/main" val="10003"/>
                  </a:ext>
                </a:extLst>
              </a:tr>
              <a:tr h="370840">
                <a:tc>
                  <a:txBody>
                    <a:bodyPr/>
                    <a:lstStyle/>
                    <a:p>
                      <a:pPr algn="ctr"/>
                      <a:r>
                        <a:rPr lang="en-US" sz="2200" dirty="0">
                          <a:latin typeface="Calibri" panose="020F0502020204030204" pitchFamily="34" charset="0"/>
                        </a:rPr>
                        <a:t>40%</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a:ln>
                            <a:noFill/>
                          </a:ln>
                          <a:solidFill>
                            <a:prstClr val="black"/>
                          </a:solidFill>
                          <a:effectLst/>
                          <a:uLnTx/>
                          <a:uFillTx/>
                          <a:latin typeface="Calibri" panose="020F0502020204030204" pitchFamily="34" charset="0"/>
                          <a:ea typeface="+mn-ea"/>
                          <a:cs typeface="+mn-cs"/>
                        </a:rPr>
                        <a:t>3.1</a:t>
                      </a:r>
                      <a:endParaRPr kumimoji="0" lang="en-US" sz="2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endParaRPr>
                    </a:p>
                  </a:txBody>
                  <a:tcPr anchor="ctr"/>
                </a:tc>
                <a:tc>
                  <a:txBody>
                    <a:bodyPr/>
                    <a:lstStyle/>
                    <a:p>
                      <a:pPr algn="ctr"/>
                      <a:r>
                        <a:rPr lang="en-US" sz="2200" dirty="0">
                          <a:latin typeface="Calibri" panose="020F0502020204030204" pitchFamily="34" charset="0"/>
                        </a:rPr>
                        <a:t>3.4</a:t>
                      </a:r>
                    </a:p>
                  </a:txBody>
                  <a:tcPr anchor="ctr"/>
                </a:tc>
                <a:tc>
                  <a:txBody>
                    <a:bodyPr/>
                    <a:lstStyle/>
                    <a:p>
                      <a:pPr algn="ctr"/>
                      <a:r>
                        <a:rPr kumimoji="0" lang="en-US" sz="2200" b="0" i="0" u="none" strike="noStrike" kern="1200" cap="none" spc="0" normalizeH="0" baseline="0" noProof="0">
                          <a:ln>
                            <a:noFill/>
                          </a:ln>
                          <a:solidFill>
                            <a:prstClr val="black"/>
                          </a:solidFill>
                          <a:effectLst/>
                          <a:uLnTx/>
                          <a:uFillTx/>
                          <a:latin typeface="Calibri" panose="020F0502020204030204" pitchFamily="34" charset="0"/>
                          <a:ea typeface="+mn-ea"/>
                          <a:cs typeface="+mn-cs"/>
                        </a:rPr>
                        <a:t>3.7</a:t>
                      </a:r>
                      <a:endParaRPr lang="en-US" sz="2200" dirty="0">
                        <a:latin typeface="Calibri" panose="020F0502020204030204" pitchFamily="34" charset="0"/>
                      </a:endParaRPr>
                    </a:p>
                  </a:txBody>
                  <a:tcPr anchor="ctr"/>
                </a:tc>
                <a:extLst>
                  <a:ext uri="{0D108BD9-81ED-4DB2-BD59-A6C34878D82A}">
                    <a16:rowId xmlns:a16="http://schemas.microsoft.com/office/drawing/2014/main" val="10004"/>
                  </a:ext>
                </a:extLst>
              </a:tr>
              <a:tr h="370840">
                <a:tc>
                  <a:txBody>
                    <a:bodyPr/>
                    <a:lstStyle/>
                    <a:p>
                      <a:pPr algn="ctr"/>
                      <a:r>
                        <a:rPr lang="en-US" sz="2200" dirty="0">
                          <a:latin typeface="Calibri" panose="020F0502020204030204" pitchFamily="34" charset="0"/>
                        </a:rPr>
                        <a:t>45%</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a:ln>
                            <a:noFill/>
                          </a:ln>
                          <a:solidFill>
                            <a:prstClr val="black"/>
                          </a:solidFill>
                          <a:effectLst/>
                          <a:uLnTx/>
                          <a:uFillTx/>
                          <a:latin typeface="Calibri" panose="020F0502020204030204" pitchFamily="34" charset="0"/>
                          <a:ea typeface="+mn-ea"/>
                          <a:cs typeface="+mn-cs"/>
                        </a:rPr>
                        <a:t>3.1</a:t>
                      </a:r>
                      <a:endParaRPr kumimoji="0" lang="en-US" sz="2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endParaRPr>
                    </a:p>
                  </a:txBody>
                  <a:tcPr anchor="ctr"/>
                </a:tc>
                <a:tc>
                  <a:txBody>
                    <a:bodyPr/>
                    <a:lstStyle/>
                    <a:p>
                      <a:pPr algn="ctr"/>
                      <a:r>
                        <a:rPr lang="en-US" sz="2200" dirty="0">
                          <a:latin typeface="Calibri" panose="020F0502020204030204" pitchFamily="34" charset="0"/>
                        </a:rPr>
                        <a:t>3.7</a:t>
                      </a:r>
                    </a:p>
                  </a:txBody>
                  <a:tcPr anchor="ctr"/>
                </a:tc>
                <a:tc>
                  <a:txBody>
                    <a:bodyPr/>
                    <a:lstStyle/>
                    <a:p>
                      <a:pPr algn="ctr"/>
                      <a:r>
                        <a:rPr kumimoji="0" lang="en-US" sz="2200" b="0" i="0" u="none" strike="noStrike" kern="1200" cap="none" spc="0" normalizeH="0" baseline="0" noProof="0">
                          <a:ln>
                            <a:noFill/>
                          </a:ln>
                          <a:solidFill>
                            <a:prstClr val="black"/>
                          </a:solidFill>
                          <a:effectLst/>
                          <a:uLnTx/>
                          <a:uFillTx/>
                          <a:latin typeface="Calibri" panose="020F0502020204030204" pitchFamily="34" charset="0"/>
                          <a:ea typeface="+mn-ea"/>
                          <a:cs typeface="+mn-cs"/>
                        </a:rPr>
                        <a:t>3.7</a:t>
                      </a:r>
                      <a:endParaRPr lang="en-US" sz="2200" dirty="0">
                        <a:latin typeface="Calibri" panose="020F0502020204030204" pitchFamily="34" charset="0"/>
                      </a:endParaRPr>
                    </a:p>
                  </a:txBody>
                  <a:tcPr anchor="ctr"/>
                </a:tc>
                <a:extLst>
                  <a:ext uri="{0D108BD9-81ED-4DB2-BD59-A6C34878D82A}">
                    <a16:rowId xmlns:a16="http://schemas.microsoft.com/office/drawing/2014/main" val="10005"/>
                  </a:ext>
                </a:extLst>
              </a:tr>
              <a:tr h="370840">
                <a:tc>
                  <a:txBody>
                    <a:bodyPr/>
                    <a:lstStyle/>
                    <a:p>
                      <a:pPr algn="ctr"/>
                      <a:r>
                        <a:rPr lang="en-US" sz="2200" dirty="0">
                          <a:latin typeface="Calibri" panose="020F0502020204030204" pitchFamily="34" charset="0"/>
                        </a:rPr>
                        <a:t>50%</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3.1</a:t>
                      </a:r>
                    </a:p>
                  </a:txBody>
                  <a:tcPr anchor="ctr"/>
                </a:tc>
                <a:tc>
                  <a:txBody>
                    <a:bodyPr/>
                    <a:lstStyle/>
                    <a:p>
                      <a:pPr algn="ctr"/>
                      <a:r>
                        <a:rPr lang="en-US" sz="2200" dirty="0">
                          <a:latin typeface="Calibri" panose="020F0502020204030204" pitchFamily="34" charset="0"/>
                        </a:rPr>
                        <a:t>4.0</a:t>
                      </a:r>
                    </a:p>
                  </a:txBody>
                  <a:tcPr anchor="ctr"/>
                </a:tc>
                <a:tc>
                  <a:txBody>
                    <a:bodyPr/>
                    <a:lstStyle/>
                    <a:p>
                      <a:pPr algn="ctr"/>
                      <a:r>
                        <a:rPr kumimoji="0" lang="en-US" sz="2200" b="0" i="0" u="none" strike="noStrike" kern="1200" cap="none" spc="0" normalizeH="0" baseline="0" noProof="0">
                          <a:ln>
                            <a:noFill/>
                          </a:ln>
                          <a:solidFill>
                            <a:prstClr val="black"/>
                          </a:solidFill>
                          <a:effectLst/>
                          <a:uLnTx/>
                          <a:uFillTx/>
                          <a:latin typeface="Calibri" panose="020F0502020204030204" pitchFamily="34" charset="0"/>
                          <a:ea typeface="+mn-ea"/>
                          <a:cs typeface="+mn-cs"/>
                        </a:rPr>
                        <a:t>3.7</a:t>
                      </a:r>
                      <a:endParaRPr lang="en-US" sz="2200" dirty="0">
                        <a:latin typeface="Calibri" panose="020F0502020204030204" pitchFamily="34" charset="0"/>
                      </a:endParaRPr>
                    </a:p>
                  </a:txBody>
                  <a:tcPr anchor="ctr"/>
                </a:tc>
                <a:extLst>
                  <a:ext uri="{0D108BD9-81ED-4DB2-BD59-A6C34878D82A}">
                    <a16:rowId xmlns:a16="http://schemas.microsoft.com/office/drawing/2014/main" val="10006"/>
                  </a:ext>
                </a:extLst>
              </a:tr>
              <a:tr h="370840">
                <a:tc>
                  <a:txBody>
                    <a:bodyPr/>
                    <a:lstStyle/>
                    <a:p>
                      <a:pPr algn="ctr"/>
                      <a:r>
                        <a:rPr lang="en-US" sz="2200" dirty="0">
                          <a:latin typeface="Calibri" panose="020F0502020204030204" pitchFamily="34" charset="0"/>
                        </a:rPr>
                        <a:t>55%</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a:ln>
                            <a:noFill/>
                          </a:ln>
                          <a:solidFill>
                            <a:prstClr val="black"/>
                          </a:solidFill>
                          <a:effectLst/>
                          <a:uLnTx/>
                          <a:uFillTx/>
                          <a:latin typeface="Calibri" panose="020F0502020204030204" pitchFamily="34" charset="0"/>
                          <a:ea typeface="+mn-ea"/>
                          <a:cs typeface="+mn-cs"/>
                        </a:rPr>
                        <a:t>3.1</a:t>
                      </a:r>
                      <a:endParaRPr kumimoji="0" lang="en-US" sz="2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endParaRPr>
                    </a:p>
                  </a:txBody>
                  <a:tcPr anchor="ctr"/>
                </a:tc>
                <a:tc>
                  <a:txBody>
                    <a:bodyPr/>
                    <a:lstStyle/>
                    <a:p>
                      <a:pPr algn="ctr"/>
                      <a:r>
                        <a:rPr lang="en-US" sz="2200" dirty="0">
                          <a:latin typeface="Calibri" panose="020F0502020204030204" pitchFamily="34" charset="0"/>
                        </a:rPr>
                        <a:t>4.3</a:t>
                      </a:r>
                    </a:p>
                  </a:txBody>
                  <a:tcPr anchor="ctr"/>
                </a:tc>
                <a:tc>
                  <a:txBody>
                    <a:bodyPr/>
                    <a:lstStyle/>
                    <a:p>
                      <a:pPr algn="ctr"/>
                      <a:r>
                        <a:rPr kumimoji="0" lang="en-US" sz="2200" b="0" i="0" u="none" strike="noStrike" kern="1200" cap="none" spc="0" normalizeH="0" baseline="0" noProof="0">
                          <a:ln>
                            <a:noFill/>
                          </a:ln>
                          <a:solidFill>
                            <a:prstClr val="black"/>
                          </a:solidFill>
                          <a:effectLst/>
                          <a:uLnTx/>
                          <a:uFillTx/>
                          <a:latin typeface="Calibri" panose="020F0502020204030204" pitchFamily="34" charset="0"/>
                          <a:ea typeface="+mn-ea"/>
                          <a:cs typeface="+mn-cs"/>
                        </a:rPr>
                        <a:t>3.7</a:t>
                      </a:r>
                      <a:endParaRPr lang="en-US" sz="2200" dirty="0">
                        <a:latin typeface="Calibri" panose="020F0502020204030204" pitchFamily="34" charset="0"/>
                      </a:endParaRPr>
                    </a:p>
                  </a:txBody>
                  <a:tcPr anchor="ctr"/>
                </a:tc>
                <a:extLst>
                  <a:ext uri="{0D108BD9-81ED-4DB2-BD59-A6C34878D82A}">
                    <a16:rowId xmlns:a16="http://schemas.microsoft.com/office/drawing/2014/main" val="10007"/>
                  </a:ext>
                </a:extLst>
              </a:tr>
              <a:tr h="370840">
                <a:tc>
                  <a:txBody>
                    <a:bodyPr/>
                    <a:lstStyle/>
                    <a:p>
                      <a:pPr algn="ctr"/>
                      <a:r>
                        <a:rPr lang="en-US" sz="2200" dirty="0">
                          <a:latin typeface="Calibri" panose="020F0502020204030204" pitchFamily="34" charset="0"/>
                        </a:rPr>
                        <a:t>60%</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a:ln>
                            <a:noFill/>
                          </a:ln>
                          <a:solidFill>
                            <a:prstClr val="black"/>
                          </a:solidFill>
                          <a:effectLst/>
                          <a:uLnTx/>
                          <a:uFillTx/>
                          <a:latin typeface="Calibri" panose="020F0502020204030204" pitchFamily="34" charset="0"/>
                          <a:ea typeface="+mn-ea"/>
                          <a:cs typeface="+mn-cs"/>
                        </a:rPr>
                        <a:t>3.1</a:t>
                      </a:r>
                      <a:endParaRPr kumimoji="0" lang="en-US" sz="2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endParaRPr>
                    </a:p>
                  </a:txBody>
                  <a:tcPr anchor="ctr"/>
                </a:tc>
                <a:tc>
                  <a:txBody>
                    <a:bodyPr/>
                    <a:lstStyle/>
                    <a:p>
                      <a:pPr algn="ctr"/>
                      <a:r>
                        <a:rPr lang="en-US" sz="2200" dirty="0">
                          <a:latin typeface="Calibri" panose="020F0502020204030204" pitchFamily="34" charset="0"/>
                        </a:rPr>
                        <a:t>4.6</a:t>
                      </a:r>
                    </a:p>
                  </a:txBody>
                  <a:tcPr anchor="ctr"/>
                </a:tc>
                <a:tc>
                  <a:txBody>
                    <a:bodyPr/>
                    <a:lstStyle/>
                    <a:p>
                      <a:pPr algn="ctr"/>
                      <a:r>
                        <a:rPr kumimoji="0" lang="en-US" sz="2200" b="0" i="0" u="none" strike="noStrike" kern="1200" cap="none" spc="0" normalizeH="0" baseline="0" noProof="0">
                          <a:ln>
                            <a:noFill/>
                          </a:ln>
                          <a:solidFill>
                            <a:prstClr val="black"/>
                          </a:solidFill>
                          <a:effectLst/>
                          <a:uLnTx/>
                          <a:uFillTx/>
                          <a:latin typeface="Calibri" panose="020F0502020204030204" pitchFamily="34" charset="0"/>
                          <a:ea typeface="+mn-ea"/>
                          <a:cs typeface="+mn-cs"/>
                        </a:rPr>
                        <a:t>3.7</a:t>
                      </a:r>
                      <a:endParaRPr lang="en-US" sz="2200" dirty="0">
                        <a:latin typeface="Calibri" panose="020F0502020204030204" pitchFamily="34" charset="0"/>
                      </a:endParaRPr>
                    </a:p>
                  </a:txBody>
                  <a:tcPr anchor="ctr"/>
                </a:tc>
                <a:extLst>
                  <a:ext uri="{0D108BD9-81ED-4DB2-BD59-A6C34878D82A}">
                    <a16:rowId xmlns:a16="http://schemas.microsoft.com/office/drawing/2014/main" val="10008"/>
                  </a:ext>
                </a:extLst>
              </a:tr>
              <a:tr h="370840">
                <a:tc>
                  <a:txBody>
                    <a:bodyPr/>
                    <a:lstStyle/>
                    <a:p>
                      <a:pPr algn="ctr"/>
                      <a:r>
                        <a:rPr lang="en-US" sz="2200" dirty="0">
                          <a:latin typeface="Calibri" panose="020F0502020204030204" pitchFamily="34" charset="0"/>
                        </a:rPr>
                        <a:t>65%</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3.1</a:t>
                      </a:r>
                    </a:p>
                  </a:txBody>
                  <a:tcPr anchor="ctr"/>
                </a:tc>
                <a:tc>
                  <a:txBody>
                    <a:bodyPr/>
                    <a:lstStyle/>
                    <a:p>
                      <a:pPr algn="ctr"/>
                      <a:r>
                        <a:rPr lang="en-US" sz="2200" dirty="0">
                          <a:latin typeface="Calibri" panose="020F0502020204030204" pitchFamily="34" charset="0"/>
                        </a:rPr>
                        <a:t>4.9</a:t>
                      </a:r>
                    </a:p>
                  </a:txBody>
                  <a:tcPr anchor="ctr"/>
                </a:tc>
                <a:tc>
                  <a:txBody>
                    <a:bodyPr/>
                    <a:lstStyle/>
                    <a:p>
                      <a:pPr algn="ctr"/>
                      <a:r>
                        <a:rPr kumimoji="0" lang="en-US" sz="2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3.7</a:t>
                      </a:r>
                      <a:endParaRPr lang="en-US" sz="2200" dirty="0">
                        <a:latin typeface="Calibri" panose="020F0502020204030204" pitchFamily="34" charset="0"/>
                      </a:endParaRPr>
                    </a:p>
                  </a:txBody>
                  <a:tcPr anchor="ctr"/>
                </a:tc>
                <a:extLst>
                  <a:ext uri="{0D108BD9-81ED-4DB2-BD59-A6C34878D82A}">
                    <a16:rowId xmlns:a16="http://schemas.microsoft.com/office/drawing/2014/main" val="10009"/>
                  </a:ext>
                </a:extLst>
              </a:tr>
            </a:tbl>
          </a:graphicData>
        </a:graphic>
      </p:graphicFrame>
      <p:sp>
        <p:nvSpPr>
          <p:cNvPr id="5" name="Rectangle 4"/>
          <p:cNvSpPr/>
          <p:nvPr/>
        </p:nvSpPr>
        <p:spPr>
          <a:xfrm>
            <a:off x="6524625" y="2695575"/>
            <a:ext cx="1733550" cy="381000"/>
          </a:xfrm>
          <a:prstGeom prst="rect">
            <a:avLst/>
          </a:prstGeom>
          <a:noFill/>
          <a:ln w="571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6524625" y="3124200"/>
            <a:ext cx="1733550" cy="381000"/>
          </a:xfrm>
          <a:prstGeom prst="rect">
            <a:avLst/>
          </a:prstGeom>
          <a:noFill/>
          <a:ln w="571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6524625" y="3562350"/>
            <a:ext cx="1733550" cy="381000"/>
          </a:xfrm>
          <a:prstGeom prst="rect">
            <a:avLst/>
          </a:prstGeom>
          <a:noFill/>
          <a:ln w="571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4810125" y="3981450"/>
            <a:ext cx="3448050" cy="381000"/>
          </a:xfrm>
          <a:prstGeom prst="rect">
            <a:avLst/>
          </a:prstGeom>
          <a:noFill/>
          <a:ln w="571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4810125" y="4427904"/>
            <a:ext cx="1733550" cy="381000"/>
          </a:xfrm>
          <a:prstGeom prst="rect">
            <a:avLst/>
          </a:prstGeom>
          <a:noFill/>
          <a:ln w="571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4810125" y="4872404"/>
            <a:ext cx="1733550" cy="381000"/>
          </a:xfrm>
          <a:prstGeom prst="rect">
            <a:avLst/>
          </a:prstGeom>
          <a:noFill/>
          <a:ln w="571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4810125" y="5276850"/>
            <a:ext cx="1733550" cy="381000"/>
          </a:xfrm>
          <a:prstGeom prst="rect">
            <a:avLst/>
          </a:prstGeom>
          <a:noFill/>
          <a:ln w="571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4810125" y="5676900"/>
            <a:ext cx="1733550" cy="381000"/>
          </a:xfrm>
          <a:prstGeom prst="rect">
            <a:avLst/>
          </a:prstGeom>
          <a:noFill/>
          <a:ln w="571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147893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animBg="1"/>
      <p:bldP spid="12"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0432" y="274638"/>
            <a:ext cx="8303568" cy="1143000"/>
          </a:xfrm>
        </p:spPr>
        <p:txBody>
          <a:bodyPr/>
          <a:lstStyle/>
          <a:p>
            <a:r>
              <a:rPr lang="en-US" dirty="0"/>
              <a:t>Present One-Way SA (1)</a:t>
            </a:r>
          </a:p>
        </p:txBody>
      </p:sp>
      <p:sp>
        <p:nvSpPr>
          <p:cNvPr id="5" name="Rectangle 4"/>
          <p:cNvSpPr/>
          <p:nvPr/>
        </p:nvSpPr>
        <p:spPr>
          <a:xfrm>
            <a:off x="2729273" y="3497109"/>
            <a:ext cx="2749488" cy="512618"/>
          </a:xfrm>
          <a:prstGeom prst="rect">
            <a:avLst/>
          </a:prstGeom>
          <a:pattFill prst="zigZag">
            <a:fgClr>
              <a:srgbClr val="00B050"/>
            </a:fgClr>
            <a:bgClr>
              <a:schemeClr val="bg1"/>
            </a:bgClr>
          </a:patt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5499179" y="3497109"/>
            <a:ext cx="914400" cy="512618"/>
          </a:xfrm>
          <a:prstGeom prst="rect">
            <a:avLst/>
          </a:prstGeom>
          <a:pattFill prst="wdDnDiag">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3666652" y="4516264"/>
            <a:ext cx="1908151" cy="769441"/>
          </a:xfrm>
          <a:prstGeom prst="rect">
            <a:avLst/>
          </a:prstGeom>
          <a:noFill/>
        </p:spPr>
        <p:txBody>
          <a:bodyPr wrap="none" rtlCol="0">
            <a:spAutoFit/>
          </a:bodyPr>
          <a:lstStyle/>
          <a:p>
            <a:pPr algn="ctr"/>
            <a:r>
              <a:rPr lang="en-US" sz="2200" dirty="0">
                <a:latin typeface="Calibri" panose="020F0502020204030204" pitchFamily="34" charset="0"/>
              </a:rPr>
              <a:t>Probability of </a:t>
            </a:r>
          </a:p>
          <a:p>
            <a:pPr algn="ctr"/>
            <a:r>
              <a:rPr lang="en-US" sz="2200" dirty="0">
                <a:latin typeface="Calibri" panose="020F0502020204030204" pitchFamily="34" charset="0"/>
              </a:rPr>
              <a:t>early detection</a:t>
            </a:r>
          </a:p>
        </p:txBody>
      </p:sp>
      <p:grpSp>
        <p:nvGrpSpPr>
          <p:cNvPr id="15" name="Group 14"/>
          <p:cNvGrpSpPr/>
          <p:nvPr/>
        </p:nvGrpSpPr>
        <p:grpSpPr>
          <a:xfrm>
            <a:off x="2276878" y="4111558"/>
            <a:ext cx="4488767" cy="659785"/>
            <a:chOff x="2171947" y="5475663"/>
            <a:chExt cx="4488767" cy="659785"/>
          </a:xfrm>
        </p:grpSpPr>
        <p:grpSp>
          <p:nvGrpSpPr>
            <p:cNvPr id="12" name="Group 11"/>
            <p:cNvGrpSpPr/>
            <p:nvPr/>
          </p:nvGrpSpPr>
          <p:grpSpPr>
            <a:xfrm>
              <a:off x="2624342" y="5475663"/>
              <a:ext cx="3680660" cy="274320"/>
              <a:chOff x="2624342" y="5475663"/>
              <a:chExt cx="3680660" cy="274320"/>
            </a:xfrm>
          </p:grpSpPr>
          <p:cxnSp>
            <p:nvCxnSpPr>
              <p:cNvPr id="8" name="Straight Connector 7"/>
              <p:cNvCxnSpPr/>
              <p:nvPr/>
            </p:nvCxnSpPr>
            <p:spPr>
              <a:xfrm>
                <a:off x="2624342" y="5612823"/>
                <a:ext cx="36576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rot="5400000">
                <a:off x="6167842" y="5612823"/>
                <a:ext cx="27432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5400000">
                <a:off x="2487182" y="5612823"/>
                <a:ext cx="27432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3" name="TextBox 12"/>
            <p:cNvSpPr txBox="1"/>
            <p:nvPr/>
          </p:nvSpPr>
          <p:spPr>
            <a:xfrm>
              <a:off x="2171947" y="5673783"/>
              <a:ext cx="715260" cy="461665"/>
            </a:xfrm>
            <a:prstGeom prst="rect">
              <a:avLst/>
            </a:prstGeom>
            <a:noFill/>
          </p:spPr>
          <p:txBody>
            <a:bodyPr wrap="none" rtlCol="0">
              <a:spAutoFit/>
            </a:bodyPr>
            <a:lstStyle/>
            <a:p>
              <a:r>
                <a:rPr lang="en-US" sz="2400" dirty="0">
                  <a:latin typeface="Calibri" panose="020F0502020204030204" pitchFamily="34" charset="0"/>
                </a:rPr>
                <a:t>30%</a:t>
              </a:r>
            </a:p>
          </p:txBody>
        </p:sp>
        <p:sp>
          <p:nvSpPr>
            <p:cNvPr id="14" name="TextBox 13"/>
            <p:cNvSpPr txBox="1"/>
            <p:nvPr/>
          </p:nvSpPr>
          <p:spPr>
            <a:xfrm>
              <a:off x="5945454" y="5673783"/>
              <a:ext cx="715260" cy="461665"/>
            </a:xfrm>
            <a:prstGeom prst="rect">
              <a:avLst/>
            </a:prstGeom>
            <a:noFill/>
          </p:spPr>
          <p:txBody>
            <a:bodyPr wrap="none" rtlCol="0">
              <a:spAutoFit/>
            </a:bodyPr>
            <a:lstStyle/>
            <a:p>
              <a:r>
                <a:rPr lang="en-US" sz="2400" dirty="0">
                  <a:latin typeface="Calibri" panose="020F0502020204030204" pitchFamily="34" charset="0"/>
                </a:rPr>
                <a:t>65%</a:t>
              </a:r>
            </a:p>
          </p:txBody>
        </p:sp>
      </p:grpSp>
      <p:grpSp>
        <p:nvGrpSpPr>
          <p:cNvPr id="16" name="Group 15"/>
          <p:cNvGrpSpPr/>
          <p:nvPr/>
        </p:nvGrpSpPr>
        <p:grpSpPr>
          <a:xfrm>
            <a:off x="1173527" y="2895597"/>
            <a:ext cx="1978154" cy="823124"/>
            <a:chOff x="866849" y="4753406"/>
            <a:chExt cx="2231266" cy="823124"/>
          </a:xfrm>
        </p:grpSpPr>
        <p:sp>
          <p:nvSpPr>
            <p:cNvPr id="17" name="TextBox 16"/>
            <p:cNvSpPr txBox="1"/>
            <p:nvPr/>
          </p:nvSpPr>
          <p:spPr>
            <a:xfrm>
              <a:off x="866849" y="4753406"/>
              <a:ext cx="2231266" cy="430887"/>
            </a:xfrm>
            <a:prstGeom prst="rect">
              <a:avLst/>
            </a:prstGeom>
            <a:noFill/>
          </p:spPr>
          <p:txBody>
            <a:bodyPr wrap="square" rtlCol="0">
              <a:spAutoFit/>
            </a:bodyPr>
            <a:lstStyle/>
            <a:p>
              <a:r>
                <a:rPr lang="en-US" sz="2200" dirty="0">
                  <a:latin typeface="Constantia"/>
                  <a:cs typeface="Constantia"/>
                </a:rPr>
                <a:t>‘Hospital Care’</a:t>
              </a:r>
            </a:p>
          </p:txBody>
        </p:sp>
        <p:cxnSp>
          <p:nvCxnSpPr>
            <p:cNvPr id="18" name="Straight Arrow Connector 17"/>
            <p:cNvCxnSpPr>
              <a:cxnSpLocks/>
              <a:stCxn id="17" idx="2"/>
            </p:cNvCxnSpPr>
            <p:nvPr/>
          </p:nvCxnSpPr>
          <p:spPr>
            <a:xfrm>
              <a:off x="1982482" y="5184293"/>
              <a:ext cx="629814" cy="392237"/>
            </a:xfrm>
            <a:prstGeom prst="straightConnector1">
              <a:avLst/>
            </a:prstGeom>
            <a:ln w="38100" cmpd="sng">
              <a:solidFill>
                <a:srgbClr val="000000"/>
              </a:solidFill>
              <a:tailEnd type="arrow"/>
            </a:ln>
            <a:effectLst/>
          </p:spPr>
          <p:style>
            <a:lnRef idx="2">
              <a:schemeClr val="accent1"/>
            </a:lnRef>
            <a:fillRef idx="0">
              <a:schemeClr val="accent1"/>
            </a:fillRef>
            <a:effectRef idx="1">
              <a:schemeClr val="accent1"/>
            </a:effectRef>
            <a:fontRef idx="minor">
              <a:schemeClr val="tx1"/>
            </a:fontRef>
          </p:style>
        </p:cxnSp>
      </p:grpSp>
      <p:grpSp>
        <p:nvGrpSpPr>
          <p:cNvPr id="23" name="Group 22"/>
          <p:cNvGrpSpPr/>
          <p:nvPr/>
        </p:nvGrpSpPr>
        <p:grpSpPr>
          <a:xfrm>
            <a:off x="6475272" y="2876272"/>
            <a:ext cx="1879355" cy="822849"/>
            <a:chOff x="1220480" y="4772456"/>
            <a:chExt cx="1879355" cy="822849"/>
          </a:xfrm>
        </p:grpSpPr>
        <p:sp>
          <p:nvSpPr>
            <p:cNvPr id="24" name="TextBox 23"/>
            <p:cNvSpPr txBox="1"/>
            <p:nvPr/>
          </p:nvSpPr>
          <p:spPr>
            <a:xfrm>
              <a:off x="1220480" y="4772456"/>
              <a:ext cx="1879355" cy="430887"/>
            </a:xfrm>
            <a:prstGeom prst="rect">
              <a:avLst/>
            </a:prstGeom>
            <a:noFill/>
          </p:spPr>
          <p:txBody>
            <a:bodyPr wrap="square" rtlCol="0">
              <a:spAutoFit/>
            </a:bodyPr>
            <a:lstStyle/>
            <a:p>
              <a:pPr algn="ctr"/>
              <a:r>
                <a:rPr lang="en-US" sz="2200" dirty="0">
                  <a:latin typeface="Constantia"/>
                  <a:cs typeface="Constantia"/>
                </a:rPr>
                <a:t>‘Primary care’</a:t>
              </a:r>
            </a:p>
          </p:txBody>
        </p:sp>
        <p:cxnSp>
          <p:nvCxnSpPr>
            <p:cNvPr id="25" name="Straight Arrow Connector 24"/>
            <p:cNvCxnSpPr>
              <a:cxnSpLocks/>
              <a:stCxn id="24" idx="2"/>
            </p:cNvCxnSpPr>
            <p:nvPr/>
          </p:nvCxnSpPr>
          <p:spPr>
            <a:xfrm flipH="1">
              <a:off x="1234988" y="5203343"/>
              <a:ext cx="925170" cy="391962"/>
            </a:xfrm>
            <a:prstGeom prst="straightConnector1">
              <a:avLst/>
            </a:prstGeom>
            <a:ln w="38100" cmpd="sng">
              <a:solidFill>
                <a:srgbClr val="000000"/>
              </a:solidFill>
              <a:tailEnd type="arrow"/>
            </a:ln>
            <a:effectLst/>
          </p:spPr>
          <p:style>
            <a:lnRef idx="2">
              <a:schemeClr val="accent1"/>
            </a:lnRef>
            <a:fillRef idx="0">
              <a:schemeClr val="accent1"/>
            </a:fillRef>
            <a:effectRef idx="1">
              <a:schemeClr val="accent1"/>
            </a:effectRef>
            <a:fontRef idx="minor">
              <a:schemeClr val="tx1"/>
            </a:fontRef>
          </p:style>
        </p:cxnSp>
      </p:grpSp>
      <p:sp>
        <p:nvSpPr>
          <p:cNvPr id="27" name="5-Point Star 26"/>
          <p:cNvSpPr/>
          <p:nvPr/>
        </p:nvSpPr>
        <p:spPr>
          <a:xfrm>
            <a:off x="3799956" y="3535546"/>
            <a:ext cx="400725" cy="376151"/>
          </a:xfrm>
          <a:prstGeom prst="star5">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p:cNvGrpSpPr/>
          <p:nvPr/>
        </p:nvGrpSpPr>
        <p:grpSpPr>
          <a:xfrm>
            <a:off x="6966760" y="4852450"/>
            <a:ext cx="2058750" cy="430887"/>
            <a:chOff x="6861829" y="6216555"/>
            <a:chExt cx="2058750" cy="430887"/>
          </a:xfrm>
        </p:grpSpPr>
        <p:sp>
          <p:nvSpPr>
            <p:cNvPr id="29" name="TextBox 28"/>
            <p:cNvSpPr txBox="1"/>
            <p:nvPr/>
          </p:nvSpPr>
          <p:spPr>
            <a:xfrm>
              <a:off x="7262554" y="6216555"/>
              <a:ext cx="1658025" cy="430887"/>
            </a:xfrm>
            <a:prstGeom prst="rect">
              <a:avLst/>
            </a:prstGeom>
            <a:noFill/>
          </p:spPr>
          <p:txBody>
            <a:bodyPr wrap="square" rtlCol="0">
              <a:spAutoFit/>
            </a:bodyPr>
            <a:lstStyle/>
            <a:p>
              <a:pPr algn="ctr"/>
              <a:r>
                <a:rPr lang="en-US" sz="2200" b="1" dirty="0">
                  <a:latin typeface="Constantia"/>
                  <a:cs typeface="Constantia"/>
                </a:rPr>
                <a:t>= Base case</a:t>
              </a:r>
            </a:p>
          </p:txBody>
        </p:sp>
        <p:sp>
          <p:nvSpPr>
            <p:cNvPr id="26" name="5-Point Star 25"/>
            <p:cNvSpPr/>
            <p:nvPr/>
          </p:nvSpPr>
          <p:spPr>
            <a:xfrm>
              <a:off x="6861829" y="6271291"/>
              <a:ext cx="400725" cy="376151"/>
            </a:xfrm>
            <a:prstGeom prst="star5">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6165799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9" grpId="0"/>
      <p:bldP spid="27"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Picture 27">
            <a:extLst>
              <a:ext uri="{FF2B5EF4-FFF2-40B4-BE49-F238E27FC236}">
                <a16:creationId xmlns:a16="http://schemas.microsoft.com/office/drawing/2014/main" id="{94576190-FF77-9642-964C-C52B6C484B61}"/>
              </a:ext>
            </a:extLst>
          </p:cNvPr>
          <p:cNvPicPr>
            <a:picLocks noChangeAspect="1"/>
          </p:cNvPicPr>
          <p:nvPr/>
        </p:nvPicPr>
        <p:blipFill>
          <a:blip r:embed="rId3"/>
          <a:stretch>
            <a:fillRect/>
          </a:stretch>
        </p:blipFill>
        <p:spPr>
          <a:xfrm>
            <a:off x="1687840" y="1745614"/>
            <a:ext cx="5925183" cy="4443888"/>
          </a:xfrm>
          <a:prstGeom prst="rect">
            <a:avLst/>
          </a:prstGeom>
        </p:spPr>
      </p:pic>
      <p:sp>
        <p:nvSpPr>
          <p:cNvPr id="2" name="Title 1"/>
          <p:cNvSpPr>
            <a:spLocks noGrp="1"/>
          </p:cNvSpPr>
          <p:nvPr>
            <p:ph type="title"/>
          </p:nvPr>
        </p:nvSpPr>
        <p:spPr>
          <a:xfrm>
            <a:off x="840431" y="274638"/>
            <a:ext cx="8198637" cy="1143000"/>
          </a:xfrm>
        </p:spPr>
        <p:txBody>
          <a:bodyPr/>
          <a:lstStyle/>
          <a:p>
            <a:r>
              <a:rPr lang="en-US" dirty="0"/>
              <a:t>Present One-Way SA (2)</a:t>
            </a:r>
          </a:p>
        </p:txBody>
      </p:sp>
    </p:spTree>
    <p:extLst>
      <p:ext uri="{BB962C8B-B14F-4D97-AF65-F5344CB8AC3E}">
        <p14:creationId xmlns:p14="http://schemas.microsoft.com/office/powerpoint/2010/main" val="34829855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Two-Way Sensitivity Analysis</a:t>
            </a:r>
          </a:p>
        </p:txBody>
      </p:sp>
      <p:sp>
        <p:nvSpPr>
          <p:cNvPr id="3" name="Content Placeholder 2"/>
          <p:cNvSpPr>
            <a:spLocks noGrp="1"/>
          </p:cNvSpPr>
          <p:nvPr>
            <p:ph idx="1"/>
          </p:nvPr>
        </p:nvSpPr>
        <p:spPr/>
        <p:txBody>
          <a:bodyPr/>
          <a:lstStyle/>
          <a:p>
            <a:r>
              <a:rPr lang="en-US" dirty="0"/>
              <a:t>Systematically vary </a:t>
            </a:r>
            <a:r>
              <a:rPr lang="en-US" i="1" dirty="0"/>
              <a:t>two</a:t>
            </a:r>
            <a:r>
              <a:rPr lang="en-US" dirty="0"/>
              <a:t> parameters over range of uncertainty, keeping all others fixed</a:t>
            </a:r>
          </a:p>
          <a:p>
            <a:pPr marL="0" indent="0">
              <a:buNone/>
            </a:pPr>
            <a:r>
              <a:rPr lang="en-US" sz="2400" i="1" dirty="0">
                <a:latin typeface="Cambria" pitchFamily="18" charset="0"/>
              </a:rPr>
              <a:t>	</a:t>
            </a:r>
            <a:r>
              <a:rPr lang="en-US" sz="2400" dirty="0"/>
              <a:t> </a:t>
            </a:r>
            <a:r>
              <a:rPr lang="en-US" sz="2400" dirty="0" err="1"/>
              <a:t>p_PCed</a:t>
            </a:r>
            <a:r>
              <a:rPr lang="en-US" sz="2400" i="1" baseline="-25000" dirty="0">
                <a:latin typeface="Cambria" pitchFamily="18" charset="0"/>
              </a:rPr>
              <a:t> </a:t>
            </a:r>
            <a:r>
              <a:rPr lang="en-US" sz="2400" dirty="0">
                <a:latin typeface="Cambria" pitchFamily="18" charset="0"/>
              </a:rPr>
              <a:t>= 25%, </a:t>
            </a:r>
            <a:r>
              <a:rPr lang="en-US" sz="2400" dirty="0" err="1"/>
              <a:t>p_HCed</a:t>
            </a:r>
            <a:r>
              <a:rPr lang="en-US" sz="2400" i="1" baseline="-25000" dirty="0">
                <a:latin typeface="Cambria" pitchFamily="18" charset="0"/>
              </a:rPr>
              <a:t> </a:t>
            </a:r>
            <a:r>
              <a:rPr lang="en-US" sz="2400" dirty="0">
                <a:latin typeface="Cambria" pitchFamily="18" charset="0"/>
              </a:rPr>
              <a:t>= 30% </a:t>
            </a:r>
          </a:p>
          <a:p>
            <a:pPr marL="0" indent="0">
              <a:buNone/>
            </a:pPr>
            <a:r>
              <a:rPr lang="en-US" sz="2400" i="1" dirty="0">
                <a:latin typeface="Cambria" pitchFamily="18" charset="0"/>
              </a:rPr>
              <a:t>	</a:t>
            </a:r>
            <a:r>
              <a:rPr lang="en-US" sz="2400" dirty="0"/>
              <a:t> </a:t>
            </a:r>
            <a:r>
              <a:rPr lang="en-US" sz="2400" dirty="0" err="1"/>
              <a:t>p_PCed</a:t>
            </a:r>
            <a:r>
              <a:rPr lang="en-US" sz="2400" i="1" baseline="-25000" dirty="0">
                <a:latin typeface="Cambria" pitchFamily="18" charset="0"/>
              </a:rPr>
              <a:t> </a:t>
            </a:r>
            <a:r>
              <a:rPr lang="en-US" sz="2400" dirty="0">
                <a:latin typeface="Cambria" pitchFamily="18" charset="0"/>
              </a:rPr>
              <a:t>= 25%, </a:t>
            </a:r>
            <a:r>
              <a:rPr lang="en-US" sz="2400" dirty="0" err="1"/>
              <a:t>p_HCed</a:t>
            </a:r>
            <a:r>
              <a:rPr lang="en-US" sz="2400" i="1" baseline="-25000" dirty="0">
                <a:latin typeface="Cambria" pitchFamily="18" charset="0"/>
              </a:rPr>
              <a:t> </a:t>
            </a:r>
            <a:r>
              <a:rPr lang="en-US" sz="2400" dirty="0">
                <a:latin typeface="Cambria" pitchFamily="18" charset="0"/>
              </a:rPr>
              <a:t>= 40% </a:t>
            </a:r>
          </a:p>
          <a:p>
            <a:pPr marL="0" indent="0">
              <a:buNone/>
            </a:pPr>
            <a:r>
              <a:rPr lang="en-US" sz="2400" i="1" dirty="0">
                <a:latin typeface="Cambria" pitchFamily="18" charset="0"/>
              </a:rPr>
              <a:t>	</a:t>
            </a:r>
            <a:r>
              <a:rPr lang="en-US" sz="2400" dirty="0"/>
              <a:t> </a:t>
            </a:r>
            <a:r>
              <a:rPr lang="en-US" sz="2400" dirty="0" err="1"/>
              <a:t>p_PCed</a:t>
            </a:r>
            <a:r>
              <a:rPr lang="en-US" sz="2400" i="1" baseline="-25000" dirty="0">
                <a:latin typeface="Cambria" pitchFamily="18" charset="0"/>
              </a:rPr>
              <a:t> </a:t>
            </a:r>
            <a:r>
              <a:rPr lang="en-US" sz="2400" dirty="0">
                <a:latin typeface="Cambria" pitchFamily="18" charset="0"/>
              </a:rPr>
              <a:t>= 25%, </a:t>
            </a:r>
            <a:r>
              <a:rPr lang="en-US" sz="2400" dirty="0" err="1"/>
              <a:t>p_HCed</a:t>
            </a:r>
            <a:r>
              <a:rPr lang="en-US" sz="2400" i="1" baseline="-25000" dirty="0">
                <a:latin typeface="Cambria" pitchFamily="18" charset="0"/>
              </a:rPr>
              <a:t> </a:t>
            </a:r>
            <a:r>
              <a:rPr lang="en-US" sz="2400" dirty="0">
                <a:latin typeface="Cambria" pitchFamily="18" charset="0"/>
              </a:rPr>
              <a:t>= 50% </a:t>
            </a:r>
          </a:p>
          <a:p>
            <a:pPr marL="0" indent="0">
              <a:buNone/>
            </a:pPr>
            <a:r>
              <a:rPr lang="en-US" sz="2400" dirty="0">
                <a:latin typeface="Cambria" pitchFamily="18" charset="0"/>
              </a:rPr>
              <a:t>	</a:t>
            </a:r>
            <a:r>
              <a:rPr lang="en-US" sz="2400" dirty="0"/>
              <a:t> </a:t>
            </a:r>
            <a:r>
              <a:rPr lang="en-US" sz="2400" dirty="0" err="1"/>
              <a:t>p_PCed</a:t>
            </a:r>
            <a:r>
              <a:rPr lang="en-US" sz="2400" i="1" baseline="-25000" dirty="0">
                <a:latin typeface="Cambria" pitchFamily="18" charset="0"/>
              </a:rPr>
              <a:t> </a:t>
            </a:r>
            <a:r>
              <a:rPr lang="en-US" sz="2400" dirty="0">
                <a:latin typeface="Cambria" pitchFamily="18" charset="0"/>
              </a:rPr>
              <a:t>= 30%, </a:t>
            </a:r>
            <a:r>
              <a:rPr lang="en-US" sz="2400" dirty="0" err="1"/>
              <a:t>p_HCed</a:t>
            </a:r>
            <a:r>
              <a:rPr lang="en-US" sz="2400" i="1" baseline="-25000" dirty="0">
                <a:latin typeface="Cambria" pitchFamily="18" charset="0"/>
              </a:rPr>
              <a:t> </a:t>
            </a:r>
            <a:r>
              <a:rPr lang="en-US" sz="2400" dirty="0">
                <a:latin typeface="Cambria" pitchFamily="18" charset="0"/>
              </a:rPr>
              <a:t>= 30% </a:t>
            </a:r>
          </a:p>
          <a:p>
            <a:pPr marL="0" indent="0">
              <a:buNone/>
            </a:pPr>
            <a:r>
              <a:rPr lang="en-US" sz="2400" i="1" dirty="0">
                <a:latin typeface="Cambria" pitchFamily="18" charset="0"/>
              </a:rPr>
              <a:t>	</a:t>
            </a:r>
            <a:r>
              <a:rPr lang="en-US" sz="2400" dirty="0"/>
              <a:t> </a:t>
            </a:r>
            <a:r>
              <a:rPr lang="en-US" sz="2400" dirty="0" err="1"/>
              <a:t>p_PCed</a:t>
            </a:r>
            <a:r>
              <a:rPr lang="en-US" sz="2400" i="1" baseline="-25000" dirty="0">
                <a:latin typeface="Cambria" pitchFamily="18" charset="0"/>
              </a:rPr>
              <a:t> </a:t>
            </a:r>
            <a:r>
              <a:rPr lang="en-US" sz="2400" dirty="0">
                <a:latin typeface="Cambria" pitchFamily="18" charset="0"/>
              </a:rPr>
              <a:t>= 30%, </a:t>
            </a:r>
            <a:r>
              <a:rPr lang="en-US" sz="2400" dirty="0" err="1"/>
              <a:t>p_HCed</a:t>
            </a:r>
            <a:r>
              <a:rPr lang="en-US" sz="2400" i="1" baseline="-25000" dirty="0">
                <a:latin typeface="Cambria" pitchFamily="18" charset="0"/>
              </a:rPr>
              <a:t> </a:t>
            </a:r>
            <a:r>
              <a:rPr lang="en-US" sz="2400" dirty="0">
                <a:latin typeface="Cambria" pitchFamily="18" charset="0"/>
              </a:rPr>
              <a:t>= 40% </a:t>
            </a:r>
          </a:p>
          <a:p>
            <a:pPr marL="0" indent="0">
              <a:buNone/>
            </a:pPr>
            <a:r>
              <a:rPr lang="en-US" sz="2400" dirty="0"/>
              <a:t>	etc…</a:t>
            </a:r>
          </a:p>
          <a:p>
            <a:r>
              <a:rPr lang="en-US" dirty="0"/>
              <a:t>Particularly useful if one parameter influences the impact of the other on the optimal decision</a:t>
            </a:r>
          </a:p>
          <a:p>
            <a:endParaRPr lang="en-US" dirty="0"/>
          </a:p>
          <a:p>
            <a:endParaRPr lang="en-US" dirty="0"/>
          </a:p>
        </p:txBody>
      </p:sp>
    </p:spTree>
    <p:extLst>
      <p:ext uri="{BB962C8B-B14F-4D97-AF65-F5344CB8AC3E}">
        <p14:creationId xmlns:p14="http://schemas.microsoft.com/office/powerpoint/2010/main" val="13737471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Brief note NMB in CEA</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840431" y="1417637"/>
                <a:ext cx="8099031" cy="5344903"/>
              </a:xfrm>
            </p:spPr>
            <p:txBody>
              <a:bodyPr>
                <a:normAutofit/>
              </a:bodyPr>
              <a:lstStyle/>
              <a:p>
                <a:r>
                  <a:rPr lang="en-US" dirty="0"/>
                  <a:t>Consider a CEA that compares </a:t>
                </a:r>
                <a14:m>
                  <m:oMath xmlns:m="http://schemas.openxmlformats.org/officeDocument/2006/math">
                    <m:r>
                      <a:rPr lang="es-ES" b="0" i="1" smtClean="0">
                        <a:latin typeface="Cambria Math" panose="02040503050406030204" pitchFamily="18" charset="0"/>
                      </a:rPr>
                      <m:t>𝐷</m:t>
                    </m:r>
                  </m:oMath>
                </a14:m>
                <a:r>
                  <a:rPr lang="en-US" dirty="0"/>
                  <a:t> strategies in terms of their effectiveness, </a:t>
                </a:r>
                <a14:m>
                  <m:oMath xmlns:m="http://schemas.openxmlformats.org/officeDocument/2006/math">
                    <m:r>
                      <a:rPr lang="es-ES" b="0" i="1" smtClean="0">
                        <a:latin typeface="Cambria Math" panose="02040503050406030204" pitchFamily="18" charset="0"/>
                      </a:rPr>
                      <m:t>𝐸</m:t>
                    </m:r>
                  </m:oMath>
                </a14:m>
                <a:r>
                  <a:rPr lang="en-US" dirty="0"/>
                  <a:t>, and costs, </a:t>
                </a:r>
                <a14:m>
                  <m:oMath xmlns:m="http://schemas.openxmlformats.org/officeDocument/2006/math">
                    <m:r>
                      <a:rPr lang="es-ES" b="0" i="1" smtClean="0">
                        <a:latin typeface="Cambria Math" panose="02040503050406030204" pitchFamily="18" charset="0"/>
                      </a:rPr>
                      <m:t>𝐶</m:t>
                    </m:r>
                  </m:oMath>
                </a14:m>
                <a:r>
                  <a:rPr lang="en-US" dirty="0"/>
                  <a:t>. </a:t>
                </a:r>
              </a:p>
              <a:p>
                <a:endParaRPr lang="en-US" dirty="0"/>
              </a:p>
              <a:p>
                <a:r>
                  <a:rPr lang="en-US" dirty="0"/>
                  <a:t>The net benefit of a given strategy is often considered in monetary terms and referred to as Net Monetary Benefit (NMB).</a:t>
                </a:r>
              </a:p>
              <a:p>
                <a:endParaRPr lang="en-US" dirty="0"/>
              </a:p>
              <a:p>
                <a:r>
                  <a:rPr lang="es-ES" b="0" dirty="0" err="1"/>
                  <a:t>The</a:t>
                </a:r>
                <a:r>
                  <a:rPr lang="es-ES" b="0" dirty="0"/>
                  <a:t> </a:t>
                </a:r>
                <a:r>
                  <a:rPr lang="es-ES" b="1" dirty="0"/>
                  <a:t>NMB</a:t>
                </a:r>
                <a:r>
                  <a:rPr lang="es-ES" b="0" dirty="0"/>
                  <a:t> </a:t>
                </a:r>
                <a:r>
                  <a:rPr lang="es-ES" b="0" dirty="0" err="1"/>
                  <a:t>for</a:t>
                </a:r>
                <a:r>
                  <a:rPr lang="es-ES" b="0" dirty="0"/>
                  <a:t> </a:t>
                </a:r>
                <a:r>
                  <a:rPr lang="es-ES" b="0" dirty="0" err="1"/>
                  <a:t>strategy</a:t>
                </a:r>
                <a:r>
                  <a:rPr lang="es-ES" b="0" dirty="0"/>
                  <a:t> </a:t>
                </a:r>
                <a14:m>
                  <m:oMath xmlns:m="http://schemas.openxmlformats.org/officeDocument/2006/math">
                    <m:r>
                      <a:rPr lang="es-ES" b="0" i="1" smtClean="0">
                        <a:latin typeface="Cambria Math" panose="02040503050406030204" pitchFamily="18" charset="0"/>
                      </a:rPr>
                      <m:t>𝑑</m:t>
                    </m:r>
                  </m:oMath>
                </a14:m>
                <a:r>
                  <a:rPr lang="es-ES" b="0" dirty="0"/>
                  <a:t> </a:t>
                </a:r>
                <a:r>
                  <a:rPr lang="es-ES" b="0" dirty="0" err="1"/>
                  <a:t>is</a:t>
                </a:r>
                <a:r>
                  <a:rPr lang="es-ES" b="0" dirty="0"/>
                  <a:t> </a:t>
                </a:r>
                <a:r>
                  <a:rPr lang="es-ES" b="0" dirty="0" err="1"/>
                  <a:t>defined</a:t>
                </a:r>
                <a:r>
                  <a:rPr lang="es-ES" b="0" dirty="0"/>
                  <a:t> as </a:t>
                </a:r>
              </a:p>
              <a:p>
                <a:endParaRPr lang="es-ES" b="0" dirty="0"/>
              </a:p>
              <a:p>
                <a:pPr marL="114300" indent="0">
                  <a:buNone/>
                </a:pPr>
                <a14:m>
                  <m:oMathPara xmlns:m="http://schemas.openxmlformats.org/officeDocument/2006/math">
                    <m:oMathParaPr>
                      <m:jc m:val="centerGroup"/>
                    </m:oMathParaPr>
                    <m:oMath xmlns:m="http://schemas.openxmlformats.org/officeDocument/2006/math">
                      <m:r>
                        <a:rPr lang="es-ES" sz="3600" i="1">
                          <a:latin typeface="Cambria Math" panose="02040503050406030204" pitchFamily="18" charset="0"/>
                        </a:rPr>
                        <m:t>𝑁𝑀</m:t>
                      </m:r>
                      <m:sSub>
                        <m:sSubPr>
                          <m:ctrlPr>
                            <a:rPr lang="es-ES" sz="3600" i="1">
                              <a:latin typeface="Cambria Math" panose="02040503050406030204" pitchFamily="18" charset="0"/>
                            </a:rPr>
                          </m:ctrlPr>
                        </m:sSubPr>
                        <m:e>
                          <m:r>
                            <a:rPr lang="es-ES" sz="3600" i="1">
                              <a:latin typeface="Cambria Math" panose="02040503050406030204" pitchFamily="18" charset="0"/>
                            </a:rPr>
                            <m:t>𝐵</m:t>
                          </m:r>
                        </m:e>
                        <m:sub>
                          <m:r>
                            <a:rPr lang="es-ES" sz="3600" i="1">
                              <a:latin typeface="Cambria Math" panose="02040503050406030204" pitchFamily="18" charset="0"/>
                            </a:rPr>
                            <m:t>𝑑</m:t>
                          </m:r>
                        </m:sub>
                      </m:sSub>
                      <m:r>
                        <a:rPr lang="es-ES" sz="3600" i="1">
                          <a:latin typeface="Cambria Math" panose="02040503050406030204" pitchFamily="18" charset="0"/>
                        </a:rPr>
                        <m:t>=</m:t>
                      </m:r>
                      <m:sSub>
                        <m:sSubPr>
                          <m:ctrlPr>
                            <a:rPr lang="es-ES" sz="3600" i="1">
                              <a:latin typeface="Cambria Math" panose="02040503050406030204" pitchFamily="18" charset="0"/>
                            </a:rPr>
                          </m:ctrlPr>
                        </m:sSubPr>
                        <m:e>
                          <m:r>
                            <a:rPr lang="es-ES" sz="3600" i="1">
                              <a:latin typeface="Cambria Math" panose="02040503050406030204" pitchFamily="18" charset="0"/>
                            </a:rPr>
                            <m:t>𝐸</m:t>
                          </m:r>
                        </m:e>
                        <m:sub>
                          <m:r>
                            <a:rPr lang="es-ES" sz="3600" i="1">
                              <a:latin typeface="Cambria Math" panose="02040503050406030204" pitchFamily="18" charset="0"/>
                            </a:rPr>
                            <m:t>𝑑</m:t>
                          </m:r>
                        </m:sub>
                      </m:sSub>
                      <m:r>
                        <a:rPr lang="es-ES" sz="3600" i="1">
                          <a:latin typeface="Cambria Math" panose="02040503050406030204" pitchFamily="18" charset="0"/>
                        </a:rPr>
                        <m:t>𝜆</m:t>
                      </m:r>
                      <m:r>
                        <a:rPr lang="es-ES" sz="3600" i="1">
                          <a:latin typeface="Cambria Math" panose="02040503050406030204" pitchFamily="18" charset="0"/>
                        </a:rPr>
                        <m:t>−</m:t>
                      </m:r>
                      <m:sSub>
                        <m:sSubPr>
                          <m:ctrlPr>
                            <a:rPr lang="es-ES" sz="3600" i="1">
                              <a:latin typeface="Cambria Math" panose="02040503050406030204" pitchFamily="18" charset="0"/>
                            </a:rPr>
                          </m:ctrlPr>
                        </m:sSubPr>
                        <m:e>
                          <m:r>
                            <a:rPr lang="es-ES" sz="3600" i="1">
                              <a:latin typeface="Cambria Math" panose="02040503050406030204" pitchFamily="18" charset="0"/>
                            </a:rPr>
                            <m:t>𝐶</m:t>
                          </m:r>
                        </m:e>
                        <m:sub>
                          <m:r>
                            <a:rPr lang="es-ES" sz="3600" i="1">
                              <a:latin typeface="Cambria Math" panose="02040503050406030204" pitchFamily="18" charset="0"/>
                            </a:rPr>
                            <m:t>𝑑</m:t>
                          </m:r>
                        </m:sub>
                      </m:sSub>
                    </m:oMath>
                  </m:oMathPara>
                </a14:m>
                <a:endParaRPr lang="en-US" sz="3600" dirty="0"/>
              </a:p>
              <a:p>
                <a:endParaRPr lang="es-ES" b="0" i="1" dirty="0">
                  <a:latin typeface="Cambria Math" panose="02040503050406030204" pitchFamily="18" charset="0"/>
                </a:endParaRPr>
              </a:p>
              <a:p>
                <a14:m>
                  <m:oMath xmlns:m="http://schemas.openxmlformats.org/officeDocument/2006/math">
                    <m:r>
                      <a:rPr lang="es-ES" sz="1800" b="0" i="1" smtClean="0">
                        <a:latin typeface="Cambria Math" panose="02040503050406030204" pitchFamily="18" charset="0"/>
                      </a:rPr>
                      <m:t>𝜆</m:t>
                    </m:r>
                  </m:oMath>
                </a14:m>
                <a:r>
                  <a:rPr lang="es-ES" sz="1800" dirty="0">
                    <a:latin typeface="Cambria Math" panose="02040503050406030204" pitchFamily="18" charset="0"/>
                  </a:rPr>
                  <a:t> </a:t>
                </a:r>
                <a:r>
                  <a:rPr lang="en-US" sz="1800" dirty="0"/>
                  <a:t>is the willingness-to-pay (WTP) or cost-effectiveness threshold</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840431" y="1417637"/>
                <a:ext cx="8099031" cy="5344903"/>
              </a:xfrm>
              <a:blipFill>
                <a:blip r:embed="rId3"/>
                <a:stretch>
                  <a:fillRect t="-713" r="-469"/>
                </a:stretch>
              </a:blipFill>
            </p:spPr>
            <p:txBody>
              <a:bodyPr/>
              <a:lstStyle/>
              <a:p>
                <a:r>
                  <a:rPr lang="en-US">
                    <a:noFill/>
                  </a:rPr>
                  <a:t> </a:t>
                </a:r>
              </a:p>
            </p:txBody>
          </p:sp>
        </mc:Fallback>
      </mc:AlternateContent>
    </p:spTree>
    <p:extLst>
      <p:ext uri="{BB962C8B-B14F-4D97-AF65-F5344CB8AC3E}">
        <p14:creationId xmlns:p14="http://schemas.microsoft.com/office/powerpoint/2010/main" val="7538229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20">
            <a:extLst>
              <a:ext uri="{FF2B5EF4-FFF2-40B4-BE49-F238E27FC236}">
                <a16:creationId xmlns:a16="http://schemas.microsoft.com/office/drawing/2014/main" id="{368B02B5-61F4-9F44-A675-08158B87BF80}"/>
              </a:ext>
            </a:extLst>
          </p:cNvPr>
          <p:cNvPicPr>
            <a:picLocks noChangeAspect="1"/>
          </p:cNvPicPr>
          <p:nvPr/>
        </p:nvPicPr>
        <p:blipFill>
          <a:blip r:embed="rId2"/>
          <a:stretch>
            <a:fillRect/>
          </a:stretch>
        </p:blipFill>
        <p:spPr>
          <a:xfrm>
            <a:off x="1041399" y="1143000"/>
            <a:ext cx="7620000" cy="5715000"/>
          </a:xfrm>
          <a:prstGeom prst="rect">
            <a:avLst/>
          </a:prstGeom>
        </p:spPr>
      </p:pic>
      <p:sp>
        <p:nvSpPr>
          <p:cNvPr id="2" name="Title 1"/>
          <p:cNvSpPr>
            <a:spLocks noGrp="1"/>
          </p:cNvSpPr>
          <p:nvPr>
            <p:ph type="title"/>
          </p:nvPr>
        </p:nvSpPr>
        <p:spPr/>
        <p:txBody>
          <a:bodyPr/>
          <a:lstStyle/>
          <a:p>
            <a:r>
              <a:rPr lang="en-US" dirty="0"/>
              <a:t>Two-Way Sensitivity Analysis</a:t>
            </a:r>
          </a:p>
        </p:txBody>
      </p:sp>
    </p:spTree>
    <p:extLst>
      <p:ext uri="{BB962C8B-B14F-4D97-AF65-F5344CB8AC3E}">
        <p14:creationId xmlns:p14="http://schemas.microsoft.com/office/powerpoint/2010/main" val="556071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988"/>
        <p:cNvGrpSpPr/>
        <p:nvPr/>
      </p:nvGrpSpPr>
      <p:grpSpPr>
        <a:xfrm>
          <a:off x="0" y="0"/>
          <a:ext cx="0" cy="0"/>
          <a:chOff x="0" y="0"/>
          <a:chExt cx="0" cy="0"/>
        </a:xfrm>
      </p:grpSpPr>
      <p:sp>
        <p:nvSpPr>
          <p:cNvPr id="989" name="Shape 989"/>
          <p:cNvSpPr txBox="1">
            <a:spLocks noGrp="1"/>
          </p:cNvSpPr>
          <p:nvPr>
            <p:ph type="title"/>
          </p:nvPr>
        </p:nvSpPr>
        <p:spPr>
          <a:xfrm>
            <a:off x="671250" y="2855000"/>
            <a:ext cx="7852200" cy="11481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nl-NL" dirty="0" err="1"/>
              <a:t>Probabilistic</a:t>
            </a:r>
            <a:r>
              <a:rPr lang="nl-NL" dirty="0"/>
              <a:t> </a:t>
            </a:r>
            <a:r>
              <a:rPr lang="nl-NL" dirty="0" err="1"/>
              <a:t>Sensitivity</a:t>
            </a:r>
            <a:r>
              <a:rPr lang="nl-NL" dirty="0"/>
              <a:t> Analysis (PSA)</a:t>
            </a:r>
            <a:endParaRPr dirty="0"/>
          </a:p>
        </p:txBody>
      </p:sp>
      <p:sp>
        <p:nvSpPr>
          <p:cNvPr id="990" name="Shape 990"/>
          <p:cNvSpPr txBox="1">
            <a:spLocks noGrp="1"/>
          </p:cNvSpPr>
          <p:nvPr>
            <p:ph type="sldNum" idx="12"/>
          </p:nvPr>
        </p:nvSpPr>
        <p:spPr>
          <a:xfrm>
            <a:off x="8490250" y="6241346"/>
            <a:ext cx="548700" cy="524700"/>
          </a:xfrm>
          <a:prstGeom prst="rect">
            <a:avLst/>
          </a:prstGeom>
        </p:spPr>
        <p:txBody>
          <a:bodyPr spcFirstLastPara="1" wrap="square" lIns="0" tIns="0" rIns="0" bIns="0" anchor="ctr" anchorCtr="0">
            <a:noAutofit/>
          </a:bodyPr>
          <a:lstStyle/>
          <a:p>
            <a:pPr marL="0" lvl="0" indent="0">
              <a:spcBef>
                <a:spcPts val="0"/>
              </a:spcBef>
              <a:spcAft>
                <a:spcPts val="0"/>
              </a:spcAft>
              <a:buNone/>
            </a:pPr>
            <a:fld id="{00000000-1234-1234-1234-123412341234}" type="slidenum">
              <a:rPr lang="nl-NL"/>
              <a:t>21</a:t>
            </a:fld>
            <a:endParaRPr/>
          </a:p>
        </p:txBody>
      </p:sp>
    </p:spTree>
    <p:extLst>
      <p:ext uri="{BB962C8B-B14F-4D97-AF65-F5344CB8AC3E}">
        <p14:creationId xmlns:p14="http://schemas.microsoft.com/office/powerpoint/2010/main" val="2290498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03E1D01-9447-714C-B81F-039439BEAC01}"/>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nl-NL" smtClean="0"/>
              <a:t>22</a:t>
            </a:fld>
            <a:endParaRPr lang="nl-NL"/>
          </a:p>
        </p:txBody>
      </p:sp>
      <p:sp>
        <p:nvSpPr>
          <p:cNvPr id="3" name="Title 2">
            <a:extLst>
              <a:ext uri="{FF2B5EF4-FFF2-40B4-BE49-F238E27FC236}">
                <a16:creationId xmlns:a16="http://schemas.microsoft.com/office/drawing/2014/main" id="{1DB9CBC3-571C-A54D-AAAF-701146B087AF}"/>
              </a:ext>
            </a:extLst>
          </p:cNvPr>
          <p:cNvSpPr>
            <a:spLocks noGrp="1"/>
          </p:cNvSpPr>
          <p:nvPr>
            <p:ph type="title"/>
          </p:nvPr>
        </p:nvSpPr>
        <p:spPr/>
        <p:txBody>
          <a:bodyPr/>
          <a:lstStyle/>
          <a:p>
            <a:r>
              <a:rPr lang="en-US" sz="3600" dirty="0"/>
              <a:t>Probabilistic Sensitivity Analysis</a:t>
            </a:r>
          </a:p>
        </p:txBody>
      </p:sp>
      <p:pic>
        <p:nvPicPr>
          <p:cNvPr id="5" name="Picture 4">
            <a:extLst>
              <a:ext uri="{FF2B5EF4-FFF2-40B4-BE49-F238E27FC236}">
                <a16:creationId xmlns:a16="http://schemas.microsoft.com/office/drawing/2014/main" id="{BAD40571-0CF8-EA43-8AEF-C0BC9D0F5CB8}"/>
              </a:ext>
            </a:extLst>
          </p:cNvPr>
          <p:cNvPicPr>
            <a:picLocks noChangeAspect="1"/>
          </p:cNvPicPr>
          <p:nvPr/>
        </p:nvPicPr>
        <p:blipFill>
          <a:blip r:embed="rId3"/>
          <a:stretch>
            <a:fillRect/>
          </a:stretch>
        </p:blipFill>
        <p:spPr>
          <a:xfrm>
            <a:off x="1093076" y="1570038"/>
            <a:ext cx="7678391" cy="4855093"/>
          </a:xfrm>
          <a:prstGeom prst="rect">
            <a:avLst/>
          </a:prstGeom>
        </p:spPr>
      </p:pic>
      <p:sp>
        <p:nvSpPr>
          <p:cNvPr id="4" name="TextBox 3">
            <a:extLst>
              <a:ext uri="{FF2B5EF4-FFF2-40B4-BE49-F238E27FC236}">
                <a16:creationId xmlns:a16="http://schemas.microsoft.com/office/drawing/2014/main" id="{FFBD0D86-DE3B-924F-B590-098D2356C594}"/>
              </a:ext>
            </a:extLst>
          </p:cNvPr>
          <p:cNvSpPr txBox="1"/>
          <p:nvPr/>
        </p:nvSpPr>
        <p:spPr>
          <a:xfrm>
            <a:off x="840432" y="6541859"/>
            <a:ext cx="4612160" cy="307777"/>
          </a:xfrm>
          <a:prstGeom prst="rect">
            <a:avLst/>
          </a:prstGeom>
          <a:noFill/>
        </p:spPr>
        <p:txBody>
          <a:bodyPr wrap="none" rtlCol="0">
            <a:spAutoFit/>
          </a:bodyPr>
          <a:lstStyle/>
          <a:p>
            <a:r>
              <a:rPr lang="en-US" dirty="0">
                <a:latin typeface="Poppins ExtraLight" pitchFamily="2" charset="77"/>
                <a:cs typeface="Poppins ExtraLight" pitchFamily="2" charset="77"/>
              </a:rPr>
              <a:t>NHB: Net health benefit ; NMB: Net monetary benefit</a:t>
            </a:r>
          </a:p>
        </p:txBody>
      </p:sp>
    </p:spTree>
    <p:extLst>
      <p:ext uri="{BB962C8B-B14F-4D97-AF65-F5344CB8AC3E}">
        <p14:creationId xmlns:p14="http://schemas.microsoft.com/office/powerpoint/2010/main" val="1476559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2064060" y="2094308"/>
            <a:ext cx="5015880" cy="4091618"/>
            <a:chOff x="2335461" y="2205242"/>
            <a:chExt cx="5015880" cy="4091618"/>
          </a:xfrm>
        </p:grpSpPr>
        <p:sp>
          <p:nvSpPr>
            <p:cNvPr id="5" name="Shape 646"/>
            <p:cNvSpPr/>
            <p:nvPr/>
          </p:nvSpPr>
          <p:spPr>
            <a:xfrm>
              <a:off x="2335461" y="2798535"/>
              <a:ext cx="1828800" cy="1371600"/>
            </a:xfrm>
            <a:prstGeom prst="ellipse">
              <a:avLst/>
            </a:prstGeom>
            <a:solidFill>
              <a:schemeClr val="accent4">
                <a:lumMod val="40000"/>
                <a:lumOff val="60000"/>
              </a:schemeClr>
            </a:solidFill>
            <a:ln w="25400" cap="flat" cmpd="sng">
              <a:no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b="1" dirty="0" err="1">
                  <a:solidFill>
                    <a:schemeClr val="tx1">
                      <a:lumMod val="50000"/>
                      <a:lumOff val="50000"/>
                    </a:schemeClr>
                  </a:solidFill>
                  <a:latin typeface="Calibri"/>
                  <a:ea typeface="Calibri"/>
                  <a:cs typeface="Calibri"/>
                  <a:sym typeface="Calibri"/>
                </a:rPr>
                <a:t>Healthy</a:t>
              </a:r>
              <a:r>
                <a:rPr lang="nl-NL" b="1" dirty="0">
                  <a:solidFill>
                    <a:schemeClr val="tx1">
                      <a:lumMod val="50000"/>
                      <a:lumOff val="50000"/>
                    </a:schemeClr>
                  </a:solidFill>
                  <a:latin typeface="Calibri"/>
                  <a:ea typeface="Calibri"/>
                  <a:cs typeface="Calibri"/>
                  <a:sym typeface="Calibri"/>
                </a:rPr>
                <a:t> (H)</a:t>
              </a:r>
              <a:endParaRPr b="1" dirty="0">
                <a:solidFill>
                  <a:schemeClr val="tx1">
                    <a:lumMod val="50000"/>
                    <a:lumOff val="50000"/>
                  </a:schemeClr>
                </a:solidFill>
                <a:latin typeface="Calibri"/>
                <a:ea typeface="Calibri"/>
                <a:cs typeface="Calibri"/>
                <a:sym typeface="Calibri"/>
              </a:endParaRPr>
            </a:p>
          </p:txBody>
        </p:sp>
        <p:sp>
          <p:nvSpPr>
            <p:cNvPr id="6" name="Shape 646"/>
            <p:cNvSpPr/>
            <p:nvPr/>
          </p:nvSpPr>
          <p:spPr>
            <a:xfrm>
              <a:off x="5522541" y="2798535"/>
              <a:ext cx="1828800" cy="1371600"/>
            </a:xfrm>
            <a:prstGeom prst="ellipse">
              <a:avLst/>
            </a:prstGeom>
            <a:solidFill>
              <a:schemeClr val="accent4">
                <a:lumMod val="40000"/>
                <a:lumOff val="60000"/>
              </a:schemeClr>
            </a:solidFill>
            <a:ln w="25400" cap="flat" cmpd="sng">
              <a:no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b="1" dirty="0">
                  <a:solidFill>
                    <a:schemeClr val="tx1">
                      <a:lumMod val="50000"/>
                      <a:lumOff val="50000"/>
                    </a:schemeClr>
                  </a:solidFill>
                  <a:latin typeface="Calibri"/>
                  <a:ea typeface="Calibri"/>
                  <a:cs typeface="Calibri"/>
                  <a:sym typeface="Calibri"/>
                </a:rPr>
                <a:t>Sick (S)</a:t>
              </a:r>
              <a:endParaRPr b="1" dirty="0">
                <a:solidFill>
                  <a:schemeClr val="tx1">
                    <a:lumMod val="50000"/>
                    <a:lumOff val="50000"/>
                  </a:schemeClr>
                </a:solidFill>
                <a:latin typeface="Calibri"/>
                <a:ea typeface="Calibri"/>
                <a:cs typeface="Calibri"/>
                <a:sym typeface="Calibri"/>
              </a:endParaRPr>
            </a:p>
          </p:txBody>
        </p:sp>
        <p:sp>
          <p:nvSpPr>
            <p:cNvPr id="7" name="Shape 646"/>
            <p:cNvSpPr/>
            <p:nvPr/>
          </p:nvSpPr>
          <p:spPr>
            <a:xfrm>
              <a:off x="3929001" y="4925260"/>
              <a:ext cx="1828800" cy="1371600"/>
            </a:xfrm>
            <a:prstGeom prst="ellipse">
              <a:avLst/>
            </a:prstGeom>
            <a:solidFill>
              <a:schemeClr val="accent4">
                <a:lumMod val="40000"/>
                <a:lumOff val="60000"/>
              </a:schemeClr>
            </a:solidFill>
            <a:ln w="25400" cap="flat" cmpd="sng">
              <a:no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b="1" dirty="0">
                  <a:solidFill>
                    <a:schemeClr val="tx1">
                      <a:lumMod val="50000"/>
                      <a:lumOff val="50000"/>
                    </a:schemeClr>
                  </a:solidFill>
                  <a:latin typeface="Calibri"/>
                  <a:ea typeface="Calibri"/>
                  <a:cs typeface="Calibri"/>
                  <a:sym typeface="Calibri"/>
                </a:rPr>
                <a:t>Dead</a:t>
              </a:r>
              <a:r>
                <a:rPr lang="nl-NL" sz="1600" b="1" dirty="0">
                  <a:solidFill>
                    <a:schemeClr val="tx1">
                      <a:lumMod val="50000"/>
                      <a:lumOff val="50000"/>
                    </a:schemeClr>
                  </a:solidFill>
                  <a:latin typeface="Calibri"/>
                  <a:ea typeface="Calibri"/>
                  <a:cs typeface="Calibri"/>
                  <a:sym typeface="Calibri"/>
                </a:rPr>
                <a:t> (D)</a:t>
              </a:r>
              <a:endParaRPr sz="1600" b="1" dirty="0">
                <a:solidFill>
                  <a:schemeClr val="tx1">
                    <a:lumMod val="50000"/>
                    <a:lumOff val="50000"/>
                  </a:schemeClr>
                </a:solidFill>
                <a:latin typeface="Calibri"/>
                <a:ea typeface="Calibri"/>
                <a:cs typeface="Calibri"/>
                <a:sym typeface="Calibri"/>
              </a:endParaRPr>
            </a:p>
          </p:txBody>
        </p:sp>
        <p:cxnSp>
          <p:nvCxnSpPr>
            <p:cNvPr id="8" name="Shape 651"/>
            <p:cNvCxnSpPr>
              <a:stCxn id="15" idx="0"/>
            </p:cNvCxnSpPr>
            <p:nvPr/>
          </p:nvCxnSpPr>
          <p:spPr>
            <a:xfrm rot="5400000" flipH="1" flipV="1">
              <a:off x="4843401" y="1204995"/>
              <a:ext cx="12700" cy="3187080"/>
            </a:xfrm>
            <a:prstGeom prst="curvedConnector3">
              <a:avLst>
                <a:gd name="adj1" fmla="val 4090906"/>
              </a:avLst>
            </a:prstGeom>
            <a:noFill/>
            <a:ln w="25400" cap="rnd" cmpd="sng">
              <a:solidFill>
                <a:schemeClr val="tx2"/>
              </a:solidFill>
              <a:prstDash val="solid"/>
              <a:round/>
              <a:headEnd type="none" w="sm" len="sm"/>
              <a:tailEnd type="triangle" w="lg" len="lg"/>
            </a:ln>
          </p:spPr>
        </p:cxnSp>
        <p:cxnSp>
          <p:nvCxnSpPr>
            <p:cNvPr id="9" name="Shape 651"/>
            <p:cNvCxnSpPr>
              <a:stCxn id="15" idx="2"/>
              <a:endCxn id="15" idx="1"/>
            </p:cNvCxnSpPr>
            <p:nvPr/>
          </p:nvCxnSpPr>
          <p:spPr>
            <a:xfrm rot="10800000" flipH="1">
              <a:off x="2335461" y="2999401"/>
              <a:ext cx="267822" cy="484934"/>
            </a:xfrm>
            <a:prstGeom prst="curvedConnector4">
              <a:avLst>
                <a:gd name="adj1" fmla="val -85355"/>
                <a:gd name="adj2" fmla="val 188562"/>
              </a:avLst>
            </a:prstGeom>
            <a:noFill/>
            <a:ln w="25400" cap="rnd" cmpd="sng">
              <a:solidFill>
                <a:schemeClr val="tx2"/>
              </a:solidFill>
              <a:prstDash val="solid"/>
              <a:round/>
              <a:headEnd type="none" w="sm" len="sm"/>
              <a:tailEnd type="triangle" w="lg" len="lg"/>
            </a:ln>
          </p:spPr>
        </p:cxnSp>
        <p:cxnSp>
          <p:nvCxnSpPr>
            <p:cNvPr id="10" name="Shape 651"/>
            <p:cNvCxnSpPr/>
            <p:nvPr/>
          </p:nvCxnSpPr>
          <p:spPr>
            <a:xfrm flipH="1" flipV="1">
              <a:off x="7083519" y="2999401"/>
              <a:ext cx="267822" cy="484934"/>
            </a:xfrm>
            <a:prstGeom prst="curvedConnector4">
              <a:avLst>
                <a:gd name="adj1" fmla="val -85355"/>
                <a:gd name="adj2" fmla="val 188562"/>
              </a:avLst>
            </a:prstGeom>
            <a:noFill/>
            <a:ln w="25400" cap="rnd" cmpd="sng">
              <a:solidFill>
                <a:schemeClr val="tx2"/>
              </a:solidFill>
              <a:prstDash val="solid"/>
              <a:round/>
              <a:headEnd type="none" w="sm" len="sm"/>
              <a:tailEnd type="triangle" w="lg" len="lg"/>
            </a:ln>
          </p:spPr>
        </p:cxnSp>
        <p:cxnSp>
          <p:nvCxnSpPr>
            <p:cNvPr id="11" name="Shape 651"/>
            <p:cNvCxnSpPr/>
            <p:nvPr/>
          </p:nvCxnSpPr>
          <p:spPr>
            <a:xfrm rot="10800000" flipH="1" flipV="1">
              <a:off x="3929001" y="5611060"/>
              <a:ext cx="267822" cy="484934"/>
            </a:xfrm>
            <a:prstGeom prst="curvedConnector4">
              <a:avLst>
                <a:gd name="adj1" fmla="val -85355"/>
                <a:gd name="adj2" fmla="val 188562"/>
              </a:avLst>
            </a:prstGeom>
            <a:noFill/>
            <a:ln w="25400" cap="rnd" cmpd="sng">
              <a:solidFill>
                <a:schemeClr val="tx2"/>
              </a:solidFill>
              <a:prstDash val="solid"/>
              <a:round/>
              <a:headEnd type="none" w="sm" len="sm"/>
              <a:tailEnd type="triangle" w="lg" len="lg"/>
            </a:ln>
          </p:spPr>
        </p:cxnSp>
        <p:cxnSp>
          <p:nvCxnSpPr>
            <p:cNvPr id="12" name="Shape 651"/>
            <p:cNvCxnSpPr>
              <a:stCxn id="15" idx="4"/>
            </p:cNvCxnSpPr>
            <p:nvPr/>
          </p:nvCxnSpPr>
          <p:spPr>
            <a:xfrm>
              <a:off x="3249861" y="4170135"/>
              <a:ext cx="946962" cy="955991"/>
            </a:xfrm>
            <a:prstGeom prst="straightConnector1">
              <a:avLst/>
            </a:prstGeom>
            <a:noFill/>
            <a:ln w="25400" cap="rnd" cmpd="sng">
              <a:solidFill>
                <a:schemeClr val="tx2"/>
              </a:solidFill>
              <a:prstDash val="solid"/>
              <a:round/>
              <a:headEnd type="none" w="sm" len="sm"/>
              <a:tailEnd type="triangle" w="lg" len="lg"/>
            </a:ln>
          </p:spPr>
        </p:cxnSp>
        <p:cxnSp>
          <p:nvCxnSpPr>
            <p:cNvPr id="13" name="Shape 651"/>
            <p:cNvCxnSpPr/>
            <p:nvPr/>
          </p:nvCxnSpPr>
          <p:spPr>
            <a:xfrm flipH="1">
              <a:off x="5489979" y="4170135"/>
              <a:ext cx="946962" cy="955991"/>
            </a:xfrm>
            <a:prstGeom prst="straightConnector1">
              <a:avLst/>
            </a:prstGeom>
            <a:noFill/>
            <a:ln w="25400" cap="rnd" cmpd="sng">
              <a:solidFill>
                <a:schemeClr val="tx2"/>
              </a:solidFill>
              <a:prstDash val="solid"/>
              <a:round/>
              <a:headEnd type="none" w="sm" len="sm"/>
              <a:tailEnd type="triangle" w="lg" len="lg"/>
            </a:ln>
          </p:spPr>
        </p:cxnSp>
        <p:sp>
          <p:nvSpPr>
            <p:cNvPr id="14" name="Shape 671"/>
            <p:cNvSpPr txBox="1"/>
            <p:nvPr/>
          </p:nvSpPr>
          <p:spPr>
            <a:xfrm>
              <a:off x="4425574" y="2205242"/>
              <a:ext cx="835654" cy="3061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dirty="0" err="1">
                  <a:solidFill>
                    <a:schemeClr val="tx2"/>
                  </a:solidFill>
                  <a:latin typeface="Calibri"/>
                  <a:ea typeface="Calibri"/>
                  <a:cs typeface="Calibri"/>
                  <a:sym typeface="Calibri"/>
                </a:rPr>
                <a:t>p_HS</a:t>
              </a:r>
              <a:endParaRPr sz="2200" dirty="0">
                <a:solidFill>
                  <a:schemeClr val="tx2"/>
                </a:solidFill>
                <a:latin typeface="Calibri"/>
                <a:ea typeface="Calibri"/>
                <a:cs typeface="Calibri"/>
                <a:sym typeface="Calibri"/>
              </a:endParaRPr>
            </a:p>
          </p:txBody>
        </p:sp>
        <p:sp>
          <p:nvSpPr>
            <p:cNvPr id="15" name="Shape 671"/>
            <p:cNvSpPr txBox="1"/>
            <p:nvPr/>
          </p:nvSpPr>
          <p:spPr>
            <a:xfrm>
              <a:off x="2925011" y="4601602"/>
              <a:ext cx="835654" cy="3061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dirty="0" err="1">
                  <a:solidFill>
                    <a:schemeClr val="tx2"/>
                  </a:solidFill>
                  <a:latin typeface="Calibri"/>
                  <a:ea typeface="Calibri"/>
                  <a:cs typeface="Calibri"/>
                  <a:sym typeface="Calibri"/>
                </a:rPr>
                <a:t>p_HD</a:t>
              </a:r>
              <a:endParaRPr sz="2200" dirty="0">
                <a:solidFill>
                  <a:schemeClr val="tx2"/>
                </a:solidFill>
                <a:latin typeface="Calibri"/>
                <a:ea typeface="Calibri"/>
                <a:cs typeface="Calibri"/>
                <a:sym typeface="Calibri"/>
              </a:endParaRPr>
            </a:p>
          </p:txBody>
        </p:sp>
        <p:sp>
          <p:nvSpPr>
            <p:cNvPr id="16" name="Shape 671"/>
            <p:cNvSpPr txBox="1"/>
            <p:nvPr/>
          </p:nvSpPr>
          <p:spPr>
            <a:xfrm>
              <a:off x="5807556" y="4619151"/>
              <a:ext cx="835654" cy="3061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dirty="0" err="1">
                  <a:solidFill>
                    <a:schemeClr val="tx2"/>
                  </a:solidFill>
                  <a:latin typeface="Calibri"/>
                  <a:ea typeface="Calibri"/>
                  <a:cs typeface="Calibri"/>
                  <a:sym typeface="Calibri"/>
                </a:rPr>
                <a:t>p_SD</a:t>
              </a:r>
              <a:endParaRPr sz="2200" dirty="0">
                <a:solidFill>
                  <a:schemeClr val="tx2"/>
                </a:solidFill>
                <a:latin typeface="Calibri"/>
                <a:ea typeface="Calibri"/>
                <a:cs typeface="Calibri"/>
                <a:sym typeface="Calibri"/>
              </a:endParaRPr>
            </a:p>
          </p:txBody>
        </p:sp>
      </p:grpSp>
      <p:sp>
        <p:nvSpPr>
          <p:cNvPr id="17" name="Shape 997"/>
          <p:cNvSpPr/>
          <p:nvPr/>
        </p:nvSpPr>
        <p:spPr>
          <a:xfrm>
            <a:off x="4130885" y="1855521"/>
            <a:ext cx="937775" cy="293650"/>
          </a:xfrm>
          <a:custGeom>
            <a:avLst/>
            <a:gdLst/>
            <a:ahLst/>
            <a:cxnLst/>
            <a:rect l="0" t="0" r="0" b="0"/>
            <a:pathLst>
              <a:path w="37511" h="11746" extrusionOk="0">
                <a:moveTo>
                  <a:pt x="0" y="11745"/>
                </a:moveTo>
                <a:cubicBezTo>
                  <a:pt x="1579" y="11114"/>
                  <a:pt x="6189" y="9915"/>
                  <a:pt x="9473" y="7957"/>
                </a:cubicBezTo>
                <a:cubicBezTo>
                  <a:pt x="12757" y="6000"/>
                  <a:pt x="16546" y="0"/>
                  <a:pt x="19703" y="0"/>
                </a:cubicBezTo>
                <a:cubicBezTo>
                  <a:pt x="22861" y="0"/>
                  <a:pt x="25450" y="5999"/>
                  <a:pt x="28418" y="7957"/>
                </a:cubicBezTo>
                <a:cubicBezTo>
                  <a:pt x="31386" y="9915"/>
                  <a:pt x="35996" y="11115"/>
                  <a:pt x="37511" y="11746"/>
                </a:cubicBezTo>
              </a:path>
            </a:pathLst>
          </a:custGeom>
          <a:noFill/>
          <a:ln w="19050" cap="flat" cmpd="sng">
            <a:solidFill>
              <a:schemeClr val="accent5"/>
            </a:solidFill>
            <a:prstDash val="solid"/>
            <a:round/>
            <a:headEnd type="none" w="med" len="med"/>
            <a:tailEnd type="none" w="med" len="med"/>
          </a:ln>
        </p:spPr>
      </p:sp>
      <p:sp>
        <p:nvSpPr>
          <p:cNvPr id="18" name="Shape 998"/>
          <p:cNvSpPr/>
          <p:nvPr/>
        </p:nvSpPr>
        <p:spPr>
          <a:xfrm rot="2700000">
            <a:off x="3197066" y="4182567"/>
            <a:ext cx="937766" cy="293647"/>
          </a:xfrm>
          <a:custGeom>
            <a:avLst/>
            <a:gdLst/>
            <a:ahLst/>
            <a:cxnLst/>
            <a:rect l="0" t="0" r="0" b="0"/>
            <a:pathLst>
              <a:path w="37511" h="11746" extrusionOk="0">
                <a:moveTo>
                  <a:pt x="0" y="11745"/>
                </a:moveTo>
                <a:cubicBezTo>
                  <a:pt x="1579" y="11114"/>
                  <a:pt x="6189" y="9915"/>
                  <a:pt x="9473" y="7957"/>
                </a:cubicBezTo>
                <a:cubicBezTo>
                  <a:pt x="12757" y="6000"/>
                  <a:pt x="16546" y="0"/>
                  <a:pt x="19703" y="0"/>
                </a:cubicBezTo>
                <a:cubicBezTo>
                  <a:pt x="22861" y="0"/>
                  <a:pt x="25450" y="5999"/>
                  <a:pt x="28418" y="7957"/>
                </a:cubicBezTo>
                <a:cubicBezTo>
                  <a:pt x="31386" y="9915"/>
                  <a:pt x="35996" y="11115"/>
                  <a:pt x="37511" y="11746"/>
                </a:cubicBezTo>
              </a:path>
            </a:pathLst>
          </a:custGeom>
          <a:noFill/>
          <a:ln w="19050" cap="flat" cmpd="sng">
            <a:solidFill>
              <a:schemeClr val="accent5"/>
            </a:solidFill>
            <a:prstDash val="solid"/>
            <a:round/>
            <a:headEnd type="none" w="med" len="med"/>
            <a:tailEnd type="none" w="med" len="med"/>
          </a:ln>
        </p:spPr>
      </p:sp>
      <p:sp>
        <p:nvSpPr>
          <p:cNvPr id="19" name="Shape 999"/>
          <p:cNvSpPr/>
          <p:nvPr/>
        </p:nvSpPr>
        <p:spPr>
          <a:xfrm rot="-3173092">
            <a:off x="4999792" y="4240072"/>
            <a:ext cx="937746" cy="293641"/>
          </a:xfrm>
          <a:custGeom>
            <a:avLst/>
            <a:gdLst/>
            <a:ahLst/>
            <a:cxnLst/>
            <a:rect l="0" t="0" r="0" b="0"/>
            <a:pathLst>
              <a:path w="37511" h="11746" extrusionOk="0">
                <a:moveTo>
                  <a:pt x="0" y="11745"/>
                </a:moveTo>
                <a:cubicBezTo>
                  <a:pt x="1579" y="11114"/>
                  <a:pt x="6189" y="9915"/>
                  <a:pt x="9473" y="7957"/>
                </a:cubicBezTo>
                <a:cubicBezTo>
                  <a:pt x="12757" y="6000"/>
                  <a:pt x="16546" y="0"/>
                  <a:pt x="19703" y="0"/>
                </a:cubicBezTo>
                <a:cubicBezTo>
                  <a:pt x="22861" y="0"/>
                  <a:pt x="25450" y="5999"/>
                  <a:pt x="28418" y="7957"/>
                </a:cubicBezTo>
                <a:cubicBezTo>
                  <a:pt x="31386" y="9915"/>
                  <a:pt x="35996" y="11115"/>
                  <a:pt x="37511" y="11746"/>
                </a:cubicBezTo>
              </a:path>
            </a:pathLst>
          </a:custGeom>
          <a:noFill/>
          <a:ln w="19050" cap="flat" cmpd="sng">
            <a:solidFill>
              <a:schemeClr val="accent5"/>
            </a:solidFill>
            <a:prstDash val="solid"/>
            <a:round/>
            <a:headEnd type="none" w="med" len="med"/>
            <a:tailEnd type="none" w="med" len="med"/>
          </a:ln>
        </p:spPr>
      </p:sp>
      <p:sp>
        <p:nvSpPr>
          <p:cNvPr id="22" name="Title 1">
            <a:extLst>
              <a:ext uri="{FF2B5EF4-FFF2-40B4-BE49-F238E27FC236}">
                <a16:creationId xmlns:a16="http://schemas.microsoft.com/office/drawing/2014/main" id="{01A5F2FE-4A82-3F40-BBD6-13943B981350}"/>
              </a:ext>
            </a:extLst>
          </p:cNvPr>
          <p:cNvSpPr>
            <a:spLocks noGrp="1"/>
          </p:cNvSpPr>
          <p:nvPr>
            <p:ph type="title"/>
          </p:nvPr>
        </p:nvSpPr>
        <p:spPr>
          <a:xfrm>
            <a:off x="643095" y="274638"/>
            <a:ext cx="8500905" cy="1143000"/>
          </a:xfrm>
        </p:spPr>
        <p:txBody>
          <a:bodyPr/>
          <a:lstStyle/>
          <a:p>
            <a:pPr algn="ctr"/>
            <a:r>
              <a:rPr lang="en-US" sz="3600" dirty="0"/>
              <a:t>Probabilistic Sensitivity Analysis (PSA)</a:t>
            </a:r>
          </a:p>
        </p:txBody>
      </p:sp>
      <p:sp>
        <p:nvSpPr>
          <p:cNvPr id="20" name="Shape 796">
            <a:extLst>
              <a:ext uri="{FF2B5EF4-FFF2-40B4-BE49-F238E27FC236}">
                <a16:creationId xmlns:a16="http://schemas.microsoft.com/office/drawing/2014/main" id="{7417A7C0-B298-C84D-B6AF-01D9BD63E149}"/>
              </a:ext>
            </a:extLst>
          </p:cNvPr>
          <p:cNvSpPr txBox="1">
            <a:spLocks noGrp="1"/>
          </p:cNvSpPr>
          <p:nvPr>
            <p:ph type="sldNum" sz="quarter" idx="12"/>
          </p:nvPr>
        </p:nvSpPr>
        <p:spPr>
          <a:xfrm>
            <a:off x="8552538" y="6379021"/>
            <a:ext cx="548640" cy="396240"/>
          </a:xfrm>
          <a:prstGeom prst="rect">
            <a:avLst/>
          </a:prstGeom>
          <a:noFill/>
          <a:ln>
            <a:noFill/>
          </a:ln>
        </p:spPr>
        <p:txBody>
          <a:bodyPr spcFirstLastPara="1" wrap="square" lIns="91425" tIns="45700" rIns="91425" bIns="45700" anchor="t" anchorCtr="0">
            <a:noAutofit/>
          </a:bodyPr>
          <a:lstStyle/>
          <a:p>
            <a:pPr marL="0" lvl="0" indent="0" rtl="0">
              <a:spcBef>
                <a:spcPts val="0"/>
              </a:spcBef>
              <a:spcAft>
                <a:spcPts val="0"/>
              </a:spcAft>
              <a:buClr>
                <a:srgbClr val="000000"/>
              </a:buClr>
              <a:buFont typeface="Arial"/>
              <a:buNone/>
            </a:pPr>
            <a:fld id="{00000000-1234-1234-1234-123412341234}" type="slidenum">
              <a:rPr lang="nl-NL"/>
              <a:t>23</a:t>
            </a:fld>
            <a:endParaRPr dirty="0"/>
          </a:p>
        </p:txBody>
      </p:sp>
    </p:spTree>
    <p:extLst>
      <p:ext uri="{BB962C8B-B14F-4D97-AF65-F5344CB8AC3E}">
        <p14:creationId xmlns:p14="http://schemas.microsoft.com/office/powerpoint/2010/main" val="9544232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3046" y="274638"/>
            <a:ext cx="8510954" cy="1143000"/>
          </a:xfrm>
        </p:spPr>
        <p:txBody>
          <a:bodyPr/>
          <a:lstStyle/>
          <a:p>
            <a:r>
              <a:rPr lang="en-US" sz="3600" dirty="0"/>
              <a:t>Probabilistic Sensitivity Analysis (PSA)</a:t>
            </a:r>
          </a:p>
        </p:txBody>
      </p:sp>
      <p:grpSp>
        <p:nvGrpSpPr>
          <p:cNvPr id="21" name="Group 20"/>
          <p:cNvGrpSpPr/>
          <p:nvPr/>
        </p:nvGrpSpPr>
        <p:grpSpPr>
          <a:xfrm>
            <a:off x="2064060" y="1855521"/>
            <a:ext cx="5015880" cy="4330405"/>
            <a:chOff x="2064060" y="1855521"/>
            <a:chExt cx="5015880" cy="4330405"/>
          </a:xfrm>
        </p:grpSpPr>
        <p:grpSp>
          <p:nvGrpSpPr>
            <p:cNvPr id="3" name="Group 2"/>
            <p:cNvGrpSpPr/>
            <p:nvPr/>
          </p:nvGrpSpPr>
          <p:grpSpPr>
            <a:xfrm>
              <a:off x="2064060" y="1855521"/>
              <a:ext cx="5015880" cy="4330405"/>
              <a:chOff x="2064060" y="1855521"/>
              <a:chExt cx="5015880" cy="4330405"/>
            </a:xfrm>
          </p:grpSpPr>
          <p:grpSp>
            <p:nvGrpSpPr>
              <p:cNvPr id="4" name="Group 3"/>
              <p:cNvGrpSpPr/>
              <p:nvPr/>
            </p:nvGrpSpPr>
            <p:grpSpPr>
              <a:xfrm>
                <a:off x="2064060" y="2094308"/>
                <a:ext cx="5015880" cy="4091618"/>
                <a:chOff x="2335461" y="2205242"/>
                <a:chExt cx="5015880" cy="4091618"/>
              </a:xfrm>
            </p:grpSpPr>
            <p:sp>
              <p:nvSpPr>
                <p:cNvPr id="5" name="Shape 646"/>
                <p:cNvSpPr/>
                <p:nvPr/>
              </p:nvSpPr>
              <p:spPr>
                <a:xfrm>
                  <a:off x="2335461" y="2798535"/>
                  <a:ext cx="1828800" cy="1371600"/>
                </a:xfrm>
                <a:prstGeom prst="ellipse">
                  <a:avLst/>
                </a:prstGeom>
                <a:solidFill>
                  <a:schemeClr val="accent4">
                    <a:lumMod val="40000"/>
                    <a:lumOff val="60000"/>
                  </a:schemeClr>
                </a:solidFill>
                <a:ln w="25400" cap="flat" cmpd="sng">
                  <a:no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b="1" dirty="0" err="1">
                      <a:solidFill>
                        <a:schemeClr val="tx1">
                          <a:lumMod val="50000"/>
                          <a:lumOff val="50000"/>
                        </a:schemeClr>
                      </a:solidFill>
                      <a:latin typeface="Calibri"/>
                      <a:ea typeface="Calibri"/>
                      <a:cs typeface="Calibri"/>
                      <a:sym typeface="Calibri"/>
                    </a:rPr>
                    <a:t>Healthy</a:t>
                  </a:r>
                  <a:r>
                    <a:rPr lang="nl-NL" b="1" dirty="0">
                      <a:solidFill>
                        <a:schemeClr val="tx1">
                          <a:lumMod val="50000"/>
                          <a:lumOff val="50000"/>
                        </a:schemeClr>
                      </a:solidFill>
                      <a:latin typeface="Calibri"/>
                      <a:ea typeface="Calibri"/>
                      <a:cs typeface="Calibri"/>
                      <a:sym typeface="Calibri"/>
                    </a:rPr>
                    <a:t> (H)</a:t>
                  </a:r>
                  <a:endParaRPr b="1" dirty="0">
                    <a:solidFill>
                      <a:schemeClr val="tx1">
                        <a:lumMod val="50000"/>
                        <a:lumOff val="50000"/>
                      </a:schemeClr>
                    </a:solidFill>
                    <a:latin typeface="Calibri"/>
                    <a:ea typeface="Calibri"/>
                    <a:cs typeface="Calibri"/>
                    <a:sym typeface="Calibri"/>
                  </a:endParaRPr>
                </a:p>
              </p:txBody>
            </p:sp>
            <p:sp>
              <p:nvSpPr>
                <p:cNvPr id="6" name="Shape 646"/>
                <p:cNvSpPr/>
                <p:nvPr/>
              </p:nvSpPr>
              <p:spPr>
                <a:xfrm>
                  <a:off x="5522541" y="2798535"/>
                  <a:ext cx="1828800" cy="1371600"/>
                </a:xfrm>
                <a:prstGeom prst="ellipse">
                  <a:avLst/>
                </a:prstGeom>
                <a:solidFill>
                  <a:schemeClr val="accent4">
                    <a:lumMod val="40000"/>
                    <a:lumOff val="60000"/>
                  </a:schemeClr>
                </a:solidFill>
                <a:ln w="25400" cap="flat" cmpd="sng">
                  <a:no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b="1" dirty="0">
                      <a:solidFill>
                        <a:schemeClr val="tx1">
                          <a:lumMod val="50000"/>
                          <a:lumOff val="50000"/>
                        </a:schemeClr>
                      </a:solidFill>
                      <a:latin typeface="Calibri"/>
                      <a:ea typeface="Calibri"/>
                      <a:cs typeface="Calibri"/>
                      <a:sym typeface="Calibri"/>
                    </a:rPr>
                    <a:t>Sick (S)</a:t>
                  </a:r>
                  <a:endParaRPr b="1" dirty="0">
                    <a:solidFill>
                      <a:schemeClr val="tx1">
                        <a:lumMod val="50000"/>
                        <a:lumOff val="50000"/>
                      </a:schemeClr>
                    </a:solidFill>
                    <a:latin typeface="Calibri"/>
                    <a:ea typeface="Calibri"/>
                    <a:cs typeface="Calibri"/>
                    <a:sym typeface="Calibri"/>
                  </a:endParaRPr>
                </a:p>
              </p:txBody>
            </p:sp>
            <p:sp>
              <p:nvSpPr>
                <p:cNvPr id="7" name="Shape 646"/>
                <p:cNvSpPr/>
                <p:nvPr/>
              </p:nvSpPr>
              <p:spPr>
                <a:xfrm>
                  <a:off x="3929001" y="4925260"/>
                  <a:ext cx="1828800" cy="1371600"/>
                </a:xfrm>
                <a:prstGeom prst="ellipse">
                  <a:avLst/>
                </a:prstGeom>
                <a:solidFill>
                  <a:schemeClr val="accent4">
                    <a:lumMod val="40000"/>
                    <a:lumOff val="60000"/>
                  </a:schemeClr>
                </a:solidFill>
                <a:ln w="25400" cap="flat" cmpd="sng">
                  <a:no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b="1" dirty="0">
                      <a:solidFill>
                        <a:schemeClr val="tx1">
                          <a:lumMod val="50000"/>
                          <a:lumOff val="50000"/>
                        </a:schemeClr>
                      </a:solidFill>
                      <a:latin typeface="Calibri"/>
                      <a:ea typeface="Calibri"/>
                      <a:cs typeface="Calibri"/>
                      <a:sym typeface="Calibri"/>
                    </a:rPr>
                    <a:t>Dead</a:t>
                  </a:r>
                  <a:r>
                    <a:rPr lang="nl-NL" sz="1600" b="1" dirty="0">
                      <a:solidFill>
                        <a:schemeClr val="tx1">
                          <a:lumMod val="50000"/>
                          <a:lumOff val="50000"/>
                        </a:schemeClr>
                      </a:solidFill>
                      <a:latin typeface="Calibri"/>
                      <a:ea typeface="Calibri"/>
                      <a:cs typeface="Calibri"/>
                      <a:sym typeface="Calibri"/>
                    </a:rPr>
                    <a:t> (D)</a:t>
                  </a:r>
                  <a:endParaRPr sz="1600" b="1" dirty="0">
                    <a:solidFill>
                      <a:schemeClr val="tx1">
                        <a:lumMod val="50000"/>
                        <a:lumOff val="50000"/>
                      </a:schemeClr>
                    </a:solidFill>
                    <a:latin typeface="Calibri"/>
                    <a:ea typeface="Calibri"/>
                    <a:cs typeface="Calibri"/>
                    <a:sym typeface="Calibri"/>
                  </a:endParaRPr>
                </a:p>
              </p:txBody>
            </p:sp>
            <p:cxnSp>
              <p:nvCxnSpPr>
                <p:cNvPr id="8" name="Shape 651"/>
                <p:cNvCxnSpPr>
                  <a:stCxn id="15" idx="0"/>
                </p:cNvCxnSpPr>
                <p:nvPr/>
              </p:nvCxnSpPr>
              <p:spPr>
                <a:xfrm rot="5400000" flipH="1" flipV="1">
                  <a:off x="4843401" y="1204995"/>
                  <a:ext cx="12700" cy="3187080"/>
                </a:xfrm>
                <a:prstGeom prst="curvedConnector3">
                  <a:avLst>
                    <a:gd name="adj1" fmla="val 4090906"/>
                  </a:avLst>
                </a:prstGeom>
                <a:noFill/>
                <a:ln w="25400" cap="rnd" cmpd="sng">
                  <a:solidFill>
                    <a:schemeClr val="tx2"/>
                  </a:solidFill>
                  <a:prstDash val="solid"/>
                  <a:round/>
                  <a:headEnd type="none" w="sm" len="sm"/>
                  <a:tailEnd type="triangle" w="lg" len="lg"/>
                </a:ln>
              </p:spPr>
            </p:cxnSp>
            <p:cxnSp>
              <p:nvCxnSpPr>
                <p:cNvPr id="9" name="Shape 651"/>
                <p:cNvCxnSpPr>
                  <a:stCxn id="15" idx="2"/>
                  <a:endCxn id="15" idx="1"/>
                </p:cNvCxnSpPr>
                <p:nvPr/>
              </p:nvCxnSpPr>
              <p:spPr>
                <a:xfrm rot="10800000" flipH="1">
                  <a:off x="2335461" y="2999401"/>
                  <a:ext cx="267822" cy="484934"/>
                </a:xfrm>
                <a:prstGeom prst="curvedConnector4">
                  <a:avLst>
                    <a:gd name="adj1" fmla="val -85355"/>
                    <a:gd name="adj2" fmla="val 188562"/>
                  </a:avLst>
                </a:prstGeom>
                <a:noFill/>
                <a:ln w="25400" cap="rnd" cmpd="sng">
                  <a:solidFill>
                    <a:schemeClr val="tx2"/>
                  </a:solidFill>
                  <a:prstDash val="solid"/>
                  <a:round/>
                  <a:headEnd type="none" w="sm" len="sm"/>
                  <a:tailEnd type="triangle" w="lg" len="lg"/>
                </a:ln>
              </p:spPr>
            </p:cxnSp>
            <p:cxnSp>
              <p:nvCxnSpPr>
                <p:cNvPr id="10" name="Shape 651"/>
                <p:cNvCxnSpPr/>
                <p:nvPr/>
              </p:nvCxnSpPr>
              <p:spPr>
                <a:xfrm flipH="1" flipV="1">
                  <a:off x="7083519" y="2999401"/>
                  <a:ext cx="267822" cy="484934"/>
                </a:xfrm>
                <a:prstGeom prst="curvedConnector4">
                  <a:avLst>
                    <a:gd name="adj1" fmla="val -85355"/>
                    <a:gd name="adj2" fmla="val 188562"/>
                  </a:avLst>
                </a:prstGeom>
                <a:noFill/>
                <a:ln w="25400" cap="rnd" cmpd="sng">
                  <a:solidFill>
                    <a:schemeClr val="tx2"/>
                  </a:solidFill>
                  <a:prstDash val="solid"/>
                  <a:round/>
                  <a:headEnd type="none" w="sm" len="sm"/>
                  <a:tailEnd type="triangle" w="lg" len="lg"/>
                </a:ln>
              </p:spPr>
            </p:cxnSp>
            <p:cxnSp>
              <p:nvCxnSpPr>
                <p:cNvPr id="11" name="Shape 651"/>
                <p:cNvCxnSpPr/>
                <p:nvPr/>
              </p:nvCxnSpPr>
              <p:spPr>
                <a:xfrm rot="10800000" flipH="1" flipV="1">
                  <a:off x="3929001" y="5611060"/>
                  <a:ext cx="267822" cy="484934"/>
                </a:xfrm>
                <a:prstGeom prst="curvedConnector4">
                  <a:avLst>
                    <a:gd name="adj1" fmla="val -85355"/>
                    <a:gd name="adj2" fmla="val 188562"/>
                  </a:avLst>
                </a:prstGeom>
                <a:noFill/>
                <a:ln w="25400" cap="rnd" cmpd="sng">
                  <a:solidFill>
                    <a:schemeClr val="tx2"/>
                  </a:solidFill>
                  <a:prstDash val="solid"/>
                  <a:round/>
                  <a:headEnd type="none" w="sm" len="sm"/>
                  <a:tailEnd type="triangle" w="lg" len="lg"/>
                </a:ln>
              </p:spPr>
            </p:cxnSp>
            <p:cxnSp>
              <p:nvCxnSpPr>
                <p:cNvPr id="12" name="Shape 651"/>
                <p:cNvCxnSpPr>
                  <a:stCxn id="15" idx="4"/>
                </p:cNvCxnSpPr>
                <p:nvPr/>
              </p:nvCxnSpPr>
              <p:spPr>
                <a:xfrm>
                  <a:off x="3249861" y="4170135"/>
                  <a:ext cx="946962" cy="955991"/>
                </a:xfrm>
                <a:prstGeom prst="straightConnector1">
                  <a:avLst/>
                </a:prstGeom>
                <a:noFill/>
                <a:ln w="25400" cap="rnd" cmpd="sng">
                  <a:solidFill>
                    <a:schemeClr val="tx2"/>
                  </a:solidFill>
                  <a:prstDash val="solid"/>
                  <a:round/>
                  <a:headEnd type="none" w="sm" len="sm"/>
                  <a:tailEnd type="triangle" w="lg" len="lg"/>
                </a:ln>
              </p:spPr>
            </p:cxnSp>
            <p:cxnSp>
              <p:nvCxnSpPr>
                <p:cNvPr id="13" name="Shape 651"/>
                <p:cNvCxnSpPr/>
                <p:nvPr/>
              </p:nvCxnSpPr>
              <p:spPr>
                <a:xfrm flipH="1">
                  <a:off x="5489979" y="4170135"/>
                  <a:ext cx="946962" cy="955991"/>
                </a:xfrm>
                <a:prstGeom prst="straightConnector1">
                  <a:avLst/>
                </a:prstGeom>
                <a:noFill/>
                <a:ln w="25400" cap="rnd" cmpd="sng">
                  <a:solidFill>
                    <a:schemeClr val="tx2"/>
                  </a:solidFill>
                  <a:prstDash val="solid"/>
                  <a:round/>
                  <a:headEnd type="none" w="sm" len="sm"/>
                  <a:tailEnd type="triangle" w="lg" len="lg"/>
                </a:ln>
              </p:spPr>
            </p:cxnSp>
            <p:sp>
              <p:nvSpPr>
                <p:cNvPr id="14" name="Shape 671"/>
                <p:cNvSpPr txBox="1"/>
                <p:nvPr/>
              </p:nvSpPr>
              <p:spPr>
                <a:xfrm>
                  <a:off x="4425574" y="2205242"/>
                  <a:ext cx="835654" cy="3061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dirty="0" err="1">
                      <a:solidFill>
                        <a:schemeClr val="tx2"/>
                      </a:solidFill>
                      <a:latin typeface="Calibri"/>
                      <a:ea typeface="Calibri"/>
                      <a:cs typeface="Calibri"/>
                      <a:sym typeface="Calibri"/>
                    </a:rPr>
                    <a:t>p_HS</a:t>
                  </a:r>
                  <a:endParaRPr sz="2200" dirty="0">
                    <a:solidFill>
                      <a:schemeClr val="tx2"/>
                    </a:solidFill>
                    <a:latin typeface="Calibri"/>
                    <a:ea typeface="Calibri"/>
                    <a:cs typeface="Calibri"/>
                    <a:sym typeface="Calibri"/>
                  </a:endParaRPr>
                </a:p>
              </p:txBody>
            </p:sp>
            <p:sp>
              <p:nvSpPr>
                <p:cNvPr id="15" name="Shape 671"/>
                <p:cNvSpPr txBox="1"/>
                <p:nvPr/>
              </p:nvSpPr>
              <p:spPr>
                <a:xfrm>
                  <a:off x="2925011" y="4601602"/>
                  <a:ext cx="835654" cy="3061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dirty="0" err="1">
                      <a:solidFill>
                        <a:schemeClr val="tx2"/>
                      </a:solidFill>
                      <a:latin typeface="Calibri"/>
                      <a:ea typeface="Calibri"/>
                      <a:cs typeface="Calibri"/>
                      <a:sym typeface="Calibri"/>
                    </a:rPr>
                    <a:t>p_HD</a:t>
                  </a:r>
                  <a:endParaRPr sz="2200" dirty="0">
                    <a:solidFill>
                      <a:schemeClr val="tx2"/>
                    </a:solidFill>
                    <a:latin typeface="Calibri"/>
                    <a:ea typeface="Calibri"/>
                    <a:cs typeface="Calibri"/>
                    <a:sym typeface="Calibri"/>
                  </a:endParaRPr>
                </a:p>
              </p:txBody>
            </p:sp>
            <p:sp>
              <p:nvSpPr>
                <p:cNvPr id="16" name="Shape 671"/>
                <p:cNvSpPr txBox="1"/>
                <p:nvPr/>
              </p:nvSpPr>
              <p:spPr>
                <a:xfrm>
                  <a:off x="5807556" y="4619151"/>
                  <a:ext cx="835654" cy="3061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dirty="0" err="1">
                      <a:solidFill>
                        <a:schemeClr val="tx2"/>
                      </a:solidFill>
                      <a:latin typeface="Calibri"/>
                      <a:ea typeface="Calibri"/>
                      <a:cs typeface="Calibri"/>
                      <a:sym typeface="Calibri"/>
                    </a:rPr>
                    <a:t>p_SD</a:t>
                  </a:r>
                  <a:endParaRPr sz="2200" dirty="0">
                    <a:solidFill>
                      <a:schemeClr val="tx2"/>
                    </a:solidFill>
                    <a:latin typeface="Calibri"/>
                    <a:ea typeface="Calibri"/>
                    <a:cs typeface="Calibri"/>
                    <a:sym typeface="Calibri"/>
                  </a:endParaRPr>
                </a:p>
              </p:txBody>
            </p:sp>
          </p:grpSp>
          <p:sp>
            <p:nvSpPr>
              <p:cNvPr id="17" name="Shape 997"/>
              <p:cNvSpPr/>
              <p:nvPr/>
            </p:nvSpPr>
            <p:spPr>
              <a:xfrm>
                <a:off x="4130885" y="1855521"/>
                <a:ext cx="937775" cy="293650"/>
              </a:xfrm>
              <a:custGeom>
                <a:avLst/>
                <a:gdLst/>
                <a:ahLst/>
                <a:cxnLst/>
                <a:rect l="0" t="0" r="0" b="0"/>
                <a:pathLst>
                  <a:path w="37511" h="11746" extrusionOk="0">
                    <a:moveTo>
                      <a:pt x="0" y="11745"/>
                    </a:moveTo>
                    <a:cubicBezTo>
                      <a:pt x="1579" y="11114"/>
                      <a:pt x="6189" y="9915"/>
                      <a:pt x="9473" y="7957"/>
                    </a:cubicBezTo>
                    <a:cubicBezTo>
                      <a:pt x="12757" y="6000"/>
                      <a:pt x="16546" y="0"/>
                      <a:pt x="19703" y="0"/>
                    </a:cubicBezTo>
                    <a:cubicBezTo>
                      <a:pt x="22861" y="0"/>
                      <a:pt x="25450" y="5999"/>
                      <a:pt x="28418" y="7957"/>
                    </a:cubicBezTo>
                    <a:cubicBezTo>
                      <a:pt x="31386" y="9915"/>
                      <a:pt x="35996" y="11115"/>
                      <a:pt x="37511" y="11746"/>
                    </a:cubicBezTo>
                  </a:path>
                </a:pathLst>
              </a:custGeom>
              <a:noFill/>
              <a:ln w="19050" cap="flat" cmpd="sng">
                <a:solidFill>
                  <a:schemeClr val="accent5"/>
                </a:solidFill>
                <a:prstDash val="solid"/>
                <a:round/>
                <a:headEnd type="none" w="med" len="med"/>
                <a:tailEnd type="none" w="med" len="med"/>
              </a:ln>
            </p:spPr>
          </p:sp>
          <p:sp>
            <p:nvSpPr>
              <p:cNvPr id="18" name="Shape 998"/>
              <p:cNvSpPr/>
              <p:nvPr/>
            </p:nvSpPr>
            <p:spPr>
              <a:xfrm rot="2700000">
                <a:off x="3197066" y="4182567"/>
                <a:ext cx="937766" cy="293647"/>
              </a:xfrm>
              <a:custGeom>
                <a:avLst/>
                <a:gdLst/>
                <a:ahLst/>
                <a:cxnLst/>
                <a:rect l="0" t="0" r="0" b="0"/>
                <a:pathLst>
                  <a:path w="37511" h="11746" extrusionOk="0">
                    <a:moveTo>
                      <a:pt x="0" y="11745"/>
                    </a:moveTo>
                    <a:cubicBezTo>
                      <a:pt x="1579" y="11114"/>
                      <a:pt x="6189" y="9915"/>
                      <a:pt x="9473" y="7957"/>
                    </a:cubicBezTo>
                    <a:cubicBezTo>
                      <a:pt x="12757" y="6000"/>
                      <a:pt x="16546" y="0"/>
                      <a:pt x="19703" y="0"/>
                    </a:cubicBezTo>
                    <a:cubicBezTo>
                      <a:pt x="22861" y="0"/>
                      <a:pt x="25450" y="5999"/>
                      <a:pt x="28418" y="7957"/>
                    </a:cubicBezTo>
                    <a:cubicBezTo>
                      <a:pt x="31386" y="9915"/>
                      <a:pt x="35996" y="11115"/>
                      <a:pt x="37511" y="11746"/>
                    </a:cubicBezTo>
                  </a:path>
                </a:pathLst>
              </a:custGeom>
              <a:noFill/>
              <a:ln w="19050" cap="flat" cmpd="sng">
                <a:solidFill>
                  <a:schemeClr val="accent5"/>
                </a:solidFill>
                <a:prstDash val="solid"/>
                <a:round/>
                <a:headEnd type="none" w="med" len="med"/>
                <a:tailEnd type="none" w="med" len="med"/>
              </a:ln>
            </p:spPr>
          </p:sp>
          <p:sp>
            <p:nvSpPr>
              <p:cNvPr id="19" name="Shape 999"/>
              <p:cNvSpPr/>
              <p:nvPr/>
            </p:nvSpPr>
            <p:spPr>
              <a:xfrm rot="-3173092">
                <a:off x="4999792" y="4240072"/>
                <a:ext cx="937746" cy="293641"/>
              </a:xfrm>
              <a:custGeom>
                <a:avLst/>
                <a:gdLst/>
                <a:ahLst/>
                <a:cxnLst/>
                <a:rect l="0" t="0" r="0" b="0"/>
                <a:pathLst>
                  <a:path w="37511" h="11746" extrusionOk="0">
                    <a:moveTo>
                      <a:pt x="0" y="11745"/>
                    </a:moveTo>
                    <a:cubicBezTo>
                      <a:pt x="1579" y="11114"/>
                      <a:pt x="6189" y="9915"/>
                      <a:pt x="9473" y="7957"/>
                    </a:cubicBezTo>
                    <a:cubicBezTo>
                      <a:pt x="12757" y="6000"/>
                      <a:pt x="16546" y="0"/>
                      <a:pt x="19703" y="0"/>
                    </a:cubicBezTo>
                    <a:cubicBezTo>
                      <a:pt x="22861" y="0"/>
                      <a:pt x="25450" y="5999"/>
                      <a:pt x="28418" y="7957"/>
                    </a:cubicBezTo>
                    <a:cubicBezTo>
                      <a:pt x="31386" y="9915"/>
                      <a:pt x="35996" y="11115"/>
                      <a:pt x="37511" y="11746"/>
                    </a:cubicBezTo>
                  </a:path>
                </a:pathLst>
              </a:custGeom>
              <a:noFill/>
              <a:ln w="19050" cap="flat" cmpd="sng">
                <a:solidFill>
                  <a:schemeClr val="accent5"/>
                </a:solidFill>
                <a:prstDash val="solid"/>
                <a:round/>
                <a:headEnd type="none" w="med" len="med"/>
                <a:tailEnd type="none" w="med" len="med"/>
              </a:ln>
            </p:spPr>
          </p:sp>
        </p:grpSp>
        <p:sp>
          <p:nvSpPr>
            <p:cNvPr id="20" name="Oval 19"/>
            <p:cNvSpPr/>
            <p:nvPr/>
          </p:nvSpPr>
          <p:spPr>
            <a:xfrm>
              <a:off x="4250224" y="1970172"/>
              <a:ext cx="182880" cy="182880"/>
            </a:xfrm>
            <a:prstGeom prst="ellipse">
              <a:avLst/>
            </a:prstGeom>
            <a:solidFill>
              <a:schemeClr val="accent5"/>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Oval 21"/>
            <p:cNvSpPr/>
            <p:nvPr/>
          </p:nvSpPr>
          <p:spPr>
            <a:xfrm>
              <a:off x="5285785" y="4204012"/>
              <a:ext cx="182880" cy="182880"/>
            </a:xfrm>
            <a:prstGeom prst="ellipse">
              <a:avLst/>
            </a:prstGeom>
            <a:solidFill>
              <a:schemeClr val="accent5"/>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3535279" y="4131120"/>
              <a:ext cx="182880" cy="182880"/>
            </a:xfrm>
            <a:prstGeom prst="ellipse">
              <a:avLst/>
            </a:prstGeom>
            <a:solidFill>
              <a:schemeClr val="accent5"/>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5" name="Shape 796">
            <a:extLst>
              <a:ext uri="{FF2B5EF4-FFF2-40B4-BE49-F238E27FC236}">
                <a16:creationId xmlns:a16="http://schemas.microsoft.com/office/drawing/2014/main" id="{043F0143-AF51-2B46-85E8-E88EFD52A22D}"/>
              </a:ext>
            </a:extLst>
          </p:cNvPr>
          <p:cNvSpPr txBox="1">
            <a:spLocks noGrp="1"/>
          </p:cNvSpPr>
          <p:nvPr>
            <p:ph type="sldNum" sz="quarter" idx="12"/>
          </p:nvPr>
        </p:nvSpPr>
        <p:spPr>
          <a:xfrm>
            <a:off x="8552538" y="6379021"/>
            <a:ext cx="548640" cy="396240"/>
          </a:xfrm>
          <a:prstGeom prst="rect">
            <a:avLst/>
          </a:prstGeom>
          <a:noFill/>
          <a:ln>
            <a:noFill/>
          </a:ln>
        </p:spPr>
        <p:txBody>
          <a:bodyPr spcFirstLastPara="1" wrap="square" lIns="91425" tIns="45700" rIns="91425" bIns="45700" anchor="t" anchorCtr="0">
            <a:noAutofit/>
          </a:bodyPr>
          <a:lstStyle/>
          <a:p>
            <a:pPr marL="0" lvl="0" indent="0" rtl="0">
              <a:spcBef>
                <a:spcPts val="0"/>
              </a:spcBef>
              <a:spcAft>
                <a:spcPts val="0"/>
              </a:spcAft>
              <a:buClr>
                <a:srgbClr val="000000"/>
              </a:buClr>
              <a:buFont typeface="Arial"/>
              <a:buNone/>
            </a:pPr>
            <a:fld id="{00000000-1234-1234-1234-123412341234}" type="slidenum">
              <a:rPr lang="nl-NL"/>
              <a:t>24</a:t>
            </a:fld>
            <a:endParaRPr dirty="0"/>
          </a:p>
        </p:txBody>
      </p:sp>
    </p:spTree>
    <p:extLst>
      <p:ext uri="{BB962C8B-B14F-4D97-AF65-F5344CB8AC3E}">
        <p14:creationId xmlns:p14="http://schemas.microsoft.com/office/powerpoint/2010/main" val="13663014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756"/>
        <p:cNvGrpSpPr/>
        <p:nvPr/>
      </p:nvGrpSpPr>
      <p:grpSpPr>
        <a:xfrm>
          <a:off x="0" y="0"/>
          <a:ext cx="0" cy="0"/>
          <a:chOff x="0" y="0"/>
          <a:chExt cx="0" cy="0"/>
        </a:xfrm>
      </p:grpSpPr>
      <p:sp>
        <p:nvSpPr>
          <p:cNvPr id="757" name="Shape 757"/>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lvl="0">
              <a:spcBef>
                <a:spcPts val="0"/>
              </a:spcBef>
            </a:pPr>
            <a:r>
              <a:rPr lang="en-US" dirty="0">
                <a:solidFill>
                  <a:srgbClr val="FFC000"/>
                </a:solidFill>
              </a:rPr>
              <a:t>Remember!</a:t>
            </a:r>
            <a:br>
              <a:rPr lang="en-US" dirty="0"/>
            </a:br>
            <a:r>
              <a:rPr lang="nl-NL" dirty="0" err="1"/>
              <a:t>Transition</a:t>
            </a:r>
            <a:r>
              <a:rPr lang="nl-NL" dirty="0"/>
              <a:t> Matrix </a:t>
            </a:r>
            <a:r>
              <a:rPr lang="nl-NL" dirty="0" err="1"/>
              <a:t>Calculations</a:t>
            </a:r>
            <a:endParaRPr sz="4000" i="0" u="none" strike="noStrike" cap="none" dirty="0"/>
          </a:p>
        </p:txBody>
      </p:sp>
      <p:sp>
        <p:nvSpPr>
          <p:cNvPr id="758" name="Shape 758"/>
          <p:cNvSpPr txBox="1">
            <a:spLocks noGrp="1"/>
          </p:cNvSpPr>
          <p:nvPr>
            <p:ph idx="1"/>
          </p:nvPr>
        </p:nvSpPr>
        <p:spPr>
          <a:xfrm>
            <a:off x="803750" y="1575617"/>
            <a:ext cx="8091000" cy="5064900"/>
          </a:xfrm>
          <a:prstGeom prst="rect">
            <a:avLst/>
          </a:prstGeom>
          <a:noFill/>
          <a:ln>
            <a:noFill/>
          </a:ln>
        </p:spPr>
        <p:txBody>
          <a:bodyPr spcFirstLastPara="1" wrap="square" lIns="91425" tIns="45700" rIns="91425" bIns="45700" anchor="t" anchorCtr="0">
            <a:noAutofit/>
          </a:bodyPr>
          <a:lstStyle/>
          <a:p>
            <a:pPr marL="342900" marR="0" lvl="0" indent="-317500" algn="l" rtl="0">
              <a:spcBef>
                <a:spcPts val="0"/>
              </a:spcBef>
              <a:spcAft>
                <a:spcPts val="0"/>
              </a:spcAft>
              <a:buClr>
                <a:srgbClr val="009999"/>
              </a:buClr>
              <a:buSzPts val="2400"/>
              <a:buFont typeface="Verdana"/>
              <a:buChar char="•"/>
            </a:pPr>
            <a:r>
              <a:rPr lang="nl-NL" sz="2400" dirty="0" err="1">
                <a:solidFill>
                  <a:schemeClr val="dk1"/>
                </a:solidFill>
              </a:rPr>
              <a:t>T</a:t>
            </a:r>
            <a:r>
              <a:rPr lang="nl-NL" sz="2400" i="0" u="none" strike="noStrike" cap="none" dirty="0" err="1">
                <a:solidFill>
                  <a:schemeClr val="dk1"/>
                </a:solidFill>
              </a:rPr>
              <a:t>ransition</a:t>
            </a:r>
            <a:r>
              <a:rPr lang="nl-NL" sz="2400" i="0" u="none" strike="noStrike" cap="none" dirty="0">
                <a:solidFill>
                  <a:schemeClr val="dk1"/>
                </a:solidFill>
              </a:rPr>
              <a:t> </a:t>
            </a:r>
            <a:r>
              <a:rPr lang="nl-NL" sz="2400" i="0" u="none" strike="noStrike" cap="none" dirty="0" err="1">
                <a:solidFill>
                  <a:schemeClr val="dk1"/>
                </a:solidFill>
              </a:rPr>
              <a:t>probabilities</a:t>
            </a:r>
            <a:r>
              <a:rPr lang="nl-NL" sz="2400" i="0" u="none" strike="noStrike" cap="none" dirty="0">
                <a:solidFill>
                  <a:schemeClr val="dk1"/>
                </a:solidFill>
              </a:rPr>
              <a:t> as a matrix</a:t>
            </a:r>
            <a:endParaRPr sz="2400" dirty="0"/>
          </a:p>
          <a:p>
            <a:pPr marL="342900" marR="0" lvl="0" indent="-165100" algn="l" rtl="0">
              <a:spcBef>
                <a:spcPts val="560"/>
              </a:spcBef>
              <a:spcAft>
                <a:spcPts val="0"/>
              </a:spcAft>
              <a:buClr>
                <a:srgbClr val="990033"/>
              </a:buClr>
              <a:buSzPts val="2800"/>
              <a:buFont typeface="Constantia"/>
              <a:buNone/>
            </a:pPr>
            <a:endParaRPr sz="2400" i="0" u="none" strike="noStrike" cap="none" dirty="0">
              <a:solidFill>
                <a:schemeClr val="dk1"/>
              </a:solidFill>
            </a:endParaRPr>
          </a:p>
          <a:p>
            <a:pPr marL="342900" marR="0" lvl="0" indent="-165100" algn="l" rtl="0">
              <a:spcBef>
                <a:spcPts val="560"/>
              </a:spcBef>
              <a:spcAft>
                <a:spcPts val="0"/>
              </a:spcAft>
              <a:buClr>
                <a:srgbClr val="990033"/>
              </a:buClr>
              <a:buSzPts val="2800"/>
              <a:buFont typeface="Constantia"/>
              <a:buNone/>
            </a:pPr>
            <a:endParaRPr sz="2400" i="0" u="none" strike="noStrike" cap="none" dirty="0">
              <a:solidFill>
                <a:schemeClr val="dk1"/>
              </a:solidFill>
            </a:endParaRPr>
          </a:p>
          <a:p>
            <a:pPr marL="342900" marR="0" lvl="0" indent="-165100" algn="l" rtl="0">
              <a:spcBef>
                <a:spcPts val="560"/>
              </a:spcBef>
              <a:spcAft>
                <a:spcPts val="0"/>
              </a:spcAft>
              <a:buClr>
                <a:srgbClr val="990033"/>
              </a:buClr>
              <a:buSzPts val="2800"/>
              <a:buFont typeface="Constantia"/>
              <a:buNone/>
            </a:pPr>
            <a:endParaRPr sz="2400" i="0" u="none" strike="noStrike" cap="none" dirty="0">
              <a:solidFill>
                <a:schemeClr val="dk1"/>
              </a:solidFill>
            </a:endParaRPr>
          </a:p>
          <a:p>
            <a:pPr marL="342900" marR="0" lvl="0" indent="-165100" algn="l" rtl="0">
              <a:spcBef>
                <a:spcPts val="560"/>
              </a:spcBef>
              <a:spcAft>
                <a:spcPts val="0"/>
              </a:spcAft>
              <a:buClr>
                <a:srgbClr val="990033"/>
              </a:buClr>
              <a:buSzPts val="2800"/>
              <a:buFont typeface="Constantia"/>
              <a:buNone/>
            </a:pPr>
            <a:endParaRPr sz="2400" i="0" u="none" strike="noStrike" cap="none" dirty="0">
              <a:solidFill>
                <a:schemeClr val="dk1"/>
              </a:solidFill>
            </a:endParaRPr>
          </a:p>
          <a:p>
            <a:pPr marL="0" marR="0" lvl="0" indent="0" algn="l" rtl="0">
              <a:spcBef>
                <a:spcPts val="560"/>
              </a:spcBef>
              <a:spcAft>
                <a:spcPts val="0"/>
              </a:spcAft>
              <a:buNone/>
            </a:pPr>
            <a:endParaRPr sz="2400" dirty="0"/>
          </a:p>
          <a:p>
            <a:pPr marL="342900" marR="0" lvl="0" indent="-317500" algn="l" rtl="0">
              <a:spcBef>
                <a:spcPts val="560"/>
              </a:spcBef>
              <a:spcAft>
                <a:spcPts val="0"/>
              </a:spcAft>
              <a:buClr>
                <a:srgbClr val="009999"/>
              </a:buClr>
              <a:buSzPts val="2400"/>
              <a:buFont typeface="Verdana"/>
              <a:buChar char="•"/>
            </a:pPr>
            <a:r>
              <a:rPr lang="nl-NL" sz="2400" dirty="0" err="1">
                <a:solidFill>
                  <a:schemeClr val="dk1"/>
                </a:solidFill>
              </a:rPr>
              <a:t>C</a:t>
            </a:r>
            <a:r>
              <a:rPr lang="nl-NL" sz="2400" i="0" u="none" strike="noStrike" cap="none" dirty="0" err="1">
                <a:solidFill>
                  <a:schemeClr val="dk1"/>
                </a:solidFill>
              </a:rPr>
              <a:t>alculated</a:t>
            </a:r>
            <a:r>
              <a:rPr lang="nl-NL" sz="2400" i="0" u="none" strike="noStrike" cap="none" dirty="0">
                <a:solidFill>
                  <a:schemeClr val="dk1"/>
                </a:solidFill>
              </a:rPr>
              <a:t> cohort </a:t>
            </a:r>
            <a:r>
              <a:rPr lang="nl-NL" sz="2400" i="0" u="none" strike="noStrike" cap="none" dirty="0" err="1">
                <a:solidFill>
                  <a:schemeClr val="dk1"/>
                </a:solidFill>
              </a:rPr>
              <a:t>distribution</a:t>
            </a:r>
            <a:endParaRPr sz="2400" i="0" u="none" strike="noStrike" cap="none" dirty="0">
              <a:solidFill>
                <a:schemeClr val="dk1"/>
              </a:solidFill>
            </a:endParaRPr>
          </a:p>
          <a:p>
            <a:pPr marL="342900" marR="0" lvl="0" indent="-165100" algn="l" rtl="0">
              <a:spcBef>
                <a:spcPts val="560"/>
              </a:spcBef>
              <a:spcAft>
                <a:spcPts val="0"/>
              </a:spcAft>
              <a:buClr>
                <a:srgbClr val="990033"/>
              </a:buClr>
              <a:buSzPts val="2800"/>
              <a:buFont typeface="Constantia"/>
              <a:buNone/>
            </a:pPr>
            <a:endParaRPr sz="2400" i="0" u="none" strike="noStrike" cap="none" dirty="0">
              <a:solidFill>
                <a:schemeClr val="dk1"/>
              </a:solidFill>
            </a:endParaRPr>
          </a:p>
        </p:txBody>
      </p:sp>
      <p:sp>
        <p:nvSpPr>
          <p:cNvPr id="796" name="Shape 796"/>
          <p:cNvSpPr txBox="1">
            <a:spLocks noGrp="1"/>
          </p:cNvSpPr>
          <p:nvPr>
            <p:ph type="sldNum" sz="quarter" idx="12"/>
          </p:nvPr>
        </p:nvSpPr>
        <p:spPr>
          <a:xfrm>
            <a:off x="8552538" y="6379021"/>
            <a:ext cx="548640" cy="396240"/>
          </a:xfrm>
          <a:prstGeom prst="rect">
            <a:avLst/>
          </a:prstGeom>
          <a:noFill/>
          <a:ln>
            <a:noFill/>
          </a:ln>
        </p:spPr>
        <p:txBody>
          <a:bodyPr spcFirstLastPara="1" wrap="square" lIns="91425" tIns="45700" rIns="91425" bIns="45700" anchor="t" anchorCtr="0">
            <a:noAutofit/>
          </a:bodyPr>
          <a:lstStyle/>
          <a:p>
            <a:pPr marL="0" lvl="0" indent="0" rtl="0">
              <a:spcBef>
                <a:spcPts val="0"/>
              </a:spcBef>
              <a:spcAft>
                <a:spcPts val="0"/>
              </a:spcAft>
              <a:buClr>
                <a:srgbClr val="000000"/>
              </a:buClr>
              <a:buFont typeface="Arial"/>
              <a:buNone/>
            </a:pPr>
            <a:fld id="{00000000-1234-1234-1234-123412341234}" type="slidenum">
              <a:rPr lang="nl-NL"/>
              <a:t>25</a:t>
            </a:fld>
            <a:endParaRPr dirty="0"/>
          </a:p>
        </p:txBody>
      </p:sp>
      <p:graphicFrame>
        <p:nvGraphicFramePr>
          <p:cNvPr id="759" name="Shape 759"/>
          <p:cNvGraphicFramePr/>
          <p:nvPr>
            <p:extLst>
              <p:ext uri="{D42A27DB-BD31-4B8C-83A1-F6EECF244321}">
                <p14:modId xmlns:p14="http://schemas.microsoft.com/office/powerpoint/2010/main" val="3656231275"/>
              </p:ext>
            </p:extLst>
          </p:nvPr>
        </p:nvGraphicFramePr>
        <p:xfrm>
          <a:off x="1946930" y="2273847"/>
          <a:ext cx="4023400" cy="1478320"/>
        </p:xfrm>
        <a:graphic>
          <a:graphicData uri="http://schemas.openxmlformats.org/drawingml/2006/table">
            <a:tbl>
              <a:tblPr firstRow="1" bandRow="1">
                <a:noFill/>
              </a:tblPr>
              <a:tblGrid>
                <a:gridCol w="1005850">
                  <a:extLst>
                    <a:ext uri="{9D8B030D-6E8A-4147-A177-3AD203B41FA5}">
                      <a16:colId xmlns:a16="http://schemas.microsoft.com/office/drawing/2014/main" val="20000"/>
                    </a:ext>
                  </a:extLst>
                </a:gridCol>
                <a:gridCol w="1005850">
                  <a:extLst>
                    <a:ext uri="{9D8B030D-6E8A-4147-A177-3AD203B41FA5}">
                      <a16:colId xmlns:a16="http://schemas.microsoft.com/office/drawing/2014/main" val="20001"/>
                    </a:ext>
                  </a:extLst>
                </a:gridCol>
                <a:gridCol w="1005850">
                  <a:extLst>
                    <a:ext uri="{9D8B030D-6E8A-4147-A177-3AD203B41FA5}">
                      <a16:colId xmlns:a16="http://schemas.microsoft.com/office/drawing/2014/main" val="20002"/>
                    </a:ext>
                  </a:extLst>
                </a:gridCol>
                <a:gridCol w="1005850">
                  <a:extLst>
                    <a:ext uri="{9D8B030D-6E8A-4147-A177-3AD203B41FA5}">
                      <a16:colId xmlns:a16="http://schemas.microsoft.com/office/drawing/2014/main" val="20003"/>
                    </a:ext>
                  </a:extLst>
                </a:gridCol>
              </a:tblGrid>
              <a:tr h="370850">
                <a:tc>
                  <a:txBody>
                    <a:bodyPr/>
                    <a:lstStyle/>
                    <a:p>
                      <a:pPr marL="0" marR="0" lvl="0" indent="0" algn="ctr" rtl="0">
                        <a:spcBef>
                          <a:spcPts val="0"/>
                        </a:spcBef>
                        <a:spcAft>
                          <a:spcPts val="0"/>
                        </a:spcAft>
                        <a:buNone/>
                      </a:pPr>
                      <a:endParaRPr sz="1800" b="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b="0" u="none" strike="noStrike" cap="none">
                          <a:latin typeface="Calibri"/>
                          <a:ea typeface="Calibri"/>
                          <a:cs typeface="Calibri"/>
                          <a:sym typeface="Calibri"/>
                        </a:rPr>
                        <a:t>Healthy</a:t>
                      </a:r>
                      <a:endParaRPr sz="1800" b="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b="0" u="none" strike="noStrike" cap="none">
                          <a:latin typeface="Calibri"/>
                          <a:ea typeface="Calibri"/>
                          <a:cs typeface="Calibri"/>
                          <a:sym typeface="Calibri"/>
                        </a:rPr>
                        <a:t>Sick</a:t>
                      </a:r>
                      <a:endParaRPr sz="1800" b="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b="0" u="none" strike="noStrike" cap="none">
                          <a:latin typeface="Calibri"/>
                          <a:ea typeface="Calibri"/>
                          <a:cs typeface="Calibri"/>
                          <a:sym typeface="Calibri"/>
                        </a:rPr>
                        <a:t>Dead</a:t>
                      </a:r>
                      <a:endParaRPr sz="1800" b="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nl-NL" sz="1800" u="none" strike="noStrike" cap="none" dirty="0" err="1">
                          <a:latin typeface="Calibri"/>
                          <a:ea typeface="Calibri"/>
                          <a:cs typeface="Calibri"/>
                          <a:sym typeface="Calibri"/>
                        </a:rPr>
                        <a:t>Healthy</a:t>
                      </a:r>
                      <a:endParaRPr sz="180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a:latin typeface="Calibri"/>
                          <a:ea typeface="Calibri"/>
                          <a:cs typeface="Calibri"/>
                          <a:sym typeface="Calibri"/>
                        </a:rPr>
                        <a:t>0.75</a:t>
                      </a:r>
                      <a:endParaRPr sz="1800" u="none" strike="noStrike" cap="none">
                        <a:latin typeface="Calibri"/>
                        <a:ea typeface="Calibri"/>
                        <a:cs typeface="Calibri"/>
                        <a:sym typeface="Calibri"/>
                      </a:endParaRPr>
                    </a:p>
                  </a:txBody>
                  <a:tcPr marL="91450" marR="91450" marT="45725" marB="45725" anchor="ctr">
                    <a:lnL w="28575" cap="flat" cmpd="sng">
                      <a:solidFill>
                        <a:srgbClr val="61888A"/>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28575" cap="flat" cmpd="sng">
                      <a:solidFill>
                        <a:srgbClr val="61888A"/>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a:latin typeface="Calibri"/>
                          <a:ea typeface="Calibri"/>
                          <a:cs typeface="Calibri"/>
                          <a:sym typeface="Calibri"/>
                        </a:rPr>
                        <a:t>0.20</a:t>
                      </a:r>
                      <a:endParaRPr sz="180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28575" cap="flat" cmpd="sng">
                      <a:solidFill>
                        <a:srgbClr val="61888A"/>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a:latin typeface="Calibri"/>
                          <a:ea typeface="Calibri"/>
                          <a:cs typeface="Calibri"/>
                          <a:sym typeface="Calibri"/>
                        </a:rPr>
                        <a:t>0.05</a:t>
                      </a:r>
                      <a:endParaRPr sz="180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28575" cap="flat" cmpd="sng">
                      <a:solidFill>
                        <a:srgbClr val="61888A"/>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266475">
                <a:tc>
                  <a:txBody>
                    <a:bodyPr/>
                    <a:lstStyle/>
                    <a:p>
                      <a:pPr marL="0" marR="0" lvl="0" indent="0" algn="ctr" rtl="0">
                        <a:spcBef>
                          <a:spcPts val="0"/>
                        </a:spcBef>
                        <a:spcAft>
                          <a:spcPts val="0"/>
                        </a:spcAft>
                        <a:buNone/>
                      </a:pPr>
                      <a:r>
                        <a:rPr lang="nl-NL" sz="1800" u="none" strike="noStrike" cap="none">
                          <a:latin typeface="Calibri"/>
                          <a:ea typeface="Calibri"/>
                          <a:cs typeface="Calibri"/>
                          <a:sym typeface="Calibri"/>
                        </a:rPr>
                        <a:t>Sick</a:t>
                      </a:r>
                      <a:endParaRPr sz="180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a:latin typeface="Calibri"/>
                          <a:ea typeface="Calibri"/>
                          <a:cs typeface="Calibri"/>
                          <a:sym typeface="Calibri"/>
                        </a:rPr>
                        <a:t>0</a:t>
                      </a:r>
                      <a:endParaRPr/>
                    </a:p>
                  </a:txBody>
                  <a:tcPr marL="91450" marR="91450" marT="45725" marB="45725" anchor="ctr">
                    <a:lnL w="28575" cap="flat" cmpd="sng">
                      <a:solidFill>
                        <a:srgbClr val="61888A"/>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a:latin typeface="Calibri"/>
                          <a:ea typeface="Calibri"/>
                          <a:cs typeface="Calibri"/>
                          <a:sym typeface="Calibri"/>
                        </a:rPr>
                        <a:t>0.85</a:t>
                      </a:r>
                      <a:endParaRPr sz="180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a:latin typeface="Calibri"/>
                          <a:ea typeface="Calibri"/>
                          <a:cs typeface="Calibri"/>
                          <a:sym typeface="Calibri"/>
                        </a:rPr>
                        <a:t>0.15</a:t>
                      </a:r>
                      <a:endParaRPr sz="180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370850">
                <a:tc>
                  <a:txBody>
                    <a:bodyPr/>
                    <a:lstStyle/>
                    <a:p>
                      <a:pPr marL="0" marR="0" lvl="0" indent="0" algn="ctr" rtl="0">
                        <a:spcBef>
                          <a:spcPts val="0"/>
                        </a:spcBef>
                        <a:spcAft>
                          <a:spcPts val="0"/>
                        </a:spcAft>
                        <a:buNone/>
                      </a:pPr>
                      <a:r>
                        <a:rPr lang="nl-NL" sz="1800" u="none" strike="noStrike" cap="none">
                          <a:latin typeface="Calibri"/>
                          <a:ea typeface="Calibri"/>
                          <a:cs typeface="Calibri"/>
                          <a:sym typeface="Calibri"/>
                        </a:rPr>
                        <a:t>Dead</a:t>
                      </a:r>
                      <a:endParaRPr sz="180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a:latin typeface="Calibri"/>
                          <a:ea typeface="Calibri"/>
                          <a:cs typeface="Calibri"/>
                          <a:sym typeface="Calibri"/>
                        </a:rPr>
                        <a:t>0</a:t>
                      </a:r>
                      <a:endParaRPr sz="1800" u="none" strike="noStrike" cap="none">
                        <a:latin typeface="Calibri"/>
                        <a:ea typeface="Calibri"/>
                        <a:cs typeface="Calibri"/>
                        <a:sym typeface="Calibri"/>
                      </a:endParaRPr>
                    </a:p>
                  </a:txBody>
                  <a:tcPr marL="91450" marR="91450" marT="45725" marB="45725" anchor="ctr">
                    <a:lnL w="28575" cap="flat" cmpd="sng">
                      <a:solidFill>
                        <a:srgbClr val="61888A"/>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a:latin typeface="Calibri"/>
                          <a:ea typeface="Calibri"/>
                          <a:cs typeface="Calibri"/>
                          <a:sym typeface="Calibri"/>
                        </a:rPr>
                        <a:t>0</a:t>
                      </a:r>
                      <a:endParaRPr sz="180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dirty="0">
                          <a:latin typeface="Calibri"/>
                          <a:ea typeface="Calibri"/>
                          <a:cs typeface="Calibri"/>
                          <a:sym typeface="Calibri"/>
                        </a:rPr>
                        <a:t>1.0</a:t>
                      </a:r>
                      <a:endParaRPr sz="180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bl>
          </a:graphicData>
        </a:graphic>
      </p:graphicFrame>
      <p:sp>
        <p:nvSpPr>
          <p:cNvPr id="760" name="Shape 760"/>
          <p:cNvSpPr txBox="1"/>
          <p:nvPr/>
        </p:nvSpPr>
        <p:spPr>
          <a:xfrm rot="-5400000">
            <a:off x="1420217" y="2986441"/>
            <a:ext cx="7356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a:solidFill>
                  <a:schemeClr val="dk1"/>
                </a:solidFill>
                <a:latin typeface="Calibri"/>
                <a:ea typeface="Calibri"/>
                <a:cs typeface="Calibri"/>
                <a:sym typeface="Calibri"/>
              </a:rPr>
              <a:t>From:</a:t>
            </a:r>
            <a:endParaRPr sz="1800">
              <a:solidFill>
                <a:schemeClr val="dk1"/>
              </a:solidFill>
              <a:latin typeface="Calibri"/>
              <a:ea typeface="Calibri"/>
              <a:cs typeface="Calibri"/>
              <a:sym typeface="Calibri"/>
            </a:endParaRPr>
          </a:p>
        </p:txBody>
      </p:sp>
      <p:sp>
        <p:nvSpPr>
          <p:cNvPr id="761" name="Shape 761"/>
          <p:cNvSpPr txBox="1"/>
          <p:nvPr/>
        </p:nvSpPr>
        <p:spPr>
          <a:xfrm>
            <a:off x="2994905" y="1993957"/>
            <a:ext cx="4608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a:solidFill>
                  <a:schemeClr val="dk1"/>
                </a:solidFill>
                <a:latin typeface="Calibri"/>
                <a:ea typeface="Calibri"/>
                <a:cs typeface="Calibri"/>
                <a:sym typeface="Calibri"/>
              </a:rPr>
              <a:t>To:</a:t>
            </a:r>
            <a:endParaRPr sz="1800">
              <a:solidFill>
                <a:schemeClr val="dk1"/>
              </a:solidFill>
              <a:latin typeface="Calibri"/>
              <a:ea typeface="Calibri"/>
              <a:cs typeface="Calibri"/>
              <a:sym typeface="Calibri"/>
            </a:endParaRPr>
          </a:p>
        </p:txBody>
      </p:sp>
      <p:grpSp>
        <p:nvGrpSpPr>
          <p:cNvPr id="762" name="Shape 762"/>
          <p:cNvGrpSpPr/>
          <p:nvPr/>
        </p:nvGrpSpPr>
        <p:grpSpPr>
          <a:xfrm>
            <a:off x="4044053" y="5623583"/>
            <a:ext cx="2235200" cy="548700"/>
            <a:chOff x="4038643" y="4217897"/>
            <a:chExt cx="2235200" cy="548700"/>
          </a:xfrm>
        </p:grpSpPr>
        <p:grpSp>
          <p:nvGrpSpPr>
            <p:cNvPr id="763" name="Shape 763"/>
            <p:cNvGrpSpPr/>
            <p:nvPr/>
          </p:nvGrpSpPr>
          <p:grpSpPr>
            <a:xfrm>
              <a:off x="4038643" y="4217897"/>
              <a:ext cx="2235200" cy="548700"/>
              <a:chOff x="1297709" y="3997072"/>
              <a:chExt cx="2235200" cy="548700"/>
            </a:xfrm>
          </p:grpSpPr>
          <p:sp>
            <p:nvSpPr>
              <p:cNvPr id="764" name="Shape 764"/>
              <p:cNvSpPr/>
              <p:nvPr/>
            </p:nvSpPr>
            <p:spPr>
              <a:xfrm>
                <a:off x="1297709" y="3997072"/>
                <a:ext cx="115500" cy="5487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765" name="Shape 765"/>
              <p:cNvSpPr/>
              <p:nvPr/>
            </p:nvSpPr>
            <p:spPr>
              <a:xfrm flipH="1">
                <a:off x="3417409" y="3997072"/>
                <a:ext cx="115500" cy="5487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grpSp>
        <p:sp>
          <p:nvSpPr>
            <p:cNvPr id="766" name="Shape 766"/>
            <p:cNvSpPr txBox="1"/>
            <p:nvPr/>
          </p:nvSpPr>
          <p:spPr>
            <a:xfrm>
              <a:off x="4157880" y="4304991"/>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1.0</a:t>
              </a:r>
              <a:endParaRPr sz="1800">
                <a:solidFill>
                  <a:schemeClr val="dk1"/>
                </a:solidFill>
                <a:latin typeface="Calibri"/>
                <a:ea typeface="Calibri"/>
                <a:cs typeface="Calibri"/>
                <a:sym typeface="Calibri"/>
              </a:endParaRPr>
            </a:p>
          </p:txBody>
        </p:sp>
        <p:sp>
          <p:nvSpPr>
            <p:cNvPr id="767" name="Shape 767"/>
            <p:cNvSpPr txBox="1"/>
            <p:nvPr/>
          </p:nvSpPr>
          <p:spPr>
            <a:xfrm>
              <a:off x="4841020" y="4304991"/>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0.0</a:t>
              </a:r>
              <a:endParaRPr sz="1800">
                <a:solidFill>
                  <a:schemeClr val="dk1"/>
                </a:solidFill>
                <a:latin typeface="Calibri"/>
                <a:ea typeface="Calibri"/>
                <a:cs typeface="Calibri"/>
                <a:sym typeface="Calibri"/>
              </a:endParaRPr>
            </a:p>
          </p:txBody>
        </p:sp>
        <p:sp>
          <p:nvSpPr>
            <p:cNvPr id="768" name="Shape 768"/>
            <p:cNvSpPr txBox="1"/>
            <p:nvPr/>
          </p:nvSpPr>
          <p:spPr>
            <a:xfrm>
              <a:off x="5528501" y="4304991"/>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0.0</a:t>
              </a:r>
              <a:endParaRPr sz="1800">
                <a:solidFill>
                  <a:schemeClr val="dk1"/>
                </a:solidFill>
                <a:latin typeface="Calibri"/>
                <a:ea typeface="Calibri"/>
                <a:cs typeface="Calibri"/>
                <a:sym typeface="Calibri"/>
              </a:endParaRPr>
            </a:p>
          </p:txBody>
        </p:sp>
      </p:grpSp>
      <p:sp>
        <p:nvSpPr>
          <p:cNvPr id="769" name="Shape 769"/>
          <p:cNvSpPr txBox="1"/>
          <p:nvPr/>
        </p:nvSpPr>
        <p:spPr>
          <a:xfrm>
            <a:off x="5987824" y="2924876"/>
            <a:ext cx="1299900" cy="492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600" dirty="0">
                <a:solidFill>
                  <a:schemeClr val="dk1"/>
                </a:solidFill>
                <a:latin typeface="Calibri"/>
                <a:ea typeface="Calibri"/>
                <a:cs typeface="Calibri"/>
                <a:sym typeface="Calibri"/>
              </a:rPr>
              <a:t>= 	P</a:t>
            </a:r>
            <a:endParaRPr sz="2600" dirty="0">
              <a:solidFill>
                <a:schemeClr val="dk1"/>
              </a:solidFill>
              <a:latin typeface="Calibri"/>
              <a:ea typeface="Calibri"/>
              <a:cs typeface="Calibri"/>
              <a:sym typeface="Calibri"/>
            </a:endParaRPr>
          </a:p>
        </p:txBody>
      </p:sp>
      <p:sp>
        <p:nvSpPr>
          <p:cNvPr id="770" name="Shape 770"/>
          <p:cNvSpPr txBox="1"/>
          <p:nvPr/>
        </p:nvSpPr>
        <p:spPr>
          <a:xfrm>
            <a:off x="3209831" y="5650089"/>
            <a:ext cx="662400" cy="492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600">
                <a:solidFill>
                  <a:schemeClr val="dk1"/>
                </a:solidFill>
                <a:latin typeface="Calibri"/>
                <a:ea typeface="Calibri"/>
                <a:cs typeface="Calibri"/>
                <a:sym typeface="Calibri"/>
              </a:rPr>
              <a:t>=</a:t>
            </a:r>
            <a:endParaRPr sz="2600">
              <a:solidFill>
                <a:schemeClr val="dk1"/>
              </a:solidFill>
              <a:latin typeface="Calibri"/>
              <a:ea typeface="Calibri"/>
              <a:cs typeface="Calibri"/>
              <a:sym typeface="Calibri"/>
            </a:endParaRPr>
          </a:p>
        </p:txBody>
      </p:sp>
      <p:grpSp>
        <p:nvGrpSpPr>
          <p:cNvPr id="771" name="Shape 771"/>
          <p:cNvGrpSpPr/>
          <p:nvPr/>
        </p:nvGrpSpPr>
        <p:grpSpPr>
          <a:xfrm>
            <a:off x="6440131" y="5071992"/>
            <a:ext cx="2235200" cy="1645800"/>
            <a:chOff x="4826000" y="3611334"/>
            <a:chExt cx="2235200" cy="1645800"/>
          </a:xfrm>
        </p:grpSpPr>
        <p:sp>
          <p:nvSpPr>
            <p:cNvPr id="772" name="Shape 772"/>
            <p:cNvSpPr/>
            <p:nvPr/>
          </p:nvSpPr>
          <p:spPr>
            <a:xfrm>
              <a:off x="4826000" y="3611334"/>
              <a:ext cx="115500" cy="16458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773" name="Shape 773"/>
            <p:cNvSpPr/>
            <p:nvPr/>
          </p:nvSpPr>
          <p:spPr>
            <a:xfrm flipH="1">
              <a:off x="6945700" y="3611334"/>
              <a:ext cx="115500" cy="16458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774" name="Shape 774"/>
            <p:cNvSpPr txBox="1"/>
            <p:nvPr/>
          </p:nvSpPr>
          <p:spPr>
            <a:xfrm>
              <a:off x="4941455" y="36991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0.75</a:t>
              </a:r>
              <a:endParaRPr sz="1800">
                <a:solidFill>
                  <a:schemeClr val="dk1"/>
                </a:solidFill>
                <a:latin typeface="Calibri"/>
                <a:ea typeface="Calibri"/>
                <a:cs typeface="Calibri"/>
                <a:sym typeface="Calibri"/>
              </a:endParaRPr>
            </a:p>
          </p:txBody>
        </p:sp>
        <p:sp>
          <p:nvSpPr>
            <p:cNvPr id="775" name="Shape 775"/>
            <p:cNvSpPr txBox="1"/>
            <p:nvPr/>
          </p:nvSpPr>
          <p:spPr>
            <a:xfrm>
              <a:off x="5624595" y="36991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0.20</a:t>
              </a:r>
              <a:endParaRPr sz="1800">
                <a:solidFill>
                  <a:schemeClr val="dk1"/>
                </a:solidFill>
                <a:latin typeface="Calibri"/>
                <a:ea typeface="Calibri"/>
                <a:cs typeface="Calibri"/>
                <a:sym typeface="Calibri"/>
              </a:endParaRPr>
            </a:p>
          </p:txBody>
        </p:sp>
        <p:sp>
          <p:nvSpPr>
            <p:cNvPr id="776" name="Shape 776"/>
            <p:cNvSpPr txBox="1"/>
            <p:nvPr/>
          </p:nvSpPr>
          <p:spPr>
            <a:xfrm>
              <a:off x="6312076" y="36991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0.05</a:t>
              </a:r>
              <a:endParaRPr sz="1800">
                <a:solidFill>
                  <a:schemeClr val="dk1"/>
                </a:solidFill>
                <a:latin typeface="Calibri"/>
                <a:ea typeface="Calibri"/>
                <a:cs typeface="Calibri"/>
                <a:sym typeface="Calibri"/>
              </a:endParaRPr>
            </a:p>
          </p:txBody>
        </p:sp>
        <p:sp>
          <p:nvSpPr>
            <p:cNvPr id="777" name="Shape 777"/>
            <p:cNvSpPr txBox="1"/>
            <p:nvPr/>
          </p:nvSpPr>
          <p:spPr>
            <a:xfrm>
              <a:off x="6312076" y="4237637"/>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0.15</a:t>
              </a:r>
              <a:endParaRPr sz="1800">
                <a:solidFill>
                  <a:schemeClr val="dk1"/>
                </a:solidFill>
                <a:latin typeface="Calibri"/>
                <a:ea typeface="Calibri"/>
                <a:cs typeface="Calibri"/>
                <a:sym typeface="Calibri"/>
              </a:endParaRPr>
            </a:p>
          </p:txBody>
        </p:sp>
        <p:sp>
          <p:nvSpPr>
            <p:cNvPr id="778" name="Shape 778"/>
            <p:cNvSpPr txBox="1"/>
            <p:nvPr/>
          </p:nvSpPr>
          <p:spPr>
            <a:xfrm>
              <a:off x="5624595" y="4237637"/>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0.85</a:t>
              </a:r>
              <a:endParaRPr sz="1800">
                <a:solidFill>
                  <a:schemeClr val="dk1"/>
                </a:solidFill>
                <a:latin typeface="Calibri"/>
                <a:ea typeface="Calibri"/>
                <a:cs typeface="Calibri"/>
                <a:sym typeface="Calibri"/>
              </a:endParaRPr>
            </a:p>
          </p:txBody>
        </p:sp>
        <p:sp>
          <p:nvSpPr>
            <p:cNvPr id="779" name="Shape 779"/>
            <p:cNvSpPr txBox="1"/>
            <p:nvPr/>
          </p:nvSpPr>
          <p:spPr>
            <a:xfrm>
              <a:off x="6312076" y="477612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1.0</a:t>
              </a:r>
              <a:endParaRPr sz="1800">
                <a:solidFill>
                  <a:schemeClr val="dk1"/>
                </a:solidFill>
                <a:latin typeface="Calibri"/>
                <a:ea typeface="Calibri"/>
                <a:cs typeface="Calibri"/>
                <a:sym typeface="Calibri"/>
              </a:endParaRPr>
            </a:p>
          </p:txBody>
        </p:sp>
        <p:sp>
          <p:nvSpPr>
            <p:cNvPr id="780" name="Shape 780"/>
            <p:cNvSpPr txBox="1"/>
            <p:nvPr/>
          </p:nvSpPr>
          <p:spPr>
            <a:xfrm>
              <a:off x="4941455" y="4237637"/>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sp>
          <p:nvSpPr>
            <p:cNvPr id="781" name="Shape 781"/>
            <p:cNvSpPr txBox="1"/>
            <p:nvPr/>
          </p:nvSpPr>
          <p:spPr>
            <a:xfrm>
              <a:off x="4941455" y="477612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sp>
          <p:nvSpPr>
            <p:cNvPr id="782" name="Shape 782"/>
            <p:cNvSpPr txBox="1"/>
            <p:nvPr/>
          </p:nvSpPr>
          <p:spPr>
            <a:xfrm>
              <a:off x="5624595" y="477612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grpSp>
      <p:grpSp>
        <p:nvGrpSpPr>
          <p:cNvPr id="783" name="Shape 783"/>
          <p:cNvGrpSpPr/>
          <p:nvPr/>
        </p:nvGrpSpPr>
        <p:grpSpPr>
          <a:xfrm>
            <a:off x="803754" y="5631031"/>
            <a:ext cx="2235200" cy="548700"/>
            <a:chOff x="1297709" y="3997072"/>
            <a:chExt cx="2235200" cy="548700"/>
          </a:xfrm>
        </p:grpSpPr>
        <p:sp>
          <p:nvSpPr>
            <p:cNvPr id="784" name="Shape 784"/>
            <p:cNvSpPr/>
            <p:nvPr/>
          </p:nvSpPr>
          <p:spPr>
            <a:xfrm>
              <a:off x="1297709" y="3997072"/>
              <a:ext cx="115500" cy="5487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785" name="Shape 785"/>
            <p:cNvSpPr/>
            <p:nvPr/>
          </p:nvSpPr>
          <p:spPr>
            <a:xfrm flipH="1">
              <a:off x="3417409" y="3997072"/>
              <a:ext cx="115500" cy="5487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grpSp>
      <p:sp>
        <p:nvSpPr>
          <p:cNvPr id="786" name="Shape 786"/>
          <p:cNvSpPr txBox="1"/>
          <p:nvPr/>
        </p:nvSpPr>
        <p:spPr>
          <a:xfrm>
            <a:off x="7205857" y="4589273"/>
            <a:ext cx="662400" cy="492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600" i="1" dirty="0">
                <a:solidFill>
                  <a:schemeClr val="dk1"/>
                </a:solidFill>
                <a:latin typeface="Calibri"/>
                <a:ea typeface="Calibri"/>
                <a:cs typeface="Calibri"/>
                <a:sym typeface="Calibri"/>
              </a:rPr>
              <a:t>P</a:t>
            </a:r>
            <a:endParaRPr sz="2600" i="1" dirty="0">
              <a:solidFill>
                <a:schemeClr val="dk1"/>
              </a:solidFill>
              <a:latin typeface="Calibri"/>
              <a:ea typeface="Calibri"/>
              <a:cs typeface="Calibri"/>
              <a:sym typeface="Calibri"/>
            </a:endParaRPr>
          </a:p>
        </p:txBody>
      </p:sp>
      <p:sp>
        <p:nvSpPr>
          <p:cNvPr id="787" name="Shape 787"/>
          <p:cNvSpPr/>
          <p:nvPr/>
        </p:nvSpPr>
        <p:spPr>
          <a:xfrm>
            <a:off x="4941093" y="5081716"/>
            <a:ext cx="473100" cy="492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600" i="1">
                <a:solidFill>
                  <a:schemeClr val="dk1"/>
                </a:solidFill>
                <a:latin typeface="Constantia"/>
                <a:ea typeface="Constantia"/>
                <a:cs typeface="Constantia"/>
                <a:sym typeface="Constantia"/>
              </a:rPr>
              <a:t>x</a:t>
            </a:r>
            <a:r>
              <a:rPr lang="nl-NL" sz="2600" baseline="-25000">
                <a:solidFill>
                  <a:schemeClr val="dk1"/>
                </a:solidFill>
                <a:latin typeface="Cambria"/>
                <a:ea typeface="Cambria"/>
                <a:cs typeface="Cambria"/>
                <a:sym typeface="Cambria"/>
              </a:rPr>
              <a:t>0</a:t>
            </a:r>
            <a:endParaRPr sz="2600">
              <a:solidFill>
                <a:schemeClr val="dk1"/>
              </a:solidFill>
              <a:latin typeface="Arial"/>
              <a:ea typeface="Arial"/>
              <a:cs typeface="Arial"/>
              <a:sym typeface="Arial"/>
            </a:endParaRPr>
          </a:p>
        </p:txBody>
      </p:sp>
      <p:sp>
        <p:nvSpPr>
          <p:cNvPr id="788" name="Shape 788"/>
          <p:cNvSpPr/>
          <p:nvPr/>
        </p:nvSpPr>
        <p:spPr>
          <a:xfrm>
            <a:off x="1650701" y="5063948"/>
            <a:ext cx="473100" cy="492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600" i="1">
                <a:solidFill>
                  <a:schemeClr val="dk1"/>
                </a:solidFill>
                <a:latin typeface="Constantia"/>
                <a:ea typeface="Constantia"/>
                <a:cs typeface="Constantia"/>
                <a:sym typeface="Constantia"/>
              </a:rPr>
              <a:t>x</a:t>
            </a:r>
            <a:r>
              <a:rPr lang="nl-NL" sz="2600" baseline="-25000">
                <a:solidFill>
                  <a:schemeClr val="dk1"/>
                </a:solidFill>
                <a:latin typeface="Cambria"/>
                <a:ea typeface="Cambria"/>
                <a:cs typeface="Cambria"/>
                <a:sym typeface="Cambria"/>
              </a:rPr>
              <a:t>1</a:t>
            </a:r>
            <a:endParaRPr sz="2600">
              <a:solidFill>
                <a:schemeClr val="dk1"/>
              </a:solidFill>
              <a:latin typeface="Arial"/>
              <a:ea typeface="Arial"/>
              <a:cs typeface="Arial"/>
              <a:sym typeface="Arial"/>
            </a:endParaRPr>
          </a:p>
        </p:txBody>
      </p:sp>
      <p:sp>
        <p:nvSpPr>
          <p:cNvPr id="789" name="Shape 789"/>
          <p:cNvSpPr txBox="1"/>
          <p:nvPr/>
        </p:nvSpPr>
        <p:spPr>
          <a:xfrm>
            <a:off x="890345" y="5722675"/>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0.75</a:t>
            </a:r>
            <a:endParaRPr sz="1800">
              <a:solidFill>
                <a:schemeClr val="dk1"/>
              </a:solidFill>
              <a:latin typeface="Calibri"/>
              <a:ea typeface="Calibri"/>
              <a:cs typeface="Calibri"/>
              <a:sym typeface="Calibri"/>
            </a:endParaRPr>
          </a:p>
        </p:txBody>
      </p:sp>
      <p:sp>
        <p:nvSpPr>
          <p:cNvPr id="790" name="Shape 790"/>
          <p:cNvSpPr txBox="1"/>
          <p:nvPr/>
        </p:nvSpPr>
        <p:spPr>
          <a:xfrm>
            <a:off x="1573485" y="5722675"/>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0.20</a:t>
            </a:r>
            <a:endParaRPr sz="1800">
              <a:solidFill>
                <a:schemeClr val="dk1"/>
              </a:solidFill>
              <a:latin typeface="Calibri"/>
              <a:ea typeface="Calibri"/>
              <a:cs typeface="Calibri"/>
              <a:sym typeface="Calibri"/>
            </a:endParaRPr>
          </a:p>
        </p:txBody>
      </p:sp>
      <p:sp>
        <p:nvSpPr>
          <p:cNvPr id="791" name="Shape 791"/>
          <p:cNvSpPr txBox="1"/>
          <p:nvPr/>
        </p:nvSpPr>
        <p:spPr>
          <a:xfrm>
            <a:off x="2260966" y="5722675"/>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0.05</a:t>
            </a:r>
            <a:endParaRPr sz="18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1851373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004"/>
        <p:cNvGrpSpPr/>
        <p:nvPr/>
      </p:nvGrpSpPr>
      <p:grpSpPr>
        <a:xfrm>
          <a:off x="0" y="0"/>
          <a:ext cx="0" cy="0"/>
          <a:chOff x="0" y="0"/>
          <a:chExt cx="0" cy="0"/>
        </a:xfrm>
      </p:grpSpPr>
      <p:sp>
        <p:nvSpPr>
          <p:cNvPr id="1005" name="Shape 1005"/>
          <p:cNvSpPr txBox="1">
            <a:spLocks noGrp="1"/>
          </p:cNvSpPr>
          <p:nvPr>
            <p:ph type="title"/>
          </p:nvPr>
        </p:nvSpPr>
        <p:spPr>
          <a:xfrm>
            <a:off x="840431" y="274638"/>
            <a:ext cx="8103147" cy="11430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nl-NL" dirty="0"/>
              <a:t>Update matrix </a:t>
            </a:r>
            <a:r>
              <a:rPr lang="nl-NL" dirty="0" err="1"/>
              <a:t>structures</a:t>
            </a:r>
            <a:r>
              <a:rPr lang="nl-NL" dirty="0"/>
              <a:t> </a:t>
            </a:r>
            <a:r>
              <a:rPr lang="nl-NL" dirty="0" err="1"/>
              <a:t>for</a:t>
            </a:r>
            <a:r>
              <a:rPr lang="nl-NL" dirty="0"/>
              <a:t> PSA iteration</a:t>
            </a:r>
            <a:endParaRPr dirty="0"/>
          </a:p>
        </p:txBody>
      </p:sp>
      <p:sp>
        <p:nvSpPr>
          <p:cNvPr id="1006" name="Shape 1006"/>
          <p:cNvSpPr txBox="1">
            <a:spLocks noGrp="1"/>
          </p:cNvSpPr>
          <p:nvPr>
            <p:ph type="body" idx="1"/>
          </p:nvPr>
        </p:nvSpPr>
        <p:spPr>
          <a:xfrm>
            <a:off x="949797" y="3831955"/>
            <a:ext cx="7620000" cy="4800600"/>
          </a:xfrm>
          <a:prstGeom prst="rect">
            <a:avLst/>
          </a:prstGeom>
        </p:spPr>
        <p:txBody>
          <a:bodyPr spcFirstLastPara="1" wrap="square" lIns="91425" tIns="91425" rIns="91425" bIns="91425" anchor="t" anchorCtr="0">
            <a:noAutofit/>
          </a:bodyPr>
          <a:lstStyle/>
          <a:p>
            <a:pPr marL="0" lvl="0" indent="0" rtl="0">
              <a:spcBef>
                <a:spcPts val="440"/>
              </a:spcBef>
              <a:spcAft>
                <a:spcPts val="0"/>
              </a:spcAft>
              <a:buNone/>
            </a:pPr>
            <a:r>
              <a:rPr lang="nl-NL" dirty="0" err="1">
                <a:solidFill>
                  <a:srgbClr val="004D99"/>
                </a:solidFill>
              </a:rPr>
              <a:t>Transition</a:t>
            </a:r>
            <a:r>
              <a:rPr lang="nl-NL" dirty="0">
                <a:solidFill>
                  <a:srgbClr val="004D99"/>
                </a:solidFill>
              </a:rPr>
              <a:t> </a:t>
            </a:r>
            <a:r>
              <a:rPr lang="nl-NL" dirty="0" err="1">
                <a:solidFill>
                  <a:srgbClr val="004D99"/>
                </a:solidFill>
              </a:rPr>
              <a:t>probability</a:t>
            </a:r>
            <a:r>
              <a:rPr lang="nl-NL" dirty="0">
                <a:solidFill>
                  <a:srgbClr val="004D99"/>
                </a:solidFill>
              </a:rPr>
              <a:t> matrix </a:t>
            </a:r>
            <a:r>
              <a:rPr lang="nl-NL" b="1" dirty="0">
                <a:solidFill>
                  <a:srgbClr val="004D99"/>
                </a:solidFill>
              </a:rPr>
              <a:t>P</a:t>
            </a:r>
            <a:r>
              <a:rPr lang="nl-NL" dirty="0">
                <a:solidFill>
                  <a:srgbClr val="004D99"/>
                </a:solidFill>
              </a:rPr>
              <a:t> </a:t>
            </a:r>
            <a:endParaRPr dirty="0">
              <a:solidFill>
                <a:srgbClr val="004D99"/>
              </a:solidFill>
            </a:endParaRPr>
          </a:p>
          <a:p>
            <a:pPr marL="0" lvl="0" indent="0" rtl="0">
              <a:spcBef>
                <a:spcPts val="440"/>
              </a:spcBef>
              <a:spcAft>
                <a:spcPts val="0"/>
              </a:spcAft>
              <a:buNone/>
            </a:pPr>
            <a:endParaRPr dirty="0"/>
          </a:p>
          <a:p>
            <a:pPr marL="0" lvl="0" indent="0" rtl="0">
              <a:spcBef>
                <a:spcPts val="440"/>
              </a:spcBef>
              <a:spcAft>
                <a:spcPts val="0"/>
              </a:spcAft>
              <a:buNone/>
            </a:pPr>
            <a:endParaRPr dirty="0"/>
          </a:p>
          <a:p>
            <a:pPr marL="0" lvl="0" indent="0" rtl="0">
              <a:spcBef>
                <a:spcPts val="440"/>
              </a:spcBef>
              <a:spcAft>
                <a:spcPts val="0"/>
              </a:spcAft>
              <a:buNone/>
            </a:pPr>
            <a:endParaRPr dirty="0"/>
          </a:p>
          <a:p>
            <a:pPr marL="0" lvl="0" indent="0" rtl="0">
              <a:spcBef>
                <a:spcPts val="440"/>
              </a:spcBef>
              <a:spcAft>
                <a:spcPts val="0"/>
              </a:spcAft>
              <a:buNone/>
            </a:pPr>
            <a:endParaRPr dirty="0"/>
          </a:p>
          <a:p>
            <a:pPr marL="0" lvl="0" indent="0" rtl="0">
              <a:spcBef>
                <a:spcPts val="440"/>
              </a:spcBef>
              <a:spcAft>
                <a:spcPts val="0"/>
              </a:spcAft>
              <a:buNone/>
            </a:pPr>
            <a:endParaRPr dirty="0"/>
          </a:p>
          <a:p>
            <a:pPr marL="0" lvl="0" indent="0" rtl="0">
              <a:spcBef>
                <a:spcPts val="440"/>
              </a:spcBef>
              <a:spcAft>
                <a:spcPts val="0"/>
              </a:spcAft>
              <a:buNone/>
            </a:pPr>
            <a:endParaRPr dirty="0"/>
          </a:p>
        </p:txBody>
      </p:sp>
      <p:sp>
        <p:nvSpPr>
          <p:cNvPr id="1007" name="Shape 1007"/>
          <p:cNvSpPr txBox="1">
            <a:spLocks noGrp="1"/>
          </p:cNvSpPr>
          <p:nvPr>
            <p:ph type="sldNum" idx="12"/>
          </p:nvPr>
        </p:nvSpPr>
        <p:spPr>
          <a:xfrm>
            <a:off x="8669229" y="8685091"/>
            <a:ext cx="548700" cy="396300"/>
          </a:xfrm>
          <a:prstGeom prst="rect">
            <a:avLst/>
          </a:prstGeom>
        </p:spPr>
        <p:txBody>
          <a:bodyPr spcFirstLastPara="1" wrap="square" lIns="0" tIns="0" rIns="0" bIns="0" anchor="ctr" anchorCtr="0">
            <a:noAutofit/>
          </a:bodyPr>
          <a:lstStyle/>
          <a:p>
            <a:pPr marL="0" lvl="0" indent="0" rtl="0">
              <a:spcBef>
                <a:spcPts val="0"/>
              </a:spcBef>
              <a:spcAft>
                <a:spcPts val="0"/>
              </a:spcAft>
              <a:buClr>
                <a:srgbClr val="000000"/>
              </a:buClr>
              <a:buFont typeface="Arial"/>
              <a:buNone/>
            </a:pPr>
            <a:fld id="{00000000-1234-1234-1234-123412341234}" type="slidenum">
              <a:rPr lang="nl-NL"/>
              <a:t>26</a:t>
            </a:fld>
            <a:endParaRPr/>
          </a:p>
        </p:txBody>
      </p:sp>
      <p:sp>
        <p:nvSpPr>
          <p:cNvPr id="1012" name="Shape 1012"/>
          <p:cNvSpPr txBox="1"/>
          <p:nvPr/>
        </p:nvSpPr>
        <p:spPr>
          <a:xfrm>
            <a:off x="3939074" y="4856540"/>
            <a:ext cx="219900" cy="3354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endParaRPr i="1">
              <a:latin typeface="Times New Roman"/>
              <a:ea typeface="Times New Roman"/>
              <a:cs typeface="Times New Roman"/>
              <a:sym typeface="Times New Roman"/>
            </a:endParaRPr>
          </a:p>
        </p:txBody>
      </p:sp>
      <p:graphicFrame>
        <p:nvGraphicFramePr>
          <p:cNvPr id="18" name="Shape 683">
            <a:extLst>
              <a:ext uri="{FF2B5EF4-FFF2-40B4-BE49-F238E27FC236}">
                <a16:creationId xmlns:a16="http://schemas.microsoft.com/office/drawing/2014/main" id="{96EA3BA8-86C3-554E-9241-635FC5A00B41}"/>
              </a:ext>
            </a:extLst>
          </p:cNvPr>
          <p:cNvGraphicFramePr/>
          <p:nvPr>
            <p:extLst>
              <p:ext uri="{D42A27DB-BD31-4B8C-83A1-F6EECF244321}">
                <p14:modId xmlns:p14="http://schemas.microsoft.com/office/powerpoint/2010/main" val="1582536956"/>
              </p:ext>
            </p:extLst>
          </p:nvPr>
        </p:nvGraphicFramePr>
        <p:xfrm>
          <a:off x="1670532" y="4740452"/>
          <a:ext cx="6254096" cy="1478320"/>
        </p:xfrm>
        <a:graphic>
          <a:graphicData uri="http://schemas.openxmlformats.org/drawingml/2006/table">
            <a:tbl>
              <a:tblPr firstRow="1" bandRow="1">
                <a:noFill/>
              </a:tblPr>
              <a:tblGrid>
                <a:gridCol w="1224896">
                  <a:extLst>
                    <a:ext uri="{9D8B030D-6E8A-4147-A177-3AD203B41FA5}">
                      <a16:colId xmlns:a16="http://schemas.microsoft.com/office/drawing/2014/main" val="20000"/>
                    </a:ext>
                  </a:extLst>
                </a:gridCol>
                <a:gridCol w="1902152">
                  <a:extLst>
                    <a:ext uri="{9D8B030D-6E8A-4147-A177-3AD203B41FA5}">
                      <a16:colId xmlns:a16="http://schemas.microsoft.com/office/drawing/2014/main" val="20001"/>
                    </a:ext>
                  </a:extLst>
                </a:gridCol>
                <a:gridCol w="1563524">
                  <a:extLst>
                    <a:ext uri="{9D8B030D-6E8A-4147-A177-3AD203B41FA5}">
                      <a16:colId xmlns:a16="http://schemas.microsoft.com/office/drawing/2014/main" val="20002"/>
                    </a:ext>
                  </a:extLst>
                </a:gridCol>
                <a:gridCol w="1563524">
                  <a:extLst>
                    <a:ext uri="{9D8B030D-6E8A-4147-A177-3AD203B41FA5}">
                      <a16:colId xmlns:a16="http://schemas.microsoft.com/office/drawing/2014/main" val="20003"/>
                    </a:ext>
                  </a:extLst>
                </a:gridCol>
              </a:tblGrid>
              <a:tr h="370850">
                <a:tc>
                  <a:txBody>
                    <a:bodyPr/>
                    <a:lstStyle/>
                    <a:p>
                      <a:pPr marL="0" marR="0" lvl="0" indent="0" algn="ctr" rtl="0">
                        <a:spcBef>
                          <a:spcPts val="0"/>
                        </a:spcBef>
                        <a:spcAft>
                          <a:spcPts val="0"/>
                        </a:spcAft>
                        <a:buNone/>
                      </a:pPr>
                      <a:endParaRPr sz="1800" b="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b="0" u="none" strike="noStrike" cap="none" dirty="0">
                          <a:latin typeface="Calibri"/>
                          <a:ea typeface="Calibri"/>
                          <a:cs typeface="Calibri"/>
                          <a:sym typeface="Calibri"/>
                        </a:rPr>
                        <a:t>Healthy</a:t>
                      </a:r>
                      <a:endParaRPr sz="1800" b="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b="0" u="none" strike="noStrike" cap="none" dirty="0">
                          <a:latin typeface="Calibri"/>
                          <a:ea typeface="Calibri"/>
                          <a:cs typeface="Calibri"/>
                          <a:sym typeface="Calibri"/>
                        </a:rPr>
                        <a:t>Sick</a:t>
                      </a:r>
                      <a:endParaRPr sz="1800" b="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b="0" u="none" strike="noStrike" cap="none">
                          <a:latin typeface="Calibri"/>
                          <a:ea typeface="Calibri"/>
                          <a:cs typeface="Calibri"/>
                          <a:sym typeface="Calibri"/>
                        </a:rPr>
                        <a:t>Dead</a:t>
                      </a:r>
                      <a:endParaRPr sz="1800" b="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nl-NL" sz="1800" u="none" strike="noStrike" cap="none" dirty="0" err="1">
                          <a:latin typeface="Calibri"/>
                          <a:ea typeface="Calibri"/>
                          <a:cs typeface="Calibri"/>
                          <a:sym typeface="Calibri"/>
                        </a:rPr>
                        <a:t>Healthy</a:t>
                      </a:r>
                      <a:endParaRPr sz="180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dirty="0">
                          <a:latin typeface="Calibri"/>
                          <a:ea typeface="Calibri"/>
                          <a:cs typeface="Calibri"/>
                          <a:sym typeface="Calibri"/>
                        </a:rPr>
                        <a:t>1 – </a:t>
                      </a:r>
                      <a:r>
                        <a:rPr lang="nl-NL" sz="1800" u="none" strike="noStrike" cap="none" dirty="0" err="1">
                          <a:latin typeface="Calibri"/>
                          <a:ea typeface="Calibri"/>
                          <a:cs typeface="Calibri"/>
                          <a:sym typeface="Calibri"/>
                        </a:rPr>
                        <a:t>p_HS</a:t>
                      </a:r>
                      <a:r>
                        <a:rPr lang="nl-NL" sz="1800" u="none" strike="noStrike" cap="none" dirty="0">
                          <a:latin typeface="Calibri"/>
                          <a:ea typeface="Calibri"/>
                          <a:cs typeface="Calibri"/>
                          <a:sym typeface="Calibri"/>
                        </a:rPr>
                        <a:t> – </a:t>
                      </a:r>
                      <a:r>
                        <a:rPr lang="nl-NL" sz="1800" u="none" strike="noStrike" cap="none" dirty="0" err="1">
                          <a:latin typeface="Calibri"/>
                          <a:ea typeface="Calibri"/>
                          <a:cs typeface="Calibri"/>
                          <a:sym typeface="Calibri"/>
                        </a:rPr>
                        <a:t>p_HD</a:t>
                      </a:r>
                      <a:r>
                        <a:rPr lang="nl-NL" sz="1800" u="none" strike="noStrike" cap="none" dirty="0">
                          <a:latin typeface="Calibri"/>
                          <a:ea typeface="Calibri"/>
                          <a:cs typeface="Calibri"/>
                          <a:sym typeface="Calibri"/>
                        </a:rPr>
                        <a:t> </a:t>
                      </a:r>
                      <a:endParaRPr sz="1800" u="none" strike="noStrike" cap="none" dirty="0">
                        <a:latin typeface="Calibri"/>
                        <a:ea typeface="Calibri"/>
                        <a:cs typeface="Calibri"/>
                        <a:sym typeface="Calibri"/>
                      </a:endParaRPr>
                    </a:p>
                  </a:txBody>
                  <a:tcPr marL="91450" marR="91450" marT="45725" marB="45725" anchor="ctr">
                    <a:lnL w="28575" cap="flat" cmpd="sng">
                      <a:solidFill>
                        <a:srgbClr val="61888A"/>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28575" cap="flat" cmpd="sng">
                      <a:solidFill>
                        <a:srgbClr val="61888A"/>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dirty="0" err="1">
                          <a:latin typeface="Calibri"/>
                          <a:ea typeface="Calibri"/>
                          <a:cs typeface="Calibri"/>
                          <a:sym typeface="Calibri"/>
                        </a:rPr>
                        <a:t>p_HS</a:t>
                      </a:r>
                      <a:endParaRPr sz="180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28575" cap="flat" cmpd="sng">
                      <a:solidFill>
                        <a:srgbClr val="61888A"/>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dirty="0" err="1">
                          <a:latin typeface="Calibri"/>
                          <a:ea typeface="Calibri"/>
                          <a:cs typeface="Calibri"/>
                          <a:sym typeface="Calibri"/>
                        </a:rPr>
                        <a:t>p_HD</a:t>
                      </a:r>
                      <a:endParaRPr sz="180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28575" cap="flat" cmpd="sng">
                      <a:solidFill>
                        <a:srgbClr val="61888A"/>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266475">
                <a:tc>
                  <a:txBody>
                    <a:bodyPr/>
                    <a:lstStyle/>
                    <a:p>
                      <a:pPr marL="0" marR="0" lvl="0" indent="0" algn="ctr" rtl="0">
                        <a:spcBef>
                          <a:spcPts val="0"/>
                        </a:spcBef>
                        <a:spcAft>
                          <a:spcPts val="0"/>
                        </a:spcAft>
                        <a:buNone/>
                      </a:pPr>
                      <a:r>
                        <a:rPr lang="nl-NL" sz="1800" u="none" strike="noStrike" cap="none">
                          <a:latin typeface="Calibri"/>
                          <a:ea typeface="Calibri"/>
                          <a:cs typeface="Calibri"/>
                          <a:sym typeface="Calibri"/>
                        </a:rPr>
                        <a:t>Sick</a:t>
                      </a:r>
                      <a:endParaRPr sz="180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dirty="0">
                          <a:latin typeface="Calibri"/>
                          <a:ea typeface="Calibri"/>
                          <a:cs typeface="Calibri"/>
                          <a:sym typeface="Calibri"/>
                        </a:rPr>
                        <a:t>0</a:t>
                      </a:r>
                      <a:endParaRPr dirty="0"/>
                    </a:p>
                  </a:txBody>
                  <a:tcPr marL="91450" marR="91450" marT="45725" marB="45725" anchor="ctr">
                    <a:lnL w="28575" cap="flat" cmpd="sng">
                      <a:solidFill>
                        <a:srgbClr val="61888A"/>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dirty="0">
                          <a:latin typeface="Calibri"/>
                          <a:ea typeface="Calibri"/>
                          <a:cs typeface="Calibri"/>
                          <a:sym typeface="Calibri"/>
                        </a:rPr>
                        <a:t>1 – </a:t>
                      </a:r>
                      <a:r>
                        <a:rPr lang="nl-NL" sz="1800" u="none" strike="noStrike" cap="none" dirty="0" err="1">
                          <a:latin typeface="Calibri"/>
                          <a:ea typeface="Calibri"/>
                          <a:cs typeface="Calibri"/>
                          <a:sym typeface="Calibri"/>
                        </a:rPr>
                        <a:t>p_SD</a:t>
                      </a:r>
                      <a:endParaRPr sz="180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dirty="0" err="1">
                          <a:latin typeface="Calibri"/>
                          <a:ea typeface="Calibri"/>
                          <a:cs typeface="Calibri"/>
                          <a:sym typeface="Calibri"/>
                        </a:rPr>
                        <a:t>p_SD</a:t>
                      </a:r>
                      <a:endParaRPr sz="180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370850">
                <a:tc>
                  <a:txBody>
                    <a:bodyPr/>
                    <a:lstStyle/>
                    <a:p>
                      <a:pPr marL="0" marR="0" lvl="0" indent="0" algn="ctr" rtl="0">
                        <a:spcBef>
                          <a:spcPts val="0"/>
                        </a:spcBef>
                        <a:spcAft>
                          <a:spcPts val="0"/>
                        </a:spcAft>
                        <a:buNone/>
                      </a:pPr>
                      <a:r>
                        <a:rPr lang="nl-NL" sz="1800" u="none" strike="noStrike" cap="none">
                          <a:latin typeface="Calibri"/>
                          <a:ea typeface="Calibri"/>
                          <a:cs typeface="Calibri"/>
                          <a:sym typeface="Calibri"/>
                        </a:rPr>
                        <a:t>Dead</a:t>
                      </a:r>
                      <a:endParaRPr sz="180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a:latin typeface="Calibri"/>
                          <a:ea typeface="Calibri"/>
                          <a:cs typeface="Calibri"/>
                          <a:sym typeface="Calibri"/>
                        </a:rPr>
                        <a:t>0</a:t>
                      </a:r>
                      <a:endParaRPr sz="1800" u="none" strike="noStrike" cap="none">
                        <a:latin typeface="Calibri"/>
                        <a:ea typeface="Calibri"/>
                        <a:cs typeface="Calibri"/>
                        <a:sym typeface="Calibri"/>
                      </a:endParaRPr>
                    </a:p>
                  </a:txBody>
                  <a:tcPr marL="91450" marR="91450" marT="45725" marB="45725" anchor="ctr">
                    <a:lnL w="28575" cap="flat" cmpd="sng">
                      <a:solidFill>
                        <a:srgbClr val="61888A"/>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a:latin typeface="Calibri"/>
                          <a:ea typeface="Calibri"/>
                          <a:cs typeface="Calibri"/>
                          <a:sym typeface="Calibri"/>
                        </a:rPr>
                        <a:t>0</a:t>
                      </a:r>
                      <a:endParaRPr sz="180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dirty="0">
                          <a:latin typeface="Calibri"/>
                          <a:ea typeface="Calibri"/>
                          <a:cs typeface="Calibri"/>
                          <a:sym typeface="Calibri"/>
                        </a:rPr>
                        <a:t>1</a:t>
                      </a:r>
                      <a:endParaRPr sz="180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bl>
          </a:graphicData>
        </a:graphic>
      </p:graphicFrame>
      <p:sp>
        <p:nvSpPr>
          <p:cNvPr id="19" name="Shape 684">
            <a:extLst>
              <a:ext uri="{FF2B5EF4-FFF2-40B4-BE49-F238E27FC236}">
                <a16:creationId xmlns:a16="http://schemas.microsoft.com/office/drawing/2014/main" id="{FB733E27-21CD-6D46-92EA-6C5C584C1084}"/>
              </a:ext>
            </a:extLst>
          </p:cNvPr>
          <p:cNvSpPr txBox="1"/>
          <p:nvPr/>
        </p:nvSpPr>
        <p:spPr>
          <a:xfrm rot="-5400000">
            <a:off x="1204634" y="5479612"/>
            <a:ext cx="7356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dirty="0" err="1">
                <a:solidFill>
                  <a:schemeClr val="dk1"/>
                </a:solidFill>
                <a:latin typeface="Calibri"/>
                <a:ea typeface="Calibri"/>
                <a:cs typeface="Calibri"/>
                <a:sym typeface="Calibri"/>
              </a:rPr>
              <a:t>From</a:t>
            </a:r>
            <a:r>
              <a:rPr lang="nl-NL" sz="1800" dirty="0">
                <a:solidFill>
                  <a:schemeClr val="dk1"/>
                </a:solidFill>
                <a:latin typeface="Calibri"/>
                <a:ea typeface="Calibri"/>
                <a:cs typeface="Calibri"/>
                <a:sym typeface="Calibri"/>
              </a:rPr>
              <a:t>:</a:t>
            </a:r>
            <a:endParaRPr sz="1800" dirty="0">
              <a:solidFill>
                <a:schemeClr val="dk1"/>
              </a:solidFill>
              <a:latin typeface="Calibri"/>
              <a:ea typeface="Calibri"/>
              <a:cs typeface="Calibri"/>
              <a:sym typeface="Calibri"/>
            </a:endParaRPr>
          </a:p>
        </p:txBody>
      </p:sp>
      <p:sp>
        <p:nvSpPr>
          <p:cNvPr id="20" name="Shape 685">
            <a:extLst>
              <a:ext uri="{FF2B5EF4-FFF2-40B4-BE49-F238E27FC236}">
                <a16:creationId xmlns:a16="http://schemas.microsoft.com/office/drawing/2014/main" id="{14CF05B4-A07A-6841-85A9-6210946C553F}"/>
              </a:ext>
            </a:extLst>
          </p:cNvPr>
          <p:cNvSpPr txBox="1"/>
          <p:nvPr/>
        </p:nvSpPr>
        <p:spPr>
          <a:xfrm>
            <a:off x="2718508" y="4460562"/>
            <a:ext cx="4608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a:solidFill>
                  <a:schemeClr val="dk1"/>
                </a:solidFill>
                <a:latin typeface="Calibri"/>
                <a:ea typeface="Calibri"/>
                <a:cs typeface="Calibri"/>
                <a:sym typeface="Calibri"/>
              </a:rPr>
              <a:t>To:</a:t>
            </a:r>
            <a:endParaRPr sz="1800">
              <a:solidFill>
                <a:schemeClr val="dk1"/>
              </a:solidFill>
              <a:latin typeface="Calibri"/>
              <a:ea typeface="Calibri"/>
              <a:cs typeface="Calibri"/>
              <a:sym typeface="Calibri"/>
            </a:endParaRPr>
          </a:p>
        </p:txBody>
      </p:sp>
      <p:sp>
        <p:nvSpPr>
          <p:cNvPr id="21" name="Shape 685">
            <a:extLst>
              <a:ext uri="{FF2B5EF4-FFF2-40B4-BE49-F238E27FC236}">
                <a16:creationId xmlns:a16="http://schemas.microsoft.com/office/drawing/2014/main" id="{679EADDB-7BC5-9342-8809-10B75A4B297E}"/>
              </a:ext>
            </a:extLst>
          </p:cNvPr>
          <p:cNvSpPr txBox="1"/>
          <p:nvPr/>
        </p:nvSpPr>
        <p:spPr>
          <a:xfrm>
            <a:off x="840432" y="5479612"/>
            <a:ext cx="683396"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000" b="1" dirty="0">
                <a:solidFill>
                  <a:schemeClr val="dk1"/>
                </a:solidFill>
                <a:latin typeface="Calibri"/>
                <a:ea typeface="Calibri"/>
                <a:cs typeface="Calibri"/>
                <a:sym typeface="Calibri"/>
              </a:rPr>
              <a:t>P</a:t>
            </a:r>
            <a:r>
              <a:rPr lang="nl-NL" sz="2000" b="1" baseline="-25000" dirty="0">
                <a:solidFill>
                  <a:schemeClr val="dk1"/>
                </a:solidFill>
                <a:latin typeface="Calibri"/>
                <a:ea typeface="Calibri"/>
                <a:cs typeface="Calibri"/>
                <a:sym typeface="Calibri"/>
              </a:rPr>
              <a:t>1</a:t>
            </a:r>
            <a:r>
              <a:rPr lang="nl-NL" sz="2000" b="1" dirty="0">
                <a:solidFill>
                  <a:schemeClr val="dk1"/>
                </a:solidFill>
                <a:latin typeface="Calibri"/>
                <a:ea typeface="Calibri"/>
                <a:cs typeface="Calibri"/>
                <a:sym typeface="Calibri"/>
              </a:rPr>
              <a:t> </a:t>
            </a:r>
            <a:r>
              <a:rPr lang="nl-NL" dirty="0">
                <a:solidFill>
                  <a:schemeClr val="dk1"/>
                </a:solidFill>
                <a:latin typeface="Calibri"/>
                <a:ea typeface="Calibri"/>
                <a:cs typeface="Calibri"/>
                <a:sym typeface="Calibri"/>
              </a:rPr>
              <a:t>= </a:t>
            </a:r>
            <a:endParaRPr sz="1800" dirty="0">
              <a:solidFill>
                <a:schemeClr val="dk1"/>
              </a:solidFill>
              <a:latin typeface="Calibri"/>
              <a:ea typeface="Calibri"/>
              <a:cs typeface="Calibri"/>
              <a:sym typeface="Calibri"/>
            </a:endParaRPr>
          </a:p>
        </p:txBody>
      </p:sp>
      <p:pic>
        <p:nvPicPr>
          <p:cNvPr id="3" name="Picture 2">
            <a:extLst>
              <a:ext uri="{FF2B5EF4-FFF2-40B4-BE49-F238E27FC236}">
                <a16:creationId xmlns:a16="http://schemas.microsoft.com/office/drawing/2014/main" id="{3843AF57-1D61-364E-B2B4-6B64441E933D}"/>
              </a:ext>
            </a:extLst>
          </p:cNvPr>
          <p:cNvPicPr>
            <a:picLocks noChangeAspect="1"/>
          </p:cNvPicPr>
          <p:nvPr/>
        </p:nvPicPr>
        <p:blipFill>
          <a:blip r:embed="rId3"/>
          <a:stretch>
            <a:fillRect/>
          </a:stretch>
        </p:blipFill>
        <p:spPr>
          <a:xfrm>
            <a:off x="5345151" y="911766"/>
            <a:ext cx="3707792" cy="2986563"/>
          </a:xfrm>
          <a:prstGeom prst="rect">
            <a:avLst/>
          </a:prstGeom>
        </p:spPr>
      </p:pic>
      <p:sp>
        <p:nvSpPr>
          <p:cNvPr id="17" name="Shape 796">
            <a:extLst>
              <a:ext uri="{FF2B5EF4-FFF2-40B4-BE49-F238E27FC236}">
                <a16:creationId xmlns:a16="http://schemas.microsoft.com/office/drawing/2014/main" id="{0633842E-750F-0E40-B724-FB8ED28FBF1C}"/>
              </a:ext>
            </a:extLst>
          </p:cNvPr>
          <p:cNvSpPr txBox="1">
            <a:spLocks/>
          </p:cNvSpPr>
          <p:nvPr/>
        </p:nvSpPr>
        <p:spPr>
          <a:xfrm>
            <a:off x="8552538" y="6379021"/>
            <a:ext cx="548640" cy="396240"/>
          </a:xfrm>
          <a:prstGeom prst="rect">
            <a:avLst/>
          </a:prstGeom>
          <a:noFill/>
          <a:ln w="19050">
            <a:noFill/>
          </a:ln>
        </p:spPr>
        <p:txBody>
          <a:bodyPr spcFirstLastPara="1" vert="horz" wrap="square" lIns="91425" tIns="45700" rIns="91425" bIns="45700" rtlCol="0" anchor="t" anchorCtr="0">
            <a:noAutofit/>
          </a:bodyPr>
          <a:lstStyle>
            <a:defPPr>
              <a:defRPr lang="en-US"/>
            </a:defPPr>
            <a:lvl1pPr marL="0" algn="ctr" defTabSz="914400" rtl="0" eaLnBrk="1" latinLnBrk="0" hangingPunct="1">
              <a:defRPr sz="1800" kern="1200">
                <a:solidFill>
                  <a:srgbClr val="009999"/>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buClr>
                <a:srgbClr val="000000"/>
              </a:buClr>
              <a:buFont typeface="Arial"/>
              <a:buNone/>
            </a:pPr>
            <a:fld id="{00000000-1234-1234-1234-123412341234}" type="slidenum">
              <a:rPr lang="nl-NL" smtClean="0"/>
              <a:pPr>
                <a:buClr>
                  <a:srgbClr val="000000"/>
                </a:buClr>
                <a:buFont typeface="Arial"/>
                <a:buNone/>
              </a:pPr>
              <a:t>26</a:t>
            </a:fld>
            <a:endParaRPr lang="nl-NL" dirty="0"/>
          </a:p>
        </p:txBody>
      </p:sp>
      <p:sp>
        <p:nvSpPr>
          <p:cNvPr id="5" name="TextBox 4">
            <a:extLst>
              <a:ext uri="{FF2B5EF4-FFF2-40B4-BE49-F238E27FC236}">
                <a16:creationId xmlns:a16="http://schemas.microsoft.com/office/drawing/2014/main" id="{56E78C57-D316-7B45-B16F-FA3343F646E3}"/>
              </a:ext>
            </a:extLst>
          </p:cNvPr>
          <p:cNvSpPr txBox="1"/>
          <p:nvPr/>
        </p:nvSpPr>
        <p:spPr>
          <a:xfrm>
            <a:off x="911427" y="6405450"/>
            <a:ext cx="5825634" cy="307777"/>
          </a:xfrm>
          <a:prstGeom prst="rect">
            <a:avLst/>
          </a:prstGeom>
          <a:noFill/>
        </p:spPr>
        <p:txBody>
          <a:bodyPr wrap="none" rtlCol="0">
            <a:spAutoFit/>
          </a:bodyPr>
          <a:lstStyle/>
          <a:p>
            <a:r>
              <a:rPr lang="en-US" sz="1400" i="1" dirty="0">
                <a:solidFill>
                  <a:schemeClr val="accent4"/>
                </a:solidFill>
              </a:rPr>
              <a:t>Indicate P is not time dependent = 1 means first PSA iteration</a:t>
            </a:r>
          </a:p>
        </p:txBody>
      </p:sp>
      <p:cxnSp>
        <p:nvCxnSpPr>
          <p:cNvPr id="7" name="Straight Arrow Connector 6">
            <a:extLst>
              <a:ext uri="{FF2B5EF4-FFF2-40B4-BE49-F238E27FC236}">
                <a16:creationId xmlns:a16="http://schemas.microsoft.com/office/drawing/2014/main" id="{D4456A34-7BB6-034B-A110-41D2B8A4A808}"/>
              </a:ext>
            </a:extLst>
          </p:cNvPr>
          <p:cNvCxnSpPr/>
          <p:nvPr/>
        </p:nvCxnSpPr>
        <p:spPr>
          <a:xfrm flipH="1" flipV="1">
            <a:off x="1182130" y="5925069"/>
            <a:ext cx="205654" cy="3693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 name="Straight Arrow Connector 3">
            <a:extLst>
              <a:ext uri="{FF2B5EF4-FFF2-40B4-BE49-F238E27FC236}">
                <a16:creationId xmlns:a16="http://schemas.microsoft.com/office/drawing/2014/main" id="{BA68BAE8-DC13-8945-A3BF-B8E17AA343AC}"/>
              </a:ext>
            </a:extLst>
          </p:cNvPr>
          <p:cNvCxnSpPr/>
          <p:nvPr/>
        </p:nvCxnSpPr>
        <p:spPr>
          <a:xfrm flipH="1">
            <a:off x="5739064" y="1299662"/>
            <a:ext cx="1359568" cy="3042924"/>
          </a:xfrm>
          <a:prstGeom prst="straightConnector1">
            <a:avLst/>
          </a:prstGeom>
          <a:ln>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060045D6-00D8-E44B-8102-FF135AA90383}"/>
              </a:ext>
            </a:extLst>
          </p:cNvPr>
          <p:cNvCxnSpPr>
            <a:cxnSpLocks/>
          </p:cNvCxnSpPr>
          <p:nvPr/>
        </p:nvCxnSpPr>
        <p:spPr>
          <a:xfrm>
            <a:off x="6617368" y="2574758"/>
            <a:ext cx="228600" cy="2617182"/>
          </a:xfrm>
          <a:prstGeom prst="straightConnector1">
            <a:avLst/>
          </a:prstGeom>
          <a:ln>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5F905C2B-2BF2-DC46-8E8C-7C58618998CB}"/>
              </a:ext>
            </a:extLst>
          </p:cNvPr>
          <p:cNvCxnSpPr>
            <a:cxnSpLocks/>
          </p:cNvCxnSpPr>
          <p:nvPr/>
        </p:nvCxnSpPr>
        <p:spPr>
          <a:xfrm flipH="1">
            <a:off x="7423484" y="2485445"/>
            <a:ext cx="170099" cy="2994167"/>
          </a:xfrm>
          <a:prstGeom prst="straightConnector1">
            <a:avLst/>
          </a:prstGeom>
          <a:ln>
            <a:solidFill>
              <a:schemeClr val="accent5"/>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274162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004"/>
        <p:cNvGrpSpPr/>
        <p:nvPr/>
      </p:nvGrpSpPr>
      <p:grpSpPr>
        <a:xfrm>
          <a:off x="0" y="0"/>
          <a:ext cx="0" cy="0"/>
          <a:chOff x="0" y="0"/>
          <a:chExt cx="0" cy="0"/>
        </a:xfrm>
      </p:grpSpPr>
      <p:sp>
        <p:nvSpPr>
          <p:cNvPr id="1005" name="Shape 1005"/>
          <p:cNvSpPr txBox="1">
            <a:spLocks noGrp="1"/>
          </p:cNvSpPr>
          <p:nvPr>
            <p:ph type="title"/>
          </p:nvPr>
        </p:nvSpPr>
        <p:spPr>
          <a:xfrm>
            <a:off x="840431" y="274638"/>
            <a:ext cx="8103147" cy="1143000"/>
          </a:xfrm>
          <a:prstGeom prst="rect">
            <a:avLst/>
          </a:prstGeom>
        </p:spPr>
        <p:txBody>
          <a:bodyPr spcFirstLastPara="1" wrap="square" lIns="91425" tIns="91425" rIns="91425" bIns="91425" anchor="ctr" anchorCtr="0">
            <a:noAutofit/>
          </a:bodyPr>
          <a:lstStyle/>
          <a:p>
            <a:pPr lvl="0">
              <a:spcBef>
                <a:spcPts val="0"/>
              </a:spcBef>
            </a:pPr>
            <a:r>
              <a:rPr lang="nl-NL" dirty="0"/>
              <a:t>Update matrix </a:t>
            </a:r>
            <a:r>
              <a:rPr lang="nl-NL" dirty="0" err="1"/>
              <a:t>structures</a:t>
            </a:r>
            <a:r>
              <a:rPr lang="nl-NL" dirty="0"/>
              <a:t> </a:t>
            </a:r>
            <a:r>
              <a:rPr lang="nl-NL" dirty="0" err="1"/>
              <a:t>for</a:t>
            </a:r>
            <a:r>
              <a:rPr lang="nl-NL" dirty="0"/>
              <a:t> PSA iteration (2)</a:t>
            </a:r>
            <a:endParaRPr dirty="0"/>
          </a:p>
        </p:txBody>
      </p:sp>
      <p:sp>
        <p:nvSpPr>
          <p:cNvPr id="1007" name="Shape 1007"/>
          <p:cNvSpPr txBox="1">
            <a:spLocks noGrp="1"/>
          </p:cNvSpPr>
          <p:nvPr>
            <p:ph type="sldNum" idx="12"/>
          </p:nvPr>
        </p:nvSpPr>
        <p:spPr>
          <a:xfrm>
            <a:off x="8669229" y="8685091"/>
            <a:ext cx="548700" cy="396300"/>
          </a:xfrm>
          <a:prstGeom prst="rect">
            <a:avLst/>
          </a:prstGeom>
        </p:spPr>
        <p:txBody>
          <a:bodyPr spcFirstLastPara="1" wrap="square" lIns="0" tIns="0" rIns="0" bIns="0" anchor="ctr" anchorCtr="0">
            <a:noAutofit/>
          </a:bodyPr>
          <a:lstStyle/>
          <a:p>
            <a:pPr marL="0" lvl="0" indent="0" rtl="0">
              <a:spcBef>
                <a:spcPts val="0"/>
              </a:spcBef>
              <a:spcAft>
                <a:spcPts val="0"/>
              </a:spcAft>
              <a:buClr>
                <a:srgbClr val="000000"/>
              </a:buClr>
              <a:buFont typeface="Arial"/>
              <a:buNone/>
            </a:pPr>
            <a:fld id="{00000000-1234-1234-1234-123412341234}" type="slidenum">
              <a:rPr lang="nl-NL"/>
              <a:t>27</a:t>
            </a:fld>
            <a:endParaRPr/>
          </a:p>
        </p:txBody>
      </p:sp>
      <p:sp>
        <p:nvSpPr>
          <p:cNvPr id="1012" name="Shape 1012"/>
          <p:cNvSpPr txBox="1"/>
          <p:nvPr/>
        </p:nvSpPr>
        <p:spPr>
          <a:xfrm>
            <a:off x="4071810" y="4958697"/>
            <a:ext cx="219900" cy="3354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endParaRPr i="1">
              <a:latin typeface="Times New Roman"/>
              <a:ea typeface="Times New Roman"/>
              <a:cs typeface="Times New Roman"/>
              <a:sym typeface="Times New Roman"/>
            </a:endParaRPr>
          </a:p>
        </p:txBody>
      </p:sp>
      <p:sp>
        <p:nvSpPr>
          <p:cNvPr id="5" name="Rectangle 4">
            <a:extLst>
              <a:ext uri="{FF2B5EF4-FFF2-40B4-BE49-F238E27FC236}">
                <a16:creationId xmlns:a16="http://schemas.microsoft.com/office/drawing/2014/main" id="{36887593-430D-DA4D-B319-164822F68DE2}"/>
              </a:ext>
            </a:extLst>
          </p:cNvPr>
          <p:cNvSpPr/>
          <p:nvPr/>
        </p:nvSpPr>
        <p:spPr>
          <a:xfrm>
            <a:off x="1067592" y="4141969"/>
            <a:ext cx="3829510" cy="369332"/>
          </a:xfrm>
          <a:prstGeom prst="rect">
            <a:avLst/>
          </a:prstGeom>
        </p:spPr>
        <p:txBody>
          <a:bodyPr wrap="none">
            <a:spAutoFit/>
          </a:bodyPr>
          <a:lstStyle/>
          <a:p>
            <a:pPr lvl="0">
              <a:spcBef>
                <a:spcPts val="440"/>
              </a:spcBef>
            </a:pPr>
            <a:r>
              <a:rPr lang="nl-NL" dirty="0">
                <a:solidFill>
                  <a:srgbClr val="004D99"/>
                </a:solidFill>
              </a:rPr>
              <a:t>Vector of </a:t>
            </a:r>
            <a:r>
              <a:rPr lang="nl-NL" dirty="0" err="1">
                <a:solidFill>
                  <a:srgbClr val="004D99"/>
                </a:solidFill>
              </a:rPr>
              <a:t>cycle’s</a:t>
            </a:r>
            <a:r>
              <a:rPr lang="nl-NL" dirty="0">
                <a:solidFill>
                  <a:srgbClr val="004D99"/>
                </a:solidFill>
              </a:rPr>
              <a:t> </a:t>
            </a:r>
            <a:r>
              <a:rPr lang="nl-NL" dirty="0" err="1">
                <a:solidFill>
                  <a:srgbClr val="004D99"/>
                </a:solidFill>
              </a:rPr>
              <a:t>cost</a:t>
            </a:r>
            <a:r>
              <a:rPr lang="nl-NL" dirty="0">
                <a:solidFill>
                  <a:srgbClr val="004D99"/>
                </a:solidFill>
              </a:rPr>
              <a:t>/</a:t>
            </a:r>
            <a:r>
              <a:rPr lang="nl-NL" dirty="0" err="1">
                <a:solidFill>
                  <a:srgbClr val="004D99"/>
                </a:solidFill>
              </a:rPr>
              <a:t>outcomes</a:t>
            </a:r>
            <a:endParaRPr lang="nl-NL" dirty="0">
              <a:solidFill>
                <a:srgbClr val="004D99"/>
              </a:solidFill>
            </a:endParaRPr>
          </a:p>
        </p:txBody>
      </p:sp>
      <p:sp>
        <p:nvSpPr>
          <p:cNvPr id="17" name="Shape 685">
            <a:extLst>
              <a:ext uri="{FF2B5EF4-FFF2-40B4-BE49-F238E27FC236}">
                <a16:creationId xmlns:a16="http://schemas.microsoft.com/office/drawing/2014/main" id="{79031D63-BC6E-1742-9DB4-297F07E59977}"/>
              </a:ext>
            </a:extLst>
          </p:cNvPr>
          <p:cNvSpPr txBox="1"/>
          <p:nvPr/>
        </p:nvSpPr>
        <p:spPr>
          <a:xfrm>
            <a:off x="1154094" y="5501952"/>
            <a:ext cx="683396" cy="369300"/>
          </a:xfrm>
          <a:prstGeom prst="rect">
            <a:avLst/>
          </a:prstGeom>
          <a:noFill/>
          <a:ln>
            <a:noFill/>
          </a:ln>
        </p:spPr>
        <p:txBody>
          <a:bodyPr spcFirstLastPara="1" wrap="square" lIns="91425" tIns="45700" rIns="91425" bIns="45700" anchor="t" anchorCtr="0">
            <a:noAutofit/>
          </a:bodyPr>
          <a:lstStyle/>
          <a:p>
            <a:pPr lvl="0"/>
            <a:r>
              <a:rPr lang="nl-NL" sz="2000" b="1" dirty="0">
                <a:solidFill>
                  <a:schemeClr val="dk1"/>
                </a:solidFill>
                <a:latin typeface="Calibri"/>
                <a:ea typeface="Calibri"/>
                <a:cs typeface="Calibri"/>
                <a:sym typeface="Calibri"/>
              </a:rPr>
              <a:t>c</a:t>
            </a:r>
            <a:r>
              <a:rPr lang="nl-NL" sz="2000" b="1" baseline="-25000" dirty="0">
                <a:solidFill>
                  <a:schemeClr val="dk1"/>
                </a:solidFill>
                <a:latin typeface="Calibri"/>
                <a:ea typeface="Calibri"/>
                <a:cs typeface="Calibri"/>
                <a:sym typeface="Calibri"/>
              </a:rPr>
              <a:t>1</a:t>
            </a:r>
            <a:r>
              <a:rPr lang="nl-NL" sz="2000" b="1" dirty="0">
                <a:solidFill>
                  <a:schemeClr val="dk1"/>
                </a:solidFill>
                <a:latin typeface="Calibri"/>
                <a:ea typeface="Calibri"/>
                <a:cs typeface="Calibri"/>
                <a:sym typeface="Calibri"/>
              </a:rPr>
              <a:t> </a:t>
            </a:r>
            <a:r>
              <a:rPr lang="nl-NL" sz="2000" dirty="0">
                <a:solidFill>
                  <a:schemeClr val="dk1"/>
                </a:solidFill>
                <a:latin typeface="Calibri"/>
                <a:ea typeface="Calibri"/>
                <a:cs typeface="Calibri"/>
                <a:sym typeface="Calibri"/>
              </a:rPr>
              <a:t>= </a:t>
            </a:r>
            <a:endParaRPr lang="nl-NL" dirty="0">
              <a:solidFill>
                <a:schemeClr val="dk1"/>
              </a:solidFill>
              <a:latin typeface="Calibri"/>
              <a:ea typeface="Calibri"/>
              <a:cs typeface="Calibri"/>
              <a:sym typeface="Calibri"/>
            </a:endParaRPr>
          </a:p>
        </p:txBody>
      </p:sp>
      <p:sp>
        <p:nvSpPr>
          <p:cNvPr id="22" name="Shape 685">
            <a:extLst>
              <a:ext uri="{FF2B5EF4-FFF2-40B4-BE49-F238E27FC236}">
                <a16:creationId xmlns:a16="http://schemas.microsoft.com/office/drawing/2014/main" id="{8665B7C7-9670-7E4F-9FCA-EC6E64A21981}"/>
              </a:ext>
            </a:extLst>
          </p:cNvPr>
          <p:cNvSpPr txBox="1"/>
          <p:nvPr/>
        </p:nvSpPr>
        <p:spPr>
          <a:xfrm>
            <a:off x="3540892" y="5501952"/>
            <a:ext cx="683396" cy="369300"/>
          </a:xfrm>
          <a:prstGeom prst="rect">
            <a:avLst/>
          </a:prstGeom>
          <a:noFill/>
          <a:ln>
            <a:noFill/>
          </a:ln>
        </p:spPr>
        <p:txBody>
          <a:bodyPr spcFirstLastPara="1" wrap="square" lIns="91425" tIns="45700" rIns="91425" bIns="45700" anchor="t" anchorCtr="0">
            <a:noAutofit/>
          </a:bodyPr>
          <a:lstStyle/>
          <a:p>
            <a:pPr lvl="0"/>
            <a:r>
              <a:rPr lang="nl-NL" sz="2000" b="1" dirty="0">
                <a:solidFill>
                  <a:schemeClr val="dk1"/>
                </a:solidFill>
                <a:latin typeface="Calibri"/>
                <a:ea typeface="Calibri"/>
                <a:cs typeface="Calibri"/>
                <a:sym typeface="Calibri"/>
              </a:rPr>
              <a:t>e</a:t>
            </a:r>
            <a:r>
              <a:rPr lang="nl-NL" sz="2000" b="1" baseline="-25000" dirty="0">
                <a:solidFill>
                  <a:schemeClr val="dk1"/>
                </a:solidFill>
                <a:latin typeface="Calibri"/>
                <a:ea typeface="Calibri"/>
                <a:cs typeface="Calibri"/>
                <a:sym typeface="Calibri"/>
              </a:rPr>
              <a:t>1</a:t>
            </a:r>
            <a:r>
              <a:rPr lang="nl-NL" sz="2000" b="1" dirty="0">
                <a:solidFill>
                  <a:schemeClr val="dk1"/>
                </a:solidFill>
                <a:latin typeface="Calibri"/>
                <a:ea typeface="Calibri"/>
                <a:cs typeface="Calibri"/>
                <a:sym typeface="Calibri"/>
              </a:rPr>
              <a:t> </a:t>
            </a:r>
            <a:r>
              <a:rPr lang="nl-NL" sz="2000" dirty="0">
                <a:solidFill>
                  <a:schemeClr val="dk1"/>
                </a:solidFill>
                <a:latin typeface="Calibri"/>
                <a:ea typeface="Calibri"/>
                <a:cs typeface="Calibri"/>
                <a:sym typeface="Calibri"/>
              </a:rPr>
              <a:t>= </a:t>
            </a:r>
            <a:endParaRPr lang="nl-NL" dirty="0">
              <a:solidFill>
                <a:schemeClr val="dk1"/>
              </a:solidFill>
              <a:latin typeface="Calibri"/>
              <a:ea typeface="Calibri"/>
              <a:cs typeface="Calibri"/>
              <a:sym typeface="Calibri"/>
            </a:endParaRPr>
          </a:p>
        </p:txBody>
      </p:sp>
      <p:graphicFrame>
        <p:nvGraphicFramePr>
          <p:cNvPr id="23" name="Table 22">
            <a:extLst>
              <a:ext uri="{FF2B5EF4-FFF2-40B4-BE49-F238E27FC236}">
                <a16:creationId xmlns:a16="http://schemas.microsoft.com/office/drawing/2014/main" id="{6D796B23-822F-A547-94B2-39510C378043}"/>
              </a:ext>
            </a:extLst>
          </p:cNvPr>
          <p:cNvGraphicFramePr>
            <a:graphicFrameLocks noGrp="1"/>
          </p:cNvGraphicFramePr>
          <p:nvPr>
            <p:extLst>
              <p:ext uri="{D42A27DB-BD31-4B8C-83A1-F6EECF244321}">
                <p14:modId xmlns:p14="http://schemas.microsoft.com/office/powerpoint/2010/main" val="3804067906"/>
              </p:ext>
            </p:extLst>
          </p:nvPr>
        </p:nvGraphicFramePr>
        <p:xfrm>
          <a:off x="1912645" y="5266501"/>
          <a:ext cx="497205" cy="1112520"/>
        </p:xfrm>
        <a:graphic>
          <a:graphicData uri="http://schemas.openxmlformats.org/drawingml/2006/table">
            <a:tbl>
              <a:tblPr firstRow="1" bandRow="1">
                <a:tableStyleId>{2D5ABB26-0587-4C30-8999-92F81FD0307C}</a:tableStyleId>
              </a:tblPr>
              <a:tblGrid>
                <a:gridCol w="497205">
                  <a:extLst>
                    <a:ext uri="{9D8B030D-6E8A-4147-A177-3AD203B41FA5}">
                      <a16:colId xmlns:a16="http://schemas.microsoft.com/office/drawing/2014/main" val="4234479660"/>
                    </a:ext>
                  </a:extLst>
                </a:gridCol>
              </a:tblGrid>
              <a:tr h="370840">
                <a:tc>
                  <a:txBody>
                    <a:bodyPr/>
                    <a:lstStyle/>
                    <a:p>
                      <a:r>
                        <a:rPr lang="en-US" baseline="0" dirty="0" err="1"/>
                        <a:t>c</a:t>
                      </a:r>
                      <a:r>
                        <a:rPr lang="en-US" baseline="-25000" dirty="0" err="1"/>
                        <a:t>H</a:t>
                      </a:r>
                      <a:endParaRPr lang="en-US" baseline="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extLst>
                  <a:ext uri="{0D108BD9-81ED-4DB2-BD59-A6C34878D82A}">
                    <a16:rowId xmlns:a16="http://schemas.microsoft.com/office/drawing/2014/main" val="4133475500"/>
                  </a:ext>
                </a:extLst>
              </a:tr>
              <a:tr h="370840">
                <a:tc>
                  <a:txBody>
                    <a:bodyPr/>
                    <a:lstStyle/>
                    <a:p>
                      <a:r>
                        <a:rPr lang="en-US" dirty="0" err="1"/>
                        <a:t>c</a:t>
                      </a:r>
                      <a:r>
                        <a:rPr lang="en-US" baseline="-25000" dirty="0" err="1"/>
                        <a:t>s</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449971010"/>
                  </a:ext>
                </a:extLst>
              </a:tr>
              <a:tr h="370840">
                <a:tc>
                  <a:txBody>
                    <a:bodyPr/>
                    <a:lstStyle/>
                    <a:p>
                      <a:r>
                        <a:rPr lang="en-US" dirty="0"/>
                        <a:t>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29510397"/>
                  </a:ext>
                </a:extLst>
              </a:tr>
            </a:tbl>
          </a:graphicData>
        </a:graphic>
      </p:graphicFrame>
      <p:graphicFrame>
        <p:nvGraphicFramePr>
          <p:cNvPr id="24" name="Table 23">
            <a:extLst>
              <a:ext uri="{FF2B5EF4-FFF2-40B4-BE49-F238E27FC236}">
                <a16:creationId xmlns:a16="http://schemas.microsoft.com/office/drawing/2014/main" id="{5A38C87C-7CCC-1842-870B-93D6FA2B0D96}"/>
              </a:ext>
            </a:extLst>
          </p:cNvPr>
          <p:cNvGraphicFramePr>
            <a:graphicFrameLocks noGrp="1"/>
          </p:cNvGraphicFramePr>
          <p:nvPr>
            <p:extLst>
              <p:ext uri="{D42A27DB-BD31-4B8C-83A1-F6EECF244321}">
                <p14:modId xmlns:p14="http://schemas.microsoft.com/office/powerpoint/2010/main" val="1811774789"/>
              </p:ext>
            </p:extLst>
          </p:nvPr>
        </p:nvGraphicFramePr>
        <p:xfrm>
          <a:off x="4182344" y="5266501"/>
          <a:ext cx="714757" cy="1112520"/>
        </p:xfrm>
        <a:graphic>
          <a:graphicData uri="http://schemas.openxmlformats.org/drawingml/2006/table">
            <a:tbl>
              <a:tblPr firstRow="1" bandRow="1">
                <a:tableStyleId>{2D5ABB26-0587-4C30-8999-92F81FD0307C}</a:tableStyleId>
              </a:tblPr>
              <a:tblGrid>
                <a:gridCol w="714757">
                  <a:extLst>
                    <a:ext uri="{9D8B030D-6E8A-4147-A177-3AD203B41FA5}">
                      <a16:colId xmlns:a16="http://schemas.microsoft.com/office/drawing/2014/main" val="4234479660"/>
                    </a:ext>
                  </a:extLst>
                </a:gridCol>
              </a:tblGrid>
              <a:tr h="370840">
                <a:tc>
                  <a:txBody>
                    <a:bodyPr/>
                    <a:lstStyle/>
                    <a:p>
                      <a:r>
                        <a:rPr lang="en-US" baseline="0" dirty="0" err="1"/>
                        <a:t>e</a:t>
                      </a:r>
                      <a:r>
                        <a:rPr lang="en-US" baseline="-25000" dirty="0" err="1"/>
                        <a:t>H</a:t>
                      </a:r>
                      <a:endParaRPr lang="en-US" baseline="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extLst>
                  <a:ext uri="{0D108BD9-81ED-4DB2-BD59-A6C34878D82A}">
                    <a16:rowId xmlns:a16="http://schemas.microsoft.com/office/drawing/2014/main" val="4133475500"/>
                  </a:ext>
                </a:extLst>
              </a:tr>
              <a:tr h="370840">
                <a:tc>
                  <a:txBody>
                    <a:bodyPr/>
                    <a:lstStyle/>
                    <a:p>
                      <a:r>
                        <a:rPr lang="en-US" dirty="0" err="1"/>
                        <a:t>e</a:t>
                      </a:r>
                      <a:r>
                        <a:rPr lang="en-US" baseline="-25000" dirty="0" err="1"/>
                        <a:t>s</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449971010"/>
                  </a:ext>
                </a:extLst>
              </a:tr>
              <a:tr h="370840">
                <a:tc>
                  <a:txBody>
                    <a:bodyPr/>
                    <a:lstStyle/>
                    <a:p>
                      <a:r>
                        <a:rPr lang="en-US" dirty="0"/>
                        <a:t>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29510397"/>
                  </a:ext>
                </a:extLst>
              </a:tr>
            </a:tbl>
          </a:graphicData>
        </a:graphic>
      </p:graphicFrame>
      <p:sp>
        <p:nvSpPr>
          <p:cNvPr id="25" name="Shape 796">
            <a:extLst>
              <a:ext uri="{FF2B5EF4-FFF2-40B4-BE49-F238E27FC236}">
                <a16:creationId xmlns:a16="http://schemas.microsoft.com/office/drawing/2014/main" id="{73E86903-F3B0-294B-854D-95A7A00662F8}"/>
              </a:ext>
            </a:extLst>
          </p:cNvPr>
          <p:cNvSpPr txBox="1">
            <a:spLocks/>
          </p:cNvSpPr>
          <p:nvPr/>
        </p:nvSpPr>
        <p:spPr>
          <a:xfrm>
            <a:off x="8552538" y="6379021"/>
            <a:ext cx="548640" cy="396240"/>
          </a:xfrm>
          <a:prstGeom prst="rect">
            <a:avLst/>
          </a:prstGeom>
          <a:noFill/>
          <a:ln w="19050">
            <a:noFill/>
          </a:ln>
        </p:spPr>
        <p:txBody>
          <a:bodyPr spcFirstLastPara="1" vert="horz" wrap="square" lIns="91425" tIns="45700" rIns="91425" bIns="45700" rtlCol="0" anchor="t" anchorCtr="0">
            <a:noAutofit/>
          </a:bodyPr>
          <a:lstStyle>
            <a:defPPr>
              <a:defRPr lang="en-US"/>
            </a:defPPr>
            <a:lvl1pPr marL="0" algn="ctr" defTabSz="914400" rtl="0" eaLnBrk="1" latinLnBrk="0" hangingPunct="1">
              <a:defRPr sz="1800" kern="1200">
                <a:solidFill>
                  <a:srgbClr val="009999"/>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buClr>
                <a:srgbClr val="000000"/>
              </a:buClr>
              <a:buFont typeface="Arial"/>
              <a:buNone/>
            </a:pPr>
            <a:fld id="{00000000-1234-1234-1234-123412341234}" type="slidenum">
              <a:rPr lang="nl-NL" smtClean="0"/>
              <a:pPr>
                <a:buClr>
                  <a:srgbClr val="000000"/>
                </a:buClr>
                <a:buFont typeface="Arial"/>
                <a:buNone/>
              </a:pPr>
              <a:t>27</a:t>
            </a:fld>
            <a:endParaRPr lang="nl-NL" dirty="0"/>
          </a:p>
        </p:txBody>
      </p:sp>
      <p:sp>
        <p:nvSpPr>
          <p:cNvPr id="26" name="Rectangle 25">
            <a:extLst>
              <a:ext uri="{FF2B5EF4-FFF2-40B4-BE49-F238E27FC236}">
                <a16:creationId xmlns:a16="http://schemas.microsoft.com/office/drawing/2014/main" id="{7161AB01-E90A-DD46-81F2-FB247A6ED901}"/>
              </a:ext>
            </a:extLst>
          </p:cNvPr>
          <p:cNvSpPr/>
          <p:nvPr/>
        </p:nvSpPr>
        <p:spPr>
          <a:xfrm>
            <a:off x="1080281" y="1775434"/>
            <a:ext cx="2013628" cy="369332"/>
          </a:xfrm>
          <a:prstGeom prst="rect">
            <a:avLst/>
          </a:prstGeom>
        </p:spPr>
        <p:txBody>
          <a:bodyPr wrap="none">
            <a:spAutoFit/>
          </a:bodyPr>
          <a:lstStyle/>
          <a:p>
            <a:pPr lvl="0">
              <a:spcBef>
                <a:spcPts val="440"/>
              </a:spcBef>
            </a:pPr>
            <a:r>
              <a:rPr lang="nl-NL" dirty="0" err="1">
                <a:solidFill>
                  <a:srgbClr val="004D99"/>
                </a:solidFill>
              </a:rPr>
              <a:t>Markov</a:t>
            </a:r>
            <a:r>
              <a:rPr lang="nl-NL" dirty="0">
                <a:solidFill>
                  <a:srgbClr val="004D99"/>
                </a:solidFill>
              </a:rPr>
              <a:t> </a:t>
            </a:r>
            <a:r>
              <a:rPr lang="nl-NL" dirty="0" err="1">
                <a:solidFill>
                  <a:srgbClr val="004D99"/>
                </a:solidFill>
              </a:rPr>
              <a:t>Trace</a:t>
            </a:r>
            <a:r>
              <a:rPr lang="nl-NL" dirty="0">
                <a:solidFill>
                  <a:srgbClr val="004D99"/>
                </a:solidFill>
              </a:rPr>
              <a:t> </a:t>
            </a:r>
            <a:r>
              <a:rPr lang="nl-NL" b="1" dirty="0">
                <a:solidFill>
                  <a:srgbClr val="004D99"/>
                </a:solidFill>
              </a:rPr>
              <a:t>M</a:t>
            </a:r>
          </a:p>
        </p:txBody>
      </p:sp>
      <p:graphicFrame>
        <p:nvGraphicFramePr>
          <p:cNvPr id="27" name="Shape 759">
            <a:extLst>
              <a:ext uri="{FF2B5EF4-FFF2-40B4-BE49-F238E27FC236}">
                <a16:creationId xmlns:a16="http://schemas.microsoft.com/office/drawing/2014/main" id="{6C06373B-9082-CF41-B3E3-0C265BD10B36}"/>
              </a:ext>
            </a:extLst>
          </p:cNvPr>
          <p:cNvGraphicFramePr/>
          <p:nvPr>
            <p:extLst>
              <p:ext uri="{D42A27DB-BD31-4B8C-83A1-F6EECF244321}">
                <p14:modId xmlns:p14="http://schemas.microsoft.com/office/powerpoint/2010/main" val="2971961415"/>
              </p:ext>
            </p:extLst>
          </p:nvPr>
        </p:nvGraphicFramePr>
        <p:xfrm>
          <a:off x="3882590" y="1775434"/>
          <a:ext cx="4023400" cy="1849170"/>
        </p:xfrm>
        <a:graphic>
          <a:graphicData uri="http://schemas.openxmlformats.org/drawingml/2006/table">
            <a:tbl>
              <a:tblPr firstRow="1" bandRow="1">
                <a:noFill/>
              </a:tblPr>
              <a:tblGrid>
                <a:gridCol w="1005850">
                  <a:extLst>
                    <a:ext uri="{9D8B030D-6E8A-4147-A177-3AD203B41FA5}">
                      <a16:colId xmlns:a16="http://schemas.microsoft.com/office/drawing/2014/main" val="20000"/>
                    </a:ext>
                  </a:extLst>
                </a:gridCol>
                <a:gridCol w="1005850">
                  <a:extLst>
                    <a:ext uri="{9D8B030D-6E8A-4147-A177-3AD203B41FA5}">
                      <a16:colId xmlns:a16="http://schemas.microsoft.com/office/drawing/2014/main" val="20001"/>
                    </a:ext>
                  </a:extLst>
                </a:gridCol>
                <a:gridCol w="1005850">
                  <a:extLst>
                    <a:ext uri="{9D8B030D-6E8A-4147-A177-3AD203B41FA5}">
                      <a16:colId xmlns:a16="http://schemas.microsoft.com/office/drawing/2014/main" val="20002"/>
                    </a:ext>
                  </a:extLst>
                </a:gridCol>
                <a:gridCol w="1005850">
                  <a:extLst>
                    <a:ext uri="{9D8B030D-6E8A-4147-A177-3AD203B41FA5}">
                      <a16:colId xmlns:a16="http://schemas.microsoft.com/office/drawing/2014/main" val="20003"/>
                    </a:ext>
                  </a:extLst>
                </a:gridCol>
              </a:tblGrid>
              <a:tr h="370850">
                <a:tc>
                  <a:txBody>
                    <a:bodyPr/>
                    <a:lstStyle/>
                    <a:p>
                      <a:pPr marL="0" marR="0" lvl="0" indent="0" algn="ctr" rtl="0">
                        <a:spcBef>
                          <a:spcPts val="0"/>
                        </a:spcBef>
                        <a:spcAft>
                          <a:spcPts val="0"/>
                        </a:spcAft>
                        <a:buNone/>
                      </a:pPr>
                      <a:endParaRPr sz="1800" b="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b="0" u="none" strike="noStrike" cap="none" dirty="0" err="1">
                          <a:latin typeface="Calibri"/>
                          <a:ea typeface="Calibri"/>
                          <a:cs typeface="Calibri"/>
                          <a:sym typeface="Calibri"/>
                        </a:rPr>
                        <a:t>Healthy</a:t>
                      </a:r>
                      <a:endParaRPr sz="1800" b="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b="0" u="none" strike="noStrike" cap="none">
                          <a:latin typeface="Calibri"/>
                          <a:ea typeface="Calibri"/>
                          <a:cs typeface="Calibri"/>
                          <a:sym typeface="Calibri"/>
                        </a:rPr>
                        <a:t>Sick</a:t>
                      </a:r>
                      <a:endParaRPr sz="1800" b="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b="0" u="none" strike="noStrike" cap="none">
                          <a:latin typeface="Calibri"/>
                          <a:ea typeface="Calibri"/>
                          <a:cs typeface="Calibri"/>
                          <a:sym typeface="Calibri"/>
                        </a:rPr>
                        <a:t>Dead</a:t>
                      </a:r>
                      <a:endParaRPr sz="1800" b="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nl-NL" sz="1800" u="none" strike="noStrike" cap="none" dirty="0" err="1">
                          <a:latin typeface="Calibri"/>
                          <a:ea typeface="Calibri"/>
                          <a:cs typeface="Calibri"/>
                          <a:sym typeface="Calibri"/>
                        </a:rPr>
                        <a:t>Cycle</a:t>
                      </a:r>
                      <a:r>
                        <a:rPr lang="nl-NL" sz="1800" u="none" strike="noStrike" cap="none" dirty="0">
                          <a:latin typeface="Calibri"/>
                          <a:ea typeface="Calibri"/>
                          <a:cs typeface="Calibri"/>
                          <a:sym typeface="Calibri"/>
                        </a:rPr>
                        <a:t> 0</a:t>
                      </a:r>
                      <a:endParaRPr sz="180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dirty="0">
                          <a:latin typeface="Calibri"/>
                          <a:ea typeface="Calibri"/>
                          <a:cs typeface="Calibri"/>
                          <a:sym typeface="Calibri"/>
                        </a:rPr>
                        <a:t>1</a:t>
                      </a:r>
                      <a:endParaRPr sz="1800" u="none" strike="noStrike" cap="none" dirty="0">
                        <a:latin typeface="Calibri"/>
                        <a:ea typeface="Calibri"/>
                        <a:cs typeface="Calibri"/>
                        <a:sym typeface="Calibri"/>
                      </a:endParaRPr>
                    </a:p>
                  </a:txBody>
                  <a:tcPr marL="91450" marR="91450" marT="45725" marB="45725" anchor="ctr">
                    <a:lnL w="28575" cap="flat" cmpd="sng">
                      <a:solidFill>
                        <a:srgbClr val="61888A"/>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28575" cap="flat" cmpd="sng">
                      <a:solidFill>
                        <a:srgbClr val="61888A"/>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dirty="0">
                          <a:latin typeface="Calibri"/>
                          <a:ea typeface="Calibri"/>
                          <a:cs typeface="Calibri"/>
                          <a:sym typeface="Calibri"/>
                        </a:rPr>
                        <a:t>0</a:t>
                      </a:r>
                      <a:endParaRPr sz="180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28575" cap="flat" cmpd="sng">
                      <a:solidFill>
                        <a:srgbClr val="61888A"/>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dirty="0">
                          <a:latin typeface="Calibri"/>
                          <a:ea typeface="Calibri"/>
                          <a:cs typeface="Calibri"/>
                          <a:sym typeface="Calibri"/>
                        </a:rPr>
                        <a:t>0</a:t>
                      </a:r>
                      <a:endParaRPr sz="180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28575" cap="flat" cmpd="sng">
                      <a:solidFill>
                        <a:srgbClr val="61888A"/>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266475">
                <a:tc>
                  <a:txBody>
                    <a:bodyPr/>
                    <a:lstStyle/>
                    <a:p>
                      <a:pPr marL="0" marR="0" lvl="0" indent="0" algn="ctr" rtl="0">
                        <a:spcBef>
                          <a:spcPts val="0"/>
                        </a:spcBef>
                        <a:spcAft>
                          <a:spcPts val="0"/>
                        </a:spcAft>
                        <a:buNone/>
                      </a:pPr>
                      <a:r>
                        <a:rPr lang="nl-NL" sz="1800" u="none" strike="noStrike" cap="none" dirty="0" err="1">
                          <a:latin typeface="Calibri"/>
                          <a:ea typeface="Calibri"/>
                          <a:cs typeface="Calibri"/>
                          <a:sym typeface="Calibri"/>
                        </a:rPr>
                        <a:t>Cycle</a:t>
                      </a:r>
                      <a:r>
                        <a:rPr lang="nl-NL" sz="1800" u="none" strike="noStrike" cap="none" dirty="0">
                          <a:latin typeface="Calibri"/>
                          <a:ea typeface="Calibri"/>
                          <a:cs typeface="Calibri"/>
                          <a:sym typeface="Calibri"/>
                        </a:rPr>
                        <a:t> 1</a:t>
                      </a:r>
                      <a:endParaRPr sz="180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600" dirty="0"/>
                        <a:t>0.97</a:t>
                      </a:r>
                      <a:endParaRPr dirty="0"/>
                    </a:p>
                  </a:txBody>
                  <a:tcPr marL="91450" marR="91450" marT="45725" marB="45725" anchor="ctr">
                    <a:lnL w="28575" cap="flat" cmpd="sng">
                      <a:solidFill>
                        <a:srgbClr val="61888A"/>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dirty="0">
                          <a:latin typeface="Calibri"/>
                          <a:ea typeface="Calibri"/>
                          <a:cs typeface="Calibri"/>
                          <a:sym typeface="Calibri"/>
                        </a:rPr>
                        <a:t>0.02</a:t>
                      </a:r>
                      <a:endParaRPr sz="180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dirty="0">
                          <a:latin typeface="Calibri"/>
                          <a:ea typeface="Calibri"/>
                          <a:cs typeface="Calibri"/>
                          <a:sym typeface="Calibri"/>
                        </a:rPr>
                        <a:t>0.01</a:t>
                      </a:r>
                      <a:endParaRPr sz="180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370850">
                <a:tc>
                  <a:txBody>
                    <a:bodyPr/>
                    <a:lstStyle/>
                    <a:p>
                      <a:pPr marL="0" marR="0" lvl="0" indent="0" algn="ctr" rtl="0">
                        <a:spcBef>
                          <a:spcPts val="0"/>
                        </a:spcBef>
                        <a:spcAft>
                          <a:spcPts val="0"/>
                        </a:spcAft>
                        <a:buNone/>
                      </a:pPr>
                      <a:r>
                        <a:rPr lang="en-US" sz="1800" u="none" strike="noStrike" cap="none" dirty="0">
                          <a:latin typeface="Calibri"/>
                          <a:ea typeface="Calibri"/>
                          <a:cs typeface="Calibri"/>
                          <a:sym typeface="Calibri"/>
                        </a:rPr>
                        <a:t>⋮</a:t>
                      </a:r>
                      <a:endParaRPr sz="180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lgn="ctr">
                      <a:solidFill>
                        <a:srgbClr val="61888A"/>
                      </a:solidFill>
                      <a:prstDash val="solid"/>
                      <a:round/>
                      <a:headEnd type="none" w="sm" len="sm"/>
                      <a:tailEnd type="none" w="sm" len="sm"/>
                    </a:lnR>
                    <a:lnT w="9525" cap="flat" cmpd="sng" algn="ctr">
                      <a:solidFill>
                        <a:srgbClr val="000000">
                          <a:alpha val="0"/>
                        </a:srgbClr>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u="none" strike="noStrike" cap="none" dirty="0">
                          <a:latin typeface="Calibri"/>
                          <a:ea typeface="Calibri"/>
                          <a:cs typeface="Calibri"/>
                          <a:sym typeface="Calibri"/>
                        </a:rPr>
                        <a:t>⋮</a:t>
                      </a:r>
                      <a:endParaRPr sz="1800" u="none" strike="noStrike" cap="none" dirty="0">
                        <a:latin typeface="Calibri"/>
                        <a:ea typeface="Calibri"/>
                        <a:cs typeface="Calibri"/>
                        <a:sym typeface="Calibri"/>
                      </a:endParaRPr>
                    </a:p>
                  </a:txBody>
                  <a:tcPr marL="91450" marR="91450" marT="45725" marB="45725" anchor="ctr">
                    <a:lnL w="28575" cap="flat" cmpd="sng" algn="ctr">
                      <a:solidFill>
                        <a:srgbClr val="61888A"/>
                      </a:solidFill>
                      <a:prstDash val="solid"/>
                      <a:round/>
                      <a:headEnd type="none" w="sm" len="sm"/>
                      <a:tailEnd type="none" w="sm" len="sm"/>
                    </a:lnL>
                    <a:lnR w="9525" cap="flat" cmpd="sng" algn="ctr">
                      <a:solidFill>
                        <a:srgbClr val="000000">
                          <a:alpha val="0"/>
                        </a:srgbClr>
                      </a:solidFill>
                      <a:prstDash val="solid"/>
                      <a:round/>
                      <a:headEnd type="none" w="sm" len="sm"/>
                      <a:tailEnd type="none" w="sm" len="sm"/>
                    </a:lnR>
                    <a:lnT w="9525" cap="flat" cmpd="sng" algn="ctr">
                      <a:solidFill>
                        <a:srgbClr val="000000">
                          <a:alpha val="0"/>
                        </a:srgbClr>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u="none" strike="noStrike" cap="none" dirty="0">
                          <a:latin typeface="Calibri"/>
                          <a:ea typeface="Calibri"/>
                          <a:cs typeface="Calibri"/>
                          <a:sym typeface="Calibri"/>
                        </a:rPr>
                        <a:t>⋮</a:t>
                      </a:r>
                      <a:endParaRPr sz="1800" u="none" strike="noStrike" cap="none" dirty="0">
                        <a:latin typeface="Calibri"/>
                        <a:ea typeface="Calibri"/>
                        <a:cs typeface="Calibri"/>
                        <a:sym typeface="Calibri"/>
                      </a:endParaRPr>
                    </a:p>
                  </a:txBody>
                  <a:tcPr marL="91450" marR="91450" marT="45725" marB="45725" anchor="ctr">
                    <a:lnL w="9525" cap="flat" cmpd="sng" algn="ctr">
                      <a:solidFill>
                        <a:srgbClr val="000000">
                          <a:alpha val="0"/>
                        </a:srgbClr>
                      </a:solidFill>
                      <a:prstDash val="solid"/>
                      <a:round/>
                      <a:headEnd type="none" w="sm" len="sm"/>
                      <a:tailEnd type="none" w="sm" len="sm"/>
                    </a:lnL>
                    <a:lnR w="9525" cap="flat" cmpd="sng" algn="ctr">
                      <a:solidFill>
                        <a:srgbClr val="000000">
                          <a:alpha val="0"/>
                        </a:srgbClr>
                      </a:solidFill>
                      <a:prstDash val="solid"/>
                      <a:round/>
                      <a:headEnd type="none" w="sm" len="sm"/>
                      <a:tailEnd type="none" w="sm" len="sm"/>
                    </a:lnR>
                    <a:lnT w="9525" cap="flat" cmpd="sng" algn="ctr">
                      <a:solidFill>
                        <a:srgbClr val="000000">
                          <a:alpha val="0"/>
                        </a:srgbClr>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u="none" strike="noStrike" cap="none" dirty="0">
                          <a:latin typeface="Calibri"/>
                          <a:ea typeface="Calibri"/>
                          <a:cs typeface="Calibri"/>
                          <a:sym typeface="Calibri"/>
                        </a:rPr>
                        <a:t>⋮</a:t>
                      </a:r>
                      <a:endParaRPr sz="1800" u="none" strike="noStrike" cap="none" dirty="0">
                        <a:latin typeface="Calibri"/>
                        <a:ea typeface="Calibri"/>
                        <a:cs typeface="Calibri"/>
                        <a:sym typeface="Calibri"/>
                      </a:endParaRPr>
                    </a:p>
                  </a:txBody>
                  <a:tcPr marL="91450" marR="91450" marT="45725" marB="45725" anchor="ctr">
                    <a:lnL w="9525" cap="flat" cmpd="sng" algn="ctr">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9525" cap="flat" cmpd="sng" algn="ctr">
                      <a:solidFill>
                        <a:srgbClr val="000000">
                          <a:alpha val="0"/>
                        </a:srgbClr>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solidFill>
                      <a:schemeClr val="lt1"/>
                    </a:solidFill>
                  </a:tcPr>
                </a:tc>
                <a:extLst>
                  <a:ext uri="{0D108BD9-81ED-4DB2-BD59-A6C34878D82A}">
                    <a16:rowId xmlns:a16="http://schemas.microsoft.com/office/drawing/2014/main" val="3957534768"/>
                  </a:ext>
                </a:extLst>
              </a:tr>
              <a:tr h="370850">
                <a:tc>
                  <a:txBody>
                    <a:bodyPr/>
                    <a:lstStyle/>
                    <a:p>
                      <a:pPr marL="0" marR="0" lvl="0" indent="0" algn="ctr" rtl="0">
                        <a:spcBef>
                          <a:spcPts val="0"/>
                        </a:spcBef>
                        <a:spcAft>
                          <a:spcPts val="0"/>
                        </a:spcAft>
                        <a:buNone/>
                      </a:pPr>
                      <a:r>
                        <a:rPr lang="nl-NL" sz="1800" u="none" strike="noStrike" cap="none" dirty="0" err="1">
                          <a:latin typeface="Calibri"/>
                          <a:ea typeface="Calibri"/>
                          <a:cs typeface="Calibri"/>
                          <a:sym typeface="Calibri"/>
                        </a:rPr>
                        <a:t>Cycle</a:t>
                      </a:r>
                      <a:r>
                        <a:rPr lang="nl-NL" sz="1800" u="none" strike="noStrike" cap="none" dirty="0">
                          <a:latin typeface="Calibri"/>
                          <a:ea typeface="Calibri"/>
                          <a:cs typeface="Calibri"/>
                          <a:sym typeface="Calibri"/>
                        </a:rPr>
                        <a:t> n</a:t>
                      </a:r>
                      <a:endParaRPr sz="180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lgn="ctr">
                      <a:solidFill>
                        <a:srgbClr val="61888A"/>
                      </a:solidFill>
                      <a:prstDash val="solid"/>
                      <a:round/>
                      <a:headEnd type="none" w="sm" len="sm"/>
                      <a:tailEnd type="none" w="sm" len="sm"/>
                    </a:lnR>
                    <a:lnT w="9525" cap="flat" cmpd="sng" algn="ctr">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dirty="0">
                          <a:latin typeface="Calibri"/>
                          <a:ea typeface="Calibri"/>
                          <a:cs typeface="Calibri"/>
                          <a:sym typeface="Calibri"/>
                        </a:rPr>
                        <a:t>0</a:t>
                      </a:r>
                      <a:endParaRPr sz="1800" u="none" strike="noStrike" cap="none" dirty="0">
                        <a:latin typeface="Calibri"/>
                        <a:ea typeface="Calibri"/>
                        <a:cs typeface="Calibri"/>
                        <a:sym typeface="Calibri"/>
                      </a:endParaRPr>
                    </a:p>
                  </a:txBody>
                  <a:tcPr marL="91450" marR="91450" marT="45725" marB="45725" anchor="ctr">
                    <a:lnL w="28575" cap="flat" cmpd="sng" algn="ctr">
                      <a:solidFill>
                        <a:srgbClr val="61888A"/>
                      </a:solidFill>
                      <a:prstDash val="solid"/>
                      <a:round/>
                      <a:headEnd type="none" w="sm" len="sm"/>
                      <a:tailEnd type="none" w="sm" len="sm"/>
                    </a:lnL>
                    <a:lnR w="9525" cap="flat" cmpd="sng" algn="ctr">
                      <a:solidFill>
                        <a:srgbClr val="000000">
                          <a:alpha val="0"/>
                        </a:srgbClr>
                      </a:solidFill>
                      <a:prstDash val="solid"/>
                      <a:round/>
                      <a:headEnd type="none" w="sm" len="sm"/>
                      <a:tailEnd type="none" w="sm" len="sm"/>
                    </a:lnR>
                    <a:lnT w="9525" cap="flat" cmpd="sng" algn="ctr">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dirty="0">
                          <a:latin typeface="Calibri"/>
                          <a:ea typeface="Calibri"/>
                          <a:cs typeface="Calibri"/>
                          <a:sym typeface="Calibri"/>
                        </a:rPr>
                        <a:t>0</a:t>
                      </a:r>
                      <a:endParaRPr sz="1800" u="none" strike="noStrike" cap="none" dirty="0">
                        <a:latin typeface="Calibri"/>
                        <a:ea typeface="Calibri"/>
                        <a:cs typeface="Calibri"/>
                        <a:sym typeface="Calibri"/>
                      </a:endParaRPr>
                    </a:p>
                  </a:txBody>
                  <a:tcPr marL="91450" marR="91450" marT="45725" marB="45725" anchor="ctr">
                    <a:lnL w="9525" cap="flat" cmpd="sng" algn="ctr">
                      <a:solidFill>
                        <a:srgbClr val="000000">
                          <a:alpha val="0"/>
                        </a:srgbClr>
                      </a:solidFill>
                      <a:prstDash val="solid"/>
                      <a:round/>
                      <a:headEnd type="none" w="sm" len="sm"/>
                      <a:tailEnd type="none" w="sm" len="sm"/>
                    </a:lnL>
                    <a:lnR w="9525" cap="flat" cmpd="sng" algn="ctr">
                      <a:solidFill>
                        <a:srgbClr val="000000">
                          <a:alpha val="0"/>
                        </a:srgbClr>
                      </a:solidFill>
                      <a:prstDash val="solid"/>
                      <a:round/>
                      <a:headEnd type="none" w="sm" len="sm"/>
                      <a:tailEnd type="none" w="sm" len="sm"/>
                    </a:lnR>
                    <a:lnT w="9525" cap="flat" cmpd="sng" algn="ctr">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dirty="0">
                          <a:latin typeface="Calibri"/>
                          <a:ea typeface="Calibri"/>
                          <a:cs typeface="Calibri"/>
                          <a:sym typeface="Calibri"/>
                        </a:rPr>
                        <a:t>1.0</a:t>
                      </a:r>
                      <a:endParaRPr sz="1800" u="none" strike="noStrike" cap="none" dirty="0">
                        <a:latin typeface="Calibri"/>
                        <a:ea typeface="Calibri"/>
                        <a:cs typeface="Calibri"/>
                        <a:sym typeface="Calibri"/>
                      </a:endParaRPr>
                    </a:p>
                  </a:txBody>
                  <a:tcPr marL="91450" marR="91450" marT="45725" marB="45725" anchor="ctr">
                    <a:lnL w="9525" cap="flat" cmpd="sng" algn="ctr">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9525" cap="flat" cmpd="sng" algn="ctr">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extLst>
                  <a:ext uri="{0D108BD9-81ED-4DB2-BD59-A6C34878D82A}">
                    <a16:rowId xmlns:a16="http://schemas.microsoft.com/office/drawing/2014/main" val="2632759305"/>
                  </a:ext>
                </a:extLst>
              </a:tr>
            </a:tbl>
          </a:graphicData>
        </a:graphic>
      </p:graphicFrame>
      <p:sp>
        <p:nvSpPr>
          <p:cNvPr id="28" name="Shape 685">
            <a:extLst>
              <a:ext uri="{FF2B5EF4-FFF2-40B4-BE49-F238E27FC236}">
                <a16:creationId xmlns:a16="http://schemas.microsoft.com/office/drawing/2014/main" id="{CFF16FCE-F02B-E244-8CDF-54555F2388E4}"/>
              </a:ext>
            </a:extLst>
          </p:cNvPr>
          <p:cNvSpPr txBox="1"/>
          <p:nvPr/>
        </p:nvSpPr>
        <p:spPr>
          <a:xfrm>
            <a:off x="2982347" y="2611295"/>
            <a:ext cx="683396"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000" b="1" dirty="0">
                <a:solidFill>
                  <a:schemeClr val="dk1"/>
                </a:solidFill>
                <a:latin typeface="Calibri"/>
                <a:ea typeface="Calibri"/>
                <a:cs typeface="Calibri"/>
                <a:sym typeface="Calibri"/>
              </a:rPr>
              <a:t>M</a:t>
            </a:r>
            <a:r>
              <a:rPr lang="nl-NL" sz="2000" b="1" baseline="-25000" dirty="0">
                <a:solidFill>
                  <a:schemeClr val="dk1"/>
                </a:solidFill>
                <a:latin typeface="Calibri"/>
                <a:ea typeface="Calibri"/>
                <a:cs typeface="Calibri"/>
                <a:sym typeface="Calibri"/>
              </a:rPr>
              <a:t>1</a:t>
            </a:r>
            <a:r>
              <a:rPr lang="nl-NL" sz="2000" b="1" dirty="0">
                <a:solidFill>
                  <a:schemeClr val="dk1"/>
                </a:solidFill>
                <a:latin typeface="Calibri"/>
                <a:ea typeface="Calibri"/>
                <a:cs typeface="Calibri"/>
                <a:sym typeface="Calibri"/>
              </a:rPr>
              <a:t> </a:t>
            </a:r>
            <a:r>
              <a:rPr lang="nl-NL" dirty="0">
                <a:solidFill>
                  <a:schemeClr val="dk1"/>
                </a:solidFill>
                <a:latin typeface="Calibri"/>
                <a:ea typeface="Calibri"/>
                <a:cs typeface="Calibri"/>
                <a:sym typeface="Calibri"/>
              </a:rPr>
              <a:t>= </a:t>
            </a:r>
            <a:endParaRPr sz="1800" dirty="0">
              <a:solidFill>
                <a:schemeClr val="dk1"/>
              </a:solidFill>
              <a:latin typeface="Calibri"/>
              <a:ea typeface="Calibri"/>
              <a:cs typeface="Calibri"/>
              <a:sym typeface="Calibri"/>
            </a:endParaRPr>
          </a:p>
        </p:txBody>
      </p:sp>
      <p:sp>
        <p:nvSpPr>
          <p:cNvPr id="8" name="Right Bracket 7">
            <a:extLst>
              <a:ext uri="{FF2B5EF4-FFF2-40B4-BE49-F238E27FC236}">
                <a16:creationId xmlns:a16="http://schemas.microsoft.com/office/drawing/2014/main" id="{03B4FD85-ED7B-0A4C-BF4B-E50CFA1C75A8}"/>
              </a:ext>
            </a:extLst>
          </p:cNvPr>
          <p:cNvSpPr/>
          <p:nvPr/>
        </p:nvSpPr>
        <p:spPr>
          <a:xfrm>
            <a:off x="4418467" y="5294097"/>
            <a:ext cx="200727" cy="1084924"/>
          </a:xfrm>
          <a:prstGeom prst="rightBracket">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9" name="Right Bracket 28">
            <a:extLst>
              <a:ext uri="{FF2B5EF4-FFF2-40B4-BE49-F238E27FC236}">
                <a16:creationId xmlns:a16="http://schemas.microsoft.com/office/drawing/2014/main" id="{A4CFAB13-67A7-0147-ABC5-A3765C4DE747}"/>
              </a:ext>
            </a:extLst>
          </p:cNvPr>
          <p:cNvSpPr/>
          <p:nvPr/>
        </p:nvSpPr>
        <p:spPr>
          <a:xfrm>
            <a:off x="2224626" y="5294097"/>
            <a:ext cx="200727" cy="1084924"/>
          </a:xfrm>
          <a:prstGeom prst="rightBracket">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0" name="Right Bracket 29">
            <a:extLst>
              <a:ext uri="{FF2B5EF4-FFF2-40B4-BE49-F238E27FC236}">
                <a16:creationId xmlns:a16="http://schemas.microsoft.com/office/drawing/2014/main" id="{3035F337-7607-4646-AF99-0051A095497A}"/>
              </a:ext>
            </a:extLst>
          </p:cNvPr>
          <p:cNvSpPr/>
          <p:nvPr/>
        </p:nvSpPr>
        <p:spPr>
          <a:xfrm rot="10800000">
            <a:off x="1826213" y="5294097"/>
            <a:ext cx="200727" cy="1084924"/>
          </a:xfrm>
          <a:prstGeom prst="rightBracket">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1" name="Right Bracket 30">
            <a:extLst>
              <a:ext uri="{FF2B5EF4-FFF2-40B4-BE49-F238E27FC236}">
                <a16:creationId xmlns:a16="http://schemas.microsoft.com/office/drawing/2014/main" id="{B5016952-9B2F-334C-9747-6822D9AFD150}"/>
              </a:ext>
            </a:extLst>
          </p:cNvPr>
          <p:cNvSpPr/>
          <p:nvPr/>
        </p:nvSpPr>
        <p:spPr>
          <a:xfrm rot="10800000">
            <a:off x="4090983" y="5294097"/>
            <a:ext cx="200727" cy="1084924"/>
          </a:xfrm>
          <a:prstGeom prst="rightBracket">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8" name="Straight Arrow Connector 17">
            <a:extLst>
              <a:ext uri="{FF2B5EF4-FFF2-40B4-BE49-F238E27FC236}">
                <a16:creationId xmlns:a16="http://schemas.microsoft.com/office/drawing/2014/main" id="{62380F71-58BC-4641-82E6-BACA733A8FE1}"/>
              </a:ext>
            </a:extLst>
          </p:cNvPr>
          <p:cNvCxnSpPr>
            <a:cxnSpLocks/>
          </p:cNvCxnSpPr>
          <p:nvPr/>
        </p:nvCxnSpPr>
        <p:spPr>
          <a:xfrm>
            <a:off x="3970421" y="2159850"/>
            <a:ext cx="0" cy="1464754"/>
          </a:xfrm>
          <a:prstGeom prst="straightConnector1">
            <a:avLst/>
          </a:prstGeom>
          <a:ln w="28575">
            <a:solidFill>
              <a:schemeClr val="accent5"/>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24248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022"/>
        <p:cNvGrpSpPr/>
        <p:nvPr/>
      </p:nvGrpSpPr>
      <p:grpSpPr>
        <a:xfrm>
          <a:off x="0" y="0"/>
          <a:ext cx="0" cy="0"/>
          <a:chOff x="0" y="0"/>
          <a:chExt cx="0" cy="0"/>
        </a:xfrm>
      </p:grpSpPr>
      <p:sp>
        <p:nvSpPr>
          <p:cNvPr id="1023" name="Shape 1023"/>
          <p:cNvSpPr txBox="1">
            <a:spLocks noGrp="1"/>
          </p:cNvSpPr>
          <p:nvPr>
            <p:ph type="title"/>
          </p:nvPr>
        </p:nvSpPr>
        <p:spPr>
          <a:xfrm>
            <a:off x="840432" y="274638"/>
            <a:ext cx="8144542" cy="11430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nl-NL" dirty="0" err="1"/>
              <a:t>Calculating</a:t>
            </a:r>
            <a:r>
              <a:rPr lang="nl-NL" dirty="0"/>
              <a:t> </a:t>
            </a:r>
            <a:r>
              <a:rPr lang="nl-NL" dirty="0" err="1"/>
              <a:t>total</a:t>
            </a:r>
            <a:r>
              <a:rPr lang="nl-NL" dirty="0"/>
              <a:t> </a:t>
            </a:r>
            <a:r>
              <a:rPr lang="nl-NL" dirty="0" err="1"/>
              <a:t>costs</a:t>
            </a:r>
            <a:r>
              <a:rPr lang="nl-NL" dirty="0"/>
              <a:t> &amp; </a:t>
            </a:r>
            <a:r>
              <a:rPr lang="nl-NL" dirty="0" err="1"/>
              <a:t>effects</a:t>
            </a:r>
            <a:endParaRPr dirty="0"/>
          </a:p>
        </p:txBody>
      </p:sp>
      <p:sp>
        <p:nvSpPr>
          <p:cNvPr id="1024" name="Shape 1024"/>
          <p:cNvSpPr txBox="1">
            <a:spLocks noGrp="1"/>
          </p:cNvSpPr>
          <p:nvPr>
            <p:ph type="body" idx="1"/>
          </p:nvPr>
        </p:nvSpPr>
        <p:spPr>
          <a:xfrm>
            <a:off x="695739" y="1600200"/>
            <a:ext cx="7764693" cy="4800600"/>
          </a:xfrm>
          <a:prstGeom prst="rect">
            <a:avLst/>
          </a:prstGeom>
        </p:spPr>
        <p:txBody>
          <a:bodyPr spcFirstLastPara="1" wrap="square" lIns="91425" tIns="91425" rIns="91425" bIns="91425" anchor="t" anchorCtr="0">
            <a:noAutofit/>
          </a:bodyPr>
          <a:lstStyle/>
          <a:p>
            <a:pPr marL="0" lvl="0" indent="0" rtl="0">
              <a:spcBef>
                <a:spcPts val="440"/>
              </a:spcBef>
              <a:spcAft>
                <a:spcPts val="0"/>
              </a:spcAft>
              <a:buNone/>
            </a:pPr>
            <a:endParaRPr sz="2400" dirty="0">
              <a:solidFill>
                <a:schemeClr val="accent3"/>
              </a:solidFill>
            </a:endParaRPr>
          </a:p>
          <a:p>
            <a:pPr marL="0" lvl="0" indent="0" rtl="0">
              <a:spcBef>
                <a:spcPts val="440"/>
              </a:spcBef>
              <a:spcAft>
                <a:spcPts val="0"/>
              </a:spcAft>
              <a:buNone/>
            </a:pPr>
            <a:r>
              <a:rPr lang="nl-NL" sz="2400" dirty="0">
                <a:solidFill>
                  <a:schemeClr val="accent3"/>
                </a:solidFill>
              </a:rPr>
              <a:t>Total </a:t>
            </a:r>
            <a:r>
              <a:rPr lang="nl-NL" sz="2400" dirty="0" err="1">
                <a:solidFill>
                  <a:schemeClr val="accent3"/>
                </a:solidFill>
              </a:rPr>
              <a:t>effects</a:t>
            </a:r>
            <a:r>
              <a:rPr lang="nl-NL" sz="2400" dirty="0">
                <a:solidFill>
                  <a:schemeClr val="accent3"/>
                </a:solidFill>
              </a:rPr>
              <a:t> (TE): </a:t>
            </a:r>
            <a:endParaRPr sz="2400" dirty="0">
              <a:solidFill>
                <a:schemeClr val="accent3"/>
              </a:solidFill>
            </a:endParaRPr>
          </a:p>
          <a:p>
            <a:pPr marL="1371600" lvl="0" indent="457200" rtl="0">
              <a:spcBef>
                <a:spcPts val="440"/>
              </a:spcBef>
              <a:spcAft>
                <a:spcPts val="0"/>
              </a:spcAft>
              <a:buNone/>
            </a:pPr>
            <a:endParaRPr sz="2400" dirty="0">
              <a:solidFill>
                <a:schemeClr val="accent3"/>
              </a:solidFill>
            </a:endParaRPr>
          </a:p>
          <a:p>
            <a:pPr marL="342900" lvl="0" indent="-88900" rtl="0">
              <a:spcBef>
                <a:spcPts val="440"/>
              </a:spcBef>
              <a:spcAft>
                <a:spcPts val="0"/>
              </a:spcAft>
              <a:buNone/>
            </a:pPr>
            <a:endParaRPr lang="en-MX" dirty="0">
              <a:solidFill>
                <a:schemeClr val="accent3"/>
              </a:solidFill>
            </a:endParaRPr>
          </a:p>
          <a:p>
            <a:pPr marL="0" lvl="0" indent="0" rtl="0">
              <a:spcBef>
                <a:spcPts val="440"/>
              </a:spcBef>
              <a:spcAft>
                <a:spcPts val="0"/>
              </a:spcAft>
              <a:buNone/>
            </a:pPr>
            <a:endParaRPr lang="nl-NL" sz="2400" dirty="0">
              <a:solidFill>
                <a:schemeClr val="accent3"/>
              </a:solidFill>
            </a:endParaRPr>
          </a:p>
          <a:p>
            <a:pPr marL="0" lvl="0" indent="0" rtl="0">
              <a:spcBef>
                <a:spcPts val="440"/>
              </a:spcBef>
              <a:spcAft>
                <a:spcPts val="0"/>
              </a:spcAft>
              <a:buNone/>
            </a:pPr>
            <a:r>
              <a:rPr lang="nl-NL" sz="2400" dirty="0">
                <a:solidFill>
                  <a:schemeClr val="accent3"/>
                </a:solidFill>
              </a:rPr>
              <a:t>Total </a:t>
            </a:r>
            <a:r>
              <a:rPr lang="nl-NL" sz="2400" dirty="0" err="1">
                <a:solidFill>
                  <a:schemeClr val="accent3"/>
                </a:solidFill>
              </a:rPr>
              <a:t>costs</a:t>
            </a:r>
            <a:r>
              <a:rPr lang="nl-NL" sz="2400" dirty="0">
                <a:solidFill>
                  <a:schemeClr val="accent3"/>
                </a:solidFill>
              </a:rPr>
              <a:t> (TC):</a:t>
            </a:r>
          </a:p>
          <a:p>
            <a:pPr marL="0" lvl="0" indent="0" rtl="0">
              <a:spcBef>
                <a:spcPts val="440"/>
              </a:spcBef>
              <a:spcAft>
                <a:spcPts val="0"/>
              </a:spcAft>
              <a:buNone/>
            </a:pPr>
            <a:endParaRPr lang="nl-NL" sz="2400" dirty="0">
              <a:solidFill>
                <a:schemeClr val="accent3"/>
              </a:solidFill>
            </a:endParaRPr>
          </a:p>
          <a:p>
            <a:pPr marL="0" indent="0">
              <a:spcBef>
                <a:spcPts val="440"/>
              </a:spcBef>
              <a:buNone/>
            </a:pPr>
            <a:endParaRPr lang="nl-NL" sz="2400" dirty="0">
              <a:solidFill>
                <a:schemeClr val="accent3"/>
              </a:solidFill>
            </a:endParaRPr>
          </a:p>
          <a:p>
            <a:pPr marL="0" indent="0">
              <a:spcBef>
                <a:spcPts val="440"/>
              </a:spcBef>
              <a:buNone/>
            </a:pPr>
            <a:r>
              <a:rPr lang="nl-NL" sz="2400" dirty="0" err="1">
                <a:solidFill>
                  <a:schemeClr val="accent3"/>
                </a:solidFill>
              </a:rPr>
              <a:t>Monetary</a:t>
            </a:r>
            <a:r>
              <a:rPr lang="nl-NL" sz="2400" dirty="0">
                <a:solidFill>
                  <a:schemeClr val="accent3"/>
                </a:solidFill>
              </a:rPr>
              <a:t> Benefit (NMB):</a:t>
            </a:r>
          </a:p>
          <a:p>
            <a:pPr marL="0" lvl="0" indent="0" rtl="0">
              <a:spcBef>
                <a:spcPts val="440"/>
              </a:spcBef>
              <a:spcAft>
                <a:spcPts val="0"/>
              </a:spcAft>
              <a:buNone/>
            </a:pPr>
            <a:endParaRPr sz="2400" dirty="0">
              <a:solidFill>
                <a:schemeClr val="accent3"/>
              </a:solidFill>
            </a:endParaRPr>
          </a:p>
        </p:txBody>
      </p:sp>
      <p:sp>
        <p:nvSpPr>
          <p:cNvPr id="1027" name="Shape 1027"/>
          <p:cNvSpPr txBox="1"/>
          <p:nvPr/>
        </p:nvSpPr>
        <p:spPr>
          <a:xfrm>
            <a:off x="840432" y="5655001"/>
            <a:ext cx="3423341" cy="9492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nl-NL" sz="2400" i="1" dirty="0" err="1">
                <a:solidFill>
                  <a:srgbClr val="009999"/>
                </a:solidFill>
                <a:latin typeface="Cambria Math" panose="02040503050406030204" pitchFamily="18" charset="0"/>
                <a:ea typeface="Cambria Math" panose="02040503050406030204" pitchFamily="18" charset="0"/>
                <a:cs typeface="Verdana" panose="020B0604030504040204" pitchFamily="34" charset="0"/>
                <a:sym typeface="Times New Roman"/>
              </a:rPr>
              <a:t>ι</a:t>
            </a:r>
            <a:r>
              <a:rPr lang="nl-NL" sz="2400" i="1" baseline="-25000" dirty="0" err="1">
                <a:solidFill>
                  <a:srgbClr val="009999"/>
                </a:solidFill>
                <a:latin typeface="Cambria Math" panose="02040503050406030204" pitchFamily="18" charset="0"/>
                <a:ea typeface="Cambria Math" panose="02040503050406030204" pitchFamily="18" charset="0"/>
                <a:cs typeface="Verdana" panose="020B0604030504040204" pitchFamily="34" charset="0"/>
                <a:sym typeface="Times New Roman"/>
              </a:rPr>
              <a:t>T</a:t>
            </a:r>
            <a:r>
              <a:rPr lang="nl-NL" sz="2400" i="1" baseline="-25000" dirty="0">
                <a:solidFill>
                  <a:srgbClr val="009999"/>
                </a:solidFill>
                <a:latin typeface="Cambria Math" panose="02040503050406030204" pitchFamily="18" charset="0"/>
                <a:ea typeface="Cambria Math" panose="02040503050406030204" pitchFamily="18" charset="0"/>
                <a:cs typeface="Verdana" panose="020B0604030504040204" pitchFamily="34" charset="0"/>
                <a:sym typeface="Times New Roman"/>
              </a:rPr>
              <a:t> </a:t>
            </a:r>
            <a:r>
              <a:rPr lang="nl-NL" sz="2400" dirty="0">
                <a:solidFill>
                  <a:srgbClr val="009999"/>
                </a:solidFill>
                <a:latin typeface="Cambria Math" panose="02040503050406030204" pitchFamily="18" charset="0"/>
                <a:ea typeface="Cambria Math" panose="02040503050406030204" pitchFamily="18" charset="0"/>
                <a:cs typeface="Verdana" panose="020B0604030504040204" pitchFamily="34" charset="0"/>
                <a:sym typeface="Times New Roman"/>
              </a:rPr>
              <a:t>: 1 ×</a:t>
            </a:r>
            <a:r>
              <a:rPr lang="nl-NL" sz="2400" i="1" dirty="0">
                <a:solidFill>
                  <a:srgbClr val="009999"/>
                </a:solidFill>
                <a:latin typeface="Cambria Math" panose="02040503050406030204" pitchFamily="18" charset="0"/>
                <a:ea typeface="Cambria Math" panose="02040503050406030204" pitchFamily="18" charset="0"/>
                <a:cs typeface="Verdana" panose="020B0604030504040204" pitchFamily="34" charset="0"/>
                <a:sym typeface="Times New Roman"/>
              </a:rPr>
              <a:t> T</a:t>
            </a:r>
            <a:r>
              <a:rPr lang="nl-NL" sz="2400" dirty="0">
                <a:solidFill>
                  <a:srgbClr val="009999"/>
                </a:solidFill>
                <a:latin typeface="Cambria Math" panose="02040503050406030204" pitchFamily="18" charset="0"/>
                <a:ea typeface="Cambria Math" panose="02040503050406030204" pitchFamily="18" charset="0"/>
                <a:cs typeface="Verdana" panose="020B0604030504040204" pitchFamily="34" charset="0"/>
                <a:sym typeface="Times New Roman"/>
              </a:rPr>
              <a:t>    </a:t>
            </a:r>
            <a:r>
              <a:rPr lang="nl-NL" sz="1600" dirty="0">
                <a:solidFill>
                  <a:schemeClr val="accent1"/>
                </a:solidFill>
                <a:sym typeface="Times New Roman"/>
              </a:rPr>
              <a:t>vector of </a:t>
            </a:r>
            <a:r>
              <a:rPr lang="nl-NL" sz="1600" dirty="0" err="1">
                <a:solidFill>
                  <a:schemeClr val="accent1"/>
                </a:solidFill>
                <a:sym typeface="Times New Roman"/>
              </a:rPr>
              <a:t>ones</a:t>
            </a:r>
            <a:endParaRPr sz="1600" dirty="0">
              <a:solidFill>
                <a:schemeClr val="accent1"/>
              </a:solidFill>
              <a:sym typeface="Times New Roman"/>
            </a:endParaRPr>
          </a:p>
        </p:txBody>
      </p:sp>
      <p:sp>
        <p:nvSpPr>
          <p:cNvPr id="1028" name="Shape 1028"/>
          <p:cNvSpPr txBox="1">
            <a:spLocks noGrp="1"/>
          </p:cNvSpPr>
          <p:nvPr>
            <p:ph type="sldNum" idx="12"/>
          </p:nvPr>
        </p:nvSpPr>
        <p:spPr>
          <a:xfrm>
            <a:off x="8559864" y="6453336"/>
            <a:ext cx="548700" cy="396300"/>
          </a:xfrm>
          <a:prstGeom prst="rect">
            <a:avLst/>
          </a:prstGeom>
        </p:spPr>
        <p:txBody>
          <a:bodyPr spcFirstLastPara="1" wrap="square" lIns="0" tIns="0" rIns="0" bIns="0" anchor="ctr" anchorCtr="0">
            <a:noAutofit/>
          </a:bodyPr>
          <a:lstStyle/>
          <a:p>
            <a:pPr marL="0" lvl="0" indent="0" rtl="0">
              <a:spcBef>
                <a:spcPts val="0"/>
              </a:spcBef>
              <a:spcAft>
                <a:spcPts val="0"/>
              </a:spcAft>
              <a:buClr>
                <a:srgbClr val="000000"/>
              </a:buClr>
              <a:buFont typeface="Arial"/>
              <a:buNone/>
            </a:pPr>
            <a:fld id="{00000000-1234-1234-1234-123412341234}" type="slidenum">
              <a:rPr lang="nl-NL"/>
              <a:t>28</a:t>
            </a:fld>
            <a:endParaRPr/>
          </a:p>
        </p:txBody>
      </p:sp>
      <p:sp>
        <p:nvSpPr>
          <p:cNvPr id="1030" name="Shape 1030"/>
          <p:cNvSpPr txBox="1"/>
          <p:nvPr/>
        </p:nvSpPr>
        <p:spPr>
          <a:xfrm>
            <a:off x="5461120" y="1854613"/>
            <a:ext cx="219900" cy="3354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endParaRPr i="1" dirty="0">
              <a:latin typeface="Times New Roman"/>
              <a:ea typeface="Times New Roman"/>
              <a:cs typeface="Times New Roman"/>
              <a:sym typeface="Times New Roman"/>
            </a:endParaRPr>
          </a:p>
        </p:txBody>
      </p:sp>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94A4B17C-22BC-534F-B2D3-98FD4206502A}"/>
                  </a:ext>
                </a:extLst>
              </p:cNvPr>
              <p:cNvSpPr/>
              <p:nvPr/>
            </p:nvSpPr>
            <p:spPr>
              <a:xfrm>
                <a:off x="823304" y="6354464"/>
                <a:ext cx="5674374" cy="453137"/>
              </a:xfrm>
              <a:prstGeom prst="rect">
                <a:avLst/>
              </a:prstGeom>
            </p:spPr>
            <p:txBody>
              <a:bodyPr wrap="none">
                <a:spAutoFit/>
              </a:bodyPr>
              <a:lstStyle/>
              <a:p>
                <a14:m>
                  <m:oMath xmlns:m="http://schemas.openxmlformats.org/officeDocument/2006/math">
                    <m:r>
                      <a:rPr lang="es-ES" sz="2400" i="1" smtClean="0">
                        <a:solidFill>
                          <a:schemeClr val="accent1"/>
                        </a:solidFill>
                        <a:latin typeface="Cambria Math" panose="02040503050406030204" pitchFamily="18" charset="0"/>
                        <a:ea typeface="Times New Roman"/>
                        <a:cs typeface="Times New Roman"/>
                        <a:sym typeface="Times New Roman"/>
                      </a:rPr>
                      <m:t>𝜆</m:t>
                    </m:r>
                  </m:oMath>
                </a14:m>
                <a:r>
                  <a:rPr lang="en-MX" sz="1600" dirty="0">
                    <a:solidFill>
                      <a:schemeClr val="accent1"/>
                    </a:solidFill>
                  </a:rPr>
                  <a:t>: Willingness-to-pay or cost-effectiveness threshold</a:t>
                </a:r>
              </a:p>
            </p:txBody>
          </p:sp>
        </mc:Choice>
        <mc:Fallback xmlns="">
          <p:sp>
            <p:nvSpPr>
              <p:cNvPr id="2" name="Rectangle 1">
                <a:extLst>
                  <a:ext uri="{FF2B5EF4-FFF2-40B4-BE49-F238E27FC236}">
                    <a16:creationId xmlns:a16="http://schemas.microsoft.com/office/drawing/2014/main" id="{94A4B17C-22BC-534F-B2D3-98FD4206502A}"/>
                  </a:ext>
                </a:extLst>
              </p:cNvPr>
              <p:cNvSpPr>
                <a:spLocks noRot="1" noChangeAspect="1" noMove="1" noResize="1" noEditPoints="1" noAdjustHandles="1" noChangeArrowheads="1" noChangeShapeType="1" noTextEdit="1"/>
              </p:cNvSpPr>
              <p:nvPr/>
            </p:nvSpPr>
            <p:spPr>
              <a:xfrm>
                <a:off x="823304" y="6354464"/>
                <a:ext cx="5674374" cy="453137"/>
              </a:xfrm>
              <a:prstGeom prst="rect">
                <a:avLst/>
              </a:prstGeom>
              <a:blipFill>
                <a:blip r:embed="rId3"/>
                <a:stretch>
                  <a:fillRect l="-223" b="-8108"/>
                </a:stretch>
              </a:blipFill>
            </p:spPr>
            <p:txBody>
              <a:bodyPr/>
              <a:lstStyle/>
              <a:p>
                <a:r>
                  <a:rPr lang="en-US">
                    <a:noFill/>
                  </a:rPr>
                  <a:t> </a:t>
                </a:r>
              </a:p>
            </p:txBody>
          </p:sp>
        </mc:Fallback>
      </mc:AlternateContent>
      <p:sp>
        <p:nvSpPr>
          <p:cNvPr id="3" name="TextBox 2">
            <a:extLst>
              <a:ext uri="{FF2B5EF4-FFF2-40B4-BE49-F238E27FC236}">
                <a16:creationId xmlns:a16="http://schemas.microsoft.com/office/drawing/2014/main" id="{AD0CD62E-465A-3943-AB48-9A1470ED0B8C}"/>
              </a:ext>
            </a:extLst>
          </p:cNvPr>
          <p:cNvSpPr txBox="1"/>
          <p:nvPr/>
        </p:nvSpPr>
        <p:spPr>
          <a:xfrm>
            <a:off x="5252232" y="1854613"/>
            <a:ext cx="2212465" cy="1077218"/>
          </a:xfrm>
          <a:prstGeom prst="rect">
            <a:avLst/>
          </a:prstGeom>
          <a:noFill/>
        </p:spPr>
        <p:txBody>
          <a:bodyPr wrap="none" rtlCol="0">
            <a:spAutoFit/>
          </a:bodyPr>
          <a:lstStyle/>
          <a:p>
            <a:r>
              <a:rPr lang="en-US" sz="3200" dirty="0">
                <a:latin typeface="Cambria Math" panose="02040503050406030204" pitchFamily="18" charset="0"/>
                <a:ea typeface="Cambria Math" panose="02040503050406030204" pitchFamily="18" charset="0"/>
                <a:cs typeface="Calibri" panose="020F0502020204030204" pitchFamily="34" charset="0"/>
              </a:rPr>
              <a:t>E</a:t>
            </a:r>
            <a:r>
              <a:rPr lang="en-US" sz="3200" baseline="-25000" dirty="0">
                <a:latin typeface="Cambria Math" panose="02040503050406030204" pitchFamily="18" charset="0"/>
                <a:ea typeface="Cambria Math" panose="02040503050406030204" pitchFamily="18" charset="0"/>
                <a:cs typeface="Calibri" panose="020F0502020204030204" pitchFamily="34" charset="0"/>
              </a:rPr>
              <a:t>1</a:t>
            </a:r>
            <a:r>
              <a:rPr lang="en-US" sz="3200" dirty="0">
                <a:latin typeface="Cambria Math" panose="02040503050406030204" pitchFamily="18" charset="0"/>
                <a:ea typeface="Cambria Math" panose="02040503050406030204" pitchFamily="18" charset="0"/>
                <a:cs typeface="Calibri" panose="020F0502020204030204" pitchFamily="34" charset="0"/>
              </a:rPr>
              <a:t>   </a:t>
            </a:r>
            <a:r>
              <a:rPr lang="en-US" sz="100" dirty="0">
                <a:latin typeface="Cambria Math" panose="02040503050406030204" pitchFamily="18" charset="0"/>
                <a:ea typeface="Cambria Math" panose="02040503050406030204" pitchFamily="18" charset="0"/>
                <a:cs typeface="Calibri" panose="020F0502020204030204" pitchFamily="34" charset="0"/>
              </a:rPr>
              <a:t>                    </a:t>
            </a:r>
            <a:r>
              <a:rPr lang="en-US" sz="3200" dirty="0">
                <a:latin typeface="Cambria Math" panose="02040503050406030204" pitchFamily="18" charset="0"/>
                <a:ea typeface="Cambria Math" panose="02040503050406030204" pitchFamily="18" charset="0"/>
                <a:cs typeface="Calibri" panose="020F0502020204030204" pitchFamily="34" charset="0"/>
              </a:rPr>
              <a:t>= </a:t>
            </a:r>
            <a:r>
              <a:rPr lang="en-US" sz="3200" b="1" dirty="0">
                <a:latin typeface="Cambria Math" panose="02040503050406030204" pitchFamily="18" charset="0"/>
                <a:ea typeface="Cambria Math" panose="02040503050406030204" pitchFamily="18" charset="0"/>
                <a:cs typeface="Calibri" panose="020F0502020204030204" pitchFamily="34" charset="0"/>
              </a:rPr>
              <a:t>M</a:t>
            </a:r>
            <a:r>
              <a:rPr lang="en-US" sz="3200" baseline="-25000" dirty="0">
                <a:latin typeface="Cambria Math" panose="02040503050406030204" pitchFamily="18" charset="0"/>
                <a:ea typeface="Cambria Math" panose="02040503050406030204" pitchFamily="18" charset="0"/>
                <a:cs typeface="Calibri" panose="020F0502020204030204" pitchFamily="34" charset="0"/>
              </a:rPr>
              <a:t>1</a:t>
            </a:r>
            <a:r>
              <a:rPr lang="en-US" sz="3200" dirty="0">
                <a:latin typeface="Cambria Math" panose="02040503050406030204" pitchFamily="18" charset="0"/>
                <a:ea typeface="Cambria Math" panose="02040503050406030204" pitchFamily="18" charset="0"/>
                <a:cs typeface="Calibri" panose="020F0502020204030204" pitchFamily="34" charset="0"/>
              </a:rPr>
              <a:t> e</a:t>
            </a:r>
            <a:r>
              <a:rPr lang="en-US" sz="3200" baseline="-25000" dirty="0">
                <a:latin typeface="Cambria Math" panose="02040503050406030204" pitchFamily="18" charset="0"/>
                <a:ea typeface="Cambria Math" panose="02040503050406030204" pitchFamily="18" charset="0"/>
                <a:cs typeface="Calibri" panose="020F0502020204030204" pitchFamily="34" charset="0"/>
              </a:rPr>
              <a:t>1</a:t>
            </a:r>
          </a:p>
          <a:p>
            <a:r>
              <a:rPr lang="en-US" sz="3200" dirty="0">
                <a:latin typeface="Cambria Math" panose="02040503050406030204" pitchFamily="18" charset="0"/>
                <a:ea typeface="Cambria Math" panose="02040503050406030204" pitchFamily="18" charset="0"/>
                <a:cs typeface="Calibri" panose="020F0502020204030204" pitchFamily="34" charset="0"/>
              </a:rPr>
              <a:t>TE</a:t>
            </a:r>
            <a:r>
              <a:rPr lang="en-US" sz="3200" baseline="-25000" dirty="0">
                <a:latin typeface="Cambria Math" panose="02040503050406030204" pitchFamily="18" charset="0"/>
                <a:ea typeface="Cambria Math" panose="02040503050406030204" pitchFamily="18" charset="0"/>
                <a:cs typeface="Calibri" panose="020F0502020204030204" pitchFamily="34" charset="0"/>
              </a:rPr>
              <a:t>1</a:t>
            </a:r>
            <a:r>
              <a:rPr lang="en-US" sz="3200" dirty="0">
                <a:latin typeface="Cambria Math" panose="02040503050406030204" pitchFamily="18" charset="0"/>
                <a:ea typeface="Cambria Math" panose="02040503050406030204" pitchFamily="18" charset="0"/>
                <a:cs typeface="Calibri" panose="020F0502020204030204" pitchFamily="34" charset="0"/>
              </a:rPr>
              <a:t> = </a:t>
            </a:r>
            <a:r>
              <a:rPr lang="nl-NL" sz="3200" i="1" dirty="0" err="1">
                <a:latin typeface="Cambria Math" panose="02040503050406030204" pitchFamily="18" charset="0"/>
                <a:ea typeface="Cambria Math" panose="02040503050406030204" pitchFamily="18" charset="0"/>
                <a:cs typeface="Calibri" panose="020F0502020204030204" pitchFamily="34" charset="0"/>
                <a:sym typeface="Times New Roman"/>
              </a:rPr>
              <a:t>ι</a:t>
            </a:r>
            <a:r>
              <a:rPr lang="nl-NL" sz="3200" i="1" baseline="-25000" dirty="0" err="1">
                <a:latin typeface="Cambria Math" panose="02040503050406030204" pitchFamily="18" charset="0"/>
                <a:ea typeface="Cambria Math" panose="02040503050406030204" pitchFamily="18" charset="0"/>
                <a:cs typeface="Calibri" panose="020F0502020204030204" pitchFamily="34" charset="0"/>
                <a:sym typeface="Times New Roman"/>
              </a:rPr>
              <a:t>T</a:t>
            </a:r>
            <a:r>
              <a:rPr lang="nl-NL" sz="3200" i="1" baseline="-25000" dirty="0">
                <a:latin typeface="Cambria Math" panose="02040503050406030204" pitchFamily="18" charset="0"/>
                <a:ea typeface="Cambria Math" panose="02040503050406030204" pitchFamily="18" charset="0"/>
                <a:cs typeface="Calibri" panose="020F0502020204030204" pitchFamily="34" charset="0"/>
                <a:sym typeface="Times New Roman"/>
              </a:rPr>
              <a:t> </a:t>
            </a:r>
            <a:r>
              <a:rPr lang="nl-NL" sz="3200" i="1" dirty="0">
                <a:latin typeface="Cambria Math" panose="02040503050406030204" pitchFamily="18" charset="0"/>
                <a:ea typeface="Cambria Math" panose="02040503050406030204" pitchFamily="18" charset="0"/>
                <a:cs typeface="Calibri" panose="020F0502020204030204" pitchFamily="34" charset="0"/>
                <a:sym typeface="Times New Roman"/>
              </a:rPr>
              <a:t>E</a:t>
            </a:r>
            <a:r>
              <a:rPr lang="nl-NL" sz="3200" i="1" baseline="-25000" dirty="0">
                <a:latin typeface="Cambria Math" panose="02040503050406030204" pitchFamily="18" charset="0"/>
                <a:ea typeface="Cambria Math" panose="02040503050406030204" pitchFamily="18" charset="0"/>
                <a:cs typeface="Calibri" panose="020F0502020204030204" pitchFamily="34" charset="0"/>
                <a:sym typeface="Times New Roman"/>
              </a:rPr>
              <a:t>1</a:t>
            </a:r>
            <a:endParaRPr lang="en-US" sz="3200" dirty="0">
              <a:latin typeface="Cambria Math" panose="02040503050406030204" pitchFamily="18" charset="0"/>
              <a:ea typeface="Cambria Math" panose="02040503050406030204" pitchFamily="18" charset="0"/>
              <a:cs typeface="Calibri" panose="020F0502020204030204" pitchFamily="34" charset="0"/>
            </a:endParaRPr>
          </a:p>
        </p:txBody>
      </p:sp>
      <p:sp>
        <p:nvSpPr>
          <p:cNvPr id="20" name="TextBox 19">
            <a:extLst>
              <a:ext uri="{FF2B5EF4-FFF2-40B4-BE49-F238E27FC236}">
                <a16:creationId xmlns:a16="http://schemas.microsoft.com/office/drawing/2014/main" id="{A9346DE8-1257-E74B-9C41-714271232337}"/>
              </a:ext>
            </a:extLst>
          </p:cNvPr>
          <p:cNvSpPr txBox="1"/>
          <p:nvPr/>
        </p:nvSpPr>
        <p:spPr>
          <a:xfrm>
            <a:off x="5275958" y="3476918"/>
            <a:ext cx="2207656" cy="1077218"/>
          </a:xfrm>
          <a:prstGeom prst="rect">
            <a:avLst/>
          </a:prstGeom>
          <a:noFill/>
        </p:spPr>
        <p:txBody>
          <a:bodyPr wrap="none" rtlCol="0">
            <a:spAutoFit/>
          </a:bodyPr>
          <a:lstStyle/>
          <a:p>
            <a:r>
              <a:rPr lang="en-US" sz="3200" dirty="0">
                <a:latin typeface="Cambria Math" panose="02040503050406030204" pitchFamily="18" charset="0"/>
                <a:ea typeface="Cambria Math" panose="02040503050406030204" pitchFamily="18" charset="0"/>
                <a:cs typeface="Calibri" panose="020F0502020204030204" pitchFamily="34" charset="0"/>
              </a:rPr>
              <a:t>C</a:t>
            </a:r>
            <a:r>
              <a:rPr lang="en-US" sz="3200" baseline="-25000" dirty="0">
                <a:latin typeface="Cambria Math" panose="02040503050406030204" pitchFamily="18" charset="0"/>
                <a:ea typeface="Cambria Math" panose="02040503050406030204" pitchFamily="18" charset="0"/>
                <a:cs typeface="Calibri" panose="020F0502020204030204" pitchFamily="34" charset="0"/>
              </a:rPr>
              <a:t>1</a:t>
            </a:r>
            <a:r>
              <a:rPr lang="en-US" sz="3200" dirty="0">
                <a:latin typeface="Cambria Math" panose="02040503050406030204" pitchFamily="18" charset="0"/>
                <a:ea typeface="Cambria Math" panose="02040503050406030204" pitchFamily="18" charset="0"/>
                <a:cs typeface="Calibri" panose="020F0502020204030204" pitchFamily="34" charset="0"/>
              </a:rPr>
              <a:t>   </a:t>
            </a:r>
            <a:r>
              <a:rPr lang="en-US" sz="100" dirty="0">
                <a:latin typeface="Cambria Math" panose="02040503050406030204" pitchFamily="18" charset="0"/>
                <a:ea typeface="Cambria Math" panose="02040503050406030204" pitchFamily="18" charset="0"/>
                <a:cs typeface="Calibri" panose="020F0502020204030204" pitchFamily="34" charset="0"/>
              </a:rPr>
              <a:t>               </a:t>
            </a:r>
            <a:r>
              <a:rPr lang="en-US" sz="3200" dirty="0">
                <a:latin typeface="Cambria Math" panose="02040503050406030204" pitchFamily="18" charset="0"/>
                <a:ea typeface="Cambria Math" panose="02040503050406030204" pitchFamily="18" charset="0"/>
                <a:cs typeface="Calibri" panose="020F0502020204030204" pitchFamily="34" charset="0"/>
              </a:rPr>
              <a:t>= </a:t>
            </a:r>
            <a:r>
              <a:rPr lang="en-US" sz="3200" b="1" dirty="0">
                <a:latin typeface="Cambria Math" panose="02040503050406030204" pitchFamily="18" charset="0"/>
                <a:ea typeface="Cambria Math" panose="02040503050406030204" pitchFamily="18" charset="0"/>
                <a:cs typeface="Calibri" panose="020F0502020204030204" pitchFamily="34" charset="0"/>
              </a:rPr>
              <a:t>M</a:t>
            </a:r>
            <a:r>
              <a:rPr lang="en-US" sz="3200" baseline="-25000" dirty="0">
                <a:latin typeface="Cambria Math" panose="02040503050406030204" pitchFamily="18" charset="0"/>
                <a:ea typeface="Cambria Math" panose="02040503050406030204" pitchFamily="18" charset="0"/>
                <a:cs typeface="Calibri" panose="020F0502020204030204" pitchFamily="34" charset="0"/>
              </a:rPr>
              <a:t>1</a:t>
            </a:r>
            <a:r>
              <a:rPr lang="en-US" sz="3200" dirty="0">
                <a:latin typeface="Cambria Math" panose="02040503050406030204" pitchFamily="18" charset="0"/>
                <a:ea typeface="Cambria Math" panose="02040503050406030204" pitchFamily="18" charset="0"/>
                <a:cs typeface="Calibri" panose="020F0502020204030204" pitchFamily="34" charset="0"/>
              </a:rPr>
              <a:t> e</a:t>
            </a:r>
            <a:r>
              <a:rPr lang="en-US" sz="3200" baseline="-25000" dirty="0">
                <a:latin typeface="Cambria Math" panose="02040503050406030204" pitchFamily="18" charset="0"/>
                <a:ea typeface="Cambria Math" panose="02040503050406030204" pitchFamily="18" charset="0"/>
                <a:cs typeface="Calibri" panose="020F0502020204030204" pitchFamily="34" charset="0"/>
              </a:rPr>
              <a:t>1</a:t>
            </a:r>
          </a:p>
          <a:p>
            <a:r>
              <a:rPr lang="en-US" sz="3200" dirty="0">
                <a:latin typeface="Cambria Math" panose="02040503050406030204" pitchFamily="18" charset="0"/>
                <a:ea typeface="Cambria Math" panose="02040503050406030204" pitchFamily="18" charset="0"/>
                <a:cs typeface="Calibri" panose="020F0502020204030204" pitchFamily="34" charset="0"/>
              </a:rPr>
              <a:t>TC</a:t>
            </a:r>
            <a:r>
              <a:rPr lang="en-US" sz="3200" baseline="-25000" dirty="0">
                <a:latin typeface="Cambria Math" panose="02040503050406030204" pitchFamily="18" charset="0"/>
                <a:ea typeface="Cambria Math" panose="02040503050406030204" pitchFamily="18" charset="0"/>
                <a:cs typeface="Calibri" panose="020F0502020204030204" pitchFamily="34" charset="0"/>
              </a:rPr>
              <a:t>1</a:t>
            </a:r>
            <a:r>
              <a:rPr lang="en-US" sz="3200" dirty="0">
                <a:latin typeface="Cambria Math" panose="02040503050406030204" pitchFamily="18" charset="0"/>
                <a:ea typeface="Cambria Math" panose="02040503050406030204" pitchFamily="18" charset="0"/>
                <a:cs typeface="Calibri" panose="020F0502020204030204" pitchFamily="34" charset="0"/>
              </a:rPr>
              <a:t> = </a:t>
            </a:r>
            <a:r>
              <a:rPr lang="nl-NL" sz="3200" i="1" dirty="0" err="1">
                <a:latin typeface="Cambria Math" panose="02040503050406030204" pitchFamily="18" charset="0"/>
                <a:ea typeface="Cambria Math" panose="02040503050406030204" pitchFamily="18" charset="0"/>
                <a:cs typeface="Calibri" panose="020F0502020204030204" pitchFamily="34" charset="0"/>
                <a:sym typeface="Times New Roman"/>
              </a:rPr>
              <a:t>ι</a:t>
            </a:r>
            <a:r>
              <a:rPr lang="nl-NL" sz="3200" i="1" baseline="-25000" dirty="0" err="1">
                <a:latin typeface="Cambria Math" panose="02040503050406030204" pitchFamily="18" charset="0"/>
                <a:ea typeface="Cambria Math" panose="02040503050406030204" pitchFamily="18" charset="0"/>
                <a:cs typeface="Calibri" panose="020F0502020204030204" pitchFamily="34" charset="0"/>
                <a:sym typeface="Times New Roman"/>
              </a:rPr>
              <a:t>T</a:t>
            </a:r>
            <a:r>
              <a:rPr lang="nl-NL" sz="3200" i="1" baseline="-25000" dirty="0">
                <a:latin typeface="Cambria Math" panose="02040503050406030204" pitchFamily="18" charset="0"/>
                <a:ea typeface="Cambria Math" panose="02040503050406030204" pitchFamily="18" charset="0"/>
                <a:cs typeface="Calibri" panose="020F0502020204030204" pitchFamily="34" charset="0"/>
                <a:sym typeface="Times New Roman"/>
              </a:rPr>
              <a:t> </a:t>
            </a:r>
            <a:r>
              <a:rPr lang="nl-NL" sz="3200" i="1" dirty="0">
                <a:latin typeface="Cambria Math" panose="02040503050406030204" pitchFamily="18" charset="0"/>
                <a:ea typeface="Cambria Math" panose="02040503050406030204" pitchFamily="18" charset="0"/>
                <a:cs typeface="Calibri" panose="020F0502020204030204" pitchFamily="34" charset="0"/>
                <a:sym typeface="Times New Roman"/>
              </a:rPr>
              <a:t>C</a:t>
            </a:r>
            <a:r>
              <a:rPr lang="nl-NL" sz="3200" i="1" baseline="-25000" dirty="0">
                <a:latin typeface="Cambria Math" panose="02040503050406030204" pitchFamily="18" charset="0"/>
                <a:ea typeface="Cambria Math" panose="02040503050406030204" pitchFamily="18" charset="0"/>
                <a:cs typeface="Calibri" panose="020F0502020204030204" pitchFamily="34" charset="0"/>
                <a:sym typeface="Times New Roman"/>
              </a:rPr>
              <a:t>1</a:t>
            </a:r>
            <a:endParaRPr lang="en-US" sz="3200" dirty="0">
              <a:latin typeface="Cambria Math" panose="02040503050406030204" pitchFamily="18" charset="0"/>
              <a:ea typeface="Cambria Math" panose="02040503050406030204" pitchFamily="18"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4993BBEE-0BFF-704E-ACF9-DF7890E0BA28}"/>
                  </a:ext>
                </a:extLst>
              </p:cNvPr>
              <p:cNvSpPr txBox="1"/>
              <p:nvPr/>
            </p:nvSpPr>
            <p:spPr>
              <a:xfrm>
                <a:off x="4912703" y="4960308"/>
                <a:ext cx="3634072" cy="584775"/>
              </a:xfrm>
              <a:prstGeom prst="rect">
                <a:avLst/>
              </a:prstGeom>
              <a:noFill/>
            </p:spPr>
            <p:txBody>
              <a:bodyPr wrap="none" rtlCol="0">
                <a:spAutoFit/>
              </a:bodyPr>
              <a:lstStyle/>
              <a:p>
                <a:r>
                  <a:rPr lang="en-US" sz="3200" dirty="0">
                    <a:latin typeface="Cambria Math" panose="02040503050406030204" pitchFamily="18" charset="0"/>
                    <a:ea typeface="Cambria Math" panose="02040503050406030204" pitchFamily="18" charset="0"/>
                  </a:rPr>
                  <a:t>NBM</a:t>
                </a:r>
                <a:r>
                  <a:rPr lang="en-US" sz="3200" baseline="-25000" dirty="0">
                    <a:latin typeface="Cambria Math" panose="02040503050406030204" pitchFamily="18" charset="0"/>
                    <a:ea typeface="Cambria Math" panose="02040503050406030204" pitchFamily="18" charset="0"/>
                  </a:rPr>
                  <a:t>1</a:t>
                </a:r>
                <a:r>
                  <a:rPr lang="en-US" sz="3200" dirty="0">
                    <a:latin typeface="Cambria Math" panose="02040503050406030204" pitchFamily="18" charset="0"/>
                    <a:ea typeface="Cambria Math" panose="02040503050406030204" pitchFamily="18" charset="0"/>
                  </a:rPr>
                  <a:t> = TE</a:t>
                </a:r>
                <a:r>
                  <a:rPr lang="en-US" sz="3200" baseline="-25000" dirty="0">
                    <a:latin typeface="Cambria Math" panose="02040503050406030204" pitchFamily="18" charset="0"/>
                    <a:ea typeface="Cambria Math" panose="02040503050406030204" pitchFamily="18" charset="0"/>
                  </a:rPr>
                  <a:t>1</a:t>
                </a:r>
                <a:r>
                  <a:rPr lang="en-US" sz="3200" dirty="0">
                    <a:latin typeface="Cambria Math" panose="02040503050406030204" pitchFamily="18" charset="0"/>
                    <a:ea typeface="Cambria Math" panose="02040503050406030204" pitchFamily="18" charset="0"/>
                  </a:rPr>
                  <a:t> </a:t>
                </a:r>
                <a14:m>
                  <m:oMath xmlns:m="http://schemas.openxmlformats.org/officeDocument/2006/math">
                    <m:r>
                      <a:rPr lang="es-ES" sz="3200" i="1">
                        <a:latin typeface="Cambria Math" panose="02040503050406030204" pitchFamily="18" charset="0"/>
                        <a:ea typeface="Cambria Math" panose="02040503050406030204" pitchFamily="18" charset="0"/>
                        <a:cs typeface="Times New Roman"/>
                        <a:sym typeface="Times New Roman"/>
                      </a:rPr>
                      <m:t>𝜆</m:t>
                    </m:r>
                  </m:oMath>
                </a14:m>
                <a:r>
                  <a:rPr lang="en-US" sz="3200" dirty="0">
                    <a:latin typeface="Cambria Math" panose="02040503050406030204" pitchFamily="18" charset="0"/>
                    <a:ea typeface="Cambria Math" panose="02040503050406030204" pitchFamily="18" charset="0"/>
                  </a:rPr>
                  <a:t> – TC</a:t>
                </a:r>
                <a:r>
                  <a:rPr lang="en-US" sz="3200" baseline="-25000" dirty="0">
                    <a:latin typeface="Cambria Math" panose="02040503050406030204" pitchFamily="18" charset="0"/>
                    <a:ea typeface="Cambria Math" panose="02040503050406030204" pitchFamily="18" charset="0"/>
                  </a:rPr>
                  <a:t>1</a:t>
                </a:r>
                <a:endParaRPr lang="en-US" sz="3200" dirty="0">
                  <a:latin typeface="Cambria Math" panose="02040503050406030204" pitchFamily="18" charset="0"/>
                  <a:ea typeface="Cambria Math" panose="02040503050406030204" pitchFamily="18" charset="0"/>
                </a:endParaRPr>
              </a:p>
            </p:txBody>
          </p:sp>
        </mc:Choice>
        <mc:Fallback xmlns="">
          <p:sp>
            <p:nvSpPr>
              <p:cNvPr id="4" name="TextBox 3">
                <a:extLst>
                  <a:ext uri="{FF2B5EF4-FFF2-40B4-BE49-F238E27FC236}">
                    <a16:creationId xmlns:a16="http://schemas.microsoft.com/office/drawing/2014/main" id="{4993BBEE-0BFF-704E-ACF9-DF7890E0BA28}"/>
                  </a:ext>
                </a:extLst>
              </p:cNvPr>
              <p:cNvSpPr txBox="1">
                <a:spLocks noRot="1" noChangeAspect="1" noMove="1" noResize="1" noEditPoints="1" noAdjustHandles="1" noChangeArrowheads="1" noChangeShapeType="1" noTextEdit="1"/>
              </p:cNvSpPr>
              <p:nvPr/>
            </p:nvSpPr>
            <p:spPr>
              <a:xfrm>
                <a:off x="4912703" y="4960308"/>
                <a:ext cx="3634072" cy="584775"/>
              </a:xfrm>
              <a:prstGeom prst="rect">
                <a:avLst/>
              </a:prstGeom>
              <a:blipFill>
                <a:blip r:embed="rId4"/>
                <a:stretch>
                  <a:fillRect l="-4181" t="-12766" r="-1045" b="-31915"/>
                </a:stretch>
              </a:blipFill>
            </p:spPr>
            <p:txBody>
              <a:bodyPr/>
              <a:lstStyle/>
              <a:p>
                <a:r>
                  <a:rPr lang="en-US">
                    <a:noFill/>
                  </a:rPr>
                  <a:t> </a:t>
                </a:r>
              </a:p>
            </p:txBody>
          </p:sp>
        </mc:Fallback>
      </mc:AlternateContent>
    </p:spTree>
    <p:extLst>
      <p:ext uri="{BB962C8B-B14F-4D97-AF65-F5344CB8AC3E}">
        <p14:creationId xmlns:p14="http://schemas.microsoft.com/office/powerpoint/2010/main" val="190280159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042"/>
        <p:cNvGrpSpPr/>
        <p:nvPr/>
      </p:nvGrpSpPr>
      <p:grpSpPr>
        <a:xfrm>
          <a:off x="0" y="0"/>
          <a:ext cx="0" cy="0"/>
          <a:chOff x="0" y="0"/>
          <a:chExt cx="0" cy="0"/>
        </a:xfrm>
      </p:grpSpPr>
      <p:sp>
        <p:nvSpPr>
          <p:cNvPr id="1043" name="Shape 1043"/>
          <p:cNvSpPr txBox="1">
            <a:spLocks noGrp="1"/>
          </p:cNvSpPr>
          <p:nvPr>
            <p:ph type="title"/>
          </p:nvPr>
        </p:nvSpPr>
        <p:spPr>
          <a:xfrm>
            <a:off x="840432" y="274638"/>
            <a:ext cx="7620000" cy="11430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r>
              <a:rPr lang="nl-NL"/>
              <a:t>Presenting the PSA results</a:t>
            </a:r>
            <a:endParaRPr/>
          </a:p>
        </p:txBody>
      </p:sp>
      <p:sp>
        <p:nvSpPr>
          <p:cNvPr id="1044" name="Shape 1044"/>
          <p:cNvSpPr>
            <a:spLocks noGrp="1"/>
          </p:cNvSpPr>
          <p:nvPr>
            <p:ph type="sldNum" idx="12"/>
          </p:nvPr>
        </p:nvSpPr>
        <p:spPr>
          <a:xfrm>
            <a:off x="8559864" y="6453336"/>
            <a:ext cx="548700" cy="396300"/>
          </a:xfrm>
          <a:prstGeom prst="bracketPair">
            <a:avLst/>
          </a:prstGeom>
        </p:spPr>
        <p:txBody>
          <a:bodyPr spcFirstLastPara="1" wrap="square" lIns="0" tIns="0" rIns="0" bIns="0" anchor="ctr" anchorCtr="0">
            <a:noAutofit/>
          </a:bodyPr>
          <a:lstStyle/>
          <a:p>
            <a:pPr marL="0" lvl="0" indent="0">
              <a:spcBef>
                <a:spcPts val="0"/>
              </a:spcBef>
              <a:spcAft>
                <a:spcPts val="0"/>
              </a:spcAft>
              <a:buClr>
                <a:srgbClr val="000000"/>
              </a:buClr>
              <a:buFont typeface="Arial"/>
              <a:buNone/>
            </a:pPr>
            <a:fld id="{00000000-1234-1234-1234-123412341234}" type="slidenum">
              <a:rPr lang="nl-NL"/>
              <a:t>29</a:t>
            </a:fld>
            <a:endParaRPr/>
          </a:p>
        </p:txBody>
      </p:sp>
      <p:cxnSp>
        <p:nvCxnSpPr>
          <p:cNvPr id="1045" name="Shape 1045"/>
          <p:cNvCxnSpPr/>
          <p:nvPr/>
        </p:nvCxnSpPr>
        <p:spPr>
          <a:xfrm>
            <a:off x="4650425" y="1752600"/>
            <a:ext cx="0" cy="4532100"/>
          </a:xfrm>
          <a:prstGeom prst="straightConnector1">
            <a:avLst/>
          </a:prstGeom>
          <a:noFill/>
          <a:ln w="28575" cap="rnd" cmpd="sng">
            <a:solidFill>
              <a:schemeClr val="tx2"/>
            </a:solidFill>
            <a:prstDash val="solid"/>
            <a:round/>
            <a:headEnd type="none" w="med" len="med"/>
            <a:tailEnd type="none" w="med" len="med"/>
          </a:ln>
        </p:spPr>
      </p:cxnSp>
      <p:cxnSp>
        <p:nvCxnSpPr>
          <p:cNvPr id="1047" name="Shape 1047"/>
          <p:cNvCxnSpPr/>
          <p:nvPr/>
        </p:nvCxnSpPr>
        <p:spPr>
          <a:xfrm rot="10800000">
            <a:off x="840425" y="4018650"/>
            <a:ext cx="7620000" cy="0"/>
          </a:xfrm>
          <a:prstGeom prst="straightConnector1">
            <a:avLst/>
          </a:prstGeom>
          <a:noFill/>
          <a:ln w="28575" cap="rnd" cmpd="sng">
            <a:solidFill>
              <a:schemeClr val="tx2"/>
            </a:solidFill>
            <a:prstDash val="solid"/>
            <a:round/>
            <a:headEnd type="none" w="med" len="med"/>
            <a:tailEnd type="none" w="med" len="med"/>
          </a:ln>
        </p:spPr>
      </p:cxnSp>
      <p:sp>
        <p:nvSpPr>
          <p:cNvPr id="1048" name="Shape 1048"/>
          <p:cNvSpPr txBox="1"/>
          <p:nvPr/>
        </p:nvSpPr>
        <p:spPr>
          <a:xfrm>
            <a:off x="7921650" y="4077275"/>
            <a:ext cx="548700" cy="3963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nl-NL" sz="1700"/>
              <a:t>TE</a:t>
            </a:r>
            <a:endParaRPr sz="1700"/>
          </a:p>
        </p:txBody>
      </p:sp>
      <p:sp>
        <p:nvSpPr>
          <p:cNvPr id="1049" name="Shape 1049"/>
          <p:cNvSpPr txBox="1"/>
          <p:nvPr/>
        </p:nvSpPr>
        <p:spPr>
          <a:xfrm>
            <a:off x="4014000" y="1752600"/>
            <a:ext cx="5487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1700"/>
              <a:t>TC</a:t>
            </a:r>
            <a:endParaRPr sz="1700"/>
          </a:p>
        </p:txBody>
      </p:sp>
      <p:sp>
        <p:nvSpPr>
          <p:cNvPr id="1050" name="Shape 1050"/>
          <p:cNvSpPr txBox="1"/>
          <p:nvPr/>
        </p:nvSpPr>
        <p:spPr>
          <a:xfrm>
            <a:off x="4280475" y="40386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1700"/>
              <a:t>0</a:t>
            </a:r>
            <a:endParaRPr sz="1700"/>
          </a:p>
        </p:txBody>
      </p:sp>
      <p:sp>
        <p:nvSpPr>
          <p:cNvPr id="1051" name="Shape 1051"/>
          <p:cNvSpPr txBox="1"/>
          <p:nvPr/>
        </p:nvSpPr>
        <p:spPr>
          <a:xfrm>
            <a:off x="5542823" y="2477431"/>
            <a:ext cx="5817600" cy="678600"/>
          </a:xfrm>
          <a:prstGeom prst="rect">
            <a:avLst/>
          </a:prstGeom>
          <a:noFill/>
          <a:ln>
            <a:noFill/>
          </a:ln>
        </p:spPr>
        <p:txBody>
          <a:bodyPr spcFirstLastPara="1" wrap="square" lIns="91425" tIns="91425" rIns="91425" bIns="91425" anchor="t" anchorCtr="0">
            <a:noAutofit/>
          </a:bodyPr>
          <a:lstStyle/>
          <a:p>
            <a:pPr lvl="0">
              <a:spcBef>
                <a:spcPts val="0"/>
              </a:spcBef>
              <a:spcAft>
                <a:spcPts val="0"/>
              </a:spcAft>
              <a:buClr>
                <a:schemeClr val="accent1"/>
              </a:buClr>
            </a:pPr>
            <a:r>
              <a:rPr lang="nl-NL" dirty="0"/>
              <a:t>(TE</a:t>
            </a:r>
            <a:r>
              <a:rPr lang="nl-NL" baseline="-25000" dirty="0"/>
              <a:t>1</a:t>
            </a:r>
            <a:r>
              <a:rPr lang="nl-NL" dirty="0"/>
              <a:t>, TC</a:t>
            </a:r>
            <a:r>
              <a:rPr lang="nl-NL" baseline="-25000" dirty="0"/>
              <a:t>1</a:t>
            </a:r>
            <a:r>
              <a:rPr lang="nl-NL" dirty="0"/>
              <a:t>)</a:t>
            </a:r>
            <a:endParaRPr dirty="0"/>
          </a:p>
        </p:txBody>
      </p:sp>
      <p:sp>
        <p:nvSpPr>
          <p:cNvPr id="2" name="Oval 1">
            <a:extLst>
              <a:ext uri="{FF2B5EF4-FFF2-40B4-BE49-F238E27FC236}">
                <a16:creationId xmlns:a16="http://schemas.microsoft.com/office/drawing/2014/main" id="{3485ACF6-83BD-B647-BAD0-7CA80E57713A}"/>
              </a:ext>
            </a:extLst>
          </p:cNvPr>
          <p:cNvSpPr>
            <a:spLocks noChangeAspect="1"/>
          </p:cNvSpPr>
          <p:nvPr/>
        </p:nvSpPr>
        <p:spPr>
          <a:xfrm>
            <a:off x="5430981" y="2681899"/>
            <a:ext cx="105506" cy="108000"/>
          </a:xfrm>
          <a:prstGeom prst="ellipse">
            <a:avLst/>
          </a:prstGeom>
          <a:solidFill>
            <a:schemeClr val="accent3"/>
          </a:solidFill>
          <a:ln w="4762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752685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F7BB37-E7F7-8347-9756-0475722B6543}"/>
              </a:ext>
            </a:extLst>
          </p:cNvPr>
          <p:cNvSpPr>
            <a:spLocks noGrp="1"/>
          </p:cNvSpPr>
          <p:nvPr>
            <p:ph type="title"/>
          </p:nvPr>
        </p:nvSpPr>
        <p:spPr/>
        <p:txBody>
          <a:bodyPr/>
          <a:lstStyle/>
          <a:p>
            <a:r>
              <a:rPr lang="en-US" dirty="0"/>
              <a:t>Types of uncertainty</a:t>
            </a:r>
          </a:p>
        </p:txBody>
      </p:sp>
      <p:sp>
        <p:nvSpPr>
          <p:cNvPr id="4" name="Rectangle 3">
            <a:extLst>
              <a:ext uri="{FF2B5EF4-FFF2-40B4-BE49-F238E27FC236}">
                <a16:creationId xmlns:a16="http://schemas.microsoft.com/office/drawing/2014/main" id="{F071D5A4-7F07-A947-BDA8-0FA0D02B9854}"/>
              </a:ext>
            </a:extLst>
          </p:cNvPr>
          <p:cNvSpPr/>
          <p:nvPr/>
        </p:nvSpPr>
        <p:spPr>
          <a:xfrm>
            <a:off x="654902" y="6396335"/>
            <a:ext cx="7414591" cy="461665"/>
          </a:xfrm>
          <a:prstGeom prst="rect">
            <a:avLst/>
          </a:prstGeom>
        </p:spPr>
        <p:txBody>
          <a:bodyPr wrap="square">
            <a:spAutoFit/>
          </a:bodyPr>
          <a:lstStyle/>
          <a:p>
            <a:pPr marL="406400" indent="-406400"/>
            <a:r>
              <a:rPr lang="en-US" sz="800" dirty="0">
                <a:solidFill>
                  <a:schemeClr val="bg2"/>
                </a:solidFill>
              </a:rPr>
              <a:t>Summarized from: Briggs AH, Weinstein MC, Fenwick EAL, </a:t>
            </a:r>
            <a:r>
              <a:rPr lang="en-US" sz="800" dirty="0" err="1">
                <a:solidFill>
                  <a:schemeClr val="bg2"/>
                </a:solidFill>
              </a:rPr>
              <a:t>Karnon</a:t>
            </a:r>
            <a:r>
              <a:rPr lang="en-US" sz="800" dirty="0">
                <a:solidFill>
                  <a:schemeClr val="bg2"/>
                </a:solidFill>
              </a:rPr>
              <a:t> J, </a:t>
            </a:r>
            <a:r>
              <a:rPr lang="en-US" sz="800" dirty="0" err="1">
                <a:solidFill>
                  <a:schemeClr val="bg2"/>
                </a:solidFill>
              </a:rPr>
              <a:t>Sculpher</a:t>
            </a:r>
            <a:r>
              <a:rPr lang="en-US" sz="800" dirty="0">
                <a:solidFill>
                  <a:schemeClr val="bg2"/>
                </a:solidFill>
              </a:rPr>
              <a:t> MJ, </a:t>
            </a:r>
            <a:r>
              <a:rPr lang="en-US" sz="800" dirty="0" err="1">
                <a:solidFill>
                  <a:schemeClr val="bg2"/>
                </a:solidFill>
              </a:rPr>
              <a:t>Paltiel</a:t>
            </a:r>
            <a:r>
              <a:rPr lang="en-US" sz="800" dirty="0">
                <a:solidFill>
                  <a:schemeClr val="bg2"/>
                </a:solidFill>
              </a:rPr>
              <a:t> AD, ISPOR-SMDM Modeling Good Research Practices Task Force. Model parameter estimation and uncertainty analysis: a report of the ISPOR-SMDM Modeling Good Research Practices Task Force Working Group-6. </a:t>
            </a:r>
            <a:r>
              <a:rPr lang="en-US" sz="800" i="1" dirty="0">
                <a:solidFill>
                  <a:schemeClr val="bg2"/>
                </a:solidFill>
              </a:rPr>
              <a:t>Med </a:t>
            </a:r>
            <a:r>
              <a:rPr lang="en-US" sz="800" i="1" dirty="0" err="1">
                <a:solidFill>
                  <a:schemeClr val="bg2"/>
                </a:solidFill>
              </a:rPr>
              <a:t>Decis</a:t>
            </a:r>
            <a:r>
              <a:rPr lang="en-US" sz="800" i="1" dirty="0">
                <a:solidFill>
                  <a:schemeClr val="bg2"/>
                </a:solidFill>
              </a:rPr>
              <a:t> Making</a:t>
            </a:r>
            <a:r>
              <a:rPr lang="en-US" sz="800" dirty="0">
                <a:solidFill>
                  <a:schemeClr val="bg2"/>
                </a:solidFill>
              </a:rPr>
              <a:t>. 2012; 32(5):722–732.</a:t>
            </a:r>
            <a:endParaRPr lang="en-US" sz="800" dirty="0">
              <a:solidFill>
                <a:schemeClr val="bg2"/>
              </a:solidFill>
              <a:effectLst/>
            </a:endParaRPr>
          </a:p>
        </p:txBody>
      </p:sp>
      <p:graphicFrame>
        <p:nvGraphicFramePr>
          <p:cNvPr id="7" name="Table 6">
            <a:extLst>
              <a:ext uri="{FF2B5EF4-FFF2-40B4-BE49-F238E27FC236}">
                <a16:creationId xmlns:a16="http://schemas.microsoft.com/office/drawing/2014/main" id="{0941D4B6-0AAC-6049-B080-D639C5874032}"/>
              </a:ext>
            </a:extLst>
          </p:cNvPr>
          <p:cNvGraphicFramePr>
            <a:graphicFrameLocks noGrp="1"/>
          </p:cNvGraphicFramePr>
          <p:nvPr>
            <p:extLst>
              <p:ext uri="{D42A27DB-BD31-4B8C-83A1-F6EECF244321}">
                <p14:modId xmlns:p14="http://schemas.microsoft.com/office/powerpoint/2010/main" val="2308709234"/>
              </p:ext>
            </p:extLst>
          </p:nvPr>
        </p:nvGraphicFramePr>
        <p:xfrm>
          <a:off x="840432" y="2262275"/>
          <a:ext cx="8098158" cy="1097280"/>
        </p:xfrm>
        <a:graphic>
          <a:graphicData uri="http://schemas.openxmlformats.org/drawingml/2006/table">
            <a:tbl>
              <a:tblPr firstRow="1" bandRow="1">
                <a:tableStyleId>{5C22544A-7EE6-4342-B048-85BDC9FD1C3A}</a:tableStyleId>
              </a:tblPr>
              <a:tblGrid>
                <a:gridCol w="2068421">
                  <a:extLst>
                    <a:ext uri="{9D8B030D-6E8A-4147-A177-3AD203B41FA5}">
                      <a16:colId xmlns:a16="http://schemas.microsoft.com/office/drawing/2014/main" val="2820039227"/>
                    </a:ext>
                  </a:extLst>
                </a:gridCol>
                <a:gridCol w="2205229">
                  <a:extLst>
                    <a:ext uri="{9D8B030D-6E8A-4147-A177-3AD203B41FA5}">
                      <a16:colId xmlns:a16="http://schemas.microsoft.com/office/drawing/2014/main" val="1927239699"/>
                    </a:ext>
                  </a:extLst>
                </a:gridCol>
                <a:gridCol w="1704162">
                  <a:extLst>
                    <a:ext uri="{9D8B030D-6E8A-4147-A177-3AD203B41FA5}">
                      <a16:colId xmlns:a16="http://schemas.microsoft.com/office/drawing/2014/main" val="1676849465"/>
                    </a:ext>
                  </a:extLst>
                </a:gridCol>
                <a:gridCol w="2120346">
                  <a:extLst>
                    <a:ext uri="{9D8B030D-6E8A-4147-A177-3AD203B41FA5}">
                      <a16:colId xmlns:a16="http://schemas.microsoft.com/office/drawing/2014/main" val="2486828647"/>
                    </a:ext>
                  </a:extLst>
                </a:gridCol>
              </a:tblGrid>
              <a:tr h="283597">
                <a:tc>
                  <a:txBody>
                    <a:bodyPr/>
                    <a:lstStyle/>
                    <a:p>
                      <a:r>
                        <a:rPr lang="en-US" sz="1600" dirty="0"/>
                        <a:t>Term</a:t>
                      </a:r>
                    </a:p>
                  </a:txBody>
                  <a:tcPr/>
                </a:tc>
                <a:tc>
                  <a:txBody>
                    <a:bodyPr/>
                    <a:lstStyle/>
                    <a:p>
                      <a:r>
                        <a:rPr lang="en-US" sz="1600" dirty="0"/>
                        <a:t>Concept </a:t>
                      </a:r>
                    </a:p>
                  </a:txBody>
                  <a:tcPr/>
                </a:tc>
                <a:tc>
                  <a:txBody>
                    <a:bodyPr/>
                    <a:lstStyle/>
                    <a:p>
                      <a:r>
                        <a:rPr lang="en-US" sz="1600" dirty="0"/>
                        <a:t>Other terms</a:t>
                      </a:r>
                    </a:p>
                  </a:txBody>
                  <a:tcPr/>
                </a:tc>
                <a:tc>
                  <a:txBody>
                    <a:bodyPr/>
                    <a:lstStyle/>
                    <a:p>
                      <a:r>
                        <a:rPr lang="en-US" sz="1600" dirty="0"/>
                        <a:t>Model/method</a:t>
                      </a:r>
                    </a:p>
                  </a:txBody>
                  <a:tcPr/>
                </a:tc>
                <a:extLst>
                  <a:ext uri="{0D108BD9-81ED-4DB2-BD59-A6C34878D82A}">
                    <a16:rowId xmlns:a16="http://schemas.microsoft.com/office/drawing/2014/main" val="297289031"/>
                  </a:ext>
                </a:extLst>
              </a:tr>
              <a:tr h="370840">
                <a:tc>
                  <a:txBody>
                    <a:bodyPr/>
                    <a:lstStyle/>
                    <a:p>
                      <a:r>
                        <a:rPr lang="en-US" sz="1100" b="1" dirty="0"/>
                        <a:t>Heterogeneity</a:t>
                      </a:r>
                    </a:p>
                  </a:txBody>
                  <a:tcPr/>
                </a:tc>
                <a:tc>
                  <a:txBody>
                    <a:bodyPr/>
                    <a:lstStyle/>
                    <a:p>
                      <a:r>
                        <a:rPr lang="en-US" sz="1100" dirty="0"/>
                        <a:t>Variability between patients that can be attributed to characteristics of those patients</a:t>
                      </a:r>
                    </a:p>
                  </a:txBody>
                  <a:tcPr/>
                </a:tc>
                <a:tc>
                  <a:txBody>
                    <a:bodyPr/>
                    <a:lstStyle/>
                    <a:p>
                      <a:endParaRPr lang="en-US" sz="1100" dirty="0"/>
                    </a:p>
                  </a:txBody>
                  <a:tcPr/>
                </a:tc>
                <a:tc>
                  <a:txBody>
                    <a:bodyPr/>
                    <a:lstStyle/>
                    <a:p>
                      <a:r>
                        <a:rPr lang="en-US" sz="1100" dirty="0"/>
                        <a:t>Microsimulation</a:t>
                      </a:r>
                    </a:p>
                  </a:txBody>
                  <a:tcPr/>
                </a:tc>
                <a:extLst>
                  <a:ext uri="{0D108BD9-81ED-4DB2-BD59-A6C34878D82A}">
                    <a16:rowId xmlns:a16="http://schemas.microsoft.com/office/drawing/2014/main" val="3420608732"/>
                  </a:ext>
                </a:extLst>
              </a:tr>
            </a:tbl>
          </a:graphicData>
        </a:graphic>
      </p:graphicFrame>
    </p:spTree>
    <p:extLst>
      <p:ext uri="{BB962C8B-B14F-4D97-AF65-F5344CB8AC3E}">
        <p14:creationId xmlns:p14="http://schemas.microsoft.com/office/powerpoint/2010/main" val="268036132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022"/>
        <p:cNvGrpSpPr/>
        <p:nvPr/>
      </p:nvGrpSpPr>
      <p:grpSpPr>
        <a:xfrm>
          <a:off x="0" y="0"/>
          <a:ext cx="0" cy="0"/>
          <a:chOff x="0" y="0"/>
          <a:chExt cx="0" cy="0"/>
        </a:xfrm>
      </p:grpSpPr>
      <p:sp>
        <p:nvSpPr>
          <p:cNvPr id="1023" name="Shape 1023"/>
          <p:cNvSpPr txBox="1">
            <a:spLocks noGrp="1"/>
          </p:cNvSpPr>
          <p:nvPr>
            <p:ph type="title"/>
          </p:nvPr>
        </p:nvSpPr>
        <p:spPr>
          <a:xfrm>
            <a:off x="840432" y="274638"/>
            <a:ext cx="8144542" cy="11430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nl-NL" dirty="0" err="1"/>
              <a:t>Calculating</a:t>
            </a:r>
            <a:r>
              <a:rPr lang="nl-NL" dirty="0"/>
              <a:t> </a:t>
            </a:r>
            <a:r>
              <a:rPr lang="nl-NL" dirty="0" err="1"/>
              <a:t>total</a:t>
            </a:r>
            <a:r>
              <a:rPr lang="nl-NL" dirty="0"/>
              <a:t> </a:t>
            </a:r>
            <a:r>
              <a:rPr lang="nl-NL" dirty="0" err="1"/>
              <a:t>costs</a:t>
            </a:r>
            <a:r>
              <a:rPr lang="nl-NL" dirty="0"/>
              <a:t> &amp; </a:t>
            </a:r>
            <a:r>
              <a:rPr lang="nl-NL" dirty="0" err="1"/>
              <a:t>effects</a:t>
            </a:r>
            <a:r>
              <a:rPr lang="nl-NL" dirty="0"/>
              <a:t> (2)</a:t>
            </a:r>
            <a:endParaRPr dirty="0"/>
          </a:p>
        </p:txBody>
      </p:sp>
      <p:sp>
        <p:nvSpPr>
          <p:cNvPr id="1024" name="Shape 1024"/>
          <p:cNvSpPr txBox="1">
            <a:spLocks noGrp="1"/>
          </p:cNvSpPr>
          <p:nvPr>
            <p:ph type="body" idx="1"/>
          </p:nvPr>
        </p:nvSpPr>
        <p:spPr>
          <a:xfrm>
            <a:off x="695739" y="1600200"/>
            <a:ext cx="7764693" cy="4800600"/>
          </a:xfrm>
          <a:prstGeom prst="rect">
            <a:avLst/>
          </a:prstGeom>
        </p:spPr>
        <p:txBody>
          <a:bodyPr spcFirstLastPara="1" wrap="square" lIns="91425" tIns="91425" rIns="91425" bIns="91425" anchor="t" anchorCtr="0">
            <a:noAutofit/>
          </a:bodyPr>
          <a:lstStyle/>
          <a:p>
            <a:pPr marL="0" lvl="0" indent="0" rtl="0">
              <a:spcBef>
                <a:spcPts val="440"/>
              </a:spcBef>
              <a:spcAft>
                <a:spcPts val="0"/>
              </a:spcAft>
              <a:buNone/>
            </a:pPr>
            <a:endParaRPr sz="2400" dirty="0">
              <a:solidFill>
                <a:schemeClr val="accent3"/>
              </a:solidFill>
            </a:endParaRPr>
          </a:p>
          <a:p>
            <a:pPr marL="0" lvl="0" indent="0" rtl="0">
              <a:spcBef>
                <a:spcPts val="440"/>
              </a:spcBef>
              <a:spcAft>
                <a:spcPts val="0"/>
              </a:spcAft>
              <a:buNone/>
            </a:pPr>
            <a:r>
              <a:rPr lang="nl-NL" sz="2400" dirty="0">
                <a:solidFill>
                  <a:schemeClr val="accent3"/>
                </a:solidFill>
              </a:rPr>
              <a:t>Total </a:t>
            </a:r>
            <a:r>
              <a:rPr lang="nl-NL" sz="2400" dirty="0" err="1">
                <a:solidFill>
                  <a:schemeClr val="accent3"/>
                </a:solidFill>
              </a:rPr>
              <a:t>effects</a:t>
            </a:r>
            <a:r>
              <a:rPr lang="nl-NL" sz="2400" dirty="0">
                <a:solidFill>
                  <a:schemeClr val="accent3"/>
                </a:solidFill>
              </a:rPr>
              <a:t> (TE): </a:t>
            </a:r>
            <a:endParaRPr sz="2400" dirty="0">
              <a:solidFill>
                <a:schemeClr val="accent3"/>
              </a:solidFill>
            </a:endParaRPr>
          </a:p>
          <a:p>
            <a:pPr marL="1371600" lvl="0" indent="457200" rtl="0">
              <a:spcBef>
                <a:spcPts val="440"/>
              </a:spcBef>
              <a:spcAft>
                <a:spcPts val="0"/>
              </a:spcAft>
              <a:buNone/>
            </a:pPr>
            <a:endParaRPr sz="2400" dirty="0">
              <a:solidFill>
                <a:schemeClr val="accent3"/>
              </a:solidFill>
            </a:endParaRPr>
          </a:p>
          <a:p>
            <a:pPr marL="342900" lvl="0" indent="-88900" rtl="0">
              <a:spcBef>
                <a:spcPts val="440"/>
              </a:spcBef>
              <a:spcAft>
                <a:spcPts val="0"/>
              </a:spcAft>
              <a:buNone/>
            </a:pPr>
            <a:endParaRPr lang="en-MX" dirty="0">
              <a:solidFill>
                <a:schemeClr val="accent3"/>
              </a:solidFill>
            </a:endParaRPr>
          </a:p>
          <a:p>
            <a:pPr marL="0" lvl="0" indent="0" rtl="0">
              <a:spcBef>
                <a:spcPts val="440"/>
              </a:spcBef>
              <a:spcAft>
                <a:spcPts val="0"/>
              </a:spcAft>
              <a:buNone/>
            </a:pPr>
            <a:endParaRPr lang="nl-NL" sz="2400" dirty="0">
              <a:solidFill>
                <a:schemeClr val="accent3"/>
              </a:solidFill>
            </a:endParaRPr>
          </a:p>
          <a:p>
            <a:pPr marL="0" lvl="0" indent="0" rtl="0">
              <a:spcBef>
                <a:spcPts val="440"/>
              </a:spcBef>
              <a:spcAft>
                <a:spcPts val="0"/>
              </a:spcAft>
              <a:buNone/>
            </a:pPr>
            <a:r>
              <a:rPr lang="nl-NL" sz="2400" dirty="0">
                <a:solidFill>
                  <a:schemeClr val="accent3"/>
                </a:solidFill>
              </a:rPr>
              <a:t>Total </a:t>
            </a:r>
            <a:r>
              <a:rPr lang="nl-NL" sz="2400" dirty="0" err="1">
                <a:solidFill>
                  <a:schemeClr val="accent3"/>
                </a:solidFill>
              </a:rPr>
              <a:t>costs</a:t>
            </a:r>
            <a:r>
              <a:rPr lang="nl-NL" sz="2400" dirty="0">
                <a:solidFill>
                  <a:schemeClr val="accent3"/>
                </a:solidFill>
              </a:rPr>
              <a:t> (TC):</a:t>
            </a:r>
          </a:p>
          <a:p>
            <a:pPr marL="0" lvl="0" indent="0" rtl="0">
              <a:spcBef>
                <a:spcPts val="440"/>
              </a:spcBef>
              <a:spcAft>
                <a:spcPts val="0"/>
              </a:spcAft>
              <a:buNone/>
            </a:pPr>
            <a:endParaRPr lang="nl-NL" sz="2400" dirty="0">
              <a:solidFill>
                <a:schemeClr val="accent3"/>
              </a:solidFill>
            </a:endParaRPr>
          </a:p>
          <a:p>
            <a:pPr marL="0" indent="0">
              <a:spcBef>
                <a:spcPts val="440"/>
              </a:spcBef>
              <a:buNone/>
            </a:pPr>
            <a:endParaRPr lang="nl-NL" sz="2400" dirty="0">
              <a:solidFill>
                <a:schemeClr val="accent3"/>
              </a:solidFill>
            </a:endParaRPr>
          </a:p>
          <a:p>
            <a:pPr marL="0" indent="0">
              <a:spcBef>
                <a:spcPts val="440"/>
              </a:spcBef>
              <a:buNone/>
            </a:pPr>
            <a:r>
              <a:rPr lang="nl-NL" sz="2400" dirty="0" err="1">
                <a:solidFill>
                  <a:schemeClr val="accent3"/>
                </a:solidFill>
              </a:rPr>
              <a:t>Monetary</a:t>
            </a:r>
            <a:r>
              <a:rPr lang="nl-NL" sz="2400" dirty="0">
                <a:solidFill>
                  <a:schemeClr val="accent3"/>
                </a:solidFill>
              </a:rPr>
              <a:t> Benefit (NMB):</a:t>
            </a:r>
          </a:p>
          <a:p>
            <a:pPr marL="0" lvl="0" indent="0" rtl="0">
              <a:spcBef>
                <a:spcPts val="440"/>
              </a:spcBef>
              <a:spcAft>
                <a:spcPts val="0"/>
              </a:spcAft>
              <a:buNone/>
            </a:pPr>
            <a:endParaRPr sz="2400" dirty="0">
              <a:solidFill>
                <a:schemeClr val="accent3"/>
              </a:solidFill>
            </a:endParaRPr>
          </a:p>
        </p:txBody>
      </p:sp>
      <p:sp>
        <p:nvSpPr>
          <p:cNvPr id="1027" name="Shape 1027"/>
          <p:cNvSpPr txBox="1"/>
          <p:nvPr/>
        </p:nvSpPr>
        <p:spPr>
          <a:xfrm>
            <a:off x="840432" y="5655001"/>
            <a:ext cx="3423341" cy="9492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nl-NL" sz="2400" i="1" dirty="0" err="1">
                <a:solidFill>
                  <a:srgbClr val="009999"/>
                </a:solidFill>
                <a:latin typeface="Cambria Math" panose="02040503050406030204" pitchFamily="18" charset="0"/>
                <a:ea typeface="Cambria Math" panose="02040503050406030204" pitchFamily="18" charset="0"/>
                <a:cs typeface="Verdana" panose="020B0604030504040204" pitchFamily="34" charset="0"/>
                <a:sym typeface="Times New Roman"/>
              </a:rPr>
              <a:t>ι</a:t>
            </a:r>
            <a:r>
              <a:rPr lang="nl-NL" sz="2400" i="1" baseline="-25000" dirty="0" err="1">
                <a:solidFill>
                  <a:srgbClr val="009999"/>
                </a:solidFill>
                <a:latin typeface="Cambria Math" panose="02040503050406030204" pitchFamily="18" charset="0"/>
                <a:ea typeface="Cambria Math" panose="02040503050406030204" pitchFamily="18" charset="0"/>
                <a:cs typeface="Verdana" panose="020B0604030504040204" pitchFamily="34" charset="0"/>
                <a:sym typeface="Times New Roman"/>
              </a:rPr>
              <a:t>T</a:t>
            </a:r>
            <a:r>
              <a:rPr lang="nl-NL" sz="2400" i="1" baseline="-25000" dirty="0">
                <a:solidFill>
                  <a:srgbClr val="009999"/>
                </a:solidFill>
                <a:latin typeface="Cambria Math" panose="02040503050406030204" pitchFamily="18" charset="0"/>
                <a:ea typeface="Cambria Math" panose="02040503050406030204" pitchFamily="18" charset="0"/>
                <a:cs typeface="Verdana" panose="020B0604030504040204" pitchFamily="34" charset="0"/>
                <a:sym typeface="Times New Roman"/>
              </a:rPr>
              <a:t> </a:t>
            </a:r>
            <a:r>
              <a:rPr lang="nl-NL" sz="2400" dirty="0">
                <a:solidFill>
                  <a:srgbClr val="009999"/>
                </a:solidFill>
                <a:latin typeface="Cambria Math" panose="02040503050406030204" pitchFamily="18" charset="0"/>
                <a:ea typeface="Cambria Math" panose="02040503050406030204" pitchFamily="18" charset="0"/>
                <a:cs typeface="Verdana" panose="020B0604030504040204" pitchFamily="34" charset="0"/>
                <a:sym typeface="Times New Roman"/>
              </a:rPr>
              <a:t>: 1 ×</a:t>
            </a:r>
            <a:r>
              <a:rPr lang="nl-NL" sz="2400" i="1" dirty="0">
                <a:solidFill>
                  <a:srgbClr val="009999"/>
                </a:solidFill>
                <a:latin typeface="Cambria Math" panose="02040503050406030204" pitchFamily="18" charset="0"/>
                <a:ea typeface="Cambria Math" panose="02040503050406030204" pitchFamily="18" charset="0"/>
                <a:cs typeface="Verdana" panose="020B0604030504040204" pitchFamily="34" charset="0"/>
                <a:sym typeface="Times New Roman"/>
              </a:rPr>
              <a:t> T</a:t>
            </a:r>
            <a:r>
              <a:rPr lang="nl-NL" sz="2400" dirty="0">
                <a:solidFill>
                  <a:srgbClr val="009999"/>
                </a:solidFill>
                <a:latin typeface="Cambria Math" panose="02040503050406030204" pitchFamily="18" charset="0"/>
                <a:ea typeface="Cambria Math" panose="02040503050406030204" pitchFamily="18" charset="0"/>
                <a:cs typeface="Verdana" panose="020B0604030504040204" pitchFamily="34" charset="0"/>
                <a:sym typeface="Times New Roman"/>
              </a:rPr>
              <a:t>    vector of </a:t>
            </a:r>
            <a:r>
              <a:rPr lang="nl-NL" sz="2400" dirty="0" err="1">
                <a:solidFill>
                  <a:srgbClr val="009999"/>
                </a:solidFill>
                <a:latin typeface="Cambria Math" panose="02040503050406030204" pitchFamily="18" charset="0"/>
                <a:ea typeface="Cambria Math" panose="02040503050406030204" pitchFamily="18" charset="0"/>
                <a:cs typeface="Verdana" panose="020B0604030504040204" pitchFamily="34" charset="0"/>
                <a:sym typeface="Times New Roman"/>
              </a:rPr>
              <a:t>ones</a:t>
            </a:r>
            <a:endParaRPr sz="2400" dirty="0">
              <a:solidFill>
                <a:srgbClr val="009999"/>
              </a:solidFill>
              <a:latin typeface="Cambria Math" panose="02040503050406030204" pitchFamily="18" charset="0"/>
              <a:ea typeface="Cambria Math" panose="02040503050406030204" pitchFamily="18" charset="0"/>
              <a:cs typeface="Verdana" panose="020B0604030504040204" pitchFamily="34" charset="0"/>
              <a:sym typeface="Times New Roman"/>
            </a:endParaRPr>
          </a:p>
        </p:txBody>
      </p:sp>
      <p:sp>
        <p:nvSpPr>
          <p:cNvPr id="1028" name="Shape 1028"/>
          <p:cNvSpPr txBox="1">
            <a:spLocks noGrp="1"/>
          </p:cNvSpPr>
          <p:nvPr>
            <p:ph type="sldNum" idx="12"/>
          </p:nvPr>
        </p:nvSpPr>
        <p:spPr>
          <a:xfrm>
            <a:off x="8559864" y="6453336"/>
            <a:ext cx="548700" cy="396300"/>
          </a:xfrm>
          <a:prstGeom prst="rect">
            <a:avLst/>
          </a:prstGeom>
        </p:spPr>
        <p:txBody>
          <a:bodyPr spcFirstLastPara="1" wrap="square" lIns="0" tIns="0" rIns="0" bIns="0" anchor="ctr" anchorCtr="0">
            <a:noAutofit/>
          </a:bodyPr>
          <a:lstStyle/>
          <a:p>
            <a:pPr marL="0" lvl="0" indent="0" rtl="0">
              <a:spcBef>
                <a:spcPts val="0"/>
              </a:spcBef>
              <a:spcAft>
                <a:spcPts val="0"/>
              </a:spcAft>
              <a:buClr>
                <a:srgbClr val="000000"/>
              </a:buClr>
              <a:buFont typeface="Arial"/>
              <a:buNone/>
            </a:pPr>
            <a:fld id="{00000000-1234-1234-1234-123412341234}" type="slidenum">
              <a:rPr lang="nl-NL"/>
              <a:t>30</a:t>
            </a:fld>
            <a:endParaRPr/>
          </a:p>
        </p:txBody>
      </p:sp>
      <p:sp>
        <p:nvSpPr>
          <p:cNvPr id="1030" name="Shape 1030"/>
          <p:cNvSpPr txBox="1"/>
          <p:nvPr/>
        </p:nvSpPr>
        <p:spPr>
          <a:xfrm>
            <a:off x="5461120" y="1854613"/>
            <a:ext cx="219900" cy="3354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endParaRPr i="1" dirty="0">
              <a:latin typeface="Times New Roman"/>
              <a:ea typeface="Times New Roman"/>
              <a:cs typeface="Times New Roman"/>
              <a:sym typeface="Times New Roman"/>
            </a:endParaRPr>
          </a:p>
        </p:txBody>
      </p:sp>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94A4B17C-22BC-534F-B2D3-98FD4206502A}"/>
                  </a:ext>
                </a:extLst>
              </p:cNvPr>
              <p:cNvSpPr/>
              <p:nvPr/>
            </p:nvSpPr>
            <p:spPr>
              <a:xfrm>
                <a:off x="823304" y="6354464"/>
                <a:ext cx="5674374" cy="453137"/>
              </a:xfrm>
              <a:prstGeom prst="rect">
                <a:avLst/>
              </a:prstGeom>
            </p:spPr>
            <p:txBody>
              <a:bodyPr wrap="none">
                <a:spAutoFit/>
              </a:bodyPr>
              <a:lstStyle/>
              <a:p>
                <a14:m>
                  <m:oMath xmlns:m="http://schemas.openxmlformats.org/officeDocument/2006/math">
                    <m:r>
                      <a:rPr lang="es-ES" sz="2400" i="1" smtClean="0">
                        <a:solidFill>
                          <a:schemeClr val="accent1"/>
                        </a:solidFill>
                        <a:latin typeface="Cambria Math" panose="02040503050406030204" pitchFamily="18" charset="0"/>
                        <a:ea typeface="Times New Roman"/>
                        <a:cs typeface="Times New Roman"/>
                        <a:sym typeface="Times New Roman"/>
                      </a:rPr>
                      <m:t>𝜆</m:t>
                    </m:r>
                  </m:oMath>
                </a14:m>
                <a:r>
                  <a:rPr lang="en-MX" sz="1600" dirty="0">
                    <a:solidFill>
                      <a:schemeClr val="accent1"/>
                    </a:solidFill>
                  </a:rPr>
                  <a:t>: Willingness-to-pay or cost-effectiveness threshold</a:t>
                </a:r>
              </a:p>
            </p:txBody>
          </p:sp>
        </mc:Choice>
        <mc:Fallback xmlns="">
          <p:sp>
            <p:nvSpPr>
              <p:cNvPr id="2" name="Rectangle 1">
                <a:extLst>
                  <a:ext uri="{FF2B5EF4-FFF2-40B4-BE49-F238E27FC236}">
                    <a16:creationId xmlns:a16="http://schemas.microsoft.com/office/drawing/2014/main" id="{94A4B17C-22BC-534F-B2D3-98FD4206502A}"/>
                  </a:ext>
                </a:extLst>
              </p:cNvPr>
              <p:cNvSpPr>
                <a:spLocks noRot="1" noChangeAspect="1" noMove="1" noResize="1" noEditPoints="1" noAdjustHandles="1" noChangeArrowheads="1" noChangeShapeType="1" noTextEdit="1"/>
              </p:cNvSpPr>
              <p:nvPr/>
            </p:nvSpPr>
            <p:spPr>
              <a:xfrm>
                <a:off x="823304" y="6354464"/>
                <a:ext cx="5674374" cy="453137"/>
              </a:xfrm>
              <a:prstGeom prst="rect">
                <a:avLst/>
              </a:prstGeom>
              <a:blipFill>
                <a:blip r:embed="rId3"/>
                <a:stretch>
                  <a:fillRect l="-223" b="-8108"/>
                </a:stretch>
              </a:blipFill>
            </p:spPr>
            <p:txBody>
              <a:bodyPr/>
              <a:lstStyle/>
              <a:p>
                <a:r>
                  <a:rPr lang="en-US">
                    <a:noFill/>
                  </a:rPr>
                  <a:t> </a:t>
                </a:r>
              </a:p>
            </p:txBody>
          </p:sp>
        </mc:Fallback>
      </mc:AlternateContent>
      <p:sp>
        <p:nvSpPr>
          <p:cNvPr id="3" name="TextBox 2">
            <a:extLst>
              <a:ext uri="{FF2B5EF4-FFF2-40B4-BE49-F238E27FC236}">
                <a16:creationId xmlns:a16="http://schemas.microsoft.com/office/drawing/2014/main" id="{AD0CD62E-465A-3943-AB48-9A1470ED0B8C}"/>
              </a:ext>
            </a:extLst>
          </p:cNvPr>
          <p:cNvSpPr txBox="1"/>
          <p:nvPr/>
        </p:nvSpPr>
        <p:spPr>
          <a:xfrm>
            <a:off x="5252232" y="1854613"/>
            <a:ext cx="2231701" cy="1077218"/>
          </a:xfrm>
          <a:prstGeom prst="rect">
            <a:avLst/>
          </a:prstGeom>
          <a:noFill/>
        </p:spPr>
        <p:txBody>
          <a:bodyPr wrap="none" rtlCol="0">
            <a:spAutoFit/>
          </a:bodyPr>
          <a:lstStyle/>
          <a:p>
            <a:r>
              <a:rPr lang="en-US" sz="3200" dirty="0">
                <a:latin typeface="Cambria Math" panose="02040503050406030204" pitchFamily="18" charset="0"/>
                <a:ea typeface="Cambria Math" panose="02040503050406030204" pitchFamily="18" charset="0"/>
                <a:cs typeface="Calibri" panose="020F0502020204030204" pitchFamily="34" charset="0"/>
              </a:rPr>
              <a:t>E</a:t>
            </a:r>
            <a:r>
              <a:rPr lang="en-US" sz="3200" baseline="-25000" dirty="0">
                <a:latin typeface="Cambria Math" panose="02040503050406030204" pitchFamily="18" charset="0"/>
                <a:ea typeface="Cambria Math" panose="02040503050406030204" pitchFamily="18" charset="0"/>
                <a:cs typeface="Calibri" panose="020F0502020204030204" pitchFamily="34" charset="0"/>
              </a:rPr>
              <a:t>2</a:t>
            </a:r>
            <a:r>
              <a:rPr lang="en-US" sz="3200" dirty="0">
                <a:latin typeface="Cambria Math" panose="02040503050406030204" pitchFamily="18" charset="0"/>
                <a:ea typeface="Cambria Math" panose="02040503050406030204" pitchFamily="18" charset="0"/>
                <a:cs typeface="Calibri" panose="020F0502020204030204" pitchFamily="34" charset="0"/>
              </a:rPr>
              <a:t>   </a:t>
            </a:r>
            <a:r>
              <a:rPr lang="en-US" sz="100" dirty="0">
                <a:latin typeface="Cambria Math" panose="02040503050406030204" pitchFamily="18" charset="0"/>
                <a:ea typeface="Cambria Math" panose="02040503050406030204" pitchFamily="18" charset="0"/>
                <a:cs typeface="Calibri" panose="020F0502020204030204" pitchFamily="34" charset="0"/>
              </a:rPr>
              <a:t>                    </a:t>
            </a:r>
            <a:r>
              <a:rPr lang="en-US" sz="3200" dirty="0">
                <a:latin typeface="Cambria Math" panose="02040503050406030204" pitchFamily="18" charset="0"/>
                <a:ea typeface="Cambria Math" panose="02040503050406030204" pitchFamily="18" charset="0"/>
                <a:cs typeface="Calibri" panose="020F0502020204030204" pitchFamily="34" charset="0"/>
              </a:rPr>
              <a:t>= </a:t>
            </a:r>
            <a:r>
              <a:rPr lang="en-US" sz="3200" b="1" dirty="0">
                <a:latin typeface="Cambria Math" panose="02040503050406030204" pitchFamily="18" charset="0"/>
                <a:ea typeface="Cambria Math" panose="02040503050406030204" pitchFamily="18" charset="0"/>
                <a:cs typeface="Calibri" panose="020F0502020204030204" pitchFamily="34" charset="0"/>
              </a:rPr>
              <a:t>M</a:t>
            </a:r>
            <a:r>
              <a:rPr lang="en-US" sz="3200" b="1" baseline="-25000" dirty="0">
                <a:latin typeface="Cambria Math" panose="02040503050406030204" pitchFamily="18" charset="0"/>
                <a:ea typeface="Cambria Math" panose="02040503050406030204" pitchFamily="18" charset="0"/>
                <a:cs typeface="Calibri" panose="020F0502020204030204" pitchFamily="34" charset="0"/>
              </a:rPr>
              <a:t>2</a:t>
            </a:r>
            <a:r>
              <a:rPr lang="en-US" sz="3200" dirty="0">
                <a:latin typeface="Cambria Math" panose="02040503050406030204" pitchFamily="18" charset="0"/>
                <a:ea typeface="Cambria Math" panose="02040503050406030204" pitchFamily="18" charset="0"/>
                <a:cs typeface="Calibri" panose="020F0502020204030204" pitchFamily="34" charset="0"/>
              </a:rPr>
              <a:t> e</a:t>
            </a:r>
            <a:r>
              <a:rPr lang="en-US" sz="3200" baseline="-25000" dirty="0">
                <a:latin typeface="Cambria Math" panose="02040503050406030204" pitchFamily="18" charset="0"/>
                <a:ea typeface="Cambria Math" panose="02040503050406030204" pitchFamily="18" charset="0"/>
                <a:cs typeface="Calibri" panose="020F0502020204030204" pitchFamily="34" charset="0"/>
              </a:rPr>
              <a:t>2</a:t>
            </a:r>
          </a:p>
          <a:p>
            <a:r>
              <a:rPr lang="en-US" sz="3200" dirty="0">
                <a:latin typeface="Cambria Math" panose="02040503050406030204" pitchFamily="18" charset="0"/>
                <a:ea typeface="Cambria Math" panose="02040503050406030204" pitchFamily="18" charset="0"/>
                <a:cs typeface="Calibri" panose="020F0502020204030204" pitchFamily="34" charset="0"/>
              </a:rPr>
              <a:t>TE</a:t>
            </a:r>
            <a:r>
              <a:rPr lang="en-US" sz="3200" baseline="-25000" dirty="0">
                <a:latin typeface="Cambria Math" panose="02040503050406030204" pitchFamily="18" charset="0"/>
                <a:ea typeface="Cambria Math" panose="02040503050406030204" pitchFamily="18" charset="0"/>
                <a:cs typeface="Calibri" panose="020F0502020204030204" pitchFamily="34" charset="0"/>
              </a:rPr>
              <a:t>2</a:t>
            </a:r>
            <a:r>
              <a:rPr lang="en-US" sz="3200" dirty="0">
                <a:latin typeface="Cambria Math" panose="02040503050406030204" pitchFamily="18" charset="0"/>
                <a:ea typeface="Cambria Math" panose="02040503050406030204" pitchFamily="18" charset="0"/>
                <a:cs typeface="Calibri" panose="020F0502020204030204" pitchFamily="34" charset="0"/>
              </a:rPr>
              <a:t> = </a:t>
            </a:r>
            <a:r>
              <a:rPr lang="nl-NL" sz="3200" i="1" dirty="0" err="1">
                <a:latin typeface="Cambria Math" panose="02040503050406030204" pitchFamily="18" charset="0"/>
                <a:ea typeface="Cambria Math" panose="02040503050406030204" pitchFamily="18" charset="0"/>
                <a:cs typeface="Calibri" panose="020F0502020204030204" pitchFamily="34" charset="0"/>
                <a:sym typeface="Times New Roman"/>
              </a:rPr>
              <a:t>ι</a:t>
            </a:r>
            <a:r>
              <a:rPr lang="nl-NL" sz="3200" i="1" baseline="-25000" dirty="0" err="1">
                <a:latin typeface="Cambria Math" panose="02040503050406030204" pitchFamily="18" charset="0"/>
                <a:ea typeface="Cambria Math" panose="02040503050406030204" pitchFamily="18" charset="0"/>
                <a:cs typeface="Calibri" panose="020F0502020204030204" pitchFamily="34" charset="0"/>
                <a:sym typeface="Times New Roman"/>
              </a:rPr>
              <a:t>T</a:t>
            </a:r>
            <a:r>
              <a:rPr lang="nl-NL" sz="3200" i="1" baseline="-25000" dirty="0">
                <a:latin typeface="Cambria Math" panose="02040503050406030204" pitchFamily="18" charset="0"/>
                <a:ea typeface="Cambria Math" panose="02040503050406030204" pitchFamily="18" charset="0"/>
                <a:cs typeface="Calibri" panose="020F0502020204030204" pitchFamily="34" charset="0"/>
                <a:sym typeface="Times New Roman"/>
              </a:rPr>
              <a:t> </a:t>
            </a:r>
            <a:r>
              <a:rPr lang="nl-NL" sz="3200" i="1" dirty="0">
                <a:latin typeface="Cambria Math" panose="02040503050406030204" pitchFamily="18" charset="0"/>
                <a:ea typeface="Cambria Math" panose="02040503050406030204" pitchFamily="18" charset="0"/>
                <a:cs typeface="Calibri" panose="020F0502020204030204" pitchFamily="34" charset="0"/>
                <a:sym typeface="Times New Roman"/>
              </a:rPr>
              <a:t>E</a:t>
            </a:r>
            <a:r>
              <a:rPr lang="nl-NL" sz="3200" i="1" baseline="-25000" dirty="0">
                <a:latin typeface="Cambria Math" panose="02040503050406030204" pitchFamily="18" charset="0"/>
                <a:ea typeface="Cambria Math" panose="02040503050406030204" pitchFamily="18" charset="0"/>
                <a:cs typeface="Calibri" panose="020F0502020204030204" pitchFamily="34" charset="0"/>
                <a:sym typeface="Times New Roman"/>
              </a:rPr>
              <a:t>2</a:t>
            </a:r>
            <a:endParaRPr lang="en-US" sz="3200" dirty="0">
              <a:latin typeface="Cambria Math" panose="02040503050406030204" pitchFamily="18" charset="0"/>
              <a:ea typeface="Cambria Math" panose="02040503050406030204" pitchFamily="18" charset="0"/>
              <a:cs typeface="Calibri" panose="020F0502020204030204" pitchFamily="34" charset="0"/>
            </a:endParaRPr>
          </a:p>
        </p:txBody>
      </p:sp>
      <p:sp>
        <p:nvSpPr>
          <p:cNvPr id="20" name="TextBox 19">
            <a:extLst>
              <a:ext uri="{FF2B5EF4-FFF2-40B4-BE49-F238E27FC236}">
                <a16:creationId xmlns:a16="http://schemas.microsoft.com/office/drawing/2014/main" id="{A9346DE8-1257-E74B-9C41-714271232337}"/>
              </a:ext>
            </a:extLst>
          </p:cNvPr>
          <p:cNvSpPr txBox="1"/>
          <p:nvPr/>
        </p:nvSpPr>
        <p:spPr>
          <a:xfrm>
            <a:off x="5275958" y="3476918"/>
            <a:ext cx="2210862" cy="1077218"/>
          </a:xfrm>
          <a:prstGeom prst="rect">
            <a:avLst/>
          </a:prstGeom>
          <a:noFill/>
        </p:spPr>
        <p:txBody>
          <a:bodyPr wrap="none" rtlCol="0">
            <a:spAutoFit/>
          </a:bodyPr>
          <a:lstStyle/>
          <a:p>
            <a:r>
              <a:rPr lang="en-US" sz="3200" dirty="0">
                <a:latin typeface="Cambria Math" panose="02040503050406030204" pitchFamily="18" charset="0"/>
                <a:ea typeface="Cambria Math" panose="02040503050406030204" pitchFamily="18" charset="0"/>
                <a:cs typeface="Calibri" panose="020F0502020204030204" pitchFamily="34" charset="0"/>
              </a:rPr>
              <a:t>C</a:t>
            </a:r>
            <a:r>
              <a:rPr lang="en-US" sz="3200" baseline="-25000" dirty="0">
                <a:latin typeface="Cambria Math" panose="02040503050406030204" pitchFamily="18" charset="0"/>
                <a:ea typeface="Cambria Math" panose="02040503050406030204" pitchFamily="18" charset="0"/>
                <a:cs typeface="Calibri" panose="020F0502020204030204" pitchFamily="34" charset="0"/>
              </a:rPr>
              <a:t>2</a:t>
            </a:r>
            <a:r>
              <a:rPr lang="en-US" sz="3200" dirty="0">
                <a:latin typeface="Cambria Math" panose="02040503050406030204" pitchFamily="18" charset="0"/>
                <a:ea typeface="Cambria Math" panose="02040503050406030204" pitchFamily="18" charset="0"/>
                <a:cs typeface="Calibri" panose="020F0502020204030204" pitchFamily="34" charset="0"/>
              </a:rPr>
              <a:t>   </a:t>
            </a:r>
            <a:r>
              <a:rPr lang="en-US" sz="100" dirty="0">
                <a:latin typeface="Cambria Math" panose="02040503050406030204" pitchFamily="18" charset="0"/>
                <a:ea typeface="Cambria Math" panose="02040503050406030204" pitchFamily="18" charset="0"/>
                <a:cs typeface="Calibri" panose="020F0502020204030204" pitchFamily="34" charset="0"/>
              </a:rPr>
              <a:t>               </a:t>
            </a:r>
            <a:r>
              <a:rPr lang="en-US" sz="3200" dirty="0">
                <a:latin typeface="Cambria Math" panose="02040503050406030204" pitchFamily="18" charset="0"/>
                <a:ea typeface="Cambria Math" panose="02040503050406030204" pitchFamily="18" charset="0"/>
                <a:cs typeface="Calibri" panose="020F0502020204030204" pitchFamily="34" charset="0"/>
              </a:rPr>
              <a:t>= </a:t>
            </a:r>
            <a:r>
              <a:rPr lang="en-US" sz="3200" b="1" dirty="0">
                <a:latin typeface="Cambria Math" panose="02040503050406030204" pitchFamily="18" charset="0"/>
                <a:ea typeface="Cambria Math" panose="02040503050406030204" pitchFamily="18" charset="0"/>
                <a:cs typeface="Calibri" panose="020F0502020204030204" pitchFamily="34" charset="0"/>
              </a:rPr>
              <a:t>M</a:t>
            </a:r>
            <a:r>
              <a:rPr lang="en-US" sz="3200" b="1" baseline="-25000" dirty="0">
                <a:latin typeface="Cambria Math" panose="02040503050406030204" pitchFamily="18" charset="0"/>
                <a:ea typeface="Cambria Math" panose="02040503050406030204" pitchFamily="18" charset="0"/>
                <a:cs typeface="Calibri" panose="020F0502020204030204" pitchFamily="34" charset="0"/>
              </a:rPr>
              <a:t>2</a:t>
            </a:r>
            <a:r>
              <a:rPr lang="en-US" sz="3200" dirty="0">
                <a:latin typeface="Cambria Math" panose="02040503050406030204" pitchFamily="18" charset="0"/>
                <a:ea typeface="Cambria Math" panose="02040503050406030204" pitchFamily="18" charset="0"/>
                <a:cs typeface="Calibri" panose="020F0502020204030204" pitchFamily="34" charset="0"/>
              </a:rPr>
              <a:t> e</a:t>
            </a:r>
            <a:r>
              <a:rPr lang="en-US" sz="3200" baseline="-25000" dirty="0">
                <a:latin typeface="Cambria Math" panose="02040503050406030204" pitchFamily="18" charset="0"/>
                <a:ea typeface="Cambria Math" panose="02040503050406030204" pitchFamily="18" charset="0"/>
                <a:cs typeface="Calibri" panose="020F0502020204030204" pitchFamily="34" charset="0"/>
              </a:rPr>
              <a:t>2</a:t>
            </a:r>
          </a:p>
          <a:p>
            <a:r>
              <a:rPr lang="en-US" sz="3200" dirty="0">
                <a:latin typeface="Cambria Math" panose="02040503050406030204" pitchFamily="18" charset="0"/>
                <a:ea typeface="Cambria Math" panose="02040503050406030204" pitchFamily="18" charset="0"/>
                <a:cs typeface="Calibri" panose="020F0502020204030204" pitchFamily="34" charset="0"/>
              </a:rPr>
              <a:t>TC</a:t>
            </a:r>
            <a:r>
              <a:rPr lang="en-US" sz="3200" baseline="-25000" dirty="0">
                <a:latin typeface="Cambria Math" panose="02040503050406030204" pitchFamily="18" charset="0"/>
                <a:ea typeface="Cambria Math" panose="02040503050406030204" pitchFamily="18" charset="0"/>
                <a:cs typeface="Calibri" panose="020F0502020204030204" pitchFamily="34" charset="0"/>
              </a:rPr>
              <a:t>2</a:t>
            </a:r>
            <a:r>
              <a:rPr lang="en-US" sz="3200" dirty="0">
                <a:latin typeface="Cambria Math" panose="02040503050406030204" pitchFamily="18" charset="0"/>
                <a:ea typeface="Cambria Math" panose="02040503050406030204" pitchFamily="18" charset="0"/>
                <a:cs typeface="Calibri" panose="020F0502020204030204" pitchFamily="34" charset="0"/>
              </a:rPr>
              <a:t> = </a:t>
            </a:r>
            <a:r>
              <a:rPr lang="nl-NL" sz="3200" i="1" dirty="0" err="1">
                <a:latin typeface="Cambria Math" panose="02040503050406030204" pitchFamily="18" charset="0"/>
                <a:ea typeface="Cambria Math" panose="02040503050406030204" pitchFamily="18" charset="0"/>
                <a:cs typeface="Calibri" panose="020F0502020204030204" pitchFamily="34" charset="0"/>
                <a:sym typeface="Times New Roman"/>
              </a:rPr>
              <a:t>ι</a:t>
            </a:r>
            <a:r>
              <a:rPr lang="nl-NL" sz="3200" i="1" baseline="-25000" dirty="0" err="1">
                <a:latin typeface="Cambria Math" panose="02040503050406030204" pitchFamily="18" charset="0"/>
                <a:ea typeface="Cambria Math" panose="02040503050406030204" pitchFamily="18" charset="0"/>
                <a:cs typeface="Calibri" panose="020F0502020204030204" pitchFamily="34" charset="0"/>
                <a:sym typeface="Times New Roman"/>
              </a:rPr>
              <a:t>T</a:t>
            </a:r>
            <a:r>
              <a:rPr lang="nl-NL" sz="3200" i="1" baseline="-25000" dirty="0">
                <a:latin typeface="Cambria Math" panose="02040503050406030204" pitchFamily="18" charset="0"/>
                <a:ea typeface="Cambria Math" panose="02040503050406030204" pitchFamily="18" charset="0"/>
                <a:cs typeface="Calibri" panose="020F0502020204030204" pitchFamily="34" charset="0"/>
                <a:sym typeface="Times New Roman"/>
              </a:rPr>
              <a:t> </a:t>
            </a:r>
            <a:r>
              <a:rPr lang="nl-NL" sz="3200" i="1" dirty="0">
                <a:latin typeface="Cambria Math" panose="02040503050406030204" pitchFamily="18" charset="0"/>
                <a:ea typeface="Cambria Math" panose="02040503050406030204" pitchFamily="18" charset="0"/>
                <a:cs typeface="Calibri" panose="020F0502020204030204" pitchFamily="34" charset="0"/>
                <a:sym typeface="Times New Roman"/>
              </a:rPr>
              <a:t>C</a:t>
            </a:r>
            <a:r>
              <a:rPr lang="nl-NL" sz="3200" i="1" baseline="-25000" dirty="0">
                <a:latin typeface="Cambria Math" panose="02040503050406030204" pitchFamily="18" charset="0"/>
                <a:ea typeface="Cambria Math" panose="02040503050406030204" pitchFamily="18" charset="0"/>
                <a:cs typeface="Calibri" panose="020F0502020204030204" pitchFamily="34" charset="0"/>
                <a:sym typeface="Times New Roman"/>
              </a:rPr>
              <a:t>2</a:t>
            </a:r>
            <a:endParaRPr lang="en-US" sz="3200" dirty="0">
              <a:latin typeface="Cambria Math" panose="02040503050406030204" pitchFamily="18" charset="0"/>
              <a:ea typeface="Cambria Math" panose="02040503050406030204" pitchFamily="18"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4993BBEE-0BFF-704E-ACF9-DF7890E0BA28}"/>
                  </a:ext>
                </a:extLst>
              </p:cNvPr>
              <p:cNvSpPr txBox="1"/>
              <p:nvPr/>
            </p:nvSpPr>
            <p:spPr>
              <a:xfrm>
                <a:off x="4912703" y="4960308"/>
                <a:ext cx="3634072" cy="584775"/>
              </a:xfrm>
              <a:prstGeom prst="rect">
                <a:avLst/>
              </a:prstGeom>
              <a:noFill/>
            </p:spPr>
            <p:txBody>
              <a:bodyPr wrap="none" rtlCol="0">
                <a:spAutoFit/>
              </a:bodyPr>
              <a:lstStyle/>
              <a:p>
                <a:r>
                  <a:rPr lang="en-US" sz="3200" dirty="0">
                    <a:latin typeface="Cambria Math" panose="02040503050406030204" pitchFamily="18" charset="0"/>
                    <a:ea typeface="Cambria Math" panose="02040503050406030204" pitchFamily="18" charset="0"/>
                  </a:rPr>
                  <a:t>NBM</a:t>
                </a:r>
                <a:r>
                  <a:rPr lang="en-US" sz="3200" baseline="-25000" dirty="0">
                    <a:latin typeface="Cambria Math" panose="02040503050406030204" pitchFamily="18" charset="0"/>
                    <a:ea typeface="Cambria Math" panose="02040503050406030204" pitchFamily="18" charset="0"/>
                  </a:rPr>
                  <a:t>2</a:t>
                </a:r>
                <a:r>
                  <a:rPr lang="en-US" sz="3200" dirty="0">
                    <a:latin typeface="Cambria Math" panose="02040503050406030204" pitchFamily="18" charset="0"/>
                    <a:ea typeface="Cambria Math" panose="02040503050406030204" pitchFamily="18" charset="0"/>
                  </a:rPr>
                  <a:t> = TE</a:t>
                </a:r>
                <a:r>
                  <a:rPr lang="en-US" sz="3200" baseline="-25000" dirty="0">
                    <a:latin typeface="Cambria Math" panose="02040503050406030204" pitchFamily="18" charset="0"/>
                    <a:ea typeface="Cambria Math" panose="02040503050406030204" pitchFamily="18" charset="0"/>
                  </a:rPr>
                  <a:t>2</a:t>
                </a:r>
                <a:r>
                  <a:rPr lang="en-US" sz="3200" dirty="0">
                    <a:latin typeface="Cambria Math" panose="02040503050406030204" pitchFamily="18" charset="0"/>
                    <a:ea typeface="Cambria Math" panose="02040503050406030204" pitchFamily="18" charset="0"/>
                  </a:rPr>
                  <a:t> </a:t>
                </a:r>
                <a14:m>
                  <m:oMath xmlns:m="http://schemas.openxmlformats.org/officeDocument/2006/math">
                    <m:r>
                      <a:rPr lang="es-ES" sz="3200" i="1">
                        <a:latin typeface="Cambria Math" panose="02040503050406030204" pitchFamily="18" charset="0"/>
                        <a:ea typeface="Cambria Math" panose="02040503050406030204" pitchFamily="18" charset="0"/>
                        <a:cs typeface="Times New Roman"/>
                        <a:sym typeface="Times New Roman"/>
                      </a:rPr>
                      <m:t>𝜆</m:t>
                    </m:r>
                  </m:oMath>
                </a14:m>
                <a:r>
                  <a:rPr lang="en-US" sz="3200" dirty="0">
                    <a:latin typeface="Cambria Math" panose="02040503050406030204" pitchFamily="18" charset="0"/>
                    <a:ea typeface="Cambria Math" panose="02040503050406030204" pitchFamily="18" charset="0"/>
                  </a:rPr>
                  <a:t> – TC</a:t>
                </a:r>
                <a:r>
                  <a:rPr lang="en-US" sz="3200" baseline="-25000" dirty="0">
                    <a:latin typeface="Cambria Math" panose="02040503050406030204" pitchFamily="18" charset="0"/>
                    <a:ea typeface="Cambria Math" panose="02040503050406030204" pitchFamily="18" charset="0"/>
                  </a:rPr>
                  <a:t>2</a:t>
                </a:r>
                <a:endParaRPr lang="en-US" sz="3200" dirty="0">
                  <a:latin typeface="Cambria Math" panose="02040503050406030204" pitchFamily="18" charset="0"/>
                  <a:ea typeface="Cambria Math" panose="02040503050406030204" pitchFamily="18" charset="0"/>
                </a:endParaRPr>
              </a:p>
            </p:txBody>
          </p:sp>
        </mc:Choice>
        <mc:Fallback xmlns="">
          <p:sp>
            <p:nvSpPr>
              <p:cNvPr id="4" name="TextBox 3">
                <a:extLst>
                  <a:ext uri="{FF2B5EF4-FFF2-40B4-BE49-F238E27FC236}">
                    <a16:creationId xmlns:a16="http://schemas.microsoft.com/office/drawing/2014/main" id="{4993BBEE-0BFF-704E-ACF9-DF7890E0BA28}"/>
                  </a:ext>
                </a:extLst>
              </p:cNvPr>
              <p:cNvSpPr txBox="1">
                <a:spLocks noRot="1" noChangeAspect="1" noMove="1" noResize="1" noEditPoints="1" noAdjustHandles="1" noChangeArrowheads="1" noChangeShapeType="1" noTextEdit="1"/>
              </p:cNvSpPr>
              <p:nvPr/>
            </p:nvSpPr>
            <p:spPr>
              <a:xfrm>
                <a:off x="4912703" y="4960308"/>
                <a:ext cx="3634072" cy="584775"/>
              </a:xfrm>
              <a:prstGeom prst="rect">
                <a:avLst/>
              </a:prstGeom>
              <a:blipFill>
                <a:blip r:embed="rId4"/>
                <a:stretch>
                  <a:fillRect l="-4181" t="-12766" r="-1045" b="-31915"/>
                </a:stretch>
              </a:blipFill>
            </p:spPr>
            <p:txBody>
              <a:bodyPr/>
              <a:lstStyle/>
              <a:p>
                <a:r>
                  <a:rPr lang="en-US">
                    <a:noFill/>
                  </a:rPr>
                  <a:t> </a:t>
                </a:r>
              </a:p>
            </p:txBody>
          </p:sp>
        </mc:Fallback>
      </mc:AlternateContent>
    </p:spTree>
    <p:extLst>
      <p:ext uri="{BB962C8B-B14F-4D97-AF65-F5344CB8AC3E}">
        <p14:creationId xmlns:p14="http://schemas.microsoft.com/office/powerpoint/2010/main" val="207043957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042"/>
        <p:cNvGrpSpPr/>
        <p:nvPr/>
      </p:nvGrpSpPr>
      <p:grpSpPr>
        <a:xfrm>
          <a:off x="0" y="0"/>
          <a:ext cx="0" cy="0"/>
          <a:chOff x="0" y="0"/>
          <a:chExt cx="0" cy="0"/>
        </a:xfrm>
      </p:grpSpPr>
      <p:sp>
        <p:nvSpPr>
          <p:cNvPr id="1043" name="Shape 1043"/>
          <p:cNvSpPr txBox="1">
            <a:spLocks noGrp="1"/>
          </p:cNvSpPr>
          <p:nvPr>
            <p:ph type="title"/>
          </p:nvPr>
        </p:nvSpPr>
        <p:spPr>
          <a:xfrm>
            <a:off x="840432" y="274638"/>
            <a:ext cx="7620000" cy="11430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r>
              <a:rPr lang="nl-NL" dirty="0"/>
              <a:t>Presenting </a:t>
            </a:r>
            <a:r>
              <a:rPr lang="nl-NL" dirty="0" err="1"/>
              <a:t>the</a:t>
            </a:r>
            <a:r>
              <a:rPr lang="nl-NL" dirty="0"/>
              <a:t> PSA </a:t>
            </a:r>
            <a:r>
              <a:rPr lang="nl-NL" dirty="0" err="1"/>
              <a:t>results</a:t>
            </a:r>
            <a:r>
              <a:rPr lang="nl-NL" dirty="0"/>
              <a:t> (2)</a:t>
            </a:r>
            <a:endParaRPr dirty="0"/>
          </a:p>
        </p:txBody>
      </p:sp>
      <p:sp>
        <p:nvSpPr>
          <p:cNvPr id="1044" name="Shape 1044"/>
          <p:cNvSpPr>
            <a:spLocks noGrp="1"/>
          </p:cNvSpPr>
          <p:nvPr>
            <p:ph type="sldNum" idx="12"/>
          </p:nvPr>
        </p:nvSpPr>
        <p:spPr>
          <a:xfrm>
            <a:off x="8559864" y="6453336"/>
            <a:ext cx="548700" cy="396300"/>
          </a:xfrm>
          <a:prstGeom prst="bracketPair">
            <a:avLst/>
          </a:prstGeom>
        </p:spPr>
        <p:txBody>
          <a:bodyPr spcFirstLastPara="1" wrap="square" lIns="0" tIns="0" rIns="0" bIns="0" anchor="ctr" anchorCtr="0">
            <a:noAutofit/>
          </a:bodyPr>
          <a:lstStyle/>
          <a:p>
            <a:pPr marL="0" lvl="0" indent="0">
              <a:spcBef>
                <a:spcPts val="0"/>
              </a:spcBef>
              <a:spcAft>
                <a:spcPts val="0"/>
              </a:spcAft>
              <a:buClr>
                <a:srgbClr val="000000"/>
              </a:buClr>
              <a:buFont typeface="Arial"/>
              <a:buNone/>
            </a:pPr>
            <a:fld id="{00000000-1234-1234-1234-123412341234}" type="slidenum">
              <a:rPr lang="nl-NL"/>
              <a:t>31</a:t>
            </a:fld>
            <a:endParaRPr/>
          </a:p>
        </p:txBody>
      </p:sp>
      <p:cxnSp>
        <p:nvCxnSpPr>
          <p:cNvPr id="1045" name="Shape 1045"/>
          <p:cNvCxnSpPr/>
          <p:nvPr/>
        </p:nvCxnSpPr>
        <p:spPr>
          <a:xfrm>
            <a:off x="4650425" y="1752600"/>
            <a:ext cx="0" cy="4532100"/>
          </a:xfrm>
          <a:prstGeom prst="straightConnector1">
            <a:avLst/>
          </a:prstGeom>
          <a:noFill/>
          <a:ln w="28575" cap="rnd" cmpd="sng">
            <a:solidFill>
              <a:schemeClr val="tx2"/>
            </a:solidFill>
            <a:prstDash val="solid"/>
            <a:round/>
            <a:headEnd type="none" w="med" len="med"/>
            <a:tailEnd type="none" w="med" len="med"/>
          </a:ln>
        </p:spPr>
      </p:cxnSp>
      <p:cxnSp>
        <p:nvCxnSpPr>
          <p:cNvPr id="1047" name="Shape 1047"/>
          <p:cNvCxnSpPr/>
          <p:nvPr/>
        </p:nvCxnSpPr>
        <p:spPr>
          <a:xfrm rot="10800000">
            <a:off x="840425" y="4018650"/>
            <a:ext cx="7620000" cy="0"/>
          </a:xfrm>
          <a:prstGeom prst="straightConnector1">
            <a:avLst/>
          </a:prstGeom>
          <a:noFill/>
          <a:ln w="28575" cap="rnd" cmpd="sng">
            <a:solidFill>
              <a:schemeClr val="tx2"/>
            </a:solidFill>
            <a:prstDash val="solid"/>
            <a:round/>
            <a:headEnd type="none" w="med" len="med"/>
            <a:tailEnd type="none" w="med" len="med"/>
          </a:ln>
        </p:spPr>
      </p:cxnSp>
      <p:sp>
        <p:nvSpPr>
          <p:cNvPr id="1048" name="Shape 1048"/>
          <p:cNvSpPr txBox="1"/>
          <p:nvPr/>
        </p:nvSpPr>
        <p:spPr>
          <a:xfrm>
            <a:off x="7921650" y="4077275"/>
            <a:ext cx="548700" cy="3963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nl-NL" sz="1700"/>
              <a:t>TE</a:t>
            </a:r>
            <a:endParaRPr sz="1700"/>
          </a:p>
        </p:txBody>
      </p:sp>
      <p:sp>
        <p:nvSpPr>
          <p:cNvPr id="1049" name="Shape 1049"/>
          <p:cNvSpPr txBox="1"/>
          <p:nvPr/>
        </p:nvSpPr>
        <p:spPr>
          <a:xfrm>
            <a:off x="4014000" y="1752600"/>
            <a:ext cx="5487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1700"/>
              <a:t>TC</a:t>
            </a:r>
            <a:endParaRPr sz="1700"/>
          </a:p>
        </p:txBody>
      </p:sp>
      <p:sp>
        <p:nvSpPr>
          <p:cNvPr id="1050" name="Shape 1050"/>
          <p:cNvSpPr txBox="1"/>
          <p:nvPr/>
        </p:nvSpPr>
        <p:spPr>
          <a:xfrm>
            <a:off x="4280475" y="40386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1700"/>
              <a:t>0</a:t>
            </a:r>
            <a:endParaRPr sz="1700"/>
          </a:p>
        </p:txBody>
      </p:sp>
      <p:sp>
        <p:nvSpPr>
          <p:cNvPr id="1051" name="Shape 1051"/>
          <p:cNvSpPr txBox="1"/>
          <p:nvPr/>
        </p:nvSpPr>
        <p:spPr>
          <a:xfrm>
            <a:off x="5542823" y="2477431"/>
            <a:ext cx="5817600" cy="678600"/>
          </a:xfrm>
          <a:prstGeom prst="rect">
            <a:avLst/>
          </a:prstGeom>
          <a:noFill/>
          <a:ln>
            <a:noFill/>
          </a:ln>
        </p:spPr>
        <p:txBody>
          <a:bodyPr spcFirstLastPara="1" wrap="square" lIns="91425" tIns="91425" rIns="91425" bIns="91425" anchor="t" anchorCtr="0">
            <a:noAutofit/>
          </a:bodyPr>
          <a:lstStyle/>
          <a:p>
            <a:pPr lvl="0">
              <a:spcBef>
                <a:spcPts val="0"/>
              </a:spcBef>
              <a:spcAft>
                <a:spcPts val="0"/>
              </a:spcAft>
              <a:buClr>
                <a:schemeClr val="accent1"/>
              </a:buClr>
            </a:pPr>
            <a:r>
              <a:rPr lang="nl-NL" dirty="0"/>
              <a:t>(TE</a:t>
            </a:r>
            <a:r>
              <a:rPr lang="nl-NL" baseline="-25000" dirty="0"/>
              <a:t>1</a:t>
            </a:r>
            <a:r>
              <a:rPr lang="nl-NL" dirty="0"/>
              <a:t>, TC</a:t>
            </a:r>
            <a:r>
              <a:rPr lang="nl-NL" baseline="-25000" dirty="0"/>
              <a:t>1</a:t>
            </a:r>
            <a:r>
              <a:rPr lang="nl-NL" dirty="0"/>
              <a:t>)</a:t>
            </a:r>
            <a:endParaRPr dirty="0"/>
          </a:p>
        </p:txBody>
      </p:sp>
      <p:sp>
        <p:nvSpPr>
          <p:cNvPr id="2" name="Oval 1">
            <a:extLst>
              <a:ext uri="{FF2B5EF4-FFF2-40B4-BE49-F238E27FC236}">
                <a16:creationId xmlns:a16="http://schemas.microsoft.com/office/drawing/2014/main" id="{3485ACF6-83BD-B647-BAD0-7CA80E57713A}"/>
              </a:ext>
            </a:extLst>
          </p:cNvPr>
          <p:cNvSpPr>
            <a:spLocks noChangeAspect="1"/>
          </p:cNvSpPr>
          <p:nvPr/>
        </p:nvSpPr>
        <p:spPr>
          <a:xfrm>
            <a:off x="5430981" y="2681899"/>
            <a:ext cx="105506" cy="108000"/>
          </a:xfrm>
          <a:prstGeom prst="ellipse">
            <a:avLst/>
          </a:prstGeom>
          <a:solidFill>
            <a:schemeClr val="accent3"/>
          </a:solidFill>
          <a:ln w="4762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Shape 1051">
            <a:extLst>
              <a:ext uri="{FF2B5EF4-FFF2-40B4-BE49-F238E27FC236}">
                <a16:creationId xmlns:a16="http://schemas.microsoft.com/office/drawing/2014/main" id="{33135CA9-910A-E048-8172-6870A372B096}"/>
              </a:ext>
            </a:extLst>
          </p:cNvPr>
          <p:cNvSpPr txBox="1"/>
          <p:nvPr/>
        </p:nvSpPr>
        <p:spPr>
          <a:xfrm>
            <a:off x="6199764" y="2948088"/>
            <a:ext cx="5817600" cy="678600"/>
          </a:xfrm>
          <a:prstGeom prst="rect">
            <a:avLst/>
          </a:prstGeom>
          <a:noFill/>
          <a:ln>
            <a:noFill/>
          </a:ln>
        </p:spPr>
        <p:txBody>
          <a:bodyPr spcFirstLastPara="1" wrap="square" lIns="91425" tIns="91425" rIns="91425" bIns="91425" anchor="t" anchorCtr="0">
            <a:noAutofit/>
          </a:bodyPr>
          <a:lstStyle/>
          <a:p>
            <a:pPr lvl="0">
              <a:spcBef>
                <a:spcPts val="0"/>
              </a:spcBef>
              <a:spcAft>
                <a:spcPts val="0"/>
              </a:spcAft>
              <a:buClr>
                <a:schemeClr val="accent1"/>
              </a:buClr>
            </a:pPr>
            <a:r>
              <a:rPr lang="nl-NL" dirty="0"/>
              <a:t>(TE</a:t>
            </a:r>
            <a:r>
              <a:rPr lang="nl-NL" baseline="-25000" dirty="0"/>
              <a:t>2</a:t>
            </a:r>
            <a:r>
              <a:rPr lang="nl-NL" dirty="0"/>
              <a:t>, TC</a:t>
            </a:r>
            <a:r>
              <a:rPr lang="nl-NL" baseline="-25000" dirty="0"/>
              <a:t>2</a:t>
            </a:r>
            <a:r>
              <a:rPr lang="nl-NL" dirty="0"/>
              <a:t>)</a:t>
            </a:r>
            <a:endParaRPr dirty="0"/>
          </a:p>
        </p:txBody>
      </p:sp>
      <p:sp>
        <p:nvSpPr>
          <p:cNvPr id="12" name="Oval 11">
            <a:extLst>
              <a:ext uri="{FF2B5EF4-FFF2-40B4-BE49-F238E27FC236}">
                <a16:creationId xmlns:a16="http://schemas.microsoft.com/office/drawing/2014/main" id="{35CF6DA7-5BFF-C047-BEDF-6652874848D1}"/>
              </a:ext>
            </a:extLst>
          </p:cNvPr>
          <p:cNvSpPr>
            <a:spLocks noChangeAspect="1"/>
          </p:cNvSpPr>
          <p:nvPr/>
        </p:nvSpPr>
        <p:spPr>
          <a:xfrm>
            <a:off x="6087922" y="3152556"/>
            <a:ext cx="105506" cy="108000"/>
          </a:xfrm>
          <a:prstGeom prst="ellipse">
            <a:avLst/>
          </a:prstGeom>
          <a:solidFill>
            <a:schemeClr val="accent3"/>
          </a:solidFill>
          <a:ln w="4762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6523610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042"/>
        <p:cNvGrpSpPr/>
        <p:nvPr/>
      </p:nvGrpSpPr>
      <p:grpSpPr>
        <a:xfrm>
          <a:off x="0" y="0"/>
          <a:ext cx="0" cy="0"/>
          <a:chOff x="0" y="0"/>
          <a:chExt cx="0" cy="0"/>
        </a:xfrm>
      </p:grpSpPr>
      <p:sp>
        <p:nvSpPr>
          <p:cNvPr id="1043" name="Shape 1043"/>
          <p:cNvSpPr txBox="1">
            <a:spLocks noGrp="1"/>
          </p:cNvSpPr>
          <p:nvPr>
            <p:ph type="title"/>
          </p:nvPr>
        </p:nvSpPr>
        <p:spPr>
          <a:xfrm>
            <a:off x="840432" y="274638"/>
            <a:ext cx="7620000" cy="11430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r>
              <a:rPr lang="nl-NL" dirty="0"/>
              <a:t>Presenting </a:t>
            </a:r>
            <a:r>
              <a:rPr lang="nl-NL" dirty="0" err="1"/>
              <a:t>the</a:t>
            </a:r>
            <a:r>
              <a:rPr lang="nl-NL" dirty="0"/>
              <a:t> PSA </a:t>
            </a:r>
            <a:r>
              <a:rPr lang="nl-NL" dirty="0" err="1"/>
              <a:t>results</a:t>
            </a:r>
            <a:r>
              <a:rPr lang="nl-NL" dirty="0"/>
              <a:t> (3)</a:t>
            </a:r>
            <a:endParaRPr dirty="0"/>
          </a:p>
        </p:txBody>
      </p:sp>
      <p:sp>
        <p:nvSpPr>
          <p:cNvPr id="1044" name="Shape 1044"/>
          <p:cNvSpPr>
            <a:spLocks noGrp="1"/>
          </p:cNvSpPr>
          <p:nvPr>
            <p:ph type="sldNum" idx="12"/>
          </p:nvPr>
        </p:nvSpPr>
        <p:spPr>
          <a:xfrm>
            <a:off x="8559864" y="6453336"/>
            <a:ext cx="548700" cy="396300"/>
          </a:xfrm>
          <a:prstGeom prst="bracketPair">
            <a:avLst/>
          </a:prstGeom>
        </p:spPr>
        <p:txBody>
          <a:bodyPr spcFirstLastPara="1" wrap="square" lIns="0" tIns="0" rIns="0" bIns="0" anchor="ctr" anchorCtr="0">
            <a:noAutofit/>
          </a:bodyPr>
          <a:lstStyle/>
          <a:p>
            <a:pPr marL="0" lvl="0" indent="0">
              <a:spcBef>
                <a:spcPts val="0"/>
              </a:spcBef>
              <a:spcAft>
                <a:spcPts val="0"/>
              </a:spcAft>
              <a:buClr>
                <a:srgbClr val="000000"/>
              </a:buClr>
              <a:buFont typeface="Arial"/>
              <a:buNone/>
            </a:pPr>
            <a:fld id="{00000000-1234-1234-1234-123412341234}" type="slidenum">
              <a:rPr lang="nl-NL"/>
              <a:t>32</a:t>
            </a:fld>
            <a:endParaRPr/>
          </a:p>
        </p:txBody>
      </p:sp>
      <p:cxnSp>
        <p:nvCxnSpPr>
          <p:cNvPr id="1045" name="Shape 1045"/>
          <p:cNvCxnSpPr/>
          <p:nvPr/>
        </p:nvCxnSpPr>
        <p:spPr>
          <a:xfrm>
            <a:off x="4650425" y="1752600"/>
            <a:ext cx="0" cy="4532100"/>
          </a:xfrm>
          <a:prstGeom prst="straightConnector1">
            <a:avLst/>
          </a:prstGeom>
          <a:noFill/>
          <a:ln w="28575" cap="rnd" cmpd="sng">
            <a:solidFill>
              <a:schemeClr val="tx2"/>
            </a:solidFill>
            <a:prstDash val="solid"/>
            <a:round/>
            <a:headEnd type="none" w="med" len="med"/>
            <a:tailEnd type="none" w="med" len="med"/>
          </a:ln>
        </p:spPr>
      </p:cxnSp>
      <p:cxnSp>
        <p:nvCxnSpPr>
          <p:cNvPr id="1047" name="Shape 1047"/>
          <p:cNvCxnSpPr/>
          <p:nvPr/>
        </p:nvCxnSpPr>
        <p:spPr>
          <a:xfrm rot="10800000">
            <a:off x="840425" y="4018650"/>
            <a:ext cx="7620000" cy="0"/>
          </a:xfrm>
          <a:prstGeom prst="straightConnector1">
            <a:avLst/>
          </a:prstGeom>
          <a:noFill/>
          <a:ln w="28575" cap="rnd" cmpd="sng">
            <a:solidFill>
              <a:schemeClr val="tx2"/>
            </a:solidFill>
            <a:prstDash val="solid"/>
            <a:round/>
            <a:headEnd type="none" w="med" len="med"/>
            <a:tailEnd type="none" w="med" len="med"/>
          </a:ln>
        </p:spPr>
      </p:cxnSp>
      <p:sp>
        <p:nvSpPr>
          <p:cNvPr id="1048" name="Shape 1048"/>
          <p:cNvSpPr txBox="1"/>
          <p:nvPr/>
        </p:nvSpPr>
        <p:spPr>
          <a:xfrm>
            <a:off x="7921650" y="4077275"/>
            <a:ext cx="548700" cy="3963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nl-NL" sz="1700"/>
              <a:t>TE</a:t>
            </a:r>
            <a:endParaRPr sz="1700"/>
          </a:p>
        </p:txBody>
      </p:sp>
      <p:sp>
        <p:nvSpPr>
          <p:cNvPr id="1049" name="Shape 1049"/>
          <p:cNvSpPr txBox="1"/>
          <p:nvPr/>
        </p:nvSpPr>
        <p:spPr>
          <a:xfrm>
            <a:off x="4014000" y="1752600"/>
            <a:ext cx="5487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1700"/>
              <a:t>TC</a:t>
            </a:r>
            <a:endParaRPr sz="1700"/>
          </a:p>
        </p:txBody>
      </p:sp>
      <p:sp>
        <p:nvSpPr>
          <p:cNvPr id="1050" name="Shape 1050"/>
          <p:cNvSpPr txBox="1"/>
          <p:nvPr/>
        </p:nvSpPr>
        <p:spPr>
          <a:xfrm>
            <a:off x="4280475" y="40386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1700"/>
              <a:t>0</a:t>
            </a:r>
            <a:endParaRPr sz="1700"/>
          </a:p>
        </p:txBody>
      </p:sp>
      <p:sp>
        <p:nvSpPr>
          <p:cNvPr id="2" name="Oval 1">
            <a:extLst>
              <a:ext uri="{FF2B5EF4-FFF2-40B4-BE49-F238E27FC236}">
                <a16:creationId xmlns:a16="http://schemas.microsoft.com/office/drawing/2014/main" id="{3485ACF6-83BD-B647-BAD0-7CA80E57713A}"/>
              </a:ext>
            </a:extLst>
          </p:cNvPr>
          <p:cNvSpPr>
            <a:spLocks noChangeAspect="1"/>
          </p:cNvSpPr>
          <p:nvPr/>
        </p:nvSpPr>
        <p:spPr>
          <a:xfrm>
            <a:off x="5430981" y="2681899"/>
            <a:ext cx="105506" cy="108000"/>
          </a:xfrm>
          <a:prstGeom prst="ellipse">
            <a:avLst/>
          </a:prstGeom>
          <a:solidFill>
            <a:schemeClr val="accent3"/>
          </a:solidFill>
          <a:ln w="4762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35CF6DA7-5BFF-C047-BEDF-6652874848D1}"/>
              </a:ext>
            </a:extLst>
          </p:cNvPr>
          <p:cNvSpPr>
            <a:spLocks noChangeAspect="1"/>
          </p:cNvSpPr>
          <p:nvPr/>
        </p:nvSpPr>
        <p:spPr>
          <a:xfrm>
            <a:off x="6087922" y="3152556"/>
            <a:ext cx="105506" cy="108000"/>
          </a:xfrm>
          <a:prstGeom prst="ellipse">
            <a:avLst/>
          </a:prstGeom>
          <a:solidFill>
            <a:schemeClr val="accent3"/>
          </a:solidFill>
          <a:ln w="4762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3C72ACC6-273F-9E45-8CE2-C5091A3C1BB9}"/>
              </a:ext>
            </a:extLst>
          </p:cNvPr>
          <p:cNvSpPr>
            <a:spLocks noChangeAspect="1"/>
          </p:cNvSpPr>
          <p:nvPr/>
        </p:nvSpPr>
        <p:spPr>
          <a:xfrm>
            <a:off x="5492268" y="2472590"/>
            <a:ext cx="105506" cy="108000"/>
          </a:xfrm>
          <a:prstGeom prst="ellipse">
            <a:avLst/>
          </a:prstGeom>
          <a:solidFill>
            <a:schemeClr val="accent3"/>
          </a:solidFill>
          <a:ln w="4762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3448AEA8-325D-0145-843B-A93FE9D11784}"/>
              </a:ext>
            </a:extLst>
          </p:cNvPr>
          <p:cNvSpPr>
            <a:spLocks noChangeAspect="1"/>
          </p:cNvSpPr>
          <p:nvPr/>
        </p:nvSpPr>
        <p:spPr>
          <a:xfrm>
            <a:off x="5672823" y="2708540"/>
            <a:ext cx="105506" cy="108000"/>
          </a:xfrm>
          <a:prstGeom prst="ellipse">
            <a:avLst/>
          </a:prstGeom>
          <a:solidFill>
            <a:schemeClr val="accent3"/>
          </a:solidFill>
          <a:ln w="4762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00525635-C2FC-5840-A75C-824EF4DC185F}"/>
              </a:ext>
            </a:extLst>
          </p:cNvPr>
          <p:cNvSpPr>
            <a:spLocks noChangeAspect="1"/>
          </p:cNvSpPr>
          <p:nvPr/>
        </p:nvSpPr>
        <p:spPr>
          <a:xfrm>
            <a:off x="5536487" y="2884393"/>
            <a:ext cx="105506" cy="108000"/>
          </a:xfrm>
          <a:prstGeom prst="ellipse">
            <a:avLst/>
          </a:prstGeom>
          <a:solidFill>
            <a:schemeClr val="accent3"/>
          </a:solidFill>
          <a:ln w="4762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0B2C8AF6-DADC-A843-9A27-03F512483390}"/>
              </a:ext>
            </a:extLst>
          </p:cNvPr>
          <p:cNvSpPr>
            <a:spLocks noChangeAspect="1"/>
          </p:cNvSpPr>
          <p:nvPr/>
        </p:nvSpPr>
        <p:spPr>
          <a:xfrm>
            <a:off x="5728687" y="2493834"/>
            <a:ext cx="105506" cy="108000"/>
          </a:xfrm>
          <a:prstGeom prst="ellipse">
            <a:avLst/>
          </a:prstGeom>
          <a:solidFill>
            <a:schemeClr val="accent3"/>
          </a:solidFill>
          <a:ln w="4762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8E196270-8423-AF41-9B4B-24705EBF6F96}"/>
              </a:ext>
            </a:extLst>
          </p:cNvPr>
          <p:cNvSpPr>
            <a:spLocks noChangeAspect="1"/>
          </p:cNvSpPr>
          <p:nvPr/>
        </p:nvSpPr>
        <p:spPr>
          <a:xfrm>
            <a:off x="5367485" y="2843106"/>
            <a:ext cx="105506" cy="108000"/>
          </a:xfrm>
          <a:prstGeom prst="ellipse">
            <a:avLst/>
          </a:prstGeom>
          <a:solidFill>
            <a:schemeClr val="accent3"/>
          </a:solidFill>
          <a:ln w="4762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8D63C98D-0C81-3D4C-A5E3-08DD9B2E106A}"/>
              </a:ext>
            </a:extLst>
          </p:cNvPr>
          <p:cNvSpPr>
            <a:spLocks noChangeAspect="1"/>
          </p:cNvSpPr>
          <p:nvPr/>
        </p:nvSpPr>
        <p:spPr>
          <a:xfrm>
            <a:off x="5747426" y="2938393"/>
            <a:ext cx="105506" cy="108000"/>
          </a:xfrm>
          <a:prstGeom prst="ellipse">
            <a:avLst/>
          </a:prstGeom>
          <a:solidFill>
            <a:schemeClr val="accent3"/>
          </a:solidFill>
          <a:ln w="4762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355DDBCB-569C-E249-8982-547E8D0F02F6}"/>
              </a:ext>
            </a:extLst>
          </p:cNvPr>
          <p:cNvSpPr>
            <a:spLocks noChangeAspect="1"/>
          </p:cNvSpPr>
          <p:nvPr/>
        </p:nvSpPr>
        <p:spPr>
          <a:xfrm>
            <a:off x="5861912" y="2723625"/>
            <a:ext cx="105506" cy="108000"/>
          </a:xfrm>
          <a:prstGeom prst="ellipse">
            <a:avLst/>
          </a:prstGeom>
          <a:solidFill>
            <a:schemeClr val="accent3"/>
          </a:solidFill>
          <a:ln w="4762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C36497FE-D880-BC43-ADAE-5FF2CB1FB7EA}"/>
              </a:ext>
            </a:extLst>
          </p:cNvPr>
          <p:cNvSpPr>
            <a:spLocks noChangeAspect="1"/>
          </p:cNvSpPr>
          <p:nvPr/>
        </p:nvSpPr>
        <p:spPr>
          <a:xfrm>
            <a:off x="5583381" y="2834299"/>
            <a:ext cx="105506" cy="108000"/>
          </a:xfrm>
          <a:prstGeom prst="ellipse">
            <a:avLst/>
          </a:prstGeom>
          <a:solidFill>
            <a:schemeClr val="accent3"/>
          </a:solidFill>
          <a:ln w="4762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A30AE2BE-660D-5B46-AA66-A6D49DBE1BDE}"/>
              </a:ext>
            </a:extLst>
          </p:cNvPr>
          <p:cNvSpPr>
            <a:spLocks noChangeAspect="1"/>
          </p:cNvSpPr>
          <p:nvPr/>
        </p:nvSpPr>
        <p:spPr>
          <a:xfrm>
            <a:off x="5999382" y="2875553"/>
            <a:ext cx="105506" cy="108000"/>
          </a:xfrm>
          <a:prstGeom prst="ellipse">
            <a:avLst/>
          </a:prstGeom>
          <a:solidFill>
            <a:schemeClr val="accent3"/>
          </a:solidFill>
          <a:ln w="4762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13E966DD-523A-9D4C-A997-EEACB213B445}"/>
              </a:ext>
            </a:extLst>
          </p:cNvPr>
          <p:cNvSpPr>
            <a:spLocks noChangeAspect="1"/>
          </p:cNvSpPr>
          <p:nvPr/>
        </p:nvSpPr>
        <p:spPr>
          <a:xfrm>
            <a:off x="5631177" y="3104712"/>
            <a:ext cx="105506" cy="108000"/>
          </a:xfrm>
          <a:prstGeom prst="ellipse">
            <a:avLst/>
          </a:prstGeom>
          <a:solidFill>
            <a:schemeClr val="accent3"/>
          </a:solidFill>
          <a:ln w="4762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E8D9502B-F248-8B49-AB98-B27DFF434433}"/>
              </a:ext>
            </a:extLst>
          </p:cNvPr>
          <p:cNvSpPr>
            <a:spLocks noChangeAspect="1"/>
          </p:cNvSpPr>
          <p:nvPr/>
        </p:nvSpPr>
        <p:spPr>
          <a:xfrm>
            <a:off x="5861912" y="3081969"/>
            <a:ext cx="105506" cy="108000"/>
          </a:xfrm>
          <a:prstGeom prst="ellipse">
            <a:avLst/>
          </a:prstGeom>
          <a:solidFill>
            <a:schemeClr val="accent3"/>
          </a:solidFill>
          <a:ln w="4762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8BAD942F-8CA5-C642-A3AD-61FA15A642BC}"/>
              </a:ext>
            </a:extLst>
          </p:cNvPr>
          <p:cNvSpPr>
            <a:spLocks noChangeAspect="1"/>
          </p:cNvSpPr>
          <p:nvPr/>
        </p:nvSpPr>
        <p:spPr>
          <a:xfrm>
            <a:off x="6240322" y="3304956"/>
            <a:ext cx="105506" cy="108000"/>
          </a:xfrm>
          <a:prstGeom prst="ellipse">
            <a:avLst/>
          </a:prstGeom>
          <a:solidFill>
            <a:schemeClr val="accent3"/>
          </a:solidFill>
          <a:ln w="4762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0DC46183-9318-1E4A-B744-3F403B4089F1}"/>
              </a:ext>
            </a:extLst>
          </p:cNvPr>
          <p:cNvSpPr>
            <a:spLocks noChangeAspect="1"/>
          </p:cNvSpPr>
          <p:nvPr/>
        </p:nvSpPr>
        <p:spPr>
          <a:xfrm>
            <a:off x="6392722" y="3457356"/>
            <a:ext cx="105506" cy="108000"/>
          </a:xfrm>
          <a:prstGeom prst="ellipse">
            <a:avLst/>
          </a:prstGeom>
          <a:solidFill>
            <a:schemeClr val="accent3"/>
          </a:solidFill>
          <a:ln w="4762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79CDB268-E1CF-E649-98B0-2D88DF0BB229}"/>
              </a:ext>
            </a:extLst>
          </p:cNvPr>
          <p:cNvSpPr>
            <a:spLocks noChangeAspect="1"/>
          </p:cNvSpPr>
          <p:nvPr/>
        </p:nvSpPr>
        <p:spPr>
          <a:xfrm>
            <a:off x="5644668" y="2624990"/>
            <a:ext cx="105506" cy="108000"/>
          </a:xfrm>
          <a:prstGeom prst="ellipse">
            <a:avLst/>
          </a:prstGeom>
          <a:solidFill>
            <a:schemeClr val="accent3"/>
          </a:solidFill>
          <a:ln w="4762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E46B3C8A-3F82-4840-A837-6FCE2297CC07}"/>
              </a:ext>
            </a:extLst>
          </p:cNvPr>
          <p:cNvSpPr>
            <a:spLocks noChangeAspect="1"/>
          </p:cNvSpPr>
          <p:nvPr/>
        </p:nvSpPr>
        <p:spPr>
          <a:xfrm>
            <a:off x="5881087" y="2646234"/>
            <a:ext cx="105506" cy="108000"/>
          </a:xfrm>
          <a:prstGeom prst="ellipse">
            <a:avLst/>
          </a:prstGeom>
          <a:solidFill>
            <a:schemeClr val="accent3"/>
          </a:solidFill>
          <a:ln w="4762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EA0B62C3-B482-2248-B774-D08D0ED539DD}"/>
              </a:ext>
            </a:extLst>
          </p:cNvPr>
          <p:cNvSpPr>
            <a:spLocks noChangeAspect="1"/>
          </p:cNvSpPr>
          <p:nvPr/>
        </p:nvSpPr>
        <p:spPr>
          <a:xfrm>
            <a:off x="6014312" y="2876025"/>
            <a:ext cx="105506" cy="108000"/>
          </a:xfrm>
          <a:prstGeom prst="ellipse">
            <a:avLst/>
          </a:prstGeom>
          <a:solidFill>
            <a:schemeClr val="accent3"/>
          </a:solidFill>
          <a:ln w="4762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CF3FC216-039F-FA4F-AD58-9531310D5B4D}"/>
              </a:ext>
            </a:extLst>
          </p:cNvPr>
          <p:cNvSpPr>
            <a:spLocks noChangeAspect="1"/>
          </p:cNvSpPr>
          <p:nvPr/>
        </p:nvSpPr>
        <p:spPr>
          <a:xfrm>
            <a:off x="6151782" y="3027953"/>
            <a:ext cx="105506" cy="108000"/>
          </a:xfrm>
          <a:prstGeom prst="ellipse">
            <a:avLst/>
          </a:prstGeom>
          <a:solidFill>
            <a:schemeClr val="accent3"/>
          </a:solidFill>
          <a:ln w="4762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13B257C5-11F3-5B40-98C0-1CF932F45471}"/>
              </a:ext>
            </a:extLst>
          </p:cNvPr>
          <p:cNvSpPr>
            <a:spLocks noChangeAspect="1"/>
          </p:cNvSpPr>
          <p:nvPr/>
        </p:nvSpPr>
        <p:spPr>
          <a:xfrm>
            <a:off x="5783577" y="3257112"/>
            <a:ext cx="105506" cy="108000"/>
          </a:xfrm>
          <a:prstGeom prst="ellipse">
            <a:avLst/>
          </a:prstGeom>
          <a:solidFill>
            <a:schemeClr val="accent3"/>
          </a:solidFill>
          <a:ln w="4762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61978AE9-B057-C24E-80F9-17E924FB2D8E}"/>
              </a:ext>
            </a:extLst>
          </p:cNvPr>
          <p:cNvSpPr>
            <a:spLocks noChangeAspect="1"/>
          </p:cNvSpPr>
          <p:nvPr/>
        </p:nvSpPr>
        <p:spPr>
          <a:xfrm>
            <a:off x="6252777" y="2765050"/>
            <a:ext cx="105506" cy="108000"/>
          </a:xfrm>
          <a:prstGeom prst="ellipse">
            <a:avLst/>
          </a:prstGeom>
          <a:solidFill>
            <a:schemeClr val="accent3"/>
          </a:solidFill>
          <a:ln w="4762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21C3DA5A-36B4-7844-8BC0-C544B1AF72DB}"/>
              </a:ext>
            </a:extLst>
          </p:cNvPr>
          <p:cNvSpPr>
            <a:spLocks noChangeAspect="1"/>
          </p:cNvSpPr>
          <p:nvPr/>
        </p:nvSpPr>
        <p:spPr>
          <a:xfrm>
            <a:off x="6304182" y="3180353"/>
            <a:ext cx="105506" cy="108000"/>
          </a:xfrm>
          <a:prstGeom prst="ellipse">
            <a:avLst/>
          </a:prstGeom>
          <a:solidFill>
            <a:schemeClr val="accent3"/>
          </a:solidFill>
          <a:ln w="4762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2B5D300B-B2FE-634F-A874-771EA3CEFC07}"/>
              </a:ext>
            </a:extLst>
          </p:cNvPr>
          <p:cNvSpPr>
            <a:spLocks noChangeAspect="1"/>
          </p:cNvSpPr>
          <p:nvPr/>
        </p:nvSpPr>
        <p:spPr>
          <a:xfrm>
            <a:off x="5935977" y="3409512"/>
            <a:ext cx="105506" cy="108000"/>
          </a:xfrm>
          <a:prstGeom prst="ellipse">
            <a:avLst/>
          </a:prstGeom>
          <a:solidFill>
            <a:schemeClr val="accent3"/>
          </a:solidFill>
          <a:ln w="4762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A54E25D1-01DA-9345-9E94-FCABDCA9E33F}"/>
              </a:ext>
            </a:extLst>
          </p:cNvPr>
          <p:cNvSpPr>
            <a:spLocks noChangeAspect="1"/>
          </p:cNvSpPr>
          <p:nvPr/>
        </p:nvSpPr>
        <p:spPr>
          <a:xfrm>
            <a:off x="5683930" y="3416078"/>
            <a:ext cx="105506" cy="108000"/>
          </a:xfrm>
          <a:prstGeom prst="ellipse">
            <a:avLst/>
          </a:prstGeom>
          <a:solidFill>
            <a:schemeClr val="accent3"/>
          </a:solidFill>
          <a:ln w="4762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0997D7B3-9F6E-DB4E-BDA7-0AF86D39B8B7}"/>
              </a:ext>
            </a:extLst>
          </p:cNvPr>
          <p:cNvSpPr>
            <a:spLocks noChangeAspect="1"/>
          </p:cNvSpPr>
          <p:nvPr/>
        </p:nvSpPr>
        <p:spPr>
          <a:xfrm>
            <a:off x="6456582" y="3332753"/>
            <a:ext cx="105506" cy="108000"/>
          </a:xfrm>
          <a:prstGeom prst="ellipse">
            <a:avLst/>
          </a:prstGeom>
          <a:solidFill>
            <a:schemeClr val="accent3"/>
          </a:solidFill>
          <a:ln w="4762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0ADE8788-8257-CA44-AE9A-E3C178B2457F}"/>
              </a:ext>
            </a:extLst>
          </p:cNvPr>
          <p:cNvSpPr>
            <a:spLocks noChangeAspect="1"/>
          </p:cNvSpPr>
          <p:nvPr/>
        </p:nvSpPr>
        <p:spPr>
          <a:xfrm>
            <a:off x="6146815" y="2564784"/>
            <a:ext cx="105506" cy="108000"/>
          </a:xfrm>
          <a:prstGeom prst="ellipse">
            <a:avLst/>
          </a:prstGeom>
          <a:solidFill>
            <a:schemeClr val="accent3"/>
          </a:solidFill>
          <a:ln w="4762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7E6C927D-7A3A-1849-8120-998D3DA67D8A}"/>
              </a:ext>
            </a:extLst>
          </p:cNvPr>
          <p:cNvSpPr>
            <a:spLocks noChangeAspect="1"/>
          </p:cNvSpPr>
          <p:nvPr/>
        </p:nvSpPr>
        <p:spPr>
          <a:xfrm>
            <a:off x="5477875" y="3278528"/>
            <a:ext cx="105506" cy="108000"/>
          </a:xfrm>
          <a:prstGeom prst="ellipse">
            <a:avLst/>
          </a:prstGeom>
          <a:solidFill>
            <a:schemeClr val="accent3"/>
          </a:solidFill>
          <a:ln w="4762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AD57C3CF-ECC0-904B-8FDF-6C4A0D96DB5D}"/>
              </a:ext>
            </a:extLst>
          </p:cNvPr>
          <p:cNvSpPr>
            <a:spLocks noChangeAspect="1"/>
          </p:cNvSpPr>
          <p:nvPr/>
        </p:nvSpPr>
        <p:spPr>
          <a:xfrm>
            <a:off x="5381100" y="3072353"/>
            <a:ext cx="105506" cy="108000"/>
          </a:xfrm>
          <a:prstGeom prst="ellipse">
            <a:avLst/>
          </a:prstGeom>
          <a:solidFill>
            <a:schemeClr val="accent3"/>
          </a:solidFill>
          <a:ln w="4762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61F4A1BE-2513-8D48-88A4-AC48843AC97D}"/>
              </a:ext>
            </a:extLst>
          </p:cNvPr>
          <p:cNvSpPr>
            <a:spLocks noChangeAspect="1"/>
          </p:cNvSpPr>
          <p:nvPr/>
        </p:nvSpPr>
        <p:spPr>
          <a:xfrm>
            <a:off x="6014312" y="3234369"/>
            <a:ext cx="105506" cy="108000"/>
          </a:xfrm>
          <a:prstGeom prst="ellipse">
            <a:avLst/>
          </a:prstGeom>
          <a:solidFill>
            <a:schemeClr val="accent3"/>
          </a:solidFill>
          <a:ln w="4762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F63D32E2-E4A0-0E4C-A51C-F081FA03F059}"/>
              </a:ext>
            </a:extLst>
          </p:cNvPr>
          <p:cNvSpPr>
            <a:spLocks noChangeAspect="1"/>
          </p:cNvSpPr>
          <p:nvPr/>
        </p:nvSpPr>
        <p:spPr>
          <a:xfrm>
            <a:off x="6166712" y="3386769"/>
            <a:ext cx="105506" cy="108000"/>
          </a:xfrm>
          <a:prstGeom prst="ellipse">
            <a:avLst/>
          </a:prstGeom>
          <a:solidFill>
            <a:schemeClr val="accent3"/>
          </a:solidFill>
          <a:ln w="4762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a:extLst>
              <a:ext uri="{FF2B5EF4-FFF2-40B4-BE49-F238E27FC236}">
                <a16:creationId xmlns:a16="http://schemas.microsoft.com/office/drawing/2014/main" id="{94679CAA-C740-7944-9C6C-8FC529F3950D}"/>
              </a:ext>
            </a:extLst>
          </p:cNvPr>
          <p:cNvSpPr>
            <a:spLocks noChangeAspect="1"/>
          </p:cNvSpPr>
          <p:nvPr/>
        </p:nvSpPr>
        <p:spPr>
          <a:xfrm>
            <a:off x="6079844" y="3551834"/>
            <a:ext cx="105506" cy="108000"/>
          </a:xfrm>
          <a:prstGeom prst="ellipse">
            <a:avLst/>
          </a:prstGeom>
          <a:solidFill>
            <a:schemeClr val="accent3"/>
          </a:solidFill>
          <a:ln w="4762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3AAA4B9F-A48D-2041-A86E-7954E0CCA655}"/>
              </a:ext>
            </a:extLst>
          </p:cNvPr>
          <p:cNvSpPr>
            <a:spLocks noChangeAspect="1"/>
          </p:cNvSpPr>
          <p:nvPr/>
        </p:nvSpPr>
        <p:spPr>
          <a:xfrm>
            <a:off x="6484655" y="3111227"/>
            <a:ext cx="105506" cy="108000"/>
          </a:xfrm>
          <a:prstGeom prst="ellipse">
            <a:avLst/>
          </a:prstGeom>
          <a:solidFill>
            <a:schemeClr val="accent3"/>
          </a:solidFill>
          <a:ln w="4762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a:extLst>
              <a:ext uri="{FF2B5EF4-FFF2-40B4-BE49-F238E27FC236}">
                <a16:creationId xmlns:a16="http://schemas.microsoft.com/office/drawing/2014/main" id="{3AD21E9F-7D6F-FA46-8C18-60F96DA9B8FE}"/>
              </a:ext>
            </a:extLst>
          </p:cNvPr>
          <p:cNvSpPr>
            <a:spLocks noChangeAspect="1"/>
          </p:cNvSpPr>
          <p:nvPr/>
        </p:nvSpPr>
        <p:spPr>
          <a:xfrm>
            <a:off x="6374894" y="2942224"/>
            <a:ext cx="105506" cy="108000"/>
          </a:xfrm>
          <a:prstGeom prst="ellipse">
            <a:avLst/>
          </a:prstGeom>
          <a:solidFill>
            <a:schemeClr val="accent3"/>
          </a:solidFill>
          <a:ln w="4762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312E6E7F-38FC-9643-A49C-9ECF5B94A6DC}"/>
              </a:ext>
            </a:extLst>
          </p:cNvPr>
          <p:cNvSpPr>
            <a:spLocks noChangeAspect="1"/>
          </p:cNvSpPr>
          <p:nvPr/>
        </p:nvSpPr>
        <p:spPr>
          <a:xfrm>
            <a:off x="6319112" y="3539169"/>
            <a:ext cx="105506" cy="108000"/>
          </a:xfrm>
          <a:prstGeom prst="ellipse">
            <a:avLst/>
          </a:prstGeom>
          <a:solidFill>
            <a:schemeClr val="accent3"/>
          </a:solidFill>
          <a:ln w="4762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FED6A4B2-8884-C94B-97FC-B88A6108C2C2}"/>
              </a:ext>
            </a:extLst>
          </p:cNvPr>
          <p:cNvSpPr>
            <a:spLocks noChangeAspect="1"/>
          </p:cNvSpPr>
          <p:nvPr/>
        </p:nvSpPr>
        <p:spPr>
          <a:xfrm>
            <a:off x="5821746" y="3453725"/>
            <a:ext cx="105506" cy="108000"/>
          </a:xfrm>
          <a:prstGeom prst="ellipse">
            <a:avLst/>
          </a:prstGeom>
          <a:solidFill>
            <a:schemeClr val="accent3"/>
          </a:solidFill>
          <a:ln w="4762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a:extLst>
              <a:ext uri="{FF2B5EF4-FFF2-40B4-BE49-F238E27FC236}">
                <a16:creationId xmlns:a16="http://schemas.microsoft.com/office/drawing/2014/main" id="{180832F5-18C1-FF47-A40E-67B499B390C7}"/>
              </a:ext>
            </a:extLst>
          </p:cNvPr>
          <p:cNvSpPr>
            <a:spLocks noChangeAspect="1"/>
          </p:cNvSpPr>
          <p:nvPr/>
        </p:nvSpPr>
        <p:spPr>
          <a:xfrm>
            <a:off x="6097985" y="2875553"/>
            <a:ext cx="105506" cy="108000"/>
          </a:xfrm>
          <a:prstGeom prst="ellipse">
            <a:avLst/>
          </a:prstGeom>
          <a:solidFill>
            <a:schemeClr val="accent3"/>
          </a:solidFill>
          <a:ln w="4762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6839E725-63CC-B341-ABE9-95043699E30B}"/>
              </a:ext>
            </a:extLst>
          </p:cNvPr>
          <p:cNvSpPr>
            <a:spLocks noChangeAspect="1"/>
          </p:cNvSpPr>
          <p:nvPr/>
        </p:nvSpPr>
        <p:spPr>
          <a:xfrm>
            <a:off x="6069875" y="2748798"/>
            <a:ext cx="105506" cy="108000"/>
          </a:xfrm>
          <a:prstGeom prst="ellipse">
            <a:avLst/>
          </a:prstGeom>
          <a:solidFill>
            <a:schemeClr val="accent3"/>
          </a:solidFill>
          <a:ln w="4762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659056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108"/>
        <p:cNvGrpSpPr/>
        <p:nvPr/>
      </p:nvGrpSpPr>
      <p:grpSpPr>
        <a:xfrm>
          <a:off x="0" y="0"/>
          <a:ext cx="0" cy="0"/>
          <a:chOff x="0" y="0"/>
          <a:chExt cx="0" cy="0"/>
        </a:xfrm>
      </p:grpSpPr>
      <p:sp>
        <p:nvSpPr>
          <p:cNvPr id="1109" name="Shape 1109"/>
          <p:cNvSpPr txBox="1">
            <a:spLocks noGrp="1"/>
          </p:cNvSpPr>
          <p:nvPr>
            <p:ph type="title"/>
          </p:nvPr>
        </p:nvSpPr>
        <p:spPr>
          <a:xfrm>
            <a:off x="840432" y="274638"/>
            <a:ext cx="7620000" cy="11430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nl-NL" dirty="0" err="1"/>
              <a:t>Example</a:t>
            </a:r>
            <a:r>
              <a:rPr lang="nl-NL" dirty="0"/>
              <a:t> of PSA dataset</a:t>
            </a:r>
            <a:endParaRPr dirty="0"/>
          </a:p>
        </p:txBody>
      </p:sp>
      <p:sp>
        <p:nvSpPr>
          <p:cNvPr id="1110" name="Shape 1110"/>
          <p:cNvSpPr>
            <a:spLocks noGrp="1"/>
          </p:cNvSpPr>
          <p:nvPr>
            <p:ph type="sldNum" idx="12"/>
          </p:nvPr>
        </p:nvSpPr>
        <p:spPr>
          <a:xfrm>
            <a:off x="8559864" y="6453336"/>
            <a:ext cx="548700" cy="396300"/>
          </a:xfrm>
          <a:prstGeom prst="bracketPair">
            <a:avLst/>
          </a:prstGeom>
        </p:spPr>
        <p:txBody>
          <a:bodyPr spcFirstLastPara="1" wrap="square" lIns="0" tIns="0" rIns="0" bIns="0" anchor="ctr" anchorCtr="0">
            <a:noAutofit/>
          </a:bodyPr>
          <a:lstStyle/>
          <a:p>
            <a:pPr marL="0" lvl="0" indent="0" rtl="0">
              <a:spcBef>
                <a:spcPts val="0"/>
              </a:spcBef>
              <a:spcAft>
                <a:spcPts val="0"/>
              </a:spcAft>
              <a:buClr>
                <a:srgbClr val="000000"/>
              </a:buClr>
              <a:buFont typeface="Arial"/>
              <a:buNone/>
            </a:pPr>
            <a:fld id="{00000000-1234-1234-1234-123412341234}" type="slidenum">
              <a:rPr lang="nl-NL"/>
              <a:t>33</a:t>
            </a:fld>
            <a:endParaRPr/>
          </a:p>
        </p:txBody>
      </p:sp>
      <p:pic>
        <p:nvPicPr>
          <p:cNvPr id="6" name="Picture 5">
            <a:extLst>
              <a:ext uri="{FF2B5EF4-FFF2-40B4-BE49-F238E27FC236}">
                <a16:creationId xmlns:a16="http://schemas.microsoft.com/office/drawing/2014/main" id="{D66B4C33-D327-4045-8DDB-2F342B60F722}"/>
              </a:ext>
            </a:extLst>
          </p:cNvPr>
          <p:cNvPicPr>
            <a:picLocks noChangeAspect="1"/>
          </p:cNvPicPr>
          <p:nvPr/>
        </p:nvPicPr>
        <p:blipFill>
          <a:blip r:embed="rId3"/>
          <a:stretch>
            <a:fillRect/>
          </a:stretch>
        </p:blipFill>
        <p:spPr>
          <a:xfrm>
            <a:off x="840432" y="1905517"/>
            <a:ext cx="7288077" cy="3333307"/>
          </a:xfrm>
          <a:prstGeom prst="rect">
            <a:avLst/>
          </a:prstGeom>
        </p:spPr>
      </p:pic>
      <p:sp>
        <p:nvSpPr>
          <p:cNvPr id="2" name="Rounded Rectangle 1">
            <a:extLst>
              <a:ext uri="{FF2B5EF4-FFF2-40B4-BE49-F238E27FC236}">
                <a16:creationId xmlns:a16="http://schemas.microsoft.com/office/drawing/2014/main" id="{F6B2CC99-4859-5F4F-A270-F98431194555}"/>
              </a:ext>
            </a:extLst>
          </p:cNvPr>
          <p:cNvSpPr/>
          <p:nvPr/>
        </p:nvSpPr>
        <p:spPr>
          <a:xfrm>
            <a:off x="840432" y="1537855"/>
            <a:ext cx="1223895" cy="385156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a:extLst>
              <a:ext uri="{FF2B5EF4-FFF2-40B4-BE49-F238E27FC236}">
                <a16:creationId xmlns:a16="http://schemas.microsoft.com/office/drawing/2014/main" id="{346B4E4B-45A5-1440-97D8-BC75830E24CC}"/>
              </a:ext>
            </a:extLst>
          </p:cNvPr>
          <p:cNvSpPr/>
          <p:nvPr/>
        </p:nvSpPr>
        <p:spPr>
          <a:xfrm>
            <a:off x="2050472" y="1537855"/>
            <a:ext cx="3685309" cy="3851563"/>
          </a:xfrm>
          <a:prstGeom prst="round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ounded Rectangle 9">
            <a:extLst>
              <a:ext uri="{FF2B5EF4-FFF2-40B4-BE49-F238E27FC236}">
                <a16:creationId xmlns:a16="http://schemas.microsoft.com/office/drawing/2014/main" id="{847573E4-D6DF-BC48-9CAE-7CC29FA86A90}"/>
              </a:ext>
            </a:extLst>
          </p:cNvPr>
          <p:cNvSpPr/>
          <p:nvPr/>
        </p:nvSpPr>
        <p:spPr>
          <a:xfrm>
            <a:off x="5708071" y="1537854"/>
            <a:ext cx="2378873" cy="3851563"/>
          </a:xfrm>
          <a:prstGeom prst="roundRect">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356395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7" grpId="0" animBg="1"/>
      <p:bldP spid="10"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6FFBEA-2735-2643-9C24-A679676C9961}"/>
              </a:ext>
            </a:extLst>
          </p:cNvPr>
          <p:cNvSpPr>
            <a:spLocks noGrp="1"/>
          </p:cNvSpPr>
          <p:nvPr>
            <p:ph type="title"/>
          </p:nvPr>
        </p:nvSpPr>
        <p:spPr>
          <a:xfrm>
            <a:off x="671513" y="274638"/>
            <a:ext cx="8472487" cy="1143000"/>
          </a:xfrm>
        </p:spPr>
        <p:txBody>
          <a:bodyPr/>
          <a:lstStyle/>
          <a:p>
            <a:r>
              <a:rPr lang="en-US" sz="3600" dirty="0"/>
              <a:t>Decision Uncertainty</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A887BB9-8291-0840-B833-272228E3F517}"/>
                  </a:ext>
                </a:extLst>
              </p:cNvPr>
              <p:cNvSpPr>
                <a:spLocks noGrp="1"/>
              </p:cNvSpPr>
              <p:nvPr>
                <p:ph idx="1"/>
              </p:nvPr>
            </p:nvSpPr>
            <p:spPr/>
            <p:txBody>
              <a:bodyPr/>
              <a:lstStyle/>
              <a:p>
                <a:endParaRPr lang="en-US" dirty="0"/>
              </a:p>
              <a:p>
                <a:r>
                  <a:rPr lang="en-US" dirty="0"/>
                  <a:t>The probability that a given strategy, </a:t>
                </a:r>
                <a14:m>
                  <m:oMath xmlns:m="http://schemas.openxmlformats.org/officeDocument/2006/math">
                    <m:r>
                      <a:rPr lang="es-ES" b="0" i="1" smtClean="0">
                        <a:latin typeface="Cambria Math" panose="02040503050406030204" pitchFamily="18" charset="0"/>
                      </a:rPr>
                      <m:t>𝑑</m:t>
                    </m:r>
                  </m:oMath>
                </a14:m>
                <a:r>
                  <a:rPr lang="en-US" dirty="0"/>
                  <a:t>, is cost-effective</a:t>
                </a:r>
              </a:p>
              <a:p>
                <a:pPr marL="114300" indent="0">
                  <a:buNone/>
                </a:pPr>
                <a14:m>
                  <m:oMathPara xmlns:m="http://schemas.openxmlformats.org/officeDocument/2006/math">
                    <m:oMathParaPr>
                      <m:jc m:val="centerGroup"/>
                    </m:oMathParaPr>
                    <m:oMath xmlns:m="http://schemas.openxmlformats.org/officeDocument/2006/math">
                      <m:func>
                        <m:funcPr>
                          <m:ctrlPr>
                            <a:rPr lang="es-ES" sz="2800" b="0" i="1" smtClean="0">
                              <a:latin typeface="Cambria Math" panose="02040503050406030204" pitchFamily="18" charset="0"/>
                            </a:rPr>
                          </m:ctrlPr>
                        </m:funcPr>
                        <m:fName>
                          <m:r>
                            <m:rPr>
                              <m:sty m:val="p"/>
                            </m:rPr>
                            <a:rPr lang="es-ES" sz="2800" b="0" i="0" smtClean="0">
                              <a:latin typeface="Cambria Math" panose="02040503050406030204" pitchFamily="18" charset="0"/>
                            </a:rPr>
                            <m:t>Pr</m:t>
                          </m:r>
                        </m:fName>
                        <m:e>
                          <m:sSub>
                            <m:sSubPr>
                              <m:ctrlPr>
                                <a:rPr lang="es-ES" sz="2800" b="0" i="1" smtClean="0">
                                  <a:latin typeface="Cambria Math" panose="02040503050406030204" pitchFamily="18" charset="0"/>
                                </a:rPr>
                              </m:ctrlPr>
                            </m:sSubPr>
                            <m:e>
                              <m:d>
                                <m:dPr>
                                  <m:ctrlPr>
                                    <a:rPr lang="es-ES" sz="2800" b="0" i="1" smtClean="0">
                                      <a:latin typeface="Cambria Math" panose="02040503050406030204" pitchFamily="18" charset="0"/>
                                    </a:rPr>
                                  </m:ctrlPr>
                                </m:dPr>
                                <m:e>
                                  <m:r>
                                    <a:rPr lang="es-ES" sz="2800" b="0" i="1" smtClean="0">
                                      <a:latin typeface="Cambria Math" panose="02040503050406030204" pitchFamily="18" charset="0"/>
                                    </a:rPr>
                                    <m:t>𝐶𝐸</m:t>
                                  </m:r>
                                </m:e>
                              </m:d>
                            </m:e>
                            <m:sub>
                              <m:r>
                                <a:rPr lang="es-ES" sz="2800" b="0" i="1" smtClean="0">
                                  <a:latin typeface="Cambria Math" panose="02040503050406030204" pitchFamily="18" charset="0"/>
                                </a:rPr>
                                <m:t>𝑑</m:t>
                              </m:r>
                            </m:sub>
                          </m:sSub>
                          <m:r>
                            <a:rPr lang="es-ES" sz="2800" b="0" i="1" smtClean="0">
                              <a:latin typeface="Cambria Math" panose="02040503050406030204" pitchFamily="18" charset="0"/>
                            </a:rPr>
                            <m:t>=</m:t>
                          </m:r>
                          <m:f>
                            <m:fPr>
                              <m:ctrlPr>
                                <a:rPr lang="es-ES" sz="2800" b="0" i="1" smtClean="0">
                                  <a:latin typeface="Cambria Math" panose="02040503050406030204" pitchFamily="18" charset="0"/>
                                </a:rPr>
                              </m:ctrlPr>
                            </m:fPr>
                            <m:num>
                              <m:sSub>
                                <m:sSubPr>
                                  <m:ctrlPr>
                                    <a:rPr lang="es-ES" sz="2800" b="0" i="1" smtClean="0">
                                      <a:latin typeface="Cambria Math" panose="02040503050406030204" pitchFamily="18" charset="0"/>
                                    </a:rPr>
                                  </m:ctrlPr>
                                </m:sSubPr>
                                <m:e>
                                  <m:r>
                                    <a:rPr lang="es-ES" sz="2800" b="0" i="1" smtClean="0">
                                      <a:latin typeface="Cambria Math" panose="02040503050406030204" pitchFamily="18" charset="0"/>
                                    </a:rPr>
                                    <m:t>𝑁</m:t>
                                  </m:r>
                                </m:e>
                                <m:sub>
                                  <m:r>
                                    <a:rPr lang="es-ES" sz="2800" b="0" i="1" smtClean="0">
                                      <a:latin typeface="Cambria Math" panose="02040503050406030204" pitchFamily="18" charset="0"/>
                                    </a:rPr>
                                    <m:t>𝑑</m:t>
                                  </m:r>
                                </m:sub>
                              </m:sSub>
                            </m:num>
                            <m:den>
                              <m:r>
                                <a:rPr lang="es-ES" sz="2800" b="0" i="1" smtClean="0">
                                  <a:latin typeface="Cambria Math" panose="02040503050406030204" pitchFamily="18" charset="0"/>
                                </a:rPr>
                                <m:t>𝑁</m:t>
                              </m:r>
                            </m:den>
                          </m:f>
                        </m:e>
                      </m:func>
                    </m:oMath>
                  </m:oMathPara>
                </a14:m>
                <a:endParaRPr lang="en-US" dirty="0"/>
              </a:p>
              <a:p>
                <a:endParaRPr lang="en-US" dirty="0"/>
              </a:p>
              <a:p>
                <a:r>
                  <a:rPr lang="en-US" dirty="0"/>
                  <a:t>where </a:t>
                </a:r>
                <a14:m>
                  <m:oMath xmlns:m="http://schemas.openxmlformats.org/officeDocument/2006/math">
                    <m:sSub>
                      <m:sSubPr>
                        <m:ctrlPr>
                          <a:rPr lang="es-ES" b="0" i="1" smtClean="0">
                            <a:latin typeface="Cambria Math" panose="02040503050406030204" pitchFamily="18" charset="0"/>
                          </a:rPr>
                        </m:ctrlPr>
                      </m:sSubPr>
                      <m:e>
                        <m:r>
                          <a:rPr lang="es-ES" b="0" i="1" smtClean="0">
                            <a:latin typeface="Cambria Math" panose="02040503050406030204" pitchFamily="18" charset="0"/>
                          </a:rPr>
                          <m:t>𝑁</m:t>
                        </m:r>
                      </m:e>
                      <m:sub>
                        <m:r>
                          <a:rPr lang="es-ES" b="0" i="1" smtClean="0">
                            <a:latin typeface="Cambria Math" panose="02040503050406030204" pitchFamily="18" charset="0"/>
                          </a:rPr>
                          <m:t>𝑑</m:t>
                        </m:r>
                      </m:sub>
                    </m:sSub>
                  </m:oMath>
                </a14:m>
                <a:r>
                  <a:rPr lang="en-US" dirty="0"/>
                  <a:t> is the number of simulations in which strategy </a:t>
                </a:r>
                <a14:m>
                  <m:oMath xmlns:m="http://schemas.openxmlformats.org/officeDocument/2006/math">
                    <m:r>
                      <a:rPr lang="es-ES" i="1">
                        <a:latin typeface="Cambria Math" panose="02040503050406030204" pitchFamily="18" charset="0"/>
                      </a:rPr>
                      <m:t>𝑑</m:t>
                    </m:r>
                  </m:oMath>
                </a14:m>
                <a:r>
                  <a:rPr lang="en-US" dirty="0"/>
                  <a:t> has the maximum net benefit and </a:t>
                </a:r>
                <a14:m>
                  <m:oMath xmlns:m="http://schemas.openxmlformats.org/officeDocument/2006/math">
                    <m:r>
                      <a:rPr lang="es-ES" b="0" i="1" smtClean="0">
                        <a:latin typeface="Cambria Math" panose="02040503050406030204" pitchFamily="18" charset="0"/>
                      </a:rPr>
                      <m:t>𝑁</m:t>
                    </m:r>
                  </m:oMath>
                </a14:m>
                <a:r>
                  <a:rPr lang="en-US" dirty="0"/>
                  <a:t> is the total number of PSA samples.</a:t>
                </a:r>
              </a:p>
            </p:txBody>
          </p:sp>
        </mc:Choice>
        <mc:Fallback xmlns="">
          <p:sp>
            <p:nvSpPr>
              <p:cNvPr id="3" name="Content Placeholder 2">
                <a:extLst>
                  <a:ext uri="{FF2B5EF4-FFF2-40B4-BE49-F238E27FC236}">
                    <a16:creationId xmlns:a16="http://schemas.microsoft.com/office/drawing/2014/main" id="{FA887BB9-8291-0840-B833-272228E3F517}"/>
                  </a:ext>
                </a:extLst>
              </p:cNvPr>
              <p:cNvSpPr>
                <a:spLocks noGrp="1" noRot="1" noChangeAspect="1" noMove="1" noResize="1" noEditPoints="1" noAdjustHandles="1" noChangeArrowheads="1" noChangeShapeType="1" noTextEdit="1"/>
              </p:cNvSpPr>
              <p:nvPr>
                <p:ph idx="1"/>
              </p:nvPr>
            </p:nvSpPr>
            <p:spPr>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333597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6FFBEA-2735-2643-9C24-A679676C9961}"/>
              </a:ext>
            </a:extLst>
          </p:cNvPr>
          <p:cNvSpPr>
            <a:spLocks noGrp="1"/>
          </p:cNvSpPr>
          <p:nvPr>
            <p:ph type="title"/>
          </p:nvPr>
        </p:nvSpPr>
        <p:spPr>
          <a:xfrm>
            <a:off x="653143" y="274638"/>
            <a:ext cx="8490857" cy="1143000"/>
          </a:xfrm>
        </p:spPr>
        <p:txBody>
          <a:bodyPr/>
          <a:lstStyle/>
          <a:p>
            <a:r>
              <a:rPr lang="en-US" sz="3600" dirty="0"/>
              <a:t>Cost-Effectiveness Acceptability Curves (CEAC)</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FA887BB9-8291-0840-B833-272228E3F517}"/>
                  </a:ext>
                </a:extLst>
              </p:cNvPr>
              <p:cNvSpPr>
                <a:spLocks noGrp="1"/>
              </p:cNvSpPr>
              <p:nvPr>
                <p:ph idx="1"/>
              </p:nvPr>
            </p:nvSpPr>
            <p:spPr/>
            <p:txBody>
              <a:bodyPr/>
              <a:lstStyle/>
              <a:p>
                <a:endParaRPr lang="en-US" dirty="0"/>
              </a:p>
              <a:p>
                <a:r>
                  <a:rPr lang="en-US" dirty="0"/>
                  <a:t>CEAC display the </a:t>
                </a:r>
                <a:r>
                  <a:rPr lang="en-US" u="sng" dirty="0"/>
                  <a:t>probability</a:t>
                </a:r>
                <a:r>
                  <a:rPr lang="en-US" dirty="0"/>
                  <a:t> that each strategy is cost-effective given a certain willingness-to-pay (WTP) threshold </a:t>
                </a:r>
              </a:p>
              <a:p>
                <a:endParaRPr lang="en-US" dirty="0"/>
              </a:p>
              <a:p>
                <a:r>
                  <a:rPr lang="en-US" dirty="0"/>
                  <a:t>The representation of </a:t>
                </a:r>
                <a14:m>
                  <m:oMath xmlns:m="http://schemas.openxmlformats.org/officeDocument/2006/math">
                    <m:func>
                      <m:funcPr>
                        <m:ctrlPr>
                          <a:rPr lang="es-ES" i="1">
                            <a:latin typeface="Cambria Math" panose="02040503050406030204" pitchFamily="18" charset="0"/>
                          </a:rPr>
                        </m:ctrlPr>
                      </m:funcPr>
                      <m:fName>
                        <m:r>
                          <m:rPr>
                            <m:sty m:val="p"/>
                          </m:rPr>
                          <a:rPr lang="es-ES">
                            <a:latin typeface="Cambria Math" panose="02040503050406030204" pitchFamily="18" charset="0"/>
                          </a:rPr>
                          <m:t>Pr</m:t>
                        </m:r>
                      </m:fName>
                      <m:e>
                        <m:sSub>
                          <m:sSubPr>
                            <m:ctrlPr>
                              <a:rPr lang="es-ES" i="1">
                                <a:latin typeface="Cambria Math" panose="02040503050406030204" pitchFamily="18" charset="0"/>
                              </a:rPr>
                            </m:ctrlPr>
                          </m:sSubPr>
                          <m:e>
                            <m:d>
                              <m:dPr>
                                <m:ctrlPr>
                                  <a:rPr lang="es-ES" i="1">
                                    <a:latin typeface="Cambria Math" panose="02040503050406030204" pitchFamily="18" charset="0"/>
                                  </a:rPr>
                                </m:ctrlPr>
                              </m:dPr>
                              <m:e>
                                <m:r>
                                  <a:rPr lang="es-ES" i="1">
                                    <a:latin typeface="Cambria Math" panose="02040503050406030204" pitchFamily="18" charset="0"/>
                                  </a:rPr>
                                  <m:t>𝐶𝐸</m:t>
                                </m:r>
                              </m:e>
                            </m:d>
                          </m:e>
                          <m:sub>
                            <m:r>
                              <a:rPr lang="es-ES" i="1">
                                <a:latin typeface="Cambria Math" panose="02040503050406030204" pitchFamily="18" charset="0"/>
                              </a:rPr>
                              <m:t>𝑑</m:t>
                            </m:r>
                          </m:sub>
                        </m:sSub>
                      </m:e>
                    </m:func>
                  </m:oMath>
                </a14:m>
                <a:r>
                  <a:rPr lang="en-US" dirty="0"/>
                  <a:t> for all </a:t>
                </a:r>
                <a14:m>
                  <m:oMath xmlns:m="http://schemas.openxmlformats.org/officeDocument/2006/math">
                    <m:r>
                      <a:rPr lang="es-ES" b="0" i="1" smtClean="0">
                        <a:latin typeface="Cambria Math" panose="02040503050406030204" pitchFamily="18" charset="0"/>
                      </a:rPr>
                      <m:t>𝐷</m:t>
                    </m:r>
                  </m:oMath>
                </a14:m>
                <a:r>
                  <a:rPr lang="en-US" dirty="0"/>
                  <a:t> strategies as a function of </a:t>
                </a:r>
                <a14:m>
                  <m:oMath xmlns:m="http://schemas.openxmlformats.org/officeDocument/2006/math">
                    <m:r>
                      <a:rPr lang="es-ES" b="0" i="1" smtClean="0">
                        <a:latin typeface="Cambria Math" panose="02040503050406030204" pitchFamily="18" charset="0"/>
                      </a:rPr>
                      <m:t>𝜆</m:t>
                    </m:r>
                  </m:oMath>
                </a14:m>
                <a:endParaRPr lang="en-US" dirty="0"/>
              </a:p>
              <a:p>
                <a:endParaRPr lang="en-US" dirty="0"/>
              </a:p>
            </p:txBody>
          </p:sp>
        </mc:Choice>
        <mc:Fallback>
          <p:sp>
            <p:nvSpPr>
              <p:cNvPr id="3" name="Content Placeholder 2">
                <a:extLst>
                  <a:ext uri="{FF2B5EF4-FFF2-40B4-BE49-F238E27FC236}">
                    <a16:creationId xmlns:a16="http://schemas.microsoft.com/office/drawing/2014/main" id="{FA887BB9-8291-0840-B833-272228E3F517}"/>
                  </a:ext>
                </a:extLst>
              </p:cNvPr>
              <p:cNvSpPr>
                <a:spLocks noGrp="1" noRot="1" noChangeAspect="1" noMove="1" noResize="1" noEditPoints="1" noAdjustHandles="1" noChangeArrowheads="1" noChangeShapeType="1" noTextEdit="1"/>
              </p:cNvSpPr>
              <p:nvPr>
                <p:ph idx="1"/>
              </p:nvPr>
            </p:nvSpPr>
            <p:spPr>
              <a:blipFill>
                <a:blip r:embed="rId2"/>
                <a:stretch>
                  <a:fillRect r="-499"/>
                </a:stretch>
              </a:blipFill>
            </p:spPr>
            <p:txBody>
              <a:bodyPr/>
              <a:lstStyle/>
              <a:p>
                <a:r>
                  <a:rPr lang="en-US">
                    <a:noFill/>
                  </a:rPr>
                  <a:t> </a:t>
                </a:r>
              </a:p>
            </p:txBody>
          </p:sp>
        </mc:Fallback>
      </mc:AlternateContent>
      <p:cxnSp>
        <p:nvCxnSpPr>
          <p:cNvPr id="5" name="Straight Connector 4">
            <a:extLst>
              <a:ext uri="{FF2B5EF4-FFF2-40B4-BE49-F238E27FC236}">
                <a16:creationId xmlns:a16="http://schemas.microsoft.com/office/drawing/2014/main" id="{67D889D1-1AF2-284B-BAD5-BC17D238DCB1}"/>
              </a:ext>
            </a:extLst>
          </p:cNvPr>
          <p:cNvCxnSpPr/>
          <p:nvPr/>
        </p:nvCxnSpPr>
        <p:spPr>
          <a:xfrm>
            <a:off x="2887579" y="4367463"/>
            <a:ext cx="0" cy="1913021"/>
          </a:xfrm>
          <a:prstGeom prst="line">
            <a:avLst/>
          </a:prstGeom>
          <a:ln w="22225" cap="rnd"/>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A0005B0F-343B-874A-9080-2A3111C79A6B}"/>
              </a:ext>
            </a:extLst>
          </p:cNvPr>
          <p:cNvCxnSpPr>
            <a:cxnSpLocks/>
          </p:cNvCxnSpPr>
          <p:nvPr/>
        </p:nvCxnSpPr>
        <p:spPr>
          <a:xfrm flipH="1">
            <a:off x="2887579" y="6280484"/>
            <a:ext cx="2458453" cy="0"/>
          </a:xfrm>
          <a:prstGeom prst="line">
            <a:avLst/>
          </a:prstGeom>
          <a:ln w="22225" cap="rnd"/>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8" name="Rectangle 7">
                <a:extLst>
                  <a:ext uri="{FF2B5EF4-FFF2-40B4-BE49-F238E27FC236}">
                    <a16:creationId xmlns:a16="http://schemas.microsoft.com/office/drawing/2014/main" id="{D8A8D7A5-9DAF-BC4C-9EED-7FAB78721D28}"/>
                  </a:ext>
                </a:extLst>
              </p:cNvPr>
              <p:cNvSpPr/>
              <p:nvPr/>
            </p:nvSpPr>
            <p:spPr>
              <a:xfrm>
                <a:off x="1694853" y="4954641"/>
                <a:ext cx="1099082" cy="369332"/>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func>
                        <m:funcPr>
                          <m:ctrlPr>
                            <a:rPr lang="es-ES" i="1">
                              <a:latin typeface="Cambria Math" panose="02040503050406030204" pitchFamily="18" charset="0"/>
                            </a:rPr>
                          </m:ctrlPr>
                        </m:funcPr>
                        <m:fName>
                          <m:r>
                            <m:rPr>
                              <m:sty m:val="p"/>
                            </m:rPr>
                            <a:rPr lang="es-ES">
                              <a:latin typeface="Cambria Math" panose="02040503050406030204" pitchFamily="18" charset="0"/>
                            </a:rPr>
                            <m:t>Pr</m:t>
                          </m:r>
                        </m:fName>
                        <m:e>
                          <m:sSub>
                            <m:sSubPr>
                              <m:ctrlPr>
                                <a:rPr lang="es-ES" i="1">
                                  <a:latin typeface="Cambria Math" panose="02040503050406030204" pitchFamily="18" charset="0"/>
                                </a:rPr>
                              </m:ctrlPr>
                            </m:sSubPr>
                            <m:e>
                              <m:d>
                                <m:dPr>
                                  <m:ctrlPr>
                                    <a:rPr lang="es-ES" i="1">
                                      <a:latin typeface="Cambria Math" panose="02040503050406030204" pitchFamily="18" charset="0"/>
                                    </a:rPr>
                                  </m:ctrlPr>
                                </m:dPr>
                                <m:e>
                                  <m:r>
                                    <a:rPr lang="es-ES" i="1">
                                      <a:latin typeface="Cambria Math" panose="02040503050406030204" pitchFamily="18" charset="0"/>
                                    </a:rPr>
                                    <m:t>𝐶𝐸</m:t>
                                  </m:r>
                                </m:e>
                              </m:d>
                            </m:e>
                            <m:sub>
                              <m:r>
                                <a:rPr lang="es-ES" i="1">
                                  <a:latin typeface="Cambria Math" panose="02040503050406030204" pitchFamily="18" charset="0"/>
                                </a:rPr>
                                <m:t>𝑑</m:t>
                              </m:r>
                            </m:sub>
                          </m:sSub>
                        </m:e>
                      </m:func>
                    </m:oMath>
                  </m:oMathPara>
                </a14:m>
                <a:endParaRPr lang="en-US" dirty="0"/>
              </a:p>
            </p:txBody>
          </p:sp>
        </mc:Choice>
        <mc:Fallback>
          <p:sp>
            <p:nvSpPr>
              <p:cNvPr id="8" name="Rectangle 7">
                <a:extLst>
                  <a:ext uri="{FF2B5EF4-FFF2-40B4-BE49-F238E27FC236}">
                    <a16:creationId xmlns:a16="http://schemas.microsoft.com/office/drawing/2014/main" id="{D8A8D7A5-9DAF-BC4C-9EED-7FAB78721D28}"/>
                  </a:ext>
                </a:extLst>
              </p:cNvPr>
              <p:cNvSpPr>
                <a:spLocks noRot="1" noChangeAspect="1" noMove="1" noResize="1" noEditPoints="1" noAdjustHandles="1" noChangeArrowheads="1" noChangeShapeType="1" noTextEdit="1"/>
              </p:cNvSpPr>
              <p:nvPr/>
            </p:nvSpPr>
            <p:spPr>
              <a:xfrm>
                <a:off x="1694853" y="4954641"/>
                <a:ext cx="1099082" cy="369332"/>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0" name="Rectangle 9">
                <a:extLst>
                  <a:ext uri="{FF2B5EF4-FFF2-40B4-BE49-F238E27FC236}">
                    <a16:creationId xmlns:a16="http://schemas.microsoft.com/office/drawing/2014/main" id="{FBD3A582-744F-EF46-A6A1-BF0E27756638}"/>
                  </a:ext>
                </a:extLst>
              </p:cNvPr>
              <p:cNvSpPr/>
              <p:nvPr/>
            </p:nvSpPr>
            <p:spPr>
              <a:xfrm>
                <a:off x="4027774" y="6362617"/>
                <a:ext cx="390620" cy="369332"/>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r>
                        <a:rPr lang="es-ES" i="1">
                          <a:latin typeface="Cambria Math" panose="02040503050406030204" pitchFamily="18" charset="0"/>
                        </a:rPr>
                        <m:t>𝜆</m:t>
                      </m:r>
                    </m:oMath>
                  </m:oMathPara>
                </a14:m>
                <a:endParaRPr lang="en-US" dirty="0"/>
              </a:p>
            </p:txBody>
          </p:sp>
        </mc:Choice>
        <mc:Fallback>
          <p:sp>
            <p:nvSpPr>
              <p:cNvPr id="10" name="Rectangle 9">
                <a:extLst>
                  <a:ext uri="{FF2B5EF4-FFF2-40B4-BE49-F238E27FC236}">
                    <a16:creationId xmlns:a16="http://schemas.microsoft.com/office/drawing/2014/main" id="{FBD3A582-744F-EF46-A6A1-BF0E27756638}"/>
                  </a:ext>
                </a:extLst>
              </p:cNvPr>
              <p:cNvSpPr>
                <a:spLocks noRot="1" noChangeAspect="1" noMove="1" noResize="1" noEditPoints="1" noAdjustHandles="1" noChangeArrowheads="1" noChangeShapeType="1" noTextEdit="1"/>
              </p:cNvSpPr>
              <p:nvPr/>
            </p:nvSpPr>
            <p:spPr>
              <a:xfrm>
                <a:off x="4027774" y="6362617"/>
                <a:ext cx="390620" cy="369332"/>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972903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108"/>
        <p:cNvGrpSpPr/>
        <p:nvPr/>
      </p:nvGrpSpPr>
      <p:grpSpPr>
        <a:xfrm>
          <a:off x="0" y="0"/>
          <a:ext cx="0" cy="0"/>
          <a:chOff x="0" y="0"/>
          <a:chExt cx="0" cy="0"/>
        </a:xfrm>
      </p:grpSpPr>
      <p:sp>
        <p:nvSpPr>
          <p:cNvPr id="1110" name="Shape 1110"/>
          <p:cNvSpPr>
            <a:spLocks noGrp="1"/>
          </p:cNvSpPr>
          <p:nvPr>
            <p:ph type="sldNum" idx="12"/>
          </p:nvPr>
        </p:nvSpPr>
        <p:spPr>
          <a:xfrm>
            <a:off x="8559864" y="6453336"/>
            <a:ext cx="548700" cy="396300"/>
          </a:xfrm>
          <a:prstGeom prst="bracketPair">
            <a:avLst/>
          </a:prstGeom>
        </p:spPr>
        <p:txBody>
          <a:bodyPr spcFirstLastPara="1" wrap="square" lIns="0" tIns="0" rIns="0" bIns="0" anchor="ctr" anchorCtr="0">
            <a:noAutofit/>
          </a:bodyPr>
          <a:lstStyle/>
          <a:p>
            <a:pPr marL="0" lvl="0" indent="0" rtl="0">
              <a:spcBef>
                <a:spcPts val="0"/>
              </a:spcBef>
              <a:spcAft>
                <a:spcPts val="0"/>
              </a:spcAft>
              <a:buClr>
                <a:srgbClr val="000000"/>
              </a:buClr>
              <a:buFont typeface="Arial"/>
              <a:buNone/>
            </a:pPr>
            <a:fld id="{00000000-1234-1234-1234-123412341234}" type="slidenum">
              <a:rPr lang="nl-NL"/>
              <a:t>36</a:t>
            </a:fld>
            <a:endParaRPr/>
          </a:p>
        </p:txBody>
      </p:sp>
      <p:sp>
        <p:nvSpPr>
          <p:cNvPr id="7" name="Title 1">
            <a:extLst>
              <a:ext uri="{FF2B5EF4-FFF2-40B4-BE49-F238E27FC236}">
                <a16:creationId xmlns:a16="http://schemas.microsoft.com/office/drawing/2014/main" id="{1ACA1614-C6A9-0544-A5F0-07175F41E339}"/>
              </a:ext>
            </a:extLst>
          </p:cNvPr>
          <p:cNvSpPr>
            <a:spLocks noGrp="1"/>
          </p:cNvSpPr>
          <p:nvPr>
            <p:ph type="title"/>
          </p:nvPr>
        </p:nvSpPr>
        <p:spPr>
          <a:xfrm>
            <a:off x="653143" y="274638"/>
            <a:ext cx="8490857" cy="1143000"/>
          </a:xfrm>
        </p:spPr>
        <p:txBody>
          <a:bodyPr/>
          <a:lstStyle/>
          <a:p>
            <a:r>
              <a:rPr lang="en-US" sz="3600" dirty="0"/>
              <a:t>Construction of CEAC</a:t>
            </a:r>
          </a:p>
        </p:txBody>
      </p:sp>
      <p:pic>
        <p:nvPicPr>
          <p:cNvPr id="12" name="Picture 11">
            <a:extLst>
              <a:ext uri="{FF2B5EF4-FFF2-40B4-BE49-F238E27FC236}">
                <a16:creationId xmlns:a16="http://schemas.microsoft.com/office/drawing/2014/main" id="{D27552BA-2B60-F34D-B3B0-8BD339285B24}"/>
              </a:ext>
            </a:extLst>
          </p:cNvPr>
          <p:cNvPicPr>
            <a:picLocks noChangeAspect="1"/>
          </p:cNvPicPr>
          <p:nvPr/>
        </p:nvPicPr>
        <p:blipFill>
          <a:blip r:embed="rId3"/>
          <a:stretch>
            <a:fillRect/>
          </a:stretch>
        </p:blipFill>
        <p:spPr>
          <a:xfrm>
            <a:off x="695739" y="1745749"/>
            <a:ext cx="8448261" cy="3243692"/>
          </a:xfrm>
          <a:prstGeom prst="rect">
            <a:avLst/>
          </a:prstGeom>
        </p:spPr>
      </p:pic>
      <mc:AlternateContent xmlns:mc="http://schemas.openxmlformats.org/markup-compatibility/2006" xmlns:a14="http://schemas.microsoft.com/office/drawing/2010/main">
        <mc:Choice Requires="a14">
          <p:sp>
            <p:nvSpPr>
              <p:cNvPr id="10" name="Rectangle 9">
                <a:extLst>
                  <a:ext uri="{FF2B5EF4-FFF2-40B4-BE49-F238E27FC236}">
                    <a16:creationId xmlns:a16="http://schemas.microsoft.com/office/drawing/2014/main" id="{79F3D53B-9F82-5641-AFBF-FEF9723D6C60}"/>
                  </a:ext>
                </a:extLst>
              </p:cNvPr>
              <p:cNvSpPr/>
              <p:nvPr/>
            </p:nvSpPr>
            <p:spPr>
              <a:xfrm>
                <a:off x="772363" y="5317552"/>
                <a:ext cx="2264018" cy="61831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unc>
                        <m:funcPr>
                          <m:ctrlPr>
                            <a:rPr lang="es-ES" i="1" smtClean="0">
                              <a:latin typeface="Cambria Math" panose="02040503050406030204" pitchFamily="18" charset="0"/>
                            </a:rPr>
                          </m:ctrlPr>
                        </m:funcPr>
                        <m:fName>
                          <m:r>
                            <m:rPr>
                              <m:sty m:val="p"/>
                            </m:rPr>
                            <a:rPr lang="es-ES">
                              <a:latin typeface="Cambria Math" panose="02040503050406030204" pitchFamily="18" charset="0"/>
                            </a:rPr>
                            <m:t>Pr</m:t>
                          </m:r>
                        </m:fName>
                        <m:e>
                          <m:sSub>
                            <m:sSubPr>
                              <m:ctrlPr>
                                <a:rPr lang="es-ES" i="1">
                                  <a:latin typeface="Cambria Math" panose="02040503050406030204" pitchFamily="18" charset="0"/>
                                </a:rPr>
                              </m:ctrlPr>
                            </m:sSubPr>
                            <m:e>
                              <m:d>
                                <m:dPr>
                                  <m:ctrlPr>
                                    <a:rPr lang="es-ES" i="1">
                                      <a:latin typeface="Cambria Math" panose="02040503050406030204" pitchFamily="18" charset="0"/>
                                    </a:rPr>
                                  </m:ctrlPr>
                                </m:dPr>
                                <m:e>
                                  <m:r>
                                    <a:rPr lang="es-ES" i="1">
                                      <a:latin typeface="Cambria Math" panose="02040503050406030204" pitchFamily="18" charset="0"/>
                                    </a:rPr>
                                    <m:t>𝐶𝐸</m:t>
                                  </m:r>
                                </m:e>
                              </m:d>
                            </m:e>
                            <m:sub>
                              <m:r>
                                <a:rPr lang="es-ES" b="0" i="1" smtClean="0">
                                  <a:latin typeface="Cambria Math" panose="02040503050406030204" pitchFamily="18" charset="0"/>
                                </a:rPr>
                                <m:t>𝐴</m:t>
                              </m:r>
                            </m:sub>
                          </m:sSub>
                        </m:e>
                      </m:func>
                      <m:r>
                        <a:rPr lang="es-ES" b="0" i="1" smtClean="0">
                          <a:latin typeface="Cambria Math" panose="02040503050406030204" pitchFamily="18" charset="0"/>
                        </a:rPr>
                        <m:t>=</m:t>
                      </m:r>
                      <m:f>
                        <m:fPr>
                          <m:ctrlPr>
                            <a:rPr lang="es-ES" b="0" i="1" smtClean="0">
                              <a:latin typeface="Cambria Math" panose="02040503050406030204" pitchFamily="18" charset="0"/>
                            </a:rPr>
                          </m:ctrlPr>
                        </m:fPr>
                        <m:num>
                          <m:r>
                            <a:rPr lang="es-ES" b="0" i="1" smtClean="0">
                              <a:latin typeface="Cambria Math" panose="02040503050406030204" pitchFamily="18" charset="0"/>
                            </a:rPr>
                            <m:t>5</m:t>
                          </m:r>
                        </m:num>
                        <m:den>
                          <m:r>
                            <a:rPr lang="es-ES" b="0" i="1" smtClean="0">
                              <a:latin typeface="Cambria Math" panose="02040503050406030204" pitchFamily="18" charset="0"/>
                            </a:rPr>
                            <m:t>10</m:t>
                          </m:r>
                        </m:den>
                      </m:f>
                      <m:r>
                        <a:rPr lang="es-ES" b="0" i="1" smtClean="0">
                          <a:latin typeface="Cambria Math" panose="02040503050406030204" pitchFamily="18" charset="0"/>
                        </a:rPr>
                        <m:t>=0.5</m:t>
                      </m:r>
                    </m:oMath>
                  </m:oMathPara>
                </a14:m>
                <a:endParaRPr lang="en-MX" dirty="0"/>
              </a:p>
            </p:txBody>
          </p:sp>
        </mc:Choice>
        <mc:Fallback xmlns="">
          <p:sp>
            <p:nvSpPr>
              <p:cNvPr id="10" name="Rectangle 9">
                <a:extLst>
                  <a:ext uri="{FF2B5EF4-FFF2-40B4-BE49-F238E27FC236}">
                    <a16:creationId xmlns:a16="http://schemas.microsoft.com/office/drawing/2014/main" id="{79F3D53B-9F82-5641-AFBF-FEF9723D6C60}"/>
                  </a:ext>
                </a:extLst>
              </p:cNvPr>
              <p:cNvSpPr>
                <a:spLocks noRot="1" noChangeAspect="1" noMove="1" noResize="1" noEditPoints="1" noAdjustHandles="1" noChangeArrowheads="1" noChangeShapeType="1" noTextEdit="1"/>
              </p:cNvSpPr>
              <p:nvPr/>
            </p:nvSpPr>
            <p:spPr>
              <a:xfrm>
                <a:off x="772363" y="5317552"/>
                <a:ext cx="2264018" cy="618311"/>
              </a:xfrm>
              <a:prstGeom prst="rect">
                <a:avLst/>
              </a:prstGeom>
              <a:blipFill>
                <a:blip r:embed="rId4"/>
                <a:stretch>
                  <a:fillRect b="-4082"/>
                </a:stretch>
              </a:blipFill>
            </p:spPr>
            <p:txBody>
              <a:bodyPr/>
              <a:lstStyle/>
              <a:p>
                <a:r>
                  <a:rPr lang="en-MX">
                    <a:noFill/>
                  </a:rPr>
                  <a:t> </a:t>
                </a:r>
              </a:p>
            </p:txBody>
          </p:sp>
        </mc:Fallback>
      </mc:AlternateContent>
      <mc:AlternateContent xmlns:mc="http://schemas.openxmlformats.org/markup-compatibility/2006" xmlns:a14="http://schemas.microsoft.com/office/drawing/2010/main">
        <mc:Choice Requires="a14">
          <p:sp>
            <p:nvSpPr>
              <p:cNvPr id="11" name="Rectangle 10">
                <a:extLst>
                  <a:ext uri="{FF2B5EF4-FFF2-40B4-BE49-F238E27FC236}">
                    <a16:creationId xmlns:a16="http://schemas.microsoft.com/office/drawing/2014/main" id="{CAEC27E5-FAB1-414D-AE3A-91384DBCCAA2}"/>
                  </a:ext>
                </a:extLst>
              </p:cNvPr>
              <p:cNvSpPr/>
              <p:nvPr/>
            </p:nvSpPr>
            <p:spPr>
              <a:xfrm>
                <a:off x="3036381" y="5333187"/>
                <a:ext cx="2268442" cy="6127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unc>
                        <m:funcPr>
                          <m:ctrlPr>
                            <a:rPr lang="es-ES" i="1" smtClean="0">
                              <a:latin typeface="Cambria Math" panose="02040503050406030204" pitchFamily="18" charset="0"/>
                            </a:rPr>
                          </m:ctrlPr>
                        </m:funcPr>
                        <m:fName>
                          <m:r>
                            <m:rPr>
                              <m:sty m:val="p"/>
                            </m:rPr>
                            <a:rPr lang="es-ES">
                              <a:latin typeface="Cambria Math" panose="02040503050406030204" pitchFamily="18" charset="0"/>
                            </a:rPr>
                            <m:t>Pr</m:t>
                          </m:r>
                        </m:fName>
                        <m:e>
                          <m:sSub>
                            <m:sSubPr>
                              <m:ctrlPr>
                                <a:rPr lang="es-ES" i="1">
                                  <a:latin typeface="Cambria Math" panose="02040503050406030204" pitchFamily="18" charset="0"/>
                                </a:rPr>
                              </m:ctrlPr>
                            </m:sSubPr>
                            <m:e>
                              <m:d>
                                <m:dPr>
                                  <m:ctrlPr>
                                    <a:rPr lang="es-ES" i="1">
                                      <a:latin typeface="Cambria Math" panose="02040503050406030204" pitchFamily="18" charset="0"/>
                                    </a:rPr>
                                  </m:ctrlPr>
                                </m:dPr>
                                <m:e>
                                  <m:r>
                                    <a:rPr lang="es-ES" i="1">
                                      <a:latin typeface="Cambria Math" panose="02040503050406030204" pitchFamily="18" charset="0"/>
                                    </a:rPr>
                                    <m:t>𝐶𝐸</m:t>
                                  </m:r>
                                </m:e>
                              </m:d>
                            </m:e>
                            <m:sub>
                              <m:r>
                                <a:rPr lang="es-ES" b="0" i="1" smtClean="0">
                                  <a:latin typeface="Cambria Math" panose="02040503050406030204" pitchFamily="18" charset="0"/>
                                </a:rPr>
                                <m:t>𝐵</m:t>
                              </m:r>
                            </m:sub>
                          </m:sSub>
                        </m:e>
                      </m:func>
                      <m:r>
                        <a:rPr lang="es-ES" i="1">
                          <a:latin typeface="Cambria Math" panose="02040503050406030204" pitchFamily="18" charset="0"/>
                        </a:rPr>
                        <m:t>=</m:t>
                      </m:r>
                      <m:f>
                        <m:fPr>
                          <m:ctrlPr>
                            <a:rPr lang="es-ES" i="1">
                              <a:latin typeface="Cambria Math" panose="02040503050406030204" pitchFamily="18" charset="0"/>
                            </a:rPr>
                          </m:ctrlPr>
                        </m:fPr>
                        <m:num>
                          <m:r>
                            <a:rPr lang="es-ES" b="0" i="1" smtClean="0">
                              <a:latin typeface="Cambria Math" panose="02040503050406030204" pitchFamily="18" charset="0"/>
                            </a:rPr>
                            <m:t>3</m:t>
                          </m:r>
                        </m:num>
                        <m:den>
                          <m:r>
                            <a:rPr lang="es-ES" i="1">
                              <a:latin typeface="Cambria Math" panose="02040503050406030204" pitchFamily="18" charset="0"/>
                            </a:rPr>
                            <m:t>10</m:t>
                          </m:r>
                        </m:den>
                      </m:f>
                      <m:r>
                        <a:rPr lang="es-ES" i="1">
                          <a:latin typeface="Cambria Math" panose="02040503050406030204" pitchFamily="18" charset="0"/>
                        </a:rPr>
                        <m:t>=0.</m:t>
                      </m:r>
                      <m:r>
                        <a:rPr lang="es-ES" b="0" i="1" smtClean="0">
                          <a:latin typeface="Cambria Math" panose="02040503050406030204" pitchFamily="18" charset="0"/>
                        </a:rPr>
                        <m:t>3</m:t>
                      </m:r>
                    </m:oMath>
                  </m:oMathPara>
                </a14:m>
                <a:endParaRPr lang="en-MX" dirty="0"/>
              </a:p>
            </p:txBody>
          </p:sp>
        </mc:Choice>
        <mc:Fallback xmlns="">
          <p:sp>
            <p:nvSpPr>
              <p:cNvPr id="11" name="Rectangle 10">
                <a:extLst>
                  <a:ext uri="{FF2B5EF4-FFF2-40B4-BE49-F238E27FC236}">
                    <a16:creationId xmlns:a16="http://schemas.microsoft.com/office/drawing/2014/main" id="{CAEC27E5-FAB1-414D-AE3A-91384DBCCAA2}"/>
                  </a:ext>
                </a:extLst>
              </p:cNvPr>
              <p:cNvSpPr>
                <a:spLocks noRot="1" noChangeAspect="1" noMove="1" noResize="1" noEditPoints="1" noAdjustHandles="1" noChangeArrowheads="1" noChangeShapeType="1" noTextEdit="1"/>
              </p:cNvSpPr>
              <p:nvPr/>
            </p:nvSpPr>
            <p:spPr>
              <a:xfrm>
                <a:off x="3036381" y="5333187"/>
                <a:ext cx="2268442" cy="612732"/>
              </a:xfrm>
              <a:prstGeom prst="rect">
                <a:avLst/>
              </a:prstGeom>
              <a:blipFill>
                <a:blip r:embed="rId5"/>
                <a:stretch>
                  <a:fillRect b="-2083"/>
                </a:stretch>
              </a:blipFill>
            </p:spPr>
            <p:txBody>
              <a:bodyPr/>
              <a:lstStyle/>
              <a:p>
                <a:r>
                  <a:rPr lang="en-MX">
                    <a:noFill/>
                  </a:rPr>
                  <a:t> </a:t>
                </a:r>
              </a:p>
            </p:txBody>
          </p:sp>
        </mc:Fallback>
      </mc:AlternateContent>
      <mc:AlternateContent xmlns:mc="http://schemas.openxmlformats.org/markup-compatibility/2006" xmlns:a14="http://schemas.microsoft.com/office/drawing/2010/main">
        <mc:Choice Requires="a14">
          <p:sp>
            <p:nvSpPr>
              <p:cNvPr id="15" name="Rectangle 14">
                <a:extLst>
                  <a:ext uri="{FF2B5EF4-FFF2-40B4-BE49-F238E27FC236}">
                    <a16:creationId xmlns:a16="http://schemas.microsoft.com/office/drawing/2014/main" id="{72011A62-DAEE-8445-B26A-5C0BA749686E}"/>
                  </a:ext>
                </a:extLst>
              </p:cNvPr>
              <p:cNvSpPr/>
              <p:nvPr/>
            </p:nvSpPr>
            <p:spPr>
              <a:xfrm>
                <a:off x="5300399" y="5323131"/>
                <a:ext cx="2268442" cy="6127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unc>
                        <m:funcPr>
                          <m:ctrlPr>
                            <a:rPr lang="es-ES" i="1" smtClean="0">
                              <a:latin typeface="Cambria Math" panose="02040503050406030204" pitchFamily="18" charset="0"/>
                            </a:rPr>
                          </m:ctrlPr>
                        </m:funcPr>
                        <m:fName>
                          <m:r>
                            <m:rPr>
                              <m:sty m:val="p"/>
                            </m:rPr>
                            <a:rPr lang="es-ES">
                              <a:latin typeface="Cambria Math" panose="02040503050406030204" pitchFamily="18" charset="0"/>
                            </a:rPr>
                            <m:t>Pr</m:t>
                          </m:r>
                        </m:fName>
                        <m:e>
                          <m:sSub>
                            <m:sSubPr>
                              <m:ctrlPr>
                                <a:rPr lang="es-ES" i="1">
                                  <a:latin typeface="Cambria Math" panose="02040503050406030204" pitchFamily="18" charset="0"/>
                                </a:rPr>
                              </m:ctrlPr>
                            </m:sSubPr>
                            <m:e>
                              <m:d>
                                <m:dPr>
                                  <m:ctrlPr>
                                    <a:rPr lang="es-ES" i="1">
                                      <a:latin typeface="Cambria Math" panose="02040503050406030204" pitchFamily="18" charset="0"/>
                                    </a:rPr>
                                  </m:ctrlPr>
                                </m:dPr>
                                <m:e>
                                  <m:r>
                                    <a:rPr lang="es-ES" i="1">
                                      <a:latin typeface="Cambria Math" panose="02040503050406030204" pitchFamily="18" charset="0"/>
                                    </a:rPr>
                                    <m:t>𝐶𝐸</m:t>
                                  </m:r>
                                </m:e>
                              </m:d>
                            </m:e>
                            <m:sub>
                              <m:r>
                                <a:rPr lang="es-ES" b="0" i="1" smtClean="0">
                                  <a:latin typeface="Cambria Math" panose="02040503050406030204" pitchFamily="18" charset="0"/>
                                </a:rPr>
                                <m:t>𝐵</m:t>
                              </m:r>
                            </m:sub>
                          </m:sSub>
                        </m:e>
                      </m:func>
                      <m:r>
                        <a:rPr lang="es-ES" i="1">
                          <a:latin typeface="Cambria Math" panose="02040503050406030204" pitchFamily="18" charset="0"/>
                        </a:rPr>
                        <m:t>=</m:t>
                      </m:r>
                      <m:f>
                        <m:fPr>
                          <m:ctrlPr>
                            <a:rPr lang="es-ES" i="1">
                              <a:latin typeface="Cambria Math" panose="02040503050406030204" pitchFamily="18" charset="0"/>
                            </a:rPr>
                          </m:ctrlPr>
                        </m:fPr>
                        <m:num>
                          <m:r>
                            <a:rPr lang="es-ES" b="0" i="1" smtClean="0">
                              <a:latin typeface="Cambria Math" panose="02040503050406030204" pitchFamily="18" charset="0"/>
                            </a:rPr>
                            <m:t>2</m:t>
                          </m:r>
                        </m:num>
                        <m:den>
                          <m:r>
                            <a:rPr lang="es-ES" i="1">
                              <a:latin typeface="Cambria Math" panose="02040503050406030204" pitchFamily="18" charset="0"/>
                            </a:rPr>
                            <m:t>10</m:t>
                          </m:r>
                        </m:den>
                      </m:f>
                      <m:r>
                        <a:rPr lang="es-ES" i="1">
                          <a:latin typeface="Cambria Math" panose="02040503050406030204" pitchFamily="18" charset="0"/>
                        </a:rPr>
                        <m:t>=0.</m:t>
                      </m:r>
                      <m:r>
                        <a:rPr lang="es-ES" b="0" i="1" smtClean="0">
                          <a:latin typeface="Cambria Math" panose="02040503050406030204" pitchFamily="18" charset="0"/>
                        </a:rPr>
                        <m:t>2</m:t>
                      </m:r>
                    </m:oMath>
                  </m:oMathPara>
                </a14:m>
                <a:endParaRPr lang="en-MX" dirty="0"/>
              </a:p>
            </p:txBody>
          </p:sp>
        </mc:Choice>
        <mc:Fallback xmlns="">
          <p:sp>
            <p:nvSpPr>
              <p:cNvPr id="15" name="Rectangle 14">
                <a:extLst>
                  <a:ext uri="{FF2B5EF4-FFF2-40B4-BE49-F238E27FC236}">
                    <a16:creationId xmlns:a16="http://schemas.microsoft.com/office/drawing/2014/main" id="{72011A62-DAEE-8445-B26A-5C0BA749686E}"/>
                  </a:ext>
                </a:extLst>
              </p:cNvPr>
              <p:cNvSpPr>
                <a:spLocks noRot="1" noChangeAspect="1" noMove="1" noResize="1" noEditPoints="1" noAdjustHandles="1" noChangeArrowheads="1" noChangeShapeType="1" noTextEdit="1"/>
              </p:cNvSpPr>
              <p:nvPr/>
            </p:nvSpPr>
            <p:spPr>
              <a:xfrm>
                <a:off x="5300399" y="5323131"/>
                <a:ext cx="2268442" cy="612732"/>
              </a:xfrm>
              <a:prstGeom prst="rect">
                <a:avLst/>
              </a:prstGeom>
              <a:blipFill>
                <a:blip r:embed="rId6"/>
                <a:stretch>
                  <a:fillRect b="-2041"/>
                </a:stretch>
              </a:blipFill>
            </p:spPr>
            <p:txBody>
              <a:bodyPr/>
              <a:lstStyle/>
              <a:p>
                <a:r>
                  <a:rPr lang="en-MX">
                    <a:noFill/>
                  </a:rPr>
                  <a:t> </a:t>
                </a:r>
              </a:p>
            </p:txBody>
          </p:sp>
        </mc:Fallback>
      </mc:AlternateContent>
      <p:sp>
        <p:nvSpPr>
          <p:cNvPr id="13" name="Frame 12">
            <a:extLst>
              <a:ext uri="{FF2B5EF4-FFF2-40B4-BE49-F238E27FC236}">
                <a16:creationId xmlns:a16="http://schemas.microsoft.com/office/drawing/2014/main" id="{24986C61-9433-D04A-80E8-A46D92BF608F}"/>
              </a:ext>
            </a:extLst>
          </p:cNvPr>
          <p:cNvSpPr/>
          <p:nvPr/>
        </p:nvSpPr>
        <p:spPr>
          <a:xfrm>
            <a:off x="772363" y="5232107"/>
            <a:ext cx="2264018" cy="814891"/>
          </a:xfrm>
          <a:prstGeom prst="frame">
            <a:avLst>
              <a:gd name="adj1" fmla="val 640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X">
              <a:solidFill>
                <a:schemeClr val="tx1"/>
              </a:solidFill>
            </a:endParaRPr>
          </a:p>
        </p:txBody>
      </p:sp>
      <p:cxnSp>
        <p:nvCxnSpPr>
          <p:cNvPr id="16" name="Straight Arrow Connector 15">
            <a:extLst>
              <a:ext uri="{FF2B5EF4-FFF2-40B4-BE49-F238E27FC236}">
                <a16:creationId xmlns:a16="http://schemas.microsoft.com/office/drawing/2014/main" id="{F9E96344-2E07-D84D-ABEC-0E9AE9893EE7}"/>
              </a:ext>
            </a:extLst>
          </p:cNvPr>
          <p:cNvCxnSpPr/>
          <p:nvPr/>
        </p:nvCxnSpPr>
        <p:spPr>
          <a:xfrm flipH="1" flipV="1">
            <a:off x="2862470" y="5844209"/>
            <a:ext cx="626165" cy="6091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7" name="TextBox 16">
                <a:extLst>
                  <a:ext uri="{FF2B5EF4-FFF2-40B4-BE49-F238E27FC236}">
                    <a16:creationId xmlns:a16="http://schemas.microsoft.com/office/drawing/2014/main" id="{2650062A-19BB-3840-95D6-0B77E2C6E355}"/>
                  </a:ext>
                </a:extLst>
              </p:cNvPr>
              <p:cNvSpPr txBox="1"/>
              <p:nvPr/>
            </p:nvSpPr>
            <p:spPr>
              <a:xfrm>
                <a:off x="3488634" y="6282154"/>
                <a:ext cx="5071229" cy="830997"/>
              </a:xfrm>
              <a:prstGeom prst="rect">
                <a:avLst/>
              </a:prstGeom>
              <a:noFill/>
            </p:spPr>
            <p:txBody>
              <a:bodyPr wrap="square" rtlCol="0">
                <a:spAutoFit/>
              </a:bodyPr>
              <a:lstStyle/>
              <a:p>
                <a:r>
                  <a:rPr lang="en-MX"/>
                  <a:t>Highest probability</a:t>
                </a:r>
                <a:r>
                  <a:rPr lang="en-US" dirty="0"/>
                  <a:t> </a:t>
                </a:r>
              </a:p>
              <a:p>
                <a:r>
                  <a:rPr lang="en-US" sz="1100" dirty="0"/>
                  <a:t>for this given </a:t>
                </a:r>
                <a14:m>
                  <m:oMath xmlns:m="http://schemas.openxmlformats.org/officeDocument/2006/math">
                    <m:r>
                      <a:rPr lang="es-ES" sz="1100" i="1">
                        <a:latin typeface="Cambria Math" panose="02040503050406030204" pitchFamily="18" charset="0"/>
                      </a:rPr>
                      <m:t>𝜆</m:t>
                    </m:r>
                  </m:oMath>
                </a14:m>
                <a:r>
                  <a:rPr lang="en-US" sz="1100" dirty="0"/>
                  <a:t> used in the NMB calculation</a:t>
                </a:r>
              </a:p>
              <a:p>
                <a:endParaRPr lang="en-MX" dirty="0"/>
              </a:p>
            </p:txBody>
          </p:sp>
        </mc:Choice>
        <mc:Fallback>
          <p:sp>
            <p:nvSpPr>
              <p:cNvPr id="17" name="TextBox 16">
                <a:extLst>
                  <a:ext uri="{FF2B5EF4-FFF2-40B4-BE49-F238E27FC236}">
                    <a16:creationId xmlns:a16="http://schemas.microsoft.com/office/drawing/2014/main" id="{2650062A-19BB-3840-95D6-0B77E2C6E355}"/>
                  </a:ext>
                </a:extLst>
              </p:cNvPr>
              <p:cNvSpPr txBox="1">
                <a:spLocks noRot="1" noChangeAspect="1" noMove="1" noResize="1" noEditPoints="1" noAdjustHandles="1" noChangeArrowheads="1" noChangeShapeType="1" noTextEdit="1"/>
              </p:cNvSpPr>
              <p:nvPr/>
            </p:nvSpPr>
            <p:spPr>
              <a:xfrm>
                <a:off x="3488634" y="6282154"/>
                <a:ext cx="5071229" cy="830997"/>
              </a:xfrm>
              <a:prstGeom prst="rect">
                <a:avLst/>
              </a:prstGeom>
              <a:blipFill>
                <a:blip r:embed="rId7"/>
                <a:stretch>
                  <a:fillRect l="-1000" t="-303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Rectangle 17">
                <a:extLst>
                  <a:ext uri="{FF2B5EF4-FFF2-40B4-BE49-F238E27FC236}">
                    <a16:creationId xmlns:a16="http://schemas.microsoft.com/office/drawing/2014/main" id="{D435F1DE-C12E-3C40-B301-B429779EC24A}"/>
                  </a:ext>
                </a:extLst>
              </p:cNvPr>
              <p:cNvSpPr/>
              <p:nvPr/>
            </p:nvSpPr>
            <p:spPr>
              <a:xfrm>
                <a:off x="772363" y="1251475"/>
                <a:ext cx="998222"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s-ES" b="0" i="1" smtClean="0">
                          <a:latin typeface="Cambria Math" panose="02040503050406030204" pitchFamily="18" charset="0"/>
                        </a:rPr>
                        <m:t>𝑁</m:t>
                      </m:r>
                      <m:r>
                        <a:rPr lang="es-ES" b="0" i="1" smtClean="0">
                          <a:latin typeface="Cambria Math" panose="02040503050406030204" pitchFamily="18" charset="0"/>
                        </a:rPr>
                        <m:t>=10</m:t>
                      </m:r>
                    </m:oMath>
                  </m:oMathPara>
                </a14:m>
                <a:endParaRPr lang="en-MX" dirty="0"/>
              </a:p>
            </p:txBody>
          </p:sp>
        </mc:Choice>
        <mc:Fallback xmlns="">
          <p:sp>
            <p:nvSpPr>
              <p:cNvPr id="18" name="Rectangle 17">
                <a:extLst>
                  <a:ext uri="{FF2B5EF4-FFF2-40B4-BE49-F238E27FC236}">
                    <a16:creationId xmlns:a16="http://schemas.microsoft.com/office/drawing/2014/main" id="{D435F1DE-C12E-3C40-B301-B429779EC24A}"/>
                  </a:ext>
                </a:extLst>
              </p:cNvPr>
              <p:cNvSpPr>
                <a:spLocks noRot="1" noChangeAspect="1" noMove="1" noResize="1" noEditPoints="1" noAdjustHandles="1" noChangeArrowheads="1" noChangeShapeType="1" noTextEdit="1"/>
              </p:cNvSpPr>
              <p:nvPr/>
            </p:nvSpPr>
            <p:spPr>
              <a:xfrm>
                <a:off x="772363" y="1251475"/>
                <a:ext cx="998222" cy="369332"/>
              </a:xfrm>
              <a:prstGeom prst="rect">
                <a:avLst/>
              </a:prstGeom>
              <a:blipFill>
                <a:blip r:embed="rId8"/>
                <a:stretch>
                  <a:fillRect/>
                </a:stretch>
              </a:blipFill>
            </p:spPr>
            <p:txBody>
              <a:bodyPr/>
              <a:lstStyle/>
              <a:p>
                <a:r>
                  <a:rPr lang="en-MX">
                    <a:noFill/>
                  </a:rPr>
                  <a:t> </a:t>
                </a:r>
              </a:p>
            </p:txBody>
          </p:sp>
        </mc:Fallback>
      </mc:AlternateContent>
      <mc:AlternateContent xmlns:mc="http://schemas.openxmlformats.org/markup-compatibility/2006" xmlns:a14="http://schemas.microsoft.com/office/drawing/2010/main">
        <mc:Choice Requires="a14">
          <p:sp>
            <p:nvSpPr>
              <p:cNvPr id="21" name="Rectangle 20">
                <a:extLst>
                  <a:ext uri="{FF2B5EF4-FFF2-40B4-BE49-F238E27FC236}">
                    <a16:creationId xmlns:a16="http://schemas.microsoft.com/office/drawing/2014/main" id="{DA5EE102-DDED-6146-9718-A712898A9888}"/>
                  </a:ext>
                </a:extLst>
              </p:cNvPr>
              <p:cNvSpPr/>
              <p:nvPr/>
            </p:nvSpPr>
            <p:spPr>
              <a:xfrm>
                <a:off x="5979352" y="928334"/>
                <a:ext cx="1018036"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s-ES" b="0" i="1" smtClean="0">
                              <a:latin typeface="Cambria Math" panose="02040503050406030204" pitchFamily="18" charset="0"/>
                            </a:rPr>
                          </m:ctrlPr>
                        </m:sSubPr>
                        <m:e>
                          <m:r>
                            <a:rPr lang="es-ES" b="0" i="1" smtClean="0">
                              <a:latin typeface="Cambria Math" panose="02040503050406030204" pitchFamily="18" charset="0"/>
                            </a:rPr>
                            <m:t>𝑁</m:t>
                          </m:r>
                        </m:e>
                        <m:sub>
                          <m:r>
                            <a:rPr lang="es-ES" b="0" i="1" smtClean="0">
                              <a:latin typeface="Cambria Math" panose="02040503050406030204" pitchFamily="18" charset="0"/>
                            </a:rPr>
                            <m:t>𝐴</m:t>
                          </m:r>
                        </m:sub>
                      </m:sSub>
                      <m:r>
                        <a:rPr lang="es-ES" b="0" i="1" smtClean="0">
                          <a:latin typeface="Cambria Math" panose="02040503050406030204" pitchFamily="18" charset="0"/>
                        </a:rPr>
                        <m:t>=5;</m:t>
                      </m:r>
                    </m:oMath>
                  </m:oMathPara>
                </a14:m>
                <a:endParaRPr lang="en-MX" dirty="0"/>
              </a:p>
            </p:txBody>
          </p:sp>
        </mc:Choice>
        <mc:Fallback xmlns="">
          <p:sp>
            <p:nvSpPr>
              <p:cNvPr id="21" name="Rectangle 20">
                <a:extLst>
                  <a:ext uri="{FF2B5EF4-FFF2-40B4-BE49-F238E27FC236}">
                    <a16:creationId xmlns:a16="http://schemas.microsoft.com/office/drawing/2014/main" id="{DA5EE102-DDED-6146-9718-A712898A9888}"/>
                  </a:ext>
                </a:extLst>
              </p:cNvPr>
              <p:cNvSpPr>
                <a:spLocks noRot="1" noChangeAspect="1" noMove="1" noResize="1" noEditPoints="1" noAdjustHandles="1" noChangeArrowheads="1" noChangeShapeType="1" noTextEdit="1"/>
              </p:cNvSpPr>
              <p:nvPr/>
            </p:nvSpPr>
            <p:spPr>
              <a:xfrm>
                <a:off x="5979352" y="928334"/>
                <a:ext cx="1018036" cy="369332"/>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Rectangle 21">
                <a:extLst>
                  <a:ext uri="{FF2B5EF4-FFF2-40B4-BE49-F238E27FC236}">
                    <a16:creationId xmlns:a16="http://schemas.microsoft.com/office/drawing/2014/main" id="{C3BEA018-60F3-E74E-8425-D627798B21C4}"/>
                  </a:ext>
                </a:extLst>
              </p:cNvPr>
              <p:cNvSpPr/>
              <p:nvPr/>
            </p:nvSpPr>
            <p:spPr>
              <a:xfrm>
                <a:off x="6790099" y="933240"/>
                <a:ext cx="103393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s-ES" b="0" i="1" smtClean="0">
                              <a:latin typeface="Cambria Math" panose="02040503050406030204" pitchFamily="18" charset="0"/>
                            </a:rPr>
                          </m:ctrlPr>
                        </m:sSubPr>
                        <m:e>
                          <m:r>
                            <a:rPr lang="es-ES" b="0" i="1" smtClean="0">
                              <a:latin typeface="Cambria Math" panose="02040503050406030204" pitchFamily="18" charset="0"/>
                            </a:rPr>
                            <m:t>𝑁</m:t>
                          </m:r>
                        </m:e>
                        <m:sub>
                          <m:r>
                            <a:rPr lang="es-ES" b="0" i="1" smtClean="0">
                              <a:latin typeface="Cambria Math" panose="02040503050406030204" pitchFamily="18" charset="0"/>
                            </a:rPr>
                            <m:t>𝐵</m:t>
                          </m:r>
                        </m:sub>
                      </m:sSub>
                      <m:r>
                        <a:rPr lang="es-ES" b="0" i="1" smtClean="0">
                          <a:latin typeface="Cambria Math" panose="02040503050406030204" pitchFamily="18" charset="0"/>
                        </a:rPr>
                        <m:t>=3;</m:t>
                      </m:r>
                    </m:oMath>
                  </m:oMathPara>
                </a14:m>
                <a:endParaRPr lang="en-MX" dirty="0"/>
              </a:p>
            </p:txBody>
          </p:sp>
        </mc:Choice>
        <mc:Fallback xmlns="">
          <p:sp>
            <p:nvSpPr>
              <p:cNvPr id="22" name="Rectangle 21">
                <a:extLst>
                  <a:ext uri="{FF2B5EF4-FFF2-40B4-BE49-F238E27FC236}">
                    <a16:creationId xmlns:a16="http://schemas.microsoft.com/office/drawing/2014/main" id="{C3BEA018-60F3-E74E-8425-D627798B21C4}"/>
                  </a:ext>
                </a:extLst>
              </p:cNvPr>
              <p:cNvSpPr>
                <a:spLocks noRot="1" noChangeAspect="1" noMove="1" noResize="1" noEditPoints="1" noAdjustHandles="1" noChangeArrowheads="1" noChangeShapeType="1" noTextEdit="1"/>
              </p:cNvSpPr>
              <p:nvPr/>
            </p:nvSpPr>
            <p:spPr>
              <a:xfrm>
                <a:off x="6790099" y="933240"/>
                <a:ext cx="1033937" cy="369332"/>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Rectangle 22">
                <a:extLst>
                  <a:ext uri="{FF2B5EF4-FFF2-40B4-BE49-F238E27FC236}">
                    <a16:creationId xmlns:a16="http://schemas.microsoft.com/office/drawing/2014/main" id="{DC7C5CEB-2D7E-C244-BF92-20DEA12B90AA}"/>
                  </a:ext>
                </a:extLst>
              </p:cNvPr>
              <p:cNvSpPr/>
              <p:nvPr/>
            </p:nvSpPr>
            <p:spPr>
              <a:xfrm>
                <a:off x="7602743" y="929036"/>
                <a:ext cx="95712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s-ES" b="0" i="1" smtClean="0">
                              <a:latin typeface="Cambria Math" panose="02040503050406030204" pitchFamily="18" charset="0"/>
                            </a:rPr>
                          </m:ctrlPr>
                        </m:sSubPr>
                        <m:e>
                          <m:r>
                            <a:rPr lang="es-ES" b="0" i="1" smtClean="0">
                              <a:latin typeface="Cambria Math" panose="02040503050406030204" pitchFamily="18" charset="0"/>
                            </a:rPr>
                            <m:t>𝑁</m:t>
                          </m:r>
                        </m:e>
                        <m:sub>
                          <m:r>
                            <a:rPr lang="es-ES" b="0" i="1" smtClean="0">
                              <a:latin typeface="Cambria Math" panose="02040503050406030204" pitchFamily="18" charset="0"/>
                            </a:rPr>
                            <m:t>𝐶</m:t>
                          </m:r>
                        </m:sub>
                      </m:sSub>
                      <m:r>
                        <a:rPr lang="es-ES" b="0" i="1" smtClean="0">
                          <a:latin typeface="Cambria Math" panose="02040503050406030204" pitchFamily="18" charset="0"/>
                        </a:rPr>
                        <m:t>=2</m:t>
                      </m:r>
                    </m:oMath>
                  </m:oMathPara>
                </a14:m>
                <a:endParaRPr lang="en-MX" dirty="0"/>
              </a:p>
            </p:txBody>
          </p:sp>
        </mc:Choice>
        <mc:Fallback xmlns="">
          <p:sp>
            <p:nvSpPr>
              <p:cNvPr id="23" name="Rectangle 22">
                <a:extLst>
                  <a:ext uri="{FF2B5EF4-FFF2-40B4-BE49-F238E27FC236}">
                    <a16:creationId xmlns:a16="http://schemas.microsoft.com/office/drawing/2014/main" id="{DC7C5CEB-2D7E-C244-BF92-20DEA12B90AA}"/>
                  </a:ext>
                </a:extLst>
              </p:cNvPr>
              <p:cNvSpPr>
                <a:spLocks noRot="1" noChangeAspect="1" noMove="1" noResize="1" noEditPoints="1" noAdjustHandles="1" noChangeArrowheads="1" noChangeShapeType="1" noTextEdit="1"/>
              </p:cNvSpPr>
              <p:nvPr/>
            </p:nvSpPr>
            <p:spPr>
              <a:xfrm>
                <a:off x="7602743" y="929036"/>
                <a:ext cx="957121" cy="369332"/>
              </a:xfrm>
              <a:prstGeom prst="rect">
                <a:avLst/>
              </a:prstGeom>
              <a:blipFill>
                <a:blip r:embed="rId11"/>
                <a:stretch>
                  <a:fillRect/>
                </a:stretch>
              </a:blipFill>
            </p:spPr>
            <p:txBody>
              <a:bodyPr/>
              <a:lstStyle/>
              <a:p>
                <a:r>
                  <a:rPr lang="en-US">
                    <a:noFill/>
                  </a:rPr>
                  <a:t> </a:t>
                </a:r>
              </a:p>
            </p:txBody>
          </p:sp>
        </mc:Fallback>
      </mc:AlternateContent>
      <p:sp>
        <p:nvSpPr>
          <p:cNvPr id="19" name="Rounded Rectangle 18">
            <a:extLst>
              <a:ext uri="{FF2B5EF4-FFF2-40B4-BE49-F238E27FC236}">
                <a16:creationId xmlns:a16="http://schemas.microsoft.com/office/drawing/2014/main" id="{94E1248D-7CAE-4142-A4A9-08DC92CFAA68}"/>
              </a:ext>
            </a:extLst>
          </p:cNvPr>
          <p:cNvSpPr/>
          <p:nvPr/>
        </p:nvSpPr>
        <p:spPr>
          <a:xfrm>
            <a:off x="7792990" y="1441813"/>
            <a:ext cx="1315573" cy="3851563"/>
          </a:xfrm>
          <a:prstGeom prst="round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ounded Rectangle 19">
            <a:extLst>
              <a:ext uri="{FF2B5EF4-FFF2-40B4-BE49-F238E27FC236}">
                <a16:creationId xmlns:a16="http://schemas.microsoft.com/office/drawing/2014/main" id="{1DFF0683-FFCB-2944-B3A2-647100AD7C36}"/>
              </a:ext>
            </a:extLst>
          </p:cNvPr>
          <p:cNvSpPr/>
          <p:nvPr/>
        </p:nvSpPr>
        <p:spPr>
          <a:xfrm>
            <a:off x="5414117" y="1431757"/>
            <a:ext cx="2378873" cy="3851563"/>
          </a:xfrm>
          <a:prstGeom prst="roundRect">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099106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1"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6"/>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5" grpId="0"/>
      <p:bldP spid="13" grpId="0" animBg="1"/>
      <p:bldP spid="17" grpId="0"/>
      <p:bldP spid="18" grpId="0"/>
      <p:bldP spid="21" grpId="0"/>
      <p:bldP spid="22" grpId="0"/>
      <p:bldP spid="23" grpId="0"/>
      <p:bldP spid="19" grpId="1" animBg="1"/>
      <p:bldP spid="20" grpId="1"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69AD46A9-8605-5542-9686-A9EA7B9E757E}"/>
              </a:ext>
            </a:extLst>
          </p:cNvPr>
          <p:cNvPicPr>
            <a:picLocks noChangeAspect="1"/>
          </p:cNvPicPr>
          <p:nvPr/>
        </p:nvPicPr>
        <p:blipFill rotWithShape="1">
          <a:blip r:embed="rId2"/>
          <a:srcRect t="7743" b="3440"/>
          <a:stretch/>
        </p:blipFill>
        <p:spPr>
          <a:xfrm>
            <a:off x="906104" y="2125266"/>
            <a:ext cx="7331792" cy="3907136"/>
          </a:xfrm>
          <a:prstGeom prst="rect">
            <a:avLst/>
          </a:prstGeom>
        </p:spPr>
      </p:pic>
      <p:sp>
        <p:nvSpPr>
          <p:cNvPr id="2" name="Title 1">
            <a:extLst>
              <a:ext uri="{FF2B5EF4-FFF2-40B4-BE49-F238E27FC236}">
                <a16:creationId xmlns:a16="http://schemas.microsoft.com/office/drawing/2014/main" id="{469F8F85-BB9C-144B-B455-45C21FCBD859}"/>
              </a:ext>
            </a:extLst>
          </p:cNvPr>
          <p:cNvSpPr>
            <a:spLocks noGrp="1"/>
          </p:cNvSpPr>
          <p:nvPr>
            <p:ph type="title"/>
          </p:nvPr>
        </p:nvSpPr>
        <p:spPr/>
        <p:txBody>
          <a:bodyPr>
            <a:normAutofit fontScale="90000"/>
          </a:bodyPr>
          <a:lstStyle/>
          <a:p>
            <a:r>
              <a:rPr lang="en-US" dirty="0">
                <a:latin typeface="Arial" panose="020B0604020202020204" pitchFamily="34" charset="0"/>
                <a:cs typeface="Arial" panose="020B0604020202020204" pitchFamily="34" charset="0"/>
              </a:rPr>
              <a:t>Cost-effectiveness acceptability curves (CEACs)</a:t>
            </a:r>
            <a:endParaRPr lang="en-US" dirty="0"/>
          </a:p>
        </p:txBody>
      </p:sp>
    </p:spTree>
    <p:extLst>
      <p:ext uri="{BB962C8B-B14F-4D97-AF65-F5344CB8AC3E}">
        <p14:creationId xmlns:p14="http://schemas.microsoft.com/office/powerpoint/2010/main" val="416166389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69AD46A9-8605-5542-9686-A9EA7B9E757E}"/>
              </a:ext>
            </a:extLst>
          </p:cNvPr>
          <p:cNvPicPr>
            <a:picLocks noChangeAspect="1"/>
          </p:cNvPicPr>
          <p:nvPr/>
        </p:nvPicPr>
        <p:blipFill rotWithShape="1">
          <a:blip r:embed="rId2"/>
          <a:srcRect t="7743" b="3440"/>
          <a:stretch/>
        </p:blipFill>
        <p:spPr>
          <a:xfrm>
            <a:off x="906104" y="2125266"/>
            <a:ext cx="7331792" cy="3907136"/>
          </a:xfrm>
          <a:prstGeom prst="rect">
            <a:avLst/>
          </a:prstGeom>
        </p:spPr>
      </p:pic>
      <p:sp>
        <p:nvSpPr>
          <p:cNvPr id="2" name="Title 1">
            <a:extLst>
              <a:ext uri="{FF2B5EF4-FFF2-40B4-BE49-F238E27FC236}">
                <a16:creationId xmlns:a16="http://schemas.microsoft.com/office/drawing/2014/main" id="{469F8F85-BB9C-144B-B455-45C21FCBD859}"/>
              </a:ext>
            </a:extLst>
          </p:cNvPr>
          <p:cNvSpPr>
            <a:spLocks noGrp="1"/>
          </p:cNvSpPr>
          <p:nvPr>
            <p:ph type="title"/>
          </p:nvPr>
        </p:nvSpPr>
        <p:spPr/>
        <p:txBody>
          <a:bodyPr>
            <a:normAutofit fontScale="90000"/>
          </a:bodyPr>
          <a:lstStyle/>
          <a:p>
            <a:r>
              <a:rPr lang="en-US" dirty="0">
                <a:latin typeface="Arial" panose="020B0604020202020204" pitchFamily="34" charset="0"/>
                <a:cs typeface="Arial" panose="020B0604020202020204" pitchFamily="34" charset="0"/>
              </a:rPr>
              <a:t>Cost-effectiveness acceptability curves (CEACs)</a:t>
            </a:r>
            <a:endParaRPr lang="en-US" dirty="0"/>
          </a:p>
        </p:txBody>
      </p:sp>
      <p:sp>
        <p:nvSpPr>
          <p:cNvPr id="7" name="Frame 6">
            <a:extLst>
              <a:ext uri="{FF2B5EF4-FFF2-40B4-BE49-F238E27FC236}">
                <a16:creationId xmlns:a16="http://schemas.microsoft.com/office/drawing/2014/main" id="{4EAAE61A-6A71-3B47-BEC0-B053E4EC8850}"/>
              </a:ext>
            </a:extLst>
          </p:cNvPr>
          <p:cNvSpPr/>
          <p:nvPr/>
        </p:nvSpPr>
        <p:spPr>
          <a:xfrm>
            <a:off x="3827203" y="2103144"/>
            <a:ext cx="221227" cy="3410910"/>
          </a:xfrm>
          <a:prstGeom prst="frame">
            <a:avLst>
              <a:gd name="adj1" fmla="val 6314"/>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tx1"/>
              </a:solidFill>
            </a:endParaRPr>
          </a:p>
        </p:txBody>
      </p:sp>
    </p:spTree>
    <p:extLst>
      <p:ext uri="{BB962C8B-B14F-4D97-AF65-F5344CB8AC3E}">
        <p14:creationId xmlns:p14="http://schemas.microsoft.com/office/powerpoint/2010/main" val="336503852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6FFBEA-2735-2643-9C24-A679676C9961}"/>
              </a:ext>
            </a:extLst>
          </p:cNvPr>
          <p:cNvSpPr>
            <a:spLocks noGrp="1"/>
          </p:cNvSpPr>
          <p:nvPr>
            <p:ph type="title"/>
          </p:nvPr>
        </p:nvSpPr>
        <p:spPr>
          <a:xfrm>
            <a:off x="660400" y="274638"/>
            <a:ext cx="8483600" cy="1143000"/>
          </a:xfrm>
        </p:spPr>
        <p:txBody>
          <a:bodyPr/>
          <a:lstStyle/>
          <a:p>
            <a:r>
              <a:rPr lang="en-US" sz="3600" dirty="0"/>
              <a:t>Cost-Effectiveness Acceptability </a:t>
            </a:r>
            <a:r>
              <a:rPr lang="en-US" sz="3600" b="1" dirty="0"/>
              <a:t>Frontier</a:t>
            </a:r>
            <a:r>
              <a:rPr lang="en-US" sz="3600" dirty="0"/>
              <a:t> (CEA</a:t>
            </a:r>
            <a:r>
              <a:rPr lang="en-US" sz="3600" b="1" dirty="0"/>
              <a:t>F</a:t>
            </a:r>
            <a:r>
              <a:rPr lang="en-US" sz="3600" dirty="0"/>
              <a:t>)</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FA887BB9-8291-0840-B833-272228E3F517}"/>
                  </a:ext>
                </a:extLst>
              </p:cNvPr>
              <p:cNvSpPr>
                <a:spLocks noGrp="1"/>
              </p:cNvSpPr>
              <p:nvPr>
                <p:ph idx="1"/>
              </p:nvPr>
            </p:nvSpPr>
            <p:spPr>
              <a:xfrm>
                <a:off x="840432" y="1417638"/>
                <a:ext cx="8303568" cy="4983162"/>
              </a:xfrm>
            </p:spPr>
            <p:txBody>
              <a:bodyPr>
                <a:normAutofit fontScale="92500"/>
              </a:bodyPr>
              <a:lstStyle/>
              <a:p>
                <a:endParaRPr lang="en-US" dirty="0"/>
              </a:p>
              <a:p>
                <a:r>
                  <a:rPr lang="en-US" dirty="0"/>
                  <a:t>CEAF displays which strategy has </a:t>
                </a:r>
                <a:r>
                  <a:rPr lang="en-US" u="sng" dirty="0"/>
                  <a:t>highest expected</a:t>
                </a:r>
                <a:r>
                  <a:rPr lang="en-US" dirty="0"/>
                  <a:t> net benefit given a certain WTP threshold</a:t>
                </a:r>
              </a:p>
              <a:p>
                <a:endParaRPr lang="en-US" dirty="0"/>
              </a:p>
              <a:p>
                <a:r>
                  <a:rPr lang="en-US" dirty="0"/>
                  <a:t>Let </a:t>
                </a:r>
                <a14:m>
                  <m:oMath xmlns:m="http://schemas.openxmlformats.org/officeDocument/2006/math">
                    <m:sSub>
                      <m:sSubPr>
                        <m:ctrlPr>
                          <a:rPr lang="es-ES" b="0" i="1" dirty="0" smtClean="0">
                            <a:latin typeface="Cambria Math" panose="02040503050406030204" pitchFamily="18" charset="0"/>
                          </a:rPr>
                        </m:ctrlPr>
                      </m:sSubPr>
                      <m:e>
                        <m:r>
                          <a:rPr lang="es-ES" b="0" i="1" dirty="0" smtClean="0">
                            <a:latin typeface="Cambria Math" panose="02040503050406030204" pitchFamily="18" charset="0"/>
                          </a:rPr>
                          <m:t>𝑁𝑀</m:t>
                        </m:r>
                        <m:r>
                          <a:rPr lang="en-US" i="1" dirty="0" smtClean="0">
                            <a:latin typeface="Cambria Math" panose="02040503050406030204" pitchFamily="18" charset="0"/>
                          </a:rPr>
                          <m:t>𝐵</m:t>
                        </m:r>
                      </m:e>
                      <m:sub>
                        <m:r>
                          <a:rPr lang="es-ES" b="0" i="1" dirty="0" smtClean="0">
                            <a:latin typeface="Cambria Math" panose="02040503050406030204" pitchFamily="18" charset="0"/>
                          </a:rPr>
                          <m:t>𝑖</m:t>
                        </m:r>
                        <m:r>
                          <a:rPr lang="es-ES" b="0" i="1" dirty="0" smtClean="0">
                            <a:latin typeface="Cambria Math" panose="02040503050406030204" pitchFamily="18" charset="0"/>
                          </a:rPr>
                          <m:t>,</m:t>
                        </m:r>
                        <m:r>
                          <a:rPr lang="es-ES" b="0" i="1" dirty="0" smtClean="0">
                            <a:latin typeface="Cambria Math" panose="02040503050406030204" pitchFamily="18" charset="0"/>
                          </a:rPr>
                          <m:t>𝑑</m:t>
                        </m:r>
                      </m:sub>
                    </m:sSub>
                  </m:oMath>
                </a14:m>
                <a:r>
                  <a:rPr lang="en-US" dirty="0"/>
                  <a:t> be the NMB for the </a:t>
                </a:r>
                <a14:m>
                  <m:oMath xmlns:m="http://schemas.openxmlformats.org/officeDocument/2006/math">
                    <m:r>
                      <a:rPr lang="en-US" i="1" dirty="0" smtClean="0">
                        <a:latin typeface="Cambria Math" panose="02040503050406030204" pitchFamily="18" charset="0"/>
                      </a:rPr>
                      <m:t>𝑖</m:t>
                    </m:r>
                  </m:oMath>
                </a14:m>
                <a:r>
                  <a:rPr lang="en-US" dirty="0"/>
                  <a:t>-</a:t>
                </a:r>
                <a:r>
                  <a:rPr lang="en-US" dirty="0" err="1"/>
                  <a:t>th</a:t>
                </a:r>
                <a:r>
                  <a:rPr lang="en-US" dirty="0"/>
                  <a:t> simulation of the PSA data set for strategy </a:t>
                </a:r>
                <a14:m>
                  <m:oMath xmlns:m="http://schemas.openxmlformats.org/officeDocument/2006/math">
                    <m:r>
                      <a:rPr lang="en-US" i="1" dirty="0" smtClean="0">
                        <a:latin typeface="Cambria Math" panose="02040503050406030204" pitchFamily="18" charset="0"/>
                      </a:rPr>
                      <m:t>𝑑</m:t>
                    </m:r>
                  </m:oMath>
                </a14:m>
                <a:r>
                  <a:rPr lang="en-US" dirty="0"/>
                  <a:t>, </a:t>
                </a:r>
              </a:p>
              <a:p>
                <a:pPr marL="114300" indent="0">
                  <a:buNone/>
                </a:pPr>
                <a:r>
                  <a:rPr lang="en-US" dirty="0"/>
                  <a:t>	and </a:t>
                </a:r>
                <a14:m>
                  <m:oMath xmlns:m="http://schemas.openxmlformats.org/officeDocument/2006/math">
                    <m:sSub>
                      <m:sSubPr>
                        <m:ctrlPr>
                          <a:rPr lang="es-ES" i="1">
                            <a:latin typeface="Cambria Math" panose="02040503050406030204" pitchFamily="18" charset="0"/>
                          </a:rPr>
                        </m:ctrlPr>
                      </m:sSubPr>
                      <m:e>
                        <m:acc>
                          <m:accPr>
                            <m:chr m:val="̅"/>
                            <m:ctrlPr>
                              <a:rPr lang="es-ES" i="1">
                                <a:latin typeface="Cambria Math" panose="02040503050406030204" pitchFamily="18" charset="0"/>
                              </a:rPr>
                            </m:ctrlPr>
                          </m:accPr>
                          <m:e>
                            <m:r>
                              <a:rPr lang="es-ES" i="1">
                                <a:latin typeface="Cambria Math" panose="02040503050406030204" pitchFamily="18" charset="0"/>
                              </a:rPr>
                              <m:t>𝑁𝑀𝐵</m:t>
                            </m:r>
                          </m:e>
                        </m:acc>
                      </m:e>
                      <m:sub>
                        <m:r>
                          <a:rPr lang="es-ES" i="1">
                            <a:latin typeface="Cambria Math" panose="02040503050406030204" pitchFamily="18" charset="0"/>
                          </a:rPr>
                          <m:t>𝑑</m:t>
                        </m:r>
                      </m:sub>
                    </m:sSub>
                    <m:r>
                      <a:rPr lang="es-ES" i="1">
                        <a:latin typeface="Cambria Math" panose="02040503050406030204" pitchFamily="18" charset="0"/>
                      </a:rPr>
                      <m:t> </m:t>
                    </m:r>
                  </m:oMath>
                </a14:m>
                <a:r>
                  <a:rPr lang="en-US" dirty="0"/>
                  <a:t>be the expected NMB of all </a:t>
                </a:r>
                <a14:m>
                  <m:oMath xmlns:m="http://schemas.openxmlformats.org/officeDocument/2006/math">
                    <m:r>
                      <a:rPr lang="en-US" i="1" dirty="0" smtClean="0">
                        <a:latin typeface="Cambria Math" panose="02040503050406030204" pitchFamily="18" charset="0"/>
                      </a:rPr>
                      <m:t>𝐷</m:t>
                    </m:r>
                  </m:oMath>
                </a14:m>
                <a:r>
                  <a:rPr lang="en-US" dirty="0"/>
                  <a:t> strategies averaged across all </a:t>
                </a:r>
                <a14:m>
                  <m:oMath xmlns:m="http://schemas.openxmlformats.org/officeDocument/2006/math">
                    <m:r>
                      <a:rPr lang="en-US" i="1" dirty="0" smtClean="0">
                        <a:latin typeface="Cambria Math" panose="02040503050406030204" pitchFamily="18" charset="0"/>
                      </a:rPr>
                      <m:t>𝑁</m:t>
                    </m:r>
                  </m:oMath>
                </a14:m>
                <a:r>
                  <a:rPr lang="en-US" dirty="0"/>
                  <a:t> simulations of a PSA, where the expected </a:t>
                </a:r>
                <a14:m>
                  <m:oMath xmlns:m="http://schemas.openxmlformats.org/officeDocument/2006/math">
                    <m:sSub>
                      <m:sSubPr>
                        <m:ctrlPr>
                          <a:rPr lang="es-ES" i="1">
                            <a:latin typeface="Cambria Math" panose="02040503050406030204" pitchFamily="18" charset="0"/>
                          </a:rPr>
                        </m:ctrlPr>
                      </m:sSubPr>
                      <m:e>
                        <m:acc>
                          <m:accPr>
                            <m:chr m:val="̅"/>
                            <m:ctrlPr>
                              <a:rPr lang="es-ES" i="1">
                                <a:latin typeface="Cambria Math" panose="02040503050406030204" pitchFamily="18" charset="0"/>
                              </a:rPr>
                            </m:ctrlPr>
                          </m:accPr>
                          <m:e>
                            <m:r>
                              <a:rPr lang="es-ES" i="1">
                                <a:latin typeface="Cambria Math" panose="02040503050406030204" pitchFamily="18" charset="0"/>
                              </a:rPr>
                              <m:t>𝑁𝑀𝐵</m:t>
                            </m:r>
                          </m:e>
                        </m:acc>
                      </m:e>
                      <m:sub>
                        <m:r>
                          <a:rPr lang="es-ES" i="1">
                            <a:latin typeface="Cambria Math" panose="02040503050406030204" pitchFamily="18" charset="0"/>
                          </a:rPr>
                          <m:t>𝑑</m:t>
                        </m:r>
                      </m:sub>
                    </m:sSub>
                  </m:oMath>
                </a14:m>
                <a:r>
                  <a:rPr lang="en-US" dirty="0"/>
                  <a:t>is defined as</a:t>
                </a:r>
              </a:p>
              <a:p>
                <a:pPr marL="114300" indent="0">
                  <a:buNone/>
                </a:pPr>
                <a14:m>
                  <m:oMathPara xmlns:m="http://schemas.openxmlformats.org/officeDocument/2006/math">
                    <m:oMathParaPr>
                      <m:jc m:val="centerGroup"/>
                    </m:oMathParaPr>
                    <m:oMath xmlns:m="http://schemas.openxmlformats.org/officeDocument/2006/math">
                      <m:sSub>
                        <m:sSubPr>
                          <m:ctrlPr>
                            <a:rPr lang="es-ES" b="0" i="1" smtClean="0">
                              <a:latin typeface="Cambria Math" panose="02040503050406030204" pitchFamily="18" charset="0"/>
                            </a:rPr>
                          </m:ctrlPr>
                        </m:sSubPr>
                        <m:e>
                          <m:acc>
                            <m:accPr>
                              <m:chr m:val="̅"/>
                              <m:ctrlPr>
                                <a:rPr lang="es-ES" i="1">
                                  <a:latin typeface="Cambria Math" panose="02040503050406030204" pitchFamily="18" charset="0"/>
                                </a:rPr>
                              </m:ctrlPr>
                            </m:accPr>
                            <m:e>
                              <m:r>
                                <a:rPr lang="es-ES" i="1">
                                  <a:latin typeface="Cambria Math" panose="02040503050406030204" pitchFamily="18" charset="0"/>
                                </a:rPr>
                                <m:t>𝑁𝑀</m:t>
                              </m:r>
                              <m:r>
                                <a:rPr lang="es-ES" b="0" i="1" smtClean="0">
                                  <a:latin typeface="Cambria Math" panose="02040503050406030204" pitchFamily="18" charset="0"/>
                                </a:rPr>
                                <m:t>𝐵</m:t>
                              </m:r>
                            </m:e>
                          </m:acc>
                        </m:e>
                        <m:sub>
                          <m:r>
                            <a:rPr lang="es-ES" b="0" i="1" smtClean="0">
                              <a:latin typeface="Cambria Math" panose="02040503050406030204" pitchFamily="18" charset="0"/>
                            </a:rPr>
                            <m:t>𝑑</m:t>
                          </m:r>
                        </m:sub>
                      </m:sSub>
                      <m:r>
                        <a:rPr lang="es-ES" b="0" i="1" smtClean="0">
                          <a:latin typeface="Cambria Math" panose="02040503050406030204" pitchFamily="18" charset="0"/>
                        </a:rPr>
                        <m:t>=</m:t>
                      </m:r>
                      <m:f>
                        <m:fPr>
                          <m:ctrlPr>
                            <a:rPr lang="es-ES" b="0" i="1" smtClean="0">
                              <a:latin typeface="Cambria Math" panose="02040503050406030204" pitchFamily="18" charset="0"/>
                            </a:rPr>
                          </m:ctrlPr>
                        </m:fPr>
                        <m:num>
                          <m:r>
                            <a:rPr lang="es-ES" b="0" i="1" smtClean="0">
                              <a:latin typeface="Cambria Math" panose="02040503050406030204" pitchFamily="18" charset="0"/>
                            </a:rPr>
                            <m:t>1</m:t>
                          </m:r>
                        </m:num>
                        <m:den>
                          <m:r>
                            <a:rPr lang="es-ES" b="0" i="1" smtClean="0">
                              <a:latin typeface="Cambria Math" panose="02040503050406030204" pitchFamily="18" charset="0"/>
                            </a:rPr>
                            <m:t>𝑁</m:t>
                          </m:r>
                        </m:den>
                      </m:f>
                      <m:nary>
                        <m:naryPr>
                          <m:chr m:val="∑"/>
                          <m:ctrlPr>
                            <a:rPr lang="es-ES" b="0" i="1" smtClean="0">
                              <a:latin typeface="Cambria Math" panose="02040503050406030204" pitchFamily="18" charset="0"/>
                            </a:rPr>
                          </m:ctrlPr>
                        </m:naryPr>
                        <m:sub>
                          <m:r>
                            <m:rPr>
                              <m:brk m:alnAt="23"/>
                            </m:rPr>
                            <a:rPr lang="es-ES" b="0" i="1" smtClean="0">
                              <a:latin typeface="Cambria Math" panose="02040503050406030204" pitchFamily="18" charset="0"/>
                            </a:rPr>
                            <m:t>𝑖</m:t>
                          </m:r>
                          <m:r>
                            <a:rPr lang="es-ES" b="0" i="1" smtClean="0">
                              <a:latin typeface="Cambria Math" panose="02040503050406030204" pitchFamily="18" charset="0"/>
                            </a:rPr>
                            <m:t>=1</m:t>
                          </m:r>
                        </m:sub>
                        <m:sup>
                          <m:r>
                            <a:rPr lang="es-ES" b="0" i="1" smtClean="0">
                              <a:latin typeface="Cambria Math" panose="02040503050406030204" pitchFamily="18" charset="0"/>
                            </a:rPr>
                            <m:t>𝑁</m:t>
                          </m:r>
                        </m:sup>
                        <m:e>
                          <m:sSub>
                            <m:sSubPr>
                              <m:ctrlPr>
                                <a:rPr lang="es-ES" b="0" i="1" smtClean="0">
                                  <a:latin typeface="Cambria Math" panose="02040503050406030204" pitchFamily="18" charset="0"/>
                                </a:rPr>
                              </m:ctrlPr>
                            </m:sSubPr>
                            <m:e>
                              <m:acc>
                                <m:accPr>
                                  <m:chr m:val="̅"/>
                                  <m:ctrlPr>
                                    <a:rPr lang="es-ES" i="1">
                                      <a:latin typeface="Cambria Math" panose="02040503050406030204" pitchFamily="18" charset="0"/>
                                    </a:rPr>
                                  </m:ctrlPr>
                                </m:accPr>
                                <m:e>
                                  <m:r>
                                    <a:rPr lang="es-ES" i="1">
                                      <a:latin typeface="Cambria Math" panose="02040503050406030204" pitchFamily="18" charset="0"/>
                                    </a:rPr>
                                    <m:t>𝑁𝑀</m:t>
                                  </m:r>
                                  <m:r>
                                    <a:rPr lang="es-ES" b="0" i="1" smtClean="0">
                                      <a:latin typeface="Cambria Math" panose="02040503050406030204" pitchFamily="18" charset="0"/>
                                    </a:rPr>
                                    <m:t>𝐵</m:t>
                                  </m:r>
                                </m:e>
                              </m:acc>
                            </m:e>
                            <m:sub>
                              <m:r>
                                <a:rPr lang="es-ES" b="0" i="1" smtClean="0">
                                  <a:latin typeface="Cambria Math" panose="02040503050406030204" pitchFamily="18" charset="0"/>
                                </a:rPr>
                                <m:t>𝑖</m:t>
                              </m:r>
                              <m:r>
                                <a:rPr lang="es-ES" b="0" i="1" smtClean="0">
                                  <a:latin typeface="Cambria Math" panose="02040503050406030204" pitchFamily="18" charset="0"/>
                                </a:rPr>
                                <m:t>,</m:t>
                              </m:r>
                              <m:r>
                                <a:rPr lang="es-ES" b="0" i="1" smtClean="0">
                                  <a:latin typeface="Cambria Math" panose="02040503050406030204" pitchFamily="18" charset="0"/>
                                </a:rPr>
                                <m:t>𝑑</m:t>
                              </m:r>
                            </m:sub>
                          </m:sSub>
                        </m:e>
                      </m:nary>
                      <m:r>
                        <a:rPr lang="es-ES" b="0" i="1" smtClean="0">
                          <a:latin typeface="Cambria Math" panose="02040503050406030204" pitchFamily="18" charset="0"/>
                        </a:rPr>
                        <m:t>∀</m:t>
                      </m:r>
                      <m:r>
                        <a:rPr lang="es-ES" b="0" i="1" smtClean="0">
                          <a:latin typeface="Cambria Math" panose="02040503050406030204" pitchFamily="18" charset="0"/>
                        </a:rPr>
                        <m:t>𝑑</m:t>
                      </m:r>
                      <m:r>
                        <a:rPr lang="es-ES" b="0" i="1" smtClean="0">
                          <a:latin typeface="Cambria Math" panose="02040503050406030204" pitchFamily="18" charset="0"/>
                        </a:rPr>
                        <m:t>∈</m:t>
                      </m:r>
                      <m:d>
                        <m:dPr>
                          <m:begChr m:val="["/>
                          <m:endChr m:val="]"/>
                          <m:ctrlPr>
                            <a:rPr lang="es-ES" b="0" i="1" smtClean="0">
                              <a:latin typeface="Cambria Math" panose="02040503050406030204" pitchFamily="18" charset="0"/>
                            </a:rPr>
                          </m:ctrlPr>
                        </m:dPr>
                        <m:e>
                          <m:r>
                            <a:rPr lang="es-ES" b="0" i="1" smtClean="0">
                              <a:latin typeface="Cambria Math" panose="02040503050406030204" pitchFamily="18" charset="0"/>
                            </a:rPr>
                            <m:t>1,…,</m:t>
                          </m:r>
                          <m:r>
                            <a:rPr lang="es-ES" b="0" i="1" smtClean="0">
                              <a:latin typeface="Cambria Math" panose="02040503050406030204" pitchFamily="18" charset="0"/>
                            </a:rPr>
                            <m:t>𝐷</m:t>
                          </m:r>
                        </m:e>
                      </m:d>
                    </m:oMath>
                  </m:oMathPara>
                </a14:m>
                <a:endParaRPr lang="es-ES" b="0" dirty="0"/>
              </a:p>
              <a:p>
                <a:r>
                  <a:rPr lang="en-US" dirty="0"/>
                  <a:t>Then, the </a:t>
                </a:r>
                <a:r>
                  <a:rPr lang="en-US" b="1" dirty="0"/>
                  <a:t>optimal strategy</a:t>
                </a:r>
                <a:r>
                  <a:rPr lang="en-US" dirty="0"/>
                  <a:t> based on the </a:t>
                </a:r>
                <a:r>
                  <a:rPr lang="en-US" b="1" dirty="0"/>
                  <a:t>highest expected net benefit</a:t>
                </a:r>
                <a:r>
                  <a:rPr lang="en-US" dirty="0"/>
                  <a:t>, </a:t>
                </a:r>
                <a14:m>
                  <m:oMath xmlns:m="http://schemas.openxmlformats.org/officeDocument/2006/math">
                    <m:sSup>
                      <m:sSupPr>
                        <m:ctrlPr>
                          <a:rPr lang="en-US" i="1" dirty="0" smtClean="0">
                            <a:latin typeface="Cambria Math" panose="02040503050406030204" pitchFamily="18" charset="0"/>
                          </a:rPr>
                        </m:ctrlPr>
                      </m:sSupPr>
                      <m:e>
                        <m:r>
                          <a:rPr lang="en-US" i="1" dirty="0" smtClean="0">
                            <a:latin typeface="Cambria Math" panose="02040503050406030204" pitchFamily="18" charset="0"/>
                          </a:rPr>
                          <m:t>𝑑</m:t>
                        </m:r>
                      </m:e>
                      <m:sup>
                        <m:r>
                          <a:rPr lang="es-ES" b="0" i="1" dirty="0" smtClean="0">
                            <a:latin typeface="Cambria Math" panose="02040503050406030204" pitchFamily="18" charset="0"/>
                          </a:rPr>
                          <m:t>∗</m:t>
                        </m:r>
                      </m:sup>
                    </m:sSup>
                  </m:oMath>
                </a14:m>
                <a:r>
                  <a:rPr lang="en-US" dirty="0"/>
                  <a:t>, is defined as:</a:t>
                </a:r>
              </a:p>
              <a:p>
                <a:pPr marL="114300" indent="0">
                  <a:buNone/>
                </a:pPr>
                <a14:m>
                  <m:oMathPara xmlns:m="http://schemas.openxmlformats.org/officeDocument/2006/math">
                    <m:oMathParaPr>
                      <m:jc m:val="centerGroup"/>
                    </m:oMathParaPr>
                    <m:oMath xmlns:m="http://schemas.openxmlformats.org/officeDocument/2006/math">
                      <m:sSup>
                        <m:sSupPr>
                          <m:ctrlPr>
                            <a:rPr lang="en-US" i="1" dirty="0">
                              <a:latin typeface="Cambria Math" panose="02040503050406030204" pitchFamily="18" charset="0"/>
                            </a:rPr>
                          </m:ctrlPr>
                        </m:sSupPr>
                        <m:e>
                          <m:r>
                            <a:rPr lang="en-US" i="1" dirty="0">
                              <a:latin typeface="Cambria Math" panose="02040503050406030204" pitchFamily="18" charset="0"/>
                            </a:rPr>
                            <m:t>𝑑</m:t>
                          </m:r>
                        </m:e>
                        <m:sup>
                          <m:r>
                            <a:rPr lang="es-ES" i="1" dirty="0">
                              <a:latin typeface="Cambria Math" panose="02040503050406030204" pitchFamily="18" charset="0"/>
                            </a:rPr>
                            <m:t>∗</m:t>
                          </m:r>
                        </m:sup>
                      </m:sSup>
                      <m:r>
                        <a:rPr lang="es-ES" b="0" i="1" dirty="0" smtClean="0">
                          <a:latin typeface="Cambria Math" panose="02040503050406030204" pitchFamily="18" charset="0"/>
                        </a:rPr>
                        <m:t>=</m:t>
                      </m:r>
                      <m:sSub>
                        <m:sSubPr>
                          <m:ctrlPr>
                            <a:rPr lang="es-ES" b="0" i="1" dirty="0" smtClean="0">
                              <a:latin typeface="Cambria Math" panose="02040503050406030204" pitchFamily="18" charset="0"/>
                            </a:rPr>
                          </m:ctrlPr>
                        </m:sSubPr>
                        <m:e>
                          <m:r>
                            <m:rPr>
                              <m:nor/>
                            </m:rPr>
                            <a:rPr lang="es-ES" b="0" i="0" dirty="0" smtClean="0">
                              <a:latin typeface="Cambria Math" panose="02040503050406030204" pitchFamily="18" charset="0"/>
                            </a:rPr>
                            <m:t>max</m:t>
                          </m:r>
                        </m:e>
                        <m:sub>
                          <m:r>
                            <a:rPr lang="es-ES" b="0" i="1" dirty="0" smtClean="0">
                              <a:latin typeface="Cambria Math" panose="02040503050406030204" pitchFamily="18" charset="0"/>
                            </a:rPr>
                            <m:t>𝑑</m:t>
                          </m:r>
                          <m:r>
                            <a:rPr lang="es-ES" b="0" i="1" dirty="0" smtClean="0">
                              <a:latin typeface="Cambria Math" panose="02040503050406030204" pitchFamily="18" charset="0"/>
                            </a:rPr>
                            <m:t>∈</m:t>
                          </m:r>
                          <m:d>
                            <m:dPr>
                              <m:begChr m:val="["/>
                              <m:endChr m:val="]"/>
                              <m:ctrlPr>
                                <a:rPr lang="es-ES" i="1">
                                  <a:latin typeface="Cambria Math" panose="02040503050406030204" pitchFamily="18" charset="0"/>
                                </a:rPr>
                              </m:ctrlPr>
                            </m:dPr>
                            <m:e>
                              <m:r>
                                <a:rPr lang="es-ES" i="1">
                                  <a:latin typeface="Cambria Math" panose="02040503050406030204" pitchFamily="18" charset="0"/>
                                </a:rPr>
                                <m:t>1,…,</m:t>
                              </m:r>
                              <m:r>
                                <a:rPr lang="es-ES" i="1">
                                  <a:latin typeface="Cambria Math" panose="02040503050406030204" pitchFamily="18" charset="0"/>
                                </a:rPr>
                                <m:t>𝐷</m:t>
                              </m:r>
                            </m:e>
                          </m:d>
                        </m:sub>
                      </m:sSub>
                      <m:d>
                        <m:dPr>
                          <m:begChr m:val="{"/>
                          <m:endChr m:val="}"/>
                          <m:ctrlPr>
                            <a:rPr lang="es-ES" b="0" i="1" dirty="0" smtClean="0">
                              <a:latin typeface="Cambria Math" panose="02040503050406030204" pitchFamily="18" charset="0"/>
                            </a:rPr>
                          </m:ctrlPr>
                        </m:dPr>
                        <m:e>
                          <m:sSub>
                            <m:sSubPr>
                              <m:ctrlPr>
                                <a:rPr lang="es-ES" i="1">
                                  <a:latin typeface="Cambria Math" panose="02040503050406030204" pitchFamily="18" charset="0"/>
                                </a:rPr>
                              </m:ctrlPr>
                            </m:sSubPr>
                            <m:e>
                              <m:acc>
                                <m:accPr>
                                  <m:chr m:val="̅"/>
                                  <m:ctrlPr>
                                    <a:rPr lang="es-ES" i="1">
                                      <a:latin typeface="Cambria Math" panose="02040503050406030204" pitchFamily="18" charset="0"/>
                                    </a:rPr>
                                  </m:ctrlPr>
                                </m:accPr>
                                <m:e>
                                  <m:r>
                                    <a:rPr lang="es-ES" i="1">
                                      <a:latin typeface="Cambria Math" panose="02040503050406030204" pitchFamily="18" charset="0"/>
                                    </a:rPr>
                                    <m:t>𝑁𝑀𝐵</m:t>
                                  </m:r>
                                </m:e>
                              </m:acc>
                            </m:e>
                            <m:sub>
                              <m:r>
                                <a:rPr lang="es-ES" i="1">
                                  <a:latin typeface="Cambria Math" panose="02040503050406030204" pitchFamily="18" charset="0"/>
                                </a:rPr>
                                <m:t>𝑑</m:t>
                              </m:r>
                            </m:sub>
                          </m:sSub>
                        </m:e>
                      </m:d>
                      <m:r>
                        <m:rPr>
                          <m:nor/>
                        </m:rPr>
                        <a:rPr lang="es-ES" b="0" i="0" dirty="0" smtClean="0">
                          <a:latin typeface="Cambria Math" panose="02040503050406030204" pitchFamily="18" charset="0"/>
                        </a:rPr>
                        <m:t>  </m:t>
                      </m:r>
                    </m:oMath>
                  </m:oMathPara>
                </a14:m>
                <a:endParaRPr lang="en-US" dirty="0"/>
              </a:p>
            </p:txBody>
          </p:sp>
        </mc:Choice>
        <mc:Fallback>
          <p:sp>
            <p:nvSpPr>
              <p:cNvPr id="3" name="Content Placeholder 2">
                <a:extLst>
                  <a:ext uri="{FF2B5EF4-FFF2-40B4-BE49-F238E27FC236}">
                    <a16:creationId xmlns:a16="http://schemas.microsoft.com/office/drawing/2014/main" id="{FA887BB9-8291-0840-B833-272228E3F517}"/>
                  </a:ext>
                </a:extLst>
              </p:cNvPr>
              <p:cNvSpPr>
                <a:spLocks noGrp="1" noRot="1" noChangeAspect="1" noMove="1" noResize="1" noEditPoints="1" noAdjustHandles="1" noChangeArrowheads="1" noChangeShapeType="1" noTextEdit="1"/>
              </p:cNvSpPr>
              <p:nvPr>
                <p:ph idx="1"/>
              </p:nvPr>
            </p:nvSpPr>
            <p:spPr>
              <a:xfrm>
                <a:off x="840432" y="1417638"/>
                <a:ext cx="8303568" cy="4983162"/>
              </a:xfrm>
              <a:blipFill>
                <a:blip r:embed="rId2"/>
                <a:stretch>
                  <a:fillRect b="-8906"/>
                </a:stretch>
              </a:blipFill>
            </p:spPr>
            <p:txBody>
              <a:bodyPr/>
              <a:lstStyle/>
              <a:p>
                <a:r>
                  <a:rPr lang="en-US">
                    <a:noFill/>
                  </a:rPr>
                  <a:t> </a:t>
                </a:r>
              </a:p>
            </p:txBody>
          </p:sp>
        </mc:Fallback>
      </mc:AlternateContent>
    </p:spTree>
    <p:extLst>
      <p:ext uri="{BB962C8B-B14F-4D97-AF65-F5344CB8AC3E}">
        <p14:creationId xmlns:p14="http://schemas.microsoft.com/office/powerpoint/2010/main" val="9545511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F7BB37-E7F7-8347-9756-0475722B6543}"/>
              </a:ext>
            </a:extLst>
          </p:cNvPr>
          <p:cNvSpPr>
            <a:spLocks noGrp="1"/>
          </p:cNvSpPr>
          <p:nvPr>
            <p:ph type="title"/>
          </p:nvPr>
        </p:nvSpPr>
        <p:spPr/>
        <p:txBody>
          <a:bodyPr/>
          <a:lstStyle/>
          <a:p>
            <a:r>
              <a:rPr lang="en-US" dirty="0"/>
              <a:t>Types of uncertainty</a:t>
            </a:r>
          </a:p>
        </p:txBody>
      </p:sp>
      <p:sp>
        <p:nvSpPr>
          <p:cNvPr id="4" name="Rectangle 3">
            <a:extLst>
              <a:ext uri="{FF2B5EF4-FFF2-40B4-BE49-F238E27FC236}">
                <a16:creationId xmlns:a16="http://schemas.microsoft.com/office/drawing/2014/main" id="{F071D5A4-7F07-A947-BDA8-0FA0D02B9854}"/>
              </a:ext>
            </a:extLst>
          </p:cNvPr>
          <p:cNvSpPr/>
          <p:nvPr/>
        </p:nvSpPr>
        <p:spPr>
          <a:xfrm>
            <a:off x="654902" y="6396335"/>
            <a:ext cx="7414591" cy="461665"/>
          </a:xfrm>
          <a:prstGeom prst="rect">
            <a:avLst/>
          </a:prstGeom>
        </p:spPr>
        <p:txBody>
          <a:bodyPr wrap="square">
            <a:spAutoFit/>
          </a:bodyPr>
          <a:lstStyle/>
          <a:p>
            <a:pPr marL="406400" indent="-406400"/>
            <a:r>
              <a:rPr lang="en-US" sz="800" dirty="0">
                <a:solidFill>
                  <a:schemeClr val="bg2"/>
                </a:solidFill>
              </a:rPr>
              <a:t>Summarized from: Briggs AH, Weinstein MC, Fenwick EAL, </a:t>
            </a:r>
            <a:r>
              <a:rPr lang="en-US" sz="800" dirty="0" err="1">
                <a:solidFill>
                  <a:schemeClr val="bg2"/>
                </a:solidFill>
              </a:rPr>
              <a:t>Karnon</a:t>
            </a:r>
            <a:r>
              <a:rPr lang="en-US" sz="800" dirty="0">
                <a:solidFill>
                  <a:schemeClr val="bg2"/>
                </a:solidFill>
              </a:rPr>
              <a:t> J, </a:t>
            </a:r>
            <a:r>
              <a:rPr lang="en-US" sz="800" dirty="0" err="1">
                <a:solidFill>
                  <a:schemeClr val="bg2"/>
                </a:solidFill>
              </a:rPr>
              <a:t>Sculpher</a:t>
            </a:r>
            <a:r>
              <a:rPr lang="en-US" sz="800" dirty="0">
                <a:solidFill>
                  <a:schemeClr val="bg2"/>
                </a:solidFill>
              </a:rPr>
              <a:t> MJ, </a:t>
            </a:r>
            <a:r>
              <a:rPr lang="en-US" sz="800" dirty="0" err="1">
                <a:solidFill>
                  <a:schemeClr val="bg2"/>
                </a:solidFill>
              </a:rPr>
              <a:t>Paltiel</a:t>
            </a:r>
            <a:r>
              <a:rPr lang="en-US" sz="800" dirty="0">
                <a:solidFill>
                  <a:schemeClr val="bg2"/>
                </a:solidFill>
              </a:rPr>
              <a:t> AD, ISPOR-SMDM Modeling Good Research Practices Task Force. Model parameter estimation and uncertainty analysis: a report of the ISPOR-SMDM Modeling Good Research Practices Task Force Working Group-6. </a:t>
            </a:r>
            <a:r>
              <a:rPr lang="en-US" sz="800" i="1" dirty="0">
                <a:solidFill>
                  <a:schemeClr val="bg2"/>
                </a:solidFill>
              </a:rPr>
              <a:t>Med </a:t>
            </a:r>
            <a:r>
              <a:rPr lang="en-US" sz="800" i="1" dirty="0" err="1">
                <a:solidFill>
                  <a:schemeClr val="bg2"/>
                </a:solidFill>
              </a:rPr>
              <a:t>Decis</a:t>
            </a:r>
            <a:r>
              <a:rPr lang="en-US" sz="800" i="1" dirty="0">
                <a:solidFill>
                  <a:schemeClr val="bg2"/>
                </a:solidFill>
              </a:rPr>
              <a:t> Making</a:t>
            </a:r>
            <a:r>
              <a:rPr lang="en-US" sz="800" dirty="0">
                <a:solidFill>
                  <a:schemeClr val="bg2"/>
                </a:solidFill>
              </a:rPr>
              <a:t>. 2012; 32(5):722–732.</a:t>
            </a:r>
            <a:endParaRPr lang="en-US" sz="800" dirty="0">
              <a:solidFill>
                <a:schemeClr val="bg2"/>
              </a:solidFill>
              <a:effectLst/>
            </a:endParaRPr>
          </a:p>
        </p:txBody>
      </p:sp>
      <p:graphicFrame>
        <p:nvGraphicFramePr>
          <p:cNvPr id="7" name="Table 6">
            <a:extLst>
              <a:ext uri="{FF2B5EF4-FFF2-40B4-BE49-F238E27FC236}">
                <a16:creationId xmlns:a16="http://schemas.microsoft.com/office/drawing/2014/main" id="{0941D4B6-0AAC-6049-B080-D639C5874032}"/>
              </a:ext>
            </a:extLst>
          </p:cNvPr>
          <p:cNvGraphicFramePr>
            <a:graphicFrameLocks noGrp="1"/>
          </p:cNvGraphicFramePr>
          <p:nvPr>
            <p:extLst>
              <p:ext uri="{D42A27DB-BD31-4B8C-83A1-F6EECF244321}">
                <p14:modId xmlns:p14="http://schemas.microsoft.com/office/powerpoint/2010/main" val="1299329772"/>
              </p:ext>
            </p:extLst>
          </p:nvPr>
        </p:nvGraphicFramePr>
        <p:xfrm>
          <a:off x="840432" y="2262275"/>
          <a:ext cx="8098158" cy="1691640"/>
        </p:xfrm>
        <a:graphic>
          <a:graphicData uri="http://schemas.openxmlformats.org/drawingml/2006/table">
            <a:tbl>
              <a:tblPr firstRow="1" bandRow="1">
                <a:tableStyleId>{5C22544A-7EE6-4342-B048-85BDC9FD1C3A}</a:tableStyleId>
              </a:tblPr>
              <a:tblGrid>
                <a:gridCol w="2068421">
                  <a:extLst>
                    <a:ext uri="{9D8B030D-6E8A-4147-A177-3AD203B41FA5}">
                      <a16:colId xmlns:a16="http://schemas.microsoft.com/office/drawing/2014/main" val="2820039227"/>
                    </a:ext>
                  </a:extLst>
                </a:gridCol>
                <a:gridCol w="2205229">
                  <a:extLst>
                    <a:ext uri="{9D8B030D-6E8A-4147-A177-3AD203B41FA5}">
                      <a16:colId xmlns:a16="http://schemas.microsoft.com/office/drawing/2014/main" val="1927239699"/>
                    </a:ext>
                  </a:extLst>
                </a:gridCol>
                <a:gridCol w="1704162">
                  <a:extLst>
                    <a:ext uri="{9D8B030D-6E8A-4147-A177-3AD203B41FA5}">
                      <a16:colId xmlns:a16="http://schemas.microsoft.com/office/drawing/2014/main" val="1676849465"/>
                    </a:ext>
                  </a:extLst>
                </a:gridCol>
                <a:gridCol w="2120346">
                  <a:extLst>
                    <a:ext uri="{9D8B030D-6E8A-4147-A177-3AD203B41FA5}">
                      <a16:colId xmlns:a16="http://schemas.microsoft.com/office/drawing/2014/main" val="2486828647"/>
                    </a:ext>
                  </a:extLst>
                </a:gridCol>
              </a:tblGrid>
              <a:tr h="283597">
                <a:tc>
                  <a:txBody>
                    <a:bodyPr/>
                    <a:lstStyle/>
                    <a:p>
                      <a:r>
                        <a:rPr lang="en-US" sz="1600" dirty="0"/>
                        <a:t>Term</a:t>
                      </a:r>
                    </a:p>
                  </a:txBody>
                  <a:tcPr/>
                </a:tc>
                <a:tc>
                  <a:txBody>
                    <a:bodyPr/>
                    <a:lstStyle/>
                    <a:p>
                      <a:r>
                        <a:rPr lang="en-US" sz="1600" dirty="0"/>
                        <a:t>Concept </a:t>
                      </a:r>
                    </a:p>
                  </a:txBody>
                  <a:tcPr/>
                </a:tc>
                <a:tc>
                  <a:txBody>
                    <a:bodyPr/>
                    <a:lstStyle/>
                    <a:p>
                      <a:r>
                        <a:rPr lang="en-US" sz="1600" dirty="0"/>
                        <a:t>Other terms</a:t>
                      </a:r>
                    </a:p>
                  </a:txBody>
                  <a:tcPr/>
                </a:tc>
                <a:tc>
                  <a:txBody>
                    <a:bodyPr/>
                    <a:lstStyle/>
                    <a:p>
                      <a:r>
                        <a:rPr lang="en-US" sz="1600" dirty="0"/>
                        <a:t>Model/method</a:t>
                      </a:r>
                    </a:p>
                  </a:txBody>
                  <a:tcPr/>
                </a:tc>
                <a:extLst>
                  <a:ext uri="{0D108BD9-81ED-4DB2-BD59-A6C34878D82A}">
                    <a16:rowId xmlns:a16="http://schemas.microsoft.com/office/drawing/2014/main" val="297289031"/>
                  </a:ext>
                </a:extLst>
              </a:tr>
              <a:tr h="370840">
                <a:tc>
                  <a:txBody>
                    <a:bodyPr/>
                    <a:lstStyle/>
                    <a:p>
                      <a:r>
                        <a:rPr lang="en-US" sz="1100" b="1" dirty="0"/>
                        <a:t>Heterogeneity</a:t>
                      </a:r>
                    </a:p>
                  </a:txBody>
                  <a:tcPr/>
                </a:tc>
                <a:tc>
                  <a:txBody>
                    <a:bodyPr/>
                    <a:lstStyle/>
                    <a:p>
                      <a:r>
                        <a:rPr lang="en-US" sz="1100" dirty="0"/>
                        <a:t>Variability between patients that can be attributed to characteristics of those patients</a:t>
                      </a:r>
                    </a:p>
                  </a:txBody>
                  <a:tcPr/>
                </a:tc>
                <a:tc>
                  <a:txBody>
                    <a:bodyPr/>
                    <a:lstStyle/>
                    <a:p>
                      <a:endParaRPr lang="en-US" sz="1100" dirty="0"/>
                    </a:p>
                  </a:txBody>
                  <a:tcPr/>
                </a:tc>
                <a:tc>
                  <a:txBody>
                    <a:bodyPr/>
                    <a:lstStyle/>
                    <a:p>
                      <a:r>
                        <a:rPr lang="en-US" sz="1100" dirty="0"/>
                        <a:t>Microsimulation</a:t>
                      </a:r>
                    </a:p>
                  </a:txBody>
                  <a:tcPr/>
                </a:tc>
                <a:extLst>
                  <a:ext uri="{0D108BD9-81ED-4DB2-BD59-A6C34878D82A}">
                    <a16:rowId xmlns:a16="http://schemas.microsoft.com/office/drawing/2014/main" val="3420608732"/>
                  </a:ext>
                </a:extLst>
              </a:tr>
              <a:tr h="370840">
                <a:tc>
                  <a:txBody>
                    <a:bodyPr/>
                    <a:lstStyle/>
                    <a:p>
                      <a:r>
                        <a:rPr lang="en-US" sz="1100" b="1" dirty="0"/>
                        <a:t>Stochastic uncertainty</a:t>
                      </a:r>
                    </a:p>
                  </a:txBody>
                  <a:tcPr/>
                </a:tc>
                <a:tc>
                  <a:txBody>
                    <a:bodyPr/>
                    <a:lstStyle/>
                    <a:p>
                      <a:r>
                        <a:rPr lang="en-US" sz="1100" dirty="0"/>
                        <a:t>Random variability in outcomes between identical patients</a:t>
                      </a:r>
                    </a:p>
                  </a:txBody>
                  <a:tcPr/>
                </a:tc>
                <a:tc>
                  <a:txBody>
                    <a:bodyPr/>
                    <a:lstStyle/>
                    <a:p>
                      <a:r>
                        <a:rPr lang="en-US" sz="1100" dirty="0"/>
                        <a:t>Monte Carlo error/ first-order uncertainty</a:t>
                      </a:r>
                    </a:p>
                  </a:txBody>
                  <a:tcPr/>
                </a:tc>
                <a:tc>
                  <a:txBody>
                    <a:bodyPr/>
                    <a:lstStyle/>
                    <a:p>
                      <a:r>
                        <a:rPr lang="en-US" sz="1100" dirty="0"/>
                        <a:t>Microsimulation</a:t>
                      </a:r>
                    </a:p>
                  </a:txBody>
                  <a:tcPr/>
                </a:tc>
                <a:extLst>
                  <a:ext uri="{0D108BD9-81ED-4DB2-BD59-A6C34878D82A}">
                    <a16:rowId xmlns:a16="http://schemas.microsoft.com/office/drawing/2014/main" val="250925191"/>
                  </a:ext>
                </a:extLst>
              </a:tr>
            </a:tbl>
          </a:graphicData>
        </a:graphic>
      </p:graphicFrame>
    </p:spTree>
    <p:extLst>
      <p:ext uri="{BB962C8B-B14F-4D97-AF65-F5344CB8AC3E}">
        <p14:creationId xmlns:p14="http://schemas.microsoft.com/office/powerpoint/2010/main" val="259743218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1108"/>
        <p:cNvGrpSpPr/>
        <p:nvPr/>
      </p:nvGrpSpPr>
      <p:grpSpPr>
        <a:xfrm>
          <a:off x="0" y="0"/>
          <a:ext cx="0" cy="0"/>
          <a:chOff x="0" y="0"/>
          <a:chExt cx="0" cy="0"/>
        </a:xfrm>
      </p:grpSpPr>
      <p:sp>
        <p:nvSpPr>
          <p:cNvPr id="1110" name="Shape 1110"/>
          <p:cNvSpPr>
            <a:spLocks noGrp="1"/>
          </p:cNvSpPr>
          <p:nvPr>
            <p:ph type="sldNum" idx="12"/>
          </p:nvPr>
        </p:nvSpPr>
        <p:spPr>
          <a:xfrm>
            <a:off x="8559864" y="6453336"/>
            <a:ext cx="548700" cy="396300"/>
          </a:xfrm>
          <a:prstGeom prst="bracketPair">
            <a:avLst/>
          </a:prstGeom>
        </p:spPr>
        <p:txBody>
          <a:bodyPr spcFirstLastPara="1" wrap="square" lIns="0" tIns="0" rIns="0" bIns="0" anchor="ctr" anchorCtr="0">
            <a:noAutofit/>
          </a:bodyPr>
          <a:lstStyle/>
          <a:p>
            <a:pPr marL="0" lvl="0" indent="0" rtl="0">
              <a:spcBef>
                <a:spcPts val="0"/>
              </a:spcBef>
              <a:spcAft>
                <a:spcPts val="0"/>
              </a:spcAft>
              <a:buClr>
                <a:srgbClr val="000000"/>
              </a:buClr>
              <a:buFont typeface="Arial"/>
              <a:buNone/>
            </a:pPr>
            <a:fld id="{00000000-1234-1234-1234-123412341234}" type="slidenum">
              <a:rPr lang="nl-NL" smtClean="0"/>
              <a:t>40</a:t>
            </a:fld>
            <a:endParaRPr lang="nl-NL"/>
          </a:p>
        </p:txBody>
      </p:sp>
      <p:sp>
        <p:nvSpPr>
          <p:cNvPr id="7" name="Title 1">
            <a:extLst>
              <a:ext uri="{FF2B5EF4-FFF2-40B4-BE49-F238E27FC236}">
                <a16:creationId xmlns:a16="http://schemas.microsoft.com/office/drawing/2014/main" id="{1ACA1614-C6A9-0544-A5F0-07175F41E339}"/>
              </a:ext>
            </a:extLst>
          </p:cNvPr>
          <p:cNvSpPr>
            <a:spLocks noGrp="1"/>
          </p:cNvSpPr>
          <p:nvPr>
            <p:ph type="title"/>
          </p:nvPr>
        </p:nvSpPr>
        <p:spPr>
          <a:xfrm>
            <a:off x="653143" y="274638"/>
            <a:ext cx="8490857" cy="1143000"/>
          </a:xfrm>
        </p:spPr>
        <p:txBody>
          <a:bodyPr/>
          <a:lstStyle/>
          <a:p>
            <a:r>
              <a:rPr lang="en-US" sz="3600" dirty="0"/>
              <a:t>Construction of CEAF</a:t>
            </a:r>
          </a:p>
        </p:txBody>
      </p:sp>
      <p:pic>
        <p:nvPicPr>
          <p:cNvPr id="13" name="Picture 12">
            <a:extLst>
              <a:ext uri="{FF2B5EF4-FFF2-40B4-BE49-F238E27FC236}">
                <a16:creationId xmlns:a16="http://schemas.microsoft.com/office/drawing/2014/main" id="{C542644A-BA56-AB4F-8AFD-261ED0B6ACC6}"/>
              </a:ext>
            </a:extLst>
          </p:cNvPr>
          <p:cNvPicPr>
            <a:picLocks noChangeAspect="1"/>
          </p:cNvPicPr>
          <p:nvPr/>
        </p:nvPicPr>
        <p:blipFill>
          <a:blip r:embed="rId3"/>
          <a:stretch>
            <a:fillRect/>
          </a:stretch>
        </p:blipFill>
        <p:spPr>
          <a:xfrm>
            <a:off x="695739" y="1745748"/>
            <a:ext cx="8412825" cy="3571803"/>
          </a:xfrm>
          <a:prstGeom prst="rect">
            <a:avLst/>
          </a:prstGeom>
        </p:spPr>
      </p:pic>
      <p:sp>
        <p:nvSpPr>
          <p:cNvPr id="14" name="Frame 13">
            <a:extLst>
              <a:ext uri="{FF2B5EF4-FFF2-40B4-BE49-F238E27FC236}">
                <a16:creationId xmlns:a16="http://schemas.microsoft.com/office/drawing/2014/main" id="{A6B265D0-F384-3E4C-AC9E-98C6CD76470B}"/>
              </a:ext>
            </a:extLst>
          </p:cNvPr>
          <p:cNvSpPr/>
          <p:nvPr/>
        </p:nvSpPr>
        <p:spPr>
          <a:xfrm>
            <a:off x="5387008" y="4984962"/>
            <a:ext cx="755375" cy="332590"/>
          </a:xfrm>
          <a:prstGeom prst="frame">
            <a:avLst>
              <a:gd name="adj1" fmla="val 152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X">
              <a:solidFill>
                <a:schemeClr val="tx1"/>
              </a:solidFill>
            </a:endParaRPr>
          </a:p>
        </p:txBody>
      </p:sp>
      <p:cxnSp>
        <p:nvCxnSpPr>
          <p:cNvPr id="16" name="Straight Arrow Connector 15">
            <a:extLst>
              <a:ext uri="{FF2B5EF4-FFF2-40B4-BE49-F238E27FC236}">
                <a16:creationId xmlns:a16="http://schemas.microsoft.com/office/drawing/2014/main" id="{9124970F-F849-AC43-B34E-BDFCB9A4C238}"/>
              </a:ext>
            </a:extLst>
          </p:cNvPr>
          <p:cNvCxnSpPr>
            <a:cxnSpLocks/>
            <a:stCxn id="17" idx="0"/>
            <a:endCxn id="14" idx="2"/>
          </p:cNvCxnSpPr>
          <p:nvPr/>
        </p:nvCxnSpPr>
        <p:spPr>
          <a:xfrm flipV="1">
            <a:off x="5764696" y="5317552"/>
            <a:ext cx="0" cy="9581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4D4AE26C-575C-034D-94E3-AC351F2B0940}"/>
              </a:ext>
            </a:extLst>
          </p:cNvPr>
          <p:cNvSpPr txBox="1"/>
          <p:nvPr/>
        </p:nvSpPr>
        <p:spPr>
          <a:xfrm>
            <a:off x="2792896" y="6275688"/>
            <a:ext cx="5943600" cy="369332"/>
          </a:xfrm>
          <a:prstGeom prst="rect">
            <a:avLst/>
          </a:prstGeom>
          <a:noFill/>
        </p:spPr>
        <p:txBody>
          <a:bodyPr wrap="square" rtlCol="0">
            <a:spAutoFit/>
          </a:bodyPr>
          <a:lstStyle/>
          <a:p>
            <a:r>
              <a:rPr lang="en-MX" dirty="0"/>
              <a:t>Highest expected net benefit = Optimal strategy</a:t>
            </a:r>
          </a:p>
        </p:txBody>
      </p:sp>
    </p:spTree>
    <p:extLst>
      <p:ext uri="{BB962C8B-B14F-4D97-AF65-F5344CB8AC3E}">
        <p14:creationId xmlns:p14="http://schemas.microsoft.com/office/powerpoint/2010/main" val="74001549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9F8F85-BB9C-144B-B455-45C21FCBD859}"/>
              </a:ext>
            </a:extLst>
          </p:cNvPr>
          <p:cNvSpPr>
            <a:spLocks noGrp="1"/>
          </p:cNvSpPr>
          <p:nvPr>
            <p:ph type="title"/>
          </p:nvPr>
        </p:nvSpPr>
        <p:spPr/>
        <p:txBody>
          <a:bodyPr>
            <a:normAutofit fontScale="90000"/>
          </a:bodyPr>
          <a:lstStyle/>
          <a:p>
            <a:r>
              <a:rPr lang="en-US" dirty="0">
                <a:latin typeface="Arial" panose="020B0604020202020204" pitchFamily="34" charset="0"/>
                <a:cs typeface="Arial" panose="020B0604020202020204" pitchFamily="34" charset="0"/>
              </a:rPr>
              <a:t>Cost-effectiveness acceptability curves (CEACs) and frontier (CEAF)</a:t>
            </a:r>
            <a:endParaRPr lang="en-US" dirty="0"/>
          </a:p>
        </p:txBody>
      </p:sp>
      <p:pic>
        <p:nvPicPr>
          <p:cNvPr id="4" name="Picture 3">
            <a:extLst>
              <a:ext uri="{FF2B5EF4-FFF2-40B4-BE49-F238E27FC236}">
                <a16:creationId xmlns:a16="http://schemas.microsoft.com/office/drawing/2014/main" id="{E3A89815-CC0C-0744-9597-BB9C29E91E45}"/>
              </a:ext>
            </a:extLst>
          </p:cNvPr>
          <p:cNvPicPr>
            <a:picLocks noChangeAspect="1"/>
          </p:cNvPicPr>
          <p:nvPr/>
        </p:nvPicPr>
        <p:blipFill rotWithShape="1">
          <a:blip r:embed="rId2"/>
          <a:srcRect t="7742" b="3226"/>
          <a:stretch/>
        </p:blipFill>
        <p:spPr>
          <a:xfrm>
            <a:off x="906104" y="2084154"/>
            <a:ext cx="7331792" cy="3916596"/>
          </a:xfrm>
          <a:prstGeom prst="rect">
            <a:avLst/>
          </a:prstGeom>
        </p:spPr>
      </p:pic>
    </p:spTree>
    <p:extLst>
      <p:ext uri="{BB962C8B-B14F-4D97-AF65-F5344CB8AC3E}">
        <p14:creationId xmlns:p14="http://schemas.microsoft.com/office/powerpoint/2010/main" val="206475932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9F8F85-BB9C-144B-B455-45C21FCBD859}"/>
              </a:ext>
            </a:extLst>
          </p:cNvPr>
          <p:cNvSpPr>
            <a:spLocks noGrp="1"/>
          </p:cNvSpPr>
          <p:nvPr>
            <p:ph type="title"/>
          </p:nvPr>
        </p:nvSpPr>
        <p:spPr/>
        <p:txBody>
          <a:bodyPr>
            <a:normAutofit fontScale="90000"/>
          </a:bodyPr>
          <a:lstStyle/>
          <a:p>
            <a:r>
              <a:rPr lang="en-US" dirty="0">
                <a:latin typeface="Arial" panose="020B0604020202020204" pitchFamily="34" charset="0"/>
                <a:cs typeface="Arial" panose="020B0604020202020204" pitchFamily="34" charset="0"/>
              </a:rPr>
              <a:t>Cost-effectiveness acceptability curves (CEACs) and frontier (CEAF)</a:t>
            </a:r>
            <a:endParaRPr lang="en-US" dirty="0"/>
          </a:p>
        </p:txBody>
      </p:sp>
      <p:pic>
        <p:nvPicPr>
          <p:cNvPr id="4" name="Picture 3">
            <a:extLst>
              <a:ext uri="{FF2B5EF4-FFF2-40B4-BE49-F238E27FC236}">
                <a16:creationId xmlns:a16="http://schemas.microsoft.com/office/drawing/2014/main" id="{E3A89815-CC0C-0744-9597-BB9C29E91E45}"/>
              </a:ext>
            </a:extLst>
          </p:cNvPr>
          <p:cNvPicPr>
            <a:picLocks noChangeAspect="1"/>
          </p:cNvPicPr>
          <p:nvPr/>
        </p:nvPicPr>
        <p:blipFill rotWithShape="1">
          <a:blip r:embed="rId2"/>
          <a:srcRect t="7742" b="3226"/>
          <a:stretch/>
        </p:blipFill>
        <p:spPr>
          <a:xfrm>
            <a:off x="906104" y="2084154"/>
            <a:ext cx="7331792" cy="3916596"/>
          </a:xfrm>
          <a:prstGeom prst="rect">
            <a:avLst/>
          </a:prstGeom>
        </p:spPr>
      </p:pic>
      <p:sp>
        <p:nvSpPr>
          <p:cNvPr id="5" name="Frame 4">
            <a:extLst>
              <a:ext uri="{FF2B5EF4-FFF2-40B4-BE49-F238E27FC236}">
                <a16:creationId xmlns:a16="http://schemas.microsoft.com/office/drawing/2014/main" id="{175811FC-28F6-7443-A77F-A592B03E9CEB}"/>
              </a:ext>
            </a:extLst>
          </p:cNvPr>
          <p:cNvSpPr/>
          <p:nvPr/>
        </p:nvSpPr>
        <p:spPr>
          <a:xfrm>
            <a:off x="3838266" y="2103144"/>
            <a:ext cx="221227" cy="3410910"/>
          </a:xfrm>
          <a:prstGeom prst="frame">
            <a:avLst>
              <a:gd name="adj1" fmla="val 6314"/>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tx1"/>
              </a:solidFill>
            </a:endParaRPr>
          </a:p>
        </p:txBody>
      </p:sp>
    </p:spTree>
    <p:extLst>
      <p:ext uri="{BB962C8B-B14F-4D97-AF65-F5344CB8AC3E}">
        <p14:creationId xmlns:p14="http://schemas.microsoft.com/office/powerpoint/2010/main" val="231423839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7B653F-65FA-7641-996C-1274E8BFD9E2}"/>
              </a:ext>
            </a:extLst>
          </p:cNvPr>
          <p:cNvSpPr>
            <a:spLocks noGrp="1"/>
          </p:cNvSpPr>
          <p:nvPr>
            <p:ph type="title"/>
          </p:nvPr>
        </p:nvSpPr>
        <p:spPr/>
        <p:txBody>
          <a:bodyPr/>
          <a:lstStyle/>
          <a:p>
            <a:r>
              <a:rPr lang="en-US" dirty="0"/>
              <a:t>Limitations of CEACs</a:t>
            </a:r>
          </a:p>
        </p:txBody>
      </p:sp>
      <p:sp>
        <p:nvSpPr>
          <p:cNvPr id="3" name="Content Placeholder 2">
            <a:extLst>
              <a:ext uri="{FF2B5EF4-FFF2-40B4-BE49-F238E27FC236}">
                <a16:creationId xmlns:a16="http://schemas.microsoft.com/office/drawing/2014/main" id="{B62CA74C-8360-0946-A1EA-242AE49ECAAF}"/>
              </a:ext>
            </a:extLst>
          </p:cNvPr>
          <p:cNvSpPr>
            <a:spLocks noGrp="1"/>
          </p:cNvSpPr>
          <p:nvPr>
            <p:ph idx="1"/>
          </p:nvPr>
        </p:nvSpPr>
        <p:spPr>
          <a:xfrm>
            <a:off x="628650" y="2226468"/>
            <a:ext cx="7886700" cy="3597301"/>
          </a:xfrm>
        </p:spPr>
        <p:txBody>
          <a:bodyPr>
            <a:normAutofit/>
          </a:bodyPr>
          <a:lstStyle/>
          <a:p>
            <a:r>
              <a:rPr lang="en-US" dirty="0">
                <a:latin typeface="Calibri" panose="020F0502020204030204" pitchFamily="34" charset="0"/>
                <a:cs typeface="Calibri" panose="020F0502020204030204" pitchFamily="34" charset="0"/>
              </a:rPr>
              <a:t>Only provide certain level of </a:t>
            </a:r>
            <a:r>
              <a:rPr lang="en-US" b="1" dirty="0">
                <a:latin typeface="Calibri" panose="020F0502020204030204" pitchFamily="34" charset="0"/>
                <a:cs typeface="Calibri" panose="020F0502020204030204" pitchFamily="34" charset="0"/>
              </a:rPr>
              <a:t>comfort</a:t>
            </a:r>
            <a:r>
              <a:rPr lang="en-US" dirty="0">
                <a:latin typeface="Calibri" panose="020F0502020204030204" pitchFamily="34" charset="0"/>
                <a:cs typeface="Calibri" panose="020F0502020204030204" pitchFamily="34" charset="0"/>
              </a:rPr>
              <a:t> in a decision but do not influence decision making</a:t>
            </a:r>
          </a:p>
          <a:p>
            <a:endParaRPr lang="en-US" dirty="0">
              <a:latin typeface="Calibri" panose="020F0502020204030204" pitchFamily="34" charset="0"/>
              <a:cs typeface="Calibri" panose="020F0502020204030204" pitchFamily="34" charset="0"/>
            </a:endParaRPr>
          </a:p>
          <a:p>
            <a:r>
              <a:rPr lang="en-US" b="1" dirty="0">
                <a:latin typeface="Calibri" panose="020F0502020204030204" pitchFamily="34" charset="0"/>
                <a:cs typeface="Calibri" panose="020F0502020204030204" pitchFamily="34" charset="0"/>
              </a:rPr>
              <a:t>Not </a:t>
            </a:r>
            <a:r>
              <a:rPr lang="en-US" dirty="0">
                <a:latin typeface="Calibri" panose="020F0502020204030204" pitchFamily="34" charset="0"/>
                <a:cs typeface="Calibri" panose="020F0502020204030204" pitchFamily="34" charset="0"/>
              </a:rPr>
              <a:t>actual </a:t>
            </a:r>
            <a:r>
              <a:rPr lang="en-US" b="1" dirty="0">
                <a:latin typeface="Calibri" panose="020F0502020204030204" pitchFamily="34" charset="0"/>
                <a:cs typeface="Calibri" panose="020F0502020204030204" pitchFamily="34" charset="0"/>
              </a:rPr>
              <a:t>influence</a:t>
            </a:r>
            <a:r>
              <a:rPr lang="en-US" dirty="0">
                <a:latin typeface="Calibri" panose="020F0502020204030204" pitchFamily="34" charset="0"/>
                <a:cs typeface="Calibri" panose="020F0502020204030204" pitchFamily="34" charset="0"/>
              </a:rPr>
              <a:t> on policy recommendation</a:t>
            </a:r>
          </a:p>
          <a:p>
            <a:endParaRPr lang="en-US" dirty="0">
              <a:latin typeface="Calibri" panose="020F0502020204030204" pitchFamily="34" charset="0"/>
              <a:cs typeface="Calibri" panose="020F0502020204030204" pitchFamily="34" charset="0"/>
            </a:endParaRPr>
          </a:p>
          <a:p>
            <a:r>
              <a:rPr lang="en-US" dirty="0">
                <a:latin typeface="Calibri" panose="020F0502020204030204" pitchFamily="34" charset="0"/>
                <a:cs typeface="Calibri" panose="020F0502020204030204" pitchFamily="34" charset="0"/>
              </a:rPr>
              <a:t>Could be </a:t>
            </a:r>
            <a:r>
              <a:rPr lang="en-US" b="1" dirty="0">
                <a:latin typeface="Calibri" panose="020F0502020204030204" pitchFamily="34" charset="0"/>
                <a:cs typeface="Calibri" panose="020F0502020204030204" pitchFamily="34" charset="0"/>
              </a:rPr>
              <a:t>misleading</a:t>
            </a:r>
            <a:r>
              <a:rPr lang="en-US" dirty="0">
                <a:latin typeface="Calibri" panose="020F0502020204030204" pitchFamily="34" charset="0"/>
                <a:cs typeface="Calibri" panose="020F0502020204030204" pitchFamily="34" charset="0"/>
              </a:rPr>
              <a:t> -&gt; ﻿the strategy that is </a:t>
            </a:r>
            <a:r>
              <a:rPr lang="en-US" b="1" dirty="0">
                <a:latin typeface="Calibri" panose="020F0502020204030204" pitchFamily="34" charset="0"/>
                <a:cs typeface="Calibri" panose="020F0502020204030204" pitchFamily="34" charset="0"/>
              </a:rPr>
              <a:t>most likely </a:t>
            </a:r>
            <a:r>
              <a:rPr lang="en-US" dirty="0">
                <a:latin typeface="Calibri" panose="020F0502020204030204" pitchFamily="34" charset="0"/>
                <a:cs typeface="Calibri" panose="020F0502020204030204" pitchFamily="34" charset="0"/>
              </a:rPr>
              <a:t>to be cost-effective </a:t>
            </a:r>
            <a:r>
              <a:rPr lang="en-US" b="1" dirty="0">
                <a:latin typeface="Calibri" panose="020F0502020204030204" pitchFamily="34" charset="0"/>
                <a:cs typeface="Calibri" panose="020F0502020204030204" pitchFamily="34" charset="0"/>
              </a:rPr>
              <a:t>should not </a:t>
            </a:r>
            <a:r>
              <a:rPr lang="en-US" dirty="0">
                <a:latin typeface="Calibri" panose="020F0502020204030204" pitchFamily="34" charset="0"/>
                <a:cs typeface="Calibri" panose="020F0502020204030204" pitchFamily="34" charset="0"/>
              </a:rPr>
              <a:t>be conflated with the strategy that is </a:t>
            </a:r>
            <a:r>
              <a:rPr lang="en-US" b="1" dirty="0">
                <a:latin typeface="Calibri" panose="020F0502020204030204" pitchFamily="34" charset="0"/>
                <a:cs typeface="Calibri" panose="020F0502020204030204" pitchFamily="34" charset="0"/>
              </a:rPr>
              <a:t>optimal </a:t>
            </a:r>
            <a:r>
              <a:rPr lang="en-US" dirty="0">
                <a:latin typeface="Calibri" panose="020F0502020204030204" pitchFamily="34" charset="0"/>
                <a:cs typeface="Calibri" panose="020F0502020204030204" pitchFamily="34" charset="0"/>
              </a:rPr>
              <a:t>in expectation in the decision-making process</a:t>
            </a:r>
          </a:p>
          <a:p>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6261948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7B653F-65FA-7641-996C-1274E8BFD9E2}"/>
              </a:ext>
            </a:extLst>
          </p:cNvPr>
          <p:cNvSpPr>
            <a:spLocks noGrp="1"/>
          </p:cNvSpPr>
          <p:nvPr>
            <p:ph type="title"/>
          </p:nvPr>
        </p:nvSpPr>
        <p:spPr>
          <a:xfrm>
            <a:off x="840432" y="274638"/>
            <a:ext cx="8144542" cy="1143000"/>
          </a:xfrm>
        </p:spPr>
        <p:txBody>
          <a:bodyPr/>
          <a:lstStyle/>
          <a:p>
            <a:r>
              <a:rPr lang="en-US" dirty="0"/>
              <a:t>Limitations of CEACs and CEAF</a:t>
            </a:r>
          </a:p>
        </p:txBody>
      </p:sp>
      <p:sp>
        <p:nvSpPr>
          <p:cNvPr id="3" name="Content Placeholder 2">
            <a:extLst>
              <a:ext uri="{FF2B5EF4-FFF2-40B4-BE49-F238E27FC236}">
                <a16:creationId xmlns:a16="http://schemas.microsoft.com/office/drawing/2014/main" id="{B62CA74C-8360-0946-A1EA-242AE49ECAAF}"/>
              </a:ext>
            </a:extLst>
          </p:cNvPr>
          <p:cNvSpPr>
            <a:spLocks noGrp="1"/>
          </p:cNvSpPr>
          <p:nvPr>
            <p:ph idx="1"/>
          </p:nvPr>
        </p:nvSpPr>
        <p:spPr>
          <a:xfrm>
            <a:off x="698500" y="2226468"/>
            <a:ext cx="7816850" cy="3597301"/>
          </a:xfrm>
        </p:spPr>
        <p:txBody>
          <a:bodyPr>
            <a:normAutofit fontScale="92500" lnSpcReduction="20000"/>
          </a:bodyPr>
          <a:lstStyle/>
          <a:p>
            <a:r>
              <a:rPr lang="en-US" sz="2400" dirty="0">
                <a:latin typeface="Calibri" panose="020F0502020204030204" pitchFamily="34" charset="0"/>
                <a:cs typeface="Calibri" panose="020F0502020204030204" pitchFamily="34" charset="0"/>
              </a:rPr>
              <a:t>Neither ﻿capture the magnitude of the </a:t>
            </a:r>
            <a:r>
              <a:rPr lang="en-US" sz="2400" b="1" dirty="0">
                <a:latin typeface="Calibri" panose="020F0502020204030204" pitchFamily="34" charset="0"/>
                <a:cs typeface="Calibri" panose="020F0502020204030204" pitchFamily="34" charset="0"/>
              </a:rPr>
              <a:t>net benefit lost </a:t>
            </a:r>
            <a:r>
              <a:rPr lang="en-US" sz="2400" dirty="0">
                <a:latin typeface="Calibri" panose="020F0502020204030204" pitchFamily="34" charset="0"/>
                <a:cs typeface="Calibri" panose="020F0502020204030204" pitchFamily="34" charset="0"/>
              </a:rPr>
              <a:t>in the proportion of PSA samples when chosen strategy is not cost-effective</a:t>
            </a:r>
          </a:p>
          <a:p>
            <a:endParaRPr lang="en-US" sz="2400" dirty="0">
              <a:latin typeface="Calibri" panose="020F0502020204030204" pitchFamily="34" charset="0"/>
              <a:cs typeface="Calibri" panose="020F0502020204030204" pitchFamily="34" charset="0"/>
            </a:endParaRPr>
          </a:p>
          <a:p>
            <a:r>
              <a:rPr lang="en-US" sz="2400" dirty="0">
                <a:latin typeface="Calibri" panose="020F0502020204030204" pitchFamily="34" charset="0"/>
                <a:cs typeface="Calibri" panose="020F0502020204030204" pitchFamily="34" charset="0"/>
              </a:rPr>
              <a:t>﻿The </a:t>
            </a:r>
            <a:r>
              <a:rPr lang="en-US" sz="2400" b="1" dirty="0">
                <a:latin typeface="Calibri" panose="020F0502020204030204" pitchFamily="34" charset="0"/>
                <a:cs typeface="Calibri" panose="020F0502020204030204" pitchFamily="34" charset="0"/>
              </a:rPr>
              <a:t>expected loss</a:t>
            </a:r>
            <a:r>
              <a:rPr lang="en-US" sz="2400" dirty="0">
                <a:latin typeface="Calibri" panose="020F0502020204030204" pitchFamily="34" charset="0"/>
                <a:cs typeface="Calibri" panose="020F0502020204030204" pitchFamily="34" charset="0"/>
              </a:rPr>
              <a:t> in net benefits is truly the concern of the decision-maker because this represents the </a:t>
            </a:r>
            <a:r>
              <a:rPr lang="en-US" sz="2400" b="1" dirty="0">
                <a:latin typeface="Calibri" panose="020F0502020204030204" pitchFamily="34" charset="0"/>
                <a:cs typeface="Calibri" panose="020F0502020204030204" pitchFamily="34" charset="0"/>
              </a:rPr>
              <a:t>foregone benefits </a:t>
            </a:r>
            <a:r>
              <a:rPr lang="en-US" sz="2400" dirty="0">
                <a:latin typeface="Calibri" panose="020F0502020204030204" pitchFamily="34" charset="0"/>
                <a:cs typeface="Calibri" panose="020F0502020204030204" pitchFamily="34" charset="0"/>
              </a:rPr>
              <a:t>resulting from having chosen a given strategy</a:t>
            </a:r>
          </a:p>
          <a:p>
            <a:endParaRPr lang="en-US" sz="2400" dirty="0">
              <a:latin typeface="Calibri" panose="020F0502020204030204" pitchFamily="34" charset="0"/>
              <a:cs typeface="Calibri" panose="020F0502020204030204" pitchFamily="34" charset="0"/>
            </a:endParaRPr>
          </a:p>
          <a:p>
            <a:r>
              <a:rPr lang="en-US" sz="2400" dirty="0">
                <a:latin typeface="Calibri" panose="020F0502020204030204" pitchFamily="34" charset="0"/>
                <a:cs typeface="Calibri" panose="020F0502020204030204" pitchFamily="34" charset="0"/>
              </a:rPr>
              <a:t>﻿Do not communicate the ordinal information in the ranking of the strategies by their expected benefits</a:t>
            </a:r>
          </a:p>
          <a:p>
            <a:pPr lvl="1"/>
            <a:r>
              <a:rPr lang="en-US" dirty="0">
                <a:latin typeface="Calibri" panose="020F0502020204030204" pitchFamily="34" charset="0"/>
                <a:cs typeface="Calibri" panose="020F0502020204030204" pitchFamily="34" charset="0"/>
              </a:rPr>
              <a:t>Useful when implementing the optimal strategy is not feasible.</a:t>
            </a:r>
          </a:p>
        </p:txBody>
      </p:sp>
    </p:spTree>
    <p:extLst>
      <p:ext uri="{BB962C8B-B14F-4D97-AF65-F5344CB8AC3E}">
        <p14:creationId xmlns:p14="http://schemas.microsoft.com/office/powerpoint/2010/main" val="321855003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6F6CFCF5-3E37-0F40-BEC2-1413134B0080}" type="slidenum">
              <a:rPr lang="en-US" smtClean="0"/>
              <a:t>45</a:t>
            </a:fld>
            <a:endParaRPr lang="en-US"/>
          </a:p>
        </p:txBody>
      </p:sp>
    </p:spTree>
    <p:extLst>
      <p:ext uri="{BB962C8B-B14F-4D97-AF65-F5344CB8AC3E}">
        <p14:creationId xmlns:p14="http://schemas.microsoft.com/office/powerpoint/2010/main" val="123609740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2030"/>
        <p:cNvGrpSpPr/>
        <p:nvPr/>
      </p:nvGrpSpPr>
      <p:grpSpPr>
        <a:xfrm>
          <a:off x="0" y="0"/>
          <a:ext cx="0" cy="0"/>
          <a:chOff x="0" y="0"/>
          <a:chExt cx="0" cy="0"/>
        </a:xfrm>
      </p:grpSpPr>
      <p:sp>
        <p:nvSpPr>
          <p:cNvPr id="2031" name="Google Shape;2031;p128"/>
          <p:cNvSpPr txBox="1">
            <a:spLocks noGrp="1"/>
          </p:cNvSpPr>
          <p:nvPr>
            <p:ph type="ftr" idx="11"/>
          </p:nvPr>
        </p:nvSpPr>
        <p:spPr>
          <a:xfrm>
            <a:off x="649288" y="6481911"/>
            <a:ext cx="4786808" cy="374587"/>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nl-NL" sz="1200">
                <a:solidFill>
                  <a:schemeClr val="lt1"/>
                </a:solidFill>
                <a:latin typeface="Verdana"/>
                <a:ea typeface="Verdana"/>
                <a:cs typeface="Verdana"/>
                <a:sym typeface="Verdana"/>
              </a:rPr>
              <a:t>Decision Analysis in R for Technologies in Health</a:t>
            </a:r>
            <a:endParaRPr sz="1200">
              <a:solidFill>
                <a:schemeClr val="lt1"/>
              </a:solidFill>
              <a:latin typeface="Verdana"/>
              <a:ea typeface="Verdana"/>
              <a:cs typeface="Verdana"/>
              <a:sym typeface="Verdana"/>
            </a:endParaRPr>
          </a:p>
        </p:txBody>
      </p:sp>
      <p:sp>
        <p:nvSpPr>
          <p:cNvPr id="2032" name="Google Shape;2032;p128"/>
          <p:cNvSpPr>
            <a:spLocks noGrp="1"/>
          </p:cNvSpPr>
          <p:nvPr>
            <p:ph type="sldNum" idx="12"/>
          </p:nvPr>
        </p:nvSpPr>
        <p:spPr>
          <a:xfrm>
            <a:off x="8559864" y="6453336"/>
            <a:ext cx="548640" cy="396240"/>
          </a:xfrm>
          <a:prstGeom prst="bracketPair">
            <a:avLst/>
          </a:prstGeom>
          <a:noFill/>
          <a:ln>
            <a:noFill/>
          </a:ln>
        </p:spPr>
        <p:txBody>
          <a:bodyPr spcFirstLastPara="1" wrap="square" lIns="0" tIns="0" rIns="0" bIns="0" anchor="ctr" anchorCtr="0">
            <a:noAutofit/>
          </a:bodyPr>
          <a:lstStyle/>
          <a:p>
            <a:pPr marL="0" lvl="0" indent="0" algn="ctr" rtl="0">
              <a:spcBef>
                <a:spcPts val="0"/>
              </a:spcBef>
              <a:spcAft>
                <a:spcPts val="0"/>
              </a:spcAft>
              <a:buClr>
                <a:srgbClr val="000000"/>
              </a:buClr>
              <a:buFont typeface="Arial"/>
              <a:buNone/>
            </a:pPr>
            <a:fld id="{00000000-1234-1234-1234-123412341234}" type="slidenum">
              <a:rPr lang="nl-NL"/>
              <a:t>46</a:t>
            </a:fld>
            <a:endParaRPr/>
          </a:p>
        </p:txBody>
      </p:sp>
    </p:spTree>
    <p:extLst>
      <p:ext uri="{BB962C8B-B14F-4D97-AF65-F5344CB8AC3E}">
        <p14:creationId xmlns:p14="http://schemas.microsoft.com/office/powerpoint/2010/main" val="35951866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F7BB37-E7F7-8347-9756-0475722B6543}"/>
              </a:ext>
            </a:extLst>
          </p:cNvPr>
          <p:cNvSpPr>
            <a:spLocks noGrp="1"/>
          </p:cNvSpPr>
          <p:nvPr>
            <p:ph type="title"/>
          </p:nvPr>
        </p:nvSpPr>
        <p:spPr/>
        <p:txBody>
          <a:bodyPr/>
          <a:lstStyle/>
          <a:p>
            <a:r>
              <a:rPr lang="en-US" dirty="0"/>
              <a:t>Types of uncertainty</a:t>
            </a:r>
          </a:p>
        </p:txBody>
      </p:sp>
      <p:sp>
        <p:nvSpPr>
          <p:cNvPr id="4" name="Rectangle 3">
            <a:extLst>
              <a:ext uri="{FF2B5EF4-FFF2-40B4-BE49-F238E27FC236}">
                <a16:creationId xmlns:a16="http://schemas.microsoft.com/office/drawing/2014/main" id="{F071D5A4-7F07-A947-BDA8-0FA0D02B9854}"/>
              </a:ext>
            </a:extLst>
          </p:cNvPr>
          <p:cNvSpPr/>
          <p:nvPr/>
        </p:nvSpPr>
        <p:spPr>
          <a:xfrm>
            <a:off x="654902" y="6396335"/>
            <a:ext cx="7414591" cy="461665"/>
          </a:xfrm>
          <a:prstGeom prst="rect">
            <a:avLst/>
          </a:prstGeom>
        </p:spPr>
        <p:txBody>
          <a:bodyPr wrap="square">
            <a:spAutoFit/>
          </a:bodyPr>
          <a:lstStyle/>
          <a:p>
            <a:pPr marL="406400" indent="-406400"/>
            <a:r>
              <a:rPr lang="en-US" sz="800" dirty="0">
                <a:solidFill>
                  <a:schemeClr val="bg2"/>
                </a:solidFill>
              </a:rPr>
              <a:t>Summarized from: Briggs AH, Weinstein MC, Fenwick EAL, </a:t>
            </a:r>
            <a:r>
              <a:rPr lang="en-US" sz="800" dirty="0" err="1">
                <a:solidFill>
                  <a:schemeClr val="bg2"/>
                </a:solidFill>
              </a:rPr>
              <a:t>Karnon</a:t>
            </a:r>
            <a:r>
              <a:rPr lang="en-US" sz="800" dirty="0">
                <a:solidFill>
                  <a:schemeClr val="bg2"/>
                </a:solidFill>
              </a:rPr>
              <a:t> J, </a:t>
            </a:r>
            <a:r>
              <a:rPr lang="en-US" sz="800" dirty="0" err="1">
                <a:solidFill>
                  <a:schemeClr val="bg2"/>
                </a:solidFill>
              </a:rPr>
              <a:t>Sculpher</a:t>
            </a:r>
            <a:r>
              <a:rPr lang="en-US" sz="800" dirty="0">
                <a:solidFill>
                  <a:schemeClr val="bg2"/>
                </a:solidFill>
              </a:rPr>
              <a:t> MJ, </a:t>
            </a:r>
            <a:r>
              <a:rPr lang="en-US" sz="800" dirty="0" err="1">
                <a:solidFill>
                  <a:schemeClr val="bg2"/>
                </a:solidFill>
              </a:rPr>
              <a:t>Paltiel</a:t>
            </a:r>
            <a:r>
              <a:rPr lang="en-US" sz="800" dirty="0">
                <a:solidFill>
                  <a:schemeClr val="bg2"/>
                </a:solidFill>
              </a:rPr>
              <a:t> AD, ISPOR-SMDM Modeling Good Research Practices Task Force. Model parameter estimation and uncertainty analysis: a report of the ISPOR-SMDM Modeling Good Research Practices Task Force Working Group-6. </a:t>
            </a:r>
            <a:r>
              <a:rPr lang="en-US" sz="800" i="1" dirty="0">
                <a:solidFill>
                  <a:schemeClr val="bg2"/>
                </a:solidFill>
              </a:rPr>
              <a:t>Med </a:t>
            </a:r>
            <a:r>
              <a:rPr lang="en-US" sz="800" i="1" dirty="0" err="1">
                <a:solidFill>
                  <a:schemeClr val="bg2"/>
                </a:solidFill>
              </a:rPr>
              <a:t>Decis</a:t>
            </a:r>
            <a:r>
              <a:rPr lang="en-US" sz="800" i="1" dirty="0">
                <a:solidFill>
                  <a:schemeClr val="bg2"/>
                </a:solidFill>
              </a:rPr>
              <a:t> Making</a:t>
            </a:r>
            <a:r>
              <a:rPr lang="en-US" sz="800" dirty="0">
                <a:solidFill>
                  <a:schemeClr val="bg2"/>
                </a:solidFill>
              </a:rPr>
              <a:t>. 2012; 32(5):722–732.</a:t>
            </a:r>
            <a:endParaRPr lang="en-US" sz="800" dirty="0">
              <a:solidFill>
                <a:schemeClr val="bg2"/>
              </a:solidFill>
              <a:effectLst/>
            </a:endParaRPr>
          </a:p>
        </p:txBody>
      </p:sp>
      <p:graphicFrame>
        <p:nvGraphicFramePr>
          <p:cNvPr id="7" name="Table 6">
            <a:extLst>
              <a:ext uri="{FF2B5EF4-FFF2-40B4-BE49-F238E27FC236}">
                <a16:creationId xmlns:a16="http://schemas.microsoft.com/office/drawing/2014/main" id="{0941D4B6-0AAC-6049-B080-D639C5874032}"/>
              </a:ext>
            </a:extLst>
          </p:cNvPr>
          <p:cNvGraphicFramePr>
            <a:graphicFrameLocks noGrp="1"/>
          </p:cNvGraphicFramePr>
          <p:nvPr>
            <p:extLst>
              <p:ext uri="{D42A27DB-BD31-4B8C-83A1-F6EECF244321}">
                <p14:modId xmlns:p14="http://schemas.microsoft.com/office/powerpoint/2010/main" val="3575096883"/>
              </p:ext>
            </p:extLst>
          </p:nvPr>
        </p:nvGraphicFramePr>
        <p:xfrm>
          <a:off x="840432" y="2262275"/>
          <a:ext cx="8098158" cy="2286000"/>
        </p:xfrm>
        <a:graphic>
          <a:graphicData uri="http://schemas.openxmlformats.org/drawingml/2006/table">
            <a:tbl>
              <a:tblPr firstRow="1" bandRow="1">
                <a:tableStyleId>{5C22544A-7EE6-4342-B048-85BDC9FD1C3A}</a:tableStyleId>
              </a:tblPr>
              <a:tblGrid>
                <a:gridCol w="2068421">
                  <a:extLst>
                    <a:ext uri="{9D8B030D-6E8A-4147-A177-3AD203B41FA5}">
                      <a16:colId xmlns:a16="http://schemas.microsoft.com/office/drawing/2014/main" val="2820039227"/>
                    </a:ext>
                  </a:extLst>
                </a:gridCol>
                <a:gridCol w="2205229">
                  <a:extLst>
                    <a:ext uri="{9D8B030D-6E8A-4147-A177-3AD203B41FA5}">
                      <a16:colId xmlns:a16="http://schemas.microsoft.com/office/drawing/2014/main" val="1927239699"/>
                    </a:ext>
                  </a:extLst>
                </a:gridCol>
                <a:gridCol w="1704162">
                  <a:extLst>
                    <a:ext uri="{9D8B030D-6E8A-4147-A177-3AD203B41FA5}">
                      <a16:colId xmlns:a16="http://schemas.microsoft.com/office/drawing/2014/main" val="1676849465"/>
                    </a:ext>
                  </a:extLst>
                </a:gridCol>
                <a:gridCol w="2120346">
                  <a:extLst>
                    <a:ext uri="{9D8B030D-6E8A-4147-A177-3AD203B41FA5}">
                      <a16:colId xmlns:a16="http://schemas.microsoft.com/office/drawing/2014/main" val="2486828647"/>
                    </a:ext>
                  </a:extLst>
                </a:gridCol>
              </a:tblGrid>
              <a:tr h="283597">
                <a:tc>
                  <a:txBody>
                    <a:bodyPr/>
                    <a:lstStyle/>
                    <a:p>
                      <a:r>
                        <a:rPr lang="en-US" sz="1600" dirty="0"/>
                        <a:t>Term</a:t>
                      </a:r>
                    </a:p>
                  </a:txBody>
                  <a:tcPr/>
                </a:tc>
                <a:tc>
                  <a:txBody>
                    <a:bodyPr/>
                    <a:lstStyle/>
                    <a:p>
                      <a:r>
                        <a:rPr lang="en-US" sz="1600" dirty="0"/>
                        <a:t>Concept </a:t>
                      </a:r>
                    </a:p>
                  </a:txBody>
                  <a:tcPr/>
                </a:tc>
                <a:tc>
                  <a:txBody>
                    <a:bodyPr/>
                    <a:lstStyle/>
                    <a:p>
                      <a:r>
                        <a:rPr lang="en-US" sz="1600" dirty="0"/>
                        <a:t>Other terms</a:t>
                      </a:r>
                    </a:p>
                  </a:txBody>
                  <a:tcPr/>
                </a:tc>
                <a:tc>
                  <a:txBody>
                    <a:bodyPr/>
                    <a:lstStyle/>
                    <a:p>
                      <a:r>
                        <a:rPr lang="en-US" sz="1600" dirty="0"/>
                        <a:t>Model/method</a:t>
                      </a:r>
                    </a:p>
                  </a:txBody>
                  <a:tcPr/>
                </a:tc>
                <a:extLst>
                  <a:ext uri="{0D108BD9-81ED-4DB2-BD59-A6C34878D82A}">
                    <a16:rowId xmlns:a16="http://schemas.microsoft.com/office/drawing/2014/main" val="297289031"/>
                  </a:ext>
                </a:extLst>
              </a:tr>
              <a:tr h="370840">
                <a:tc>
                  <a:txBody>
                    <a:bodyPr/>
                    <a:lstStyle/>
                    <a:p>
                      <a:r>
                        <a:rPr lang="en-US" sz="1100" b="1" dirty="0"/>
                        <a:t>Heterogeneity</a:t>
                      </a:r>
                    </a:p>
                  </a:txBody>
                  <a:tcPr/>
                </a:tc>
                <a:tc>
                  <a:txBody>
                    <a:bodyPr/>
                    <a:lstStyle/>
                    <a:p>
                      <a:r>
                        <a:rPr lang="en-US" sz="1100" dirty="0"/>
                        <a:t>Variability between patients that can be attributed to characteristics of those patients</a:t>
                      </a:r>
                    </a:p>
                  </a:txBody>
                  <a:tcPr/>
                </a:tc>
                <a:tc>
                  <a:txBody>
                    <a:bodyPr/>
                    <a:lstStyle/>
                    <a:p>
                      <a:endParaRPr lang="en-US" sz="1100" dirty="0"/>
                    </a:p>
                  </a:txBody>
                  <a:tcPr/>
                </a:tc>
                <a:tc>
                  <a:txBody>
                    <a:bodyPr/>
                    <a:lstStyle/>
                    <a:p>
                      <a:r>
                        <a:rPr lang="en-US" sz="1100" dirty="0"/>
                        <a:t>Microsimulation</a:t>
                      </a:r>
                    </a:p>
                  </a:txBody>
                  <a:tcPr/>
                </a:tc>
                <a:extLst>
                  <a:ext uri="{0D108BD9-81ED-4DB2-BD59-A6C34878D82A}">
                    <a16:rowId xmlns:a16="http://schemas.microsoft.com/office/drawing/2014/main" val="3420608732"/>
                  </a:ext>
                </a:extLst>
              </a:tr>
              <a:tr h="370840">
                <a:tc>
                  <a:txBody>
                    <a:bodyPr/>
                    <a:lstStyle/>
                    <a:p>
                      <a:r>
                        <a:rPr lang="en-US" sz="1100" b="1" dirty="0"/>
                        <a:t>Stochastic uncertainty</a:t>
                      </a:r>
                    </a:p>
                  </a:txBody>
                  <a:tcPr/>
                </a:tc>
                <a:tc>
                  <a:txBody>
                    <a:bodyPr/>
                    <a:lstStyle/>
                    <a:p>
                      <a:r>
                        <a:rPr lang="en-US" sz="1100" dirty="0"/>
                        <a:t>Random variability in outcomes between identical patients</a:t>
                      </a:r>
                    </a:p>
                  </a:txBody>
                  <a:tcPr/>
                </a:tc>
                <a:tc>
                  <a:txBody>
                    <a:bodyPr/>
                    <a:lstStyle/>
                    <a:p>
                      <a:r>
                        <a:rPr lang="en-US" sz="1100" dirty="0"/>
                        <a:t>Monte Carlo error/ first-order uncertainty</a:t>
                      </a:r>
                    </a:p>
                  </a:txBody>
                  <a:tcPr/>
                </a:tc>
                <a:tc>
                  <a:txBody>
                    <a:bodyPr/>
                    <a:lstStyle/>
                    <a:p>
                      <a:r>
                        <a:rPr lang="en-US" sz="1100" dirty="0"/>
                        <a:t>Microsimulation</a:t>
                      </a:r>
                    </a:p>
                  </a:txBody>
                  <a:tcPr/>
                </a:tc>
                <a:extLst>
                  <a:ext uri="{0D108BD9-81ED-4DB2-BD59-A6C34878D82A}">
                    <a16:rowId xmlns:a16="http://schemas.microsoft.com/office/drawing/2014/main" val="250925191"/>
                  </a:ext>
                </a:extLst>
              </a:tr>
              <a:tr h="514881">
                <a:tc>
                  <a:txBody>
                    <a:bodyPr/>
                    <a:lstStyle/>
                    <a:p>
                      <a:r>
                        <a:rPr lang="en-US" sz="1100" b="1" dirty="0"/>
                        <a:t>Parameter uncertainty</a:t>
                      </a:r>
                    </a:p>
                  </a:txBody>
                  <a:tcPr/>
                </a:tc>
                <a:tc>
                  <a:txBody>
                    <a:bodyPr/>
                    <a:lstStyle/>
                    <a:p>
                      <a:r>
                        <a:rPr lang="en-US" sz="1100" dirty="0"/>
                        <a:t>The uncertainty in estimation of the parameter of interest </a:t>
                      </a:r>
                    </a:p>
                  </a:txBody>
                  <a:tcPr/>
                </a:tc>
                <a:tc>
                  <a:txBody>
                    <a:bodyPr/>
                    <a:lstStyle/>
                    <a:p>
                      <a:r>
                        <a:rPr lang="en-US" sz="1100" dirty="0"/>
                        <a:t>Second-order uncertainty</a:t>
                      </a:r>
                    </a:p>
                  </a:txBody>
                  <a:tcPr/>
                </a:tc>
                <a:tc>
                  <a:txBody>
                    <a:bodyPr/>
                    <a:lstStyle/>
                    <a:p>
                      <a:r>
                        <a:rPr lang="en-US" sz="1100" dirty="0"/>
                        <a:t>All models / Sensitivity analysis </a:t>
                      </a:r>
                    </a:p>
                  </a:txBody>
                  <a:tcPr/>
                </a:tc>
                <a:extLst>
                  <a:ext uri="{0D108BD9-81ED-4DB2-BD59-A6C34878D82A}">
                    <a16:rowId xmlns:a16="http://schemas.microsoft.com/office/drawing/2014/main" val="3798716834"/>
                  </a:ext>
                </a:extLst>
              </a:tr>
            </a:tbl>
          </a:graphicData>
        </a:graphic>
      </p:graphicFrame>
    </p:spTree>
    <p:extLst>
      <p:ext uri="{BB962C8B-B14F-4D97-AF65-F5344CB8AC3E}">
        <p14:creationId xmlns:p14="http://schemas.microsoft.com/office/powerpoint/2010/main" val="5402187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F7BB37-E7F7-8347-9756-0475722B6543}"/>
              </a:ext>
            </a:extLst>
          </p:cNvPr>
          <p:cNvSpPr>
            <a:spLocks noGrp="1"/>
          </p:cNvSpPr>
          <p:nvPr>
            <p:ph type="title"/>
          </p:nvPr>
        </p:nvSpPr>
        <p:spPr/>
        <p:txBody>
          <a:bodyPr/>
          <a:lstStyle/>
          <a:p>
            <a:r>
              <a:rPr lang="en-US" dirty="0"/>
              <a:t>Types of uncertainty</a:t>
            </a:r>
          </a:p>
        </p:txBody>
      </p:sp>
      <p:sp>
        <p:nvSpPr>
          <p:cNvPr id="4" name="Rectangle 3">
            <a:extLst>
              <a:ext uri="{FF2B5EF4-FFF2-40B4-BE49-F238E27FC236}">
                <a16:creationId xmlns:a16="http://schemas.microsoft.com/office/drawing/2014/main" id="{F071D5A4-7F07-A947-BDA8-0FA0D02B9854}"/>
              </a:ext>
            </a:extLst>
          </p:cNvPr>
          <p:cNvSpPr/>
          <p:nvPr/>
        </p:nvSpPr>
        <p:spPr>
          <a:xfrm>
            <a:off x="654902" y="6396335"/>
            <a:ext cx="7414591" cy="461665"/>
          </a:xfrm>
          <a:prstGeom prst="rect">
            <a:avLst/>
          </a:prstGeom>
        </p:spPr>
        <p:txBody>
          <a:bodyPr wrap="square">
            <a:spAutoFit/>
          </a:bodyPr>
          <a:lstStyle/>
          <a:p>
            <a:pPr marL="406400" indent="-406400"/>
            <a:r>
              <a:rPr lang="en-US" sz="800" dirty="0">
                <a:solidFill>
                  <a:schemeClr val="bg2"/>
                </a:solidFill>
              </a:rPr>
              <a:t>Summarized from: Briggs AH, Weinstein MC, Fenwick EAL, </a:t>
            </a:r>
            <a:r>
              <a:rPr lang="en-US" sz="800" dirty="0" err="1">
                <a:solidFill>
                  <a:schemeClr val="bg2"/>
                </a:solidFill>
              </a:rPr>
              <a:t>Karnon</a:t>
            </a:r>
            <a:r>
              <a:rPr lang="en-US" sz="800" dirty="0">
                <a:solidFill>
                  <a:schemeClr val="bg2"/>
                </a:solidFill>
              </a:rPr>
              <a:t> J, </a:t>
            </a:r>
            <a:r>
              <a:rPr lang="en-US" sz="800" dirty="0" err="1">
                <a:solidFill>
                  <a:schemeClr val="bg2"/>
                </a:solidFill>
              </a:rPr>
              <a:t>Sculpher</a:t>
            </a:r>
            <a:r>
              <a:rPr lang="en-US" sz="800" dirty="0">
                <a:solidFill>
                  <a:schemeClr val="bg2"/>
                </a:solidFill>
              </a:rPr>
              <a:t> MJ, </a:t>
            </a:r>
            <a:r>
              <a:rPr lang="en-US" sz="800" dirty="0" err="1">
                <a:solidFill>
                  <a:schemeClr val="bg2"/>
                </a:solidFill>
              </a:rPr>
              <a:t>Paltiel</a:t>
            </a:r>
            <a:r>
              <a:rPr lang="en-US" sz="800" dirty="0">
                <a:solidFill>
                  <a:schemeClr val="bg2"/>
                </a:solidFill>
              </a:rPr>
              <a:t> AD, ISPOR-SMDM Modeling Good Research Practices Task Force. Model parameter estimation and uncertainty analysis: a report of the ISPOR-SMDM Modeling Good Research Practices Task Force Working Group-6. </a:t>
            </a:r>
            <a:r>
              <a:rPr lang="en-US" sz="800" i="1" dirty="0">
                <a:solidFill>
                  <a:schemeClr val="bg2"/>
                </a:solidFill>
              </a:rPr>
              <a:t>Med </a:t>
            </a:r>
            <a:r>
              <a:rPr lang="en-US" sz="800" i="1" dirty="0" err="1">
                <a:solidFill>
                  <a:schemeClr val="bg2"/>
                </a:solidFill>
              </a:rPr>
              <a:t>Decis</a:t>
            </a:r>
            <a:r>
              <a:rPr lang="en-US" sz="800" i="1" dirty="0">
                <a:solidFill>
                  <a:schemeClr val="bg2"/>
                </a:solidFill>
              </a:rPr>
              <a:t> Making</a:t>
            </a:r>
            <a:r>
              <a:rPr lang="en-US" sz="800" dirty="0">
                <a:solidFill>
                  <a:schemeClr val="bg2"/>
                </a:solidFill>
              </a:rPr>
              <a:t>. 2012; 32(5):722–732.</a:t>
            </a:r>
            <a:endParaRPr lang="en-US" sz="800" dirty="0">
              <a:solidFill>
                <a:schemeClr val="bg2"/>
              </a:solidFill>
              <a:effectLst/>
            </a:endParaRPr>
          </a:p>
        </p:txBody>
      </p:sp>
      <p:graphicFrame>
        <p:nvGraphicFramePr>
          <p:cNvPr id="7" name="Table 6">
            <a:extLst>
              <a:ext uri="{FF2B5EF4-FFF2-40B4-BE49-F238E27FC236}">
                <a16:creationId xmlns:a16="http://schemas.microsoft.com/office/drawing/2014/main" id="{0941D4B6-0AAC-6049-B080-D639C5874032}"/>
              </a:ext>
            </a:extLst>
          </p:cNvPr>
          <p:cNvGraphicFramePr>
            <a:graphicFrameLocks noGrp="1"/>
          </p:cNvGraphicFramePr>
          <p:nvPr>
            <p:extLst/>
          </p:nvPr>
        </p:nvGraphicFramePr>
        <p:xfrm>
          <a:off x="840432" y="2262275"/>
          <a:ext cx="8098158" cy="2712720"/>
        </p:xfrm>
        <a:graphic>
          <a:graphicData uri="http://schemas.openxmlformats.org/drawingml/2006/table">
            <a:tbl>
              <a:tblPr firstRow="1" bandRow="1">
                <a:tableStyleId>{5C22544A-7EE6-4342-B048-85BDC9FD1C3A}</a:tableStyleId>
              </a:tblPr>
              <a:tblGrid>
                <a:gridCol w="2068421">
                  <a:extLst>
                    <a:ext uri="{9D8B030D-6E8A-4147-A177-3AD203B41FA5}">
                      <a16:colId xmlns:a16="http://schemas.microsoft.com/office/drawing/2014/main" val="2820039227"/>
                    </a:ext>
                  </a:extLst>
                </a:gridCol>
                <a:gridCol w="2205229">
                  <a:extLst>
                    <a:ext uri="{9D8B030D-6E8A-4147-A177-3AD203B41FA5}">
                      <a16:colId xmlns:a16="http://schemas.microsoft.com/office/drawing/2014/main" val="1927239699"/>
                    </a:ext>
                  </a:extLst>
                </a:gridCol>
                <a:gridCol w="1704162">
                  <a:extLst>
                    <a:ext uri="{9D8B030D-6E8A-4147-A177-3AD203B41FA5}">
                      <a16:colId xmlns:a16="http://schemas.microsoft.com/office/drawing/2014/main" val="1676849465"/>
                    </a:ext>
                  </a:extLst>
                </a:gridCol>
                <a:gridCol w="2120346">
                  <a:extLst>
                    <a:ext uri="{9D8B030D-6E8A-4147-A177-3AD203B41FA5}">
                      <a16:colId xmlns:a16="http://schemas.microsoft.com/office/drawing/2014/main" val="2486828647"/>
                    </a:ext>
                  </a:extLst>
                </a:gridCol>
              </a:tblGrid>
              <a:tr h="283597">
                <a:tc>
                  <a:txBody>
                    <a:bodyPr/>
                    <a:lstStyle/>
                    <a:p>
                      <a:r>
                        <a:rPr lang="en-US" sz="1600" dirty="0"/>
                        <a:t>Term</a:t>
                      </a:r>
                    </a:p>
                  </a:txBody>
                  <a:tcPr/>
                </a:tc>
                <a:tc>
                  <a:txBody>
                    <a:bodyPr/>
                    <a:lstStyle/>
                    <a:p>
                      <a:r>
                        <a:rPr lang="en-US" sz="1600" dirty="0"/>
                        <a:t>Concept </a:t>
                      </a:r>
                    </a:p>
                  </a:txBody>
                  <a:tcPr/>
                </a:tc>
                <a:tc>
                  <a:txBody>
                    <a:bodyPr/>
                    <a:lstStyle/>
                    <a:p>
                      <a:r>
                        <a:rPr lang="en-US" sz="1600" dirty="0"/>
                        <a:t>Other terms</a:t>
                      </a:r>
                    </a:p>
                  </a:txBody>
                  <a:tcPr/>
                </a:tc>
                <a:tc>
                  <a:txBody>
                    <a:bodyPr/>
                    <a:lstStyle/>
                    <a:p>
                      <a:r>
                        <a:rPr lang="en-US" sz="1600" dirty="0"/>
                        <a:t>Model/method</a:t>
                      </a:r>
                    </a:p>
                  </a:txBody>
                  <a:tcPr/>
                </a:tc>
                <a:extLst>
                  <a:ext uri="{0D108BD9-81ED-4DB2-BD59-A6C34878D82A}">
                    <a16:rowId xmlns:a16="http://schemas.microsoft.com/office/drawing/2014/main" val="297289031"/>
                  </a:ext>
                </a:extLst>
              </a:tr>
              <a:tr h="370840">
                <a:tc>
                  <a:txBody>
                    <a:bodyPr/>
                    <a:lstStyle/>
                    <a:p>
                      <a:r>
                        <a:rPr lang="en-US" sz="1100" b="1" dirty="0"/>
                        <a:t>Heterogeneity</a:t>
                      </a:r>
                    </a:p>
                  </a:txBody>
                  <a:tcPr/>
                </a:tc>
                <a:tc>
                  <a:txBody>
                    <a:bodyPr/>
                    <a:lstStyle/>
                    <a:p>
                      <a:r>
                        <a:rPr lang="en-US" sz="1100" dirty="0"/>
                        <a:t>Variability between patients that can be attributed to characteristics of those patients</a:t>
                      </a:r>
                    </a:p>
                  </a:txBody>
                  <a:tcPr/>
                </a:tc>
                <a:tc>
                  <a:txBody>
                    <a:bodyPr/>
                    <a:lstStyle/>
                    <a:p>
                      <a:endParaRPr lang="en-US" sz="1100" dirty="0"/>
                    </a:p>
                  </a:txBody>
                  <a:tcPr/>
                </a:tc>
                <a:tc>
                  <a:txBody>
                    <a:bodyPr/>
                    <a:lstStyle/>
                    <a:p>
                      <a:r>
                        <a:rPr lang="en-US" sz="1100" dirty="0"/>
                        <a:t>Microsimulation</a:t>
                      </a:r>
                    </a:p>
                  </a:txBody>
                  <a:tcPr/>
                </a:tc>
                <a:extLst>
                  <a:ext uri="{0D108BD9-81ED-4DB2-BD59-A6C34878D82A}">
                    <a16:rowId xmlns:a16="http://schemas.microsoft.com/office/drawing/2014/main" val="3420608732"/>
                  </a:ext>
                </a:extLst>
              </a:tr>
              <a:tr h="370840">
                <a:tc>
                  <a:txBody>
                    <a:bodyPr/>
                    <a:lstStyle/>
                    <a:p>
                      <a:r>
                        <a:rPr lang="en-US" sz="1100" b="1" dirty="0"/>
                        <a:t>Stochastic uncertainty</a:t>
                      </a:r>
                    </a:p>
                  </a:txBody>
                  <a:tcPr/>
                </a:tc>
                <a:tc>
                  <a:txBody>
                    <a:bodyPr/>
                    <a:lstStyle/>
                    <a:p>
                      <a:r>
                        <a:rPr lang="en-US" sz="1100" dirty="0"/>
                        <a:t>Random variability in outcomes between identical patients</a:t>
                      </a:r>
                    </a:p>
                  </a:txBody>
                  <a:tcPr/>
                </a:tc>
                <a:tc>
                  <a:txBody>
                    <a:bodyPr/>
                    <a:lstStyle/>
                    <a:p>
                      <a:r>
                        <a:rPr lang="en-US" sz="1100" dirty="0"/>
                        <a:t>Monte Carlo error/ first-order uncertainty</a:t>
                      </a:r>
                    </a:p>
                  </a:txBody>
                  <a:tcPr/>
                </a:tc>
                <a:tc>
                  <a:txBody>
                    <a:bodyPr/>
                    <a:lstStyle/>
                    <a:p>
                      <a:r>
                        <a:rPr lang="en-US" sz="1100" dirty="0"/>
                        <a:t>Microsimulation</a:t>
                      </a:r>
                    </a:p>
                  </a:txBody>
                  <a:tcPr/>
                </a:tc>
                <a:extLst>
                  <a:ext uri="{0D108BD9-81ED-4DB2-BD59-A6C34878D82A}">
                    <a16:rowId xmlns:a16="http://schemas.microsoft.com/office/drawing/2014/main" val="250925191"/>
                  </a:ext>
                </a:extLst>
              </a:tr>
              <a:tr h="370840">
                <a:tc>
                  <a:txBody>
                    <a:bodyPr/>
                    <a:lstStyle/>
                    <a:p>
                      <a:r>
                        <a:rPr lang="en-US" sz="1100" b="1" dirty="0"/>
                        <a:t>Parameter uncertainty</a:t>
                      </a:r>
                    </a:p>
                  </a:txBody>
                  <a:tcPr/>
                </a:tc>
                <a:tc>
                  <a:txBody>
                    <a:bodyPr/>
                    <a:lstStyle/>
                    <a:p>
                      <a:r>
                        <a:rPr lang="en-US" sz="1100" dirty="0"/>
                        <a:t>The uncertainty in estimation of the parameter of interest </a:t>
                      </a:r>
                    </a:p>
                  </a:txBody>
                  <a:tcPr/>
                </a:tc>
                <a:tc>
                  <a:txBody>
                    <a:bodyPr/>
                    <a:lstStyle/>
                    <a:p>
                      <a:r>
                        <a:rPr lang="en-US" sz="1100" dirty="0"/>
                        <a:t>Second-order uncertainty</a:t>
                      </a:r>
                    </a:p>
                  </a:txBody>
                  <a:tcPr/>
                </a:tc>
                <a:tc>
                  <a:txBody>
                    <a:bodyPr/>
                    <a:lstStyle/>
                    <a:p>
                      <a:r>
                        <a:rPr lang="en-US" sz="1100" dirty="0"/>
                        <a:t>All models / Sensitivity analysis </a:t>
                      </a:r>
                    </a:p>
                  </a:txBody>
                  <a:tcPr/>
                </a:tc>
                <a:extLst>
                  <a:ext uri="{0D108BD9-81ED-4DB2-BD59-A6C34878D82A}">
                    <a16:rowId xmlns:a16="http://schemas.microsoft.com/office/drawing/2014/main" val="3798716834"/>
                  </a:ext>
                </a:extLst>
              </a:tr>
              <a:tr h="370840">
                <a:tc>
                  <a:txBody>
                    <a:bodyPr/>
                    <a:lstStyle/>
                    <a:p>
                      <a:r>
                        <a:rPr lang="en-US" sz="1100" b="1" dirty="0"/>
                        <a:t>Structural uncertainty</a:t>
                      </a:r>
                    </a:p>
                  </a:txBody>
                  <a:tcPr/>
                </a:tc>
                <a:tc>
                  <a:txBody>
                    <a:bodyPr/>
                    <a:lstStyle/>
                    <a:p>
                      <a:r>
                        <a:rPr lang="en-US" sz="1100" dirty="0"/>
                        <a:t>The assumptions inherent in the decision model</a:t>
                      </a:r>
                    </a:p>
                  </a:txBody>
                  <a:tcPr/>
                </a:tc>
                <a:tc>
                  <a:txBody>
                    <a:bodyPr/>
                    <a:lstStyle/>
                    <a:p>
                      <a:r>
                        <a:rPr lang="en-US" sz="1100" dirty="0"/>
                        <a:t>Model uncertainty </a:t>
                      </a:r>
                    </a:p>
                  </a:txBody>
                  <a:tcPr/>
                </a:tc>
                <a:tc>
                  <a:txBody>
                    <a:bodyPr/>
                    <a:lstStyle/>
                    <a:p>
                      <a:r>
                        <a:rPr lang="en-US" sz="1100" dirty="0"/>
                        <a:t>All models</a:t>
                      </a:r>
                    </a:p>
                  </a:txBody>
                  <a:tcPr/>
                </a:tc>
                <a:extLst>
                  <a:ext uri="{0D108BD9-81ED-4DB2-BD59-A6C34878D82A}">
                    <a16:rowId xmlns:a16="http://schemas.microsoft.com/office/drawing/2014/main" val="3268988170"/>
                  </a:ext>
                </a:extLst>
              </a:tr>
            </a:tbl>
          </a:graphicData>
        </a:graphic>
      </p:graphicFrame>
    </p:spTree>
    <p:extLst>
      <p:ext uri="{BB962C8B-B14F-4D97-AF65-F5344CB8AC3E}">
        <p14:creationId xmlns:p14="http://schemas.microsoft.com/office/powerpoint/2010/main" val="42412415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F7BB37-E7F7-8347-9756-0475722B6543}"/>
              </a:ext>
            </a:extLst>
          </p:cNvPr>
          <p:cNvSpPr>
            <a:spLocks noGrp="1"/>
          </p:cNvSpPr>
          <p:nvPr>
            <p:ph type="title"/>
          </p:nvPr>
        </p:nvSpPr>
        <p:spPr/>
        <p:txBody>
          <a:bodyPr/>
          <a:lstStyle/>
          <a:p>
            <a:r>
              <a:rPr lang="en-US" dirty="0"/>
              <a:t>Types of uncertainty</a:t>
            </a:r>
          </a:p>
        </p:txBody>
      </p:sp>
      <p:sp>
        <p:nvSpPr>
          <p:cNvPr id="4" name="Rectangle 3">
            <a:extLst>
              <a:ext uri="{FF2B5EF4-FFF2-40B4-BE49-F238E27FC236}">
                <a16:creationId xmlns:a16="http://schemas.microsoft.com/office/drawing/2014/main" id="{F071D5A4-7F07-A947-BDA8-0FA0D02B9854}"/>
              </a:ext>
            </a:extLst>
          </p:cNvPr>
          <p:cNvSpPr/>
          <p:nvPr/>
        </p:nvSpPr>
        <p:spPr>
          <a:xfrm>
            <a:off x="654902" y="6396335"/>
            <a:ext cx="7414591" cy="461665"/>
          </a:xfrm>
          <a:prstGeom prst="rect">
            <a:avLst/>
          </a:prstGeom>
        </p:spPr>
        <p:txBody>
          <a:bodyPr wrap="square">
            <a:spAutoFit/>
          </a:bodyPr>
          <a:lstStyle/>
          <a:p>
            <a:pPr marL="406400" indent="-406400"/>
            <a:r>
              <a:rPr lang="en-US" sz="800" dirty="0">
                <a:solidFill>
                  <a:schemeClr val="bg2"/>
                </a:solidFill>
              </a:rPr>
              <a:t>Summarized from: Briggs AH, Weinstein MC, Fenwick EAL, </a:t>
            </a:r>
            <a:r>
              <a:rPr lang="en-US" sz="800" dirty="0" err="1">
                <a:solidFill>
                  <a:schemeClr val="bg2"/>
                </a:solidFill>
              </a:rPr>
              <a:t>Karnon</a:t>
            </a:r>
            <a:r>
              <a:rPr lang="en-US" sz="800" dirty="0">
                <a:solidFill>
                  <a:schemeClr val="bg2"/>
                </a:solidFill>
              </a:rPr>
              <a:t> J, </a:t>
            </a:r>
            <a:r>
              <a:rPr lang="en-US" sz="800" dirty="0" err="1">
                <a:solidFill>
                  <a:schemeClr val="bg2"/>
                </a:solidFill>
              </a:rPr>
              <a:t>Sculpher</a:t>
            </a:r>
            <a:r>
              <a:rPr lang="en-US" sz="800" dirty="0">
                <a:solidFill>
                  <a:schemeClr val="bg2"/>
                </a:solidFill>
              </a:rPr>
              <a:t> MJ, </a:t>
            </a:r>
            <a:r>
              <a:rPr lang="en-US" sz="800" dirty="0" err="1">
                <a:solidFill>
                  <a:schemeClr val="bg2"/>
                </a:solidFill>
              </a:rPr>
              <a:t>Paltiel</a:t>
            </a:r>
            <a:r>
              <a:rPr lang="en-US" sz="800" dirty="0">
                <a:solidFill>
                  <a:schemeClr val="bg2"/>
                </a:solidFill>
              </a:rPr>
              <a:t> AD, ISPOR-SMDM Modeling Good Research Practices Task Force. Model parameter estimation and uncertainty analysis: a report of the ISPOR-SMDM Modeling Good Research Practices Task Force Working Group-6. </a:t>
            </a:r>
            <a:r>
              <a:rPr lang="en-US" sz="800" i="1" dirty="0">
                <a:solidFill>
                  <a:schemeClr val="bg2"/>
                </a:solidFill>
              </a:rPr>
              <a:t>Med </a:t>
            </a:r>
            <a:r>
              <a:rPr lang="en-US" sz="800" i="1" dirty="0" err="1">
                <a:solidFill>
                  <a:schemeClr val="bg2"/>
                </a:solidFill>
              </a:rPr>
              <a:t>Decis</a:t>
            </a:r>
            <a:r>
              <a:rPr lang="en-US" sz="800" i="1" dirty="0">
                <a:solidFill>
                  <a:schemeClr val="bg2"/>
                </a:solidFill>
              </a:rPr>
              <a:t> Making</a:t>
            </a:r>
            <a:r>
              <a:rPr lang="en-US" sz="800" dirty="0">
                <a:solidFill>
                  <a:schemeClr val="bg2"/>
                </a:solidFill>
              </a:rPr>
              <a:t>. 2012; 32(5):722–732.</a:t>
            </a:r>
            <a:endParaRPr lang="en-US" sz="800" dirty="0">
              <a:solidFill>
                <a:schemeClr val="bg2"/>
              </a:solidFill>
              <a:effectLst/>
            </a:endParaRPr>
          </a:p>
        </p:txBody>
      </p:sp>
      <p:graphicFrame>
        <p:nvGraphicFramePr>
          <p:cNvPr id="7" name="Table 6">
            <a:extLst>
              <a:ext uri="{FF2B5EF4-FFF2-40B4-BE49-F238E27FC236}">
                <a16:creationId xmlns:a16="http://schemas.microsoft.com/office/drawing/2014/main" id="{0941D4B6-0AAC-6049-B080-D639C5874032}"/>
              </a:ext>
            </a:extLst>
          </p:cNvPr>
          <p:cNvGraphicFramePr>
            <a:graphicFrameLocks noGrp="1"/>
          </p:cNvGraphicFramePr>
          <p:nvPr>
            <p:extLst/>
          </p:nvPr>
        </p:nvGraphicFramePr>
        <p:xfrm>
          <a:off x="840432" y="2262275"/>
          <a:ext cx="8098158" cy="2712720"/>
        </p:xfrm>
        <a:graphic>
          <a:graphicData uri="http://schemas.openxmlformats.org/drawingml/2006/table">
            <a:tbl>
              <a:tblPr firstRow="1" bandRow="1">
                <a:tableStyleId>{5C22544A-7EE6-4342-B048-85BDC9FD1C3A}</a:tableStyleId>
              </a:tblPr>
              <a:tblGrid>
                <a:gridCol w="2068421">
                  <a:extLst>
                    <a:ext uri="{9D8B030D-6E8A-4147-A177-3AD203B41FA5}">
                      <a16:colId xmlns:a16="http://schemas.microsoft.com/office/drawing/2014/main" val="2820039227"/>
                    </a:ext>
                  </a:extLst>
                </a:gridCol>
                <a:gridCol w="2205229">
                  <a:extLst>
                    <a:ext uri="{9D8B030D-6E8A-4147-A177-3AD203B41FA5}">
                      <a16:colId xmlns:a16="http://schemas.microsoft.com/office/drawing/2014/main" val="1927239699"/>
                    </a:ext>
                  </a:extLst>
                </a:gridCol>
                <a:gridCol w="1704162">
                  <a:extLst>
                    <a:ext uri="{9D8B030D-6E8A-4147-A177-3AD203B41FA5}">
                      <a16:colId xmlns:a16="http://schemas.microsoft.com/office/drawing/2014/main" val="1676849465"/>
                    </a:ext>
                  </a:extLst>
                </a:gridCol>
                <a:gridCol w="2120346">
                  <a:extLst>
                    <a:ext uri="{9D8B030D-6E8A-4147-A177-3AD203B41FA5}">
                      <a16:colId xmlns:a16="http://schemas.microsoft.com/office/drawing/2014/main" val="2486828647"/>
                    </a:ext>
                  </a:extLst>
                </a:gridCol>
              </a:tblGrid>
              <a:tr h="283597">
                <a:tc>
                  <a:txBody>
                    <a:bodyPr/>
                    <a:lstStyle/>
                    <a:p>
                      <a:r>
                        <a:rPr lang="en-US" sz="1600" dirty="0"/>
                        <a:t>Term</a:t>
                      </a:r>
                    </a:p>
                  </a:txBody>
                  <a:tcPr/>
                </a:tc>
                <a:tc>
                  <a:txBody>
                    <a:bodyPr/>
                    <a:lstStyle/>
                    <a:p>
                      <a:r>
                        <a:rPr lang="en-US" sz="1600" dirty="0"/>
                        <a:t>Concept </a:t>
                      </a:r>
                    </a:p>
                  </a:txBody>
                  <a:tcPr/>
                </a:tc>
                <a:tc>
                  <a:txBody>
                    <a:bodyPr/>
                    <a:lstStyle/>
                    <a:p>
                      <a:r>
                        <a:rPr lang="en-US" sz="1600" dirty="0"/>
                        <a:t>Other terms</a:t>
                      </a:r>
                    </a:p>
                  </a:txBody>
                  <a:tcPr/>
                </a:tc>
                <a:tc>
                  <a:txBody>
                    <a:bodyPr/>
                    <a:lstStyle/>
                    <a:p>
                      <a:r>
                        <a:rPr lang="en-US" sz="1600" dirty="0"/>
                        <a:t>Model/method</a:t>
                      </a:r>
                    </a:p>
                  </a:txBody>
                  <a:tcPr/>
                </a:tc>
                <a:extLst>
                  <a:ext uri="{0D108BD9-81ED-4DB2-BD59-A6C34878D82A}">
                    <a16:rowId xmlns:a16="http://schemas.microsoft.com/office/drawing/2014/main" val="297289031"/>
                  </a:ext>
                </a:extLst>
              </a:tr>
              <a:tr h="370840">
                <a:tc>
                  <a:txBody>
                    <a:bodyPr/>
                    <a:lstStyle/>
                    <a:p>
                      <a:r>
                        <a:rPr lang="en-US" sz="1100" b="1" dirty="0"/>
                        <a:t>Heterogeneity</a:t>
                      </a:r>
                    </a:p>
                  </a:txBody>
                  <a:tcPr/>
                </a:tc>
                <a:tc>
                  <a:txBody>
                    <a:bodyPr/>
                    <a:lstStyle/>
                    <a:p>
                      <a:r>
                        <a:rPr lang="en-US" sz="1100" dirty="0"/>
                        <a:t>Variability between patients that can be attributed to characteristics of those patients</a:t>
                      </a:r>
                    </a:p>
                  </a:txBody>
                  <a:tcPr/>
                </a:tc>
                <a:tc>
                  <a:txBody>
                    <a:bodyPr/>
                    <a:lstStyle/>
                    <a:p>
                      <a:endParaRPr lang="en-US" sz="1100" dirty="0"/>
                    </a:p>
                  </a:txBody>
                  <a:tcPr/>
                </a:tc>
                <a:tc>
                  <a:txBody>
                    <a:bodyPr/>
                    <a:lstStyle/>
                    <a:p>
                      <a:r>
                        <a:rPr lang="en-US" sz="1100" dirty="0"/>
                        <a:t>Microsimulation</a:t>
                      </a:r>
                    </a:p>
                  </a:txBody>
                  <a:tcPr/>
                </a:tc>
                <a:extLst>
                  <a:ext uri="{0D108BD9-81ED-4DB2-BD59-A6C34878D82A}">
                    <a16:rowId xmlns:a16="http://schemas.microsoft.com/office/drawing/2014/main" val="3420608732"/>
                  </a:ext>
                </a:extLst>
              </a:tr>
              <a:tr h="370840">
                <a:tc>
                  <a:txBody>
                    <a:bodyPr/>
                    <a:lstStyle/>
                    <a:p>
                      <a:r>
                        <a:rPr lang="en-US" sz="1100" b="1" dirty="0"/>
                        <a:t>Stochastic uncertainty</a:t>
                      </a:r>
                    </a:p>
                  </a:txBody>
                  <a:tcPr/>
                </a:tc>
                <a:tc>
                  <a:txBody>
                    <a:bodyPr/>
                    <a:lstStyle/>
                    <a:p>
                      <a:r>
                        <a:rPr lang="en-US" sz="1100" dirty="0"/>
                        <a:t>Random variability in outcomes between identical patients</a:t>
                      </a:r>
                    </a:p>
                  </a:txBody>
                  <a:tcPr/>
                </a:tc>
                <a:tc>
                  <a:txBody>
                    <a:bodyPr/>
                    <a:lstStyle/>
                    <a:p>
                      <a:r>
                        <a:rPr lang="en-US" sz="1100" dirty="0"/>
                        <a:t>Monte Carlo error/ first-order uncertainty</a:t>
                      </a:r>
                    </a:p>
                  </a:txBody>
                  <a:tcPr/>
                </a:tc>
                <a:tc>
                  <a:txBody>
                    <a:bodyPr/>
                    <a:lstStyle/>
                    <a:p>
                      <a:r>
                        <a:rPr lang="en-US" sz="1100" dirty="0"/>
                        <a:t>Microsimulation</a:t>
                      </a:r>
                    </a:p>
                  </a:txBody>
                  <a:tcPr/>
                </a:tc>
                <a:extLst>
                  <a:ext uri="{0D108BD9-81ED-4DB2-BD59-A6C34878D82A}">
                    <a16:rowId xmlns:a16="http://schemas.microsoft.com/office/drawing/2014/main" val="250925191"/>
                  </a:ext>
                </a:extLst>
              </a:tr>
              <a:tr h="370840">
                <a:tc>
                  <a:txBody>
                    <a:bodyPr/>
                    <a:lstStyle/>
                    <a:p>
                      <a:r>
                        <a:rPr lang="en-US" sz="1100" b="1" dirty="0"/>
                        <a:t>Parameter uncertainty</a:t>
                      </a:r>
                    </a:p>
                  </a:txBody>
                  <a:tcPr/>
                </a:tc>
                <a:tc>
                  <a:txBody>
                    <a:bodyPr/>
                    <a:lstStyle/>
                    <a:p>
                      <a:r>
                        <a:rPr lang="en-US" sz="1100" dirty="0"/>
                        <a:t>The uncertainty in estimation of the parameter of interest </a:t>
                      </a:r>
                    </a:p>
                  </a:txBody>
                  <a:tcPr/>
                </a:tc>
                <a:tc>
                  <a:txBody>
                    <a:bodyPr/>
                    <a:lstStyle/>
                    <a:p>
                      <a:r>
                        <a:rPr lang="en-US" sz="1100" dirty="0"/>
                        <a:t>Second-order uncertainty</a:t>
                      </a:r>
                    </a:p>
                  </a:txBody>
                  <a:tcPr/>
                </a:tc>
                <a:tc>
                  <a:txBody>
                    <a:bodyPr/>
                    <a:lstStyle/>
                    <a:p>
                      <a:r>
                        <a:rPr lang="en-US" sz="1100" dirty="0"/>
                        <a:t>All models / Sensitivity analysis </a:t>
                      </a:r>
                    </a:p>
                  </a:txBody>
                  <a:tcPr/>
                </a:tc>
                <a:extLst>
                  <a:ext uri="{0D108BD9-81ED-4DB2-BD59-A6C34878D82A}">
                    <a16:rowId xmlns:a16="http://schemas.microsoft.com/office/drawing/2014/main" val="3798716834"/>
                  </a:ext>
                </a:extLst>
              </a:tr>
              <a:tr h="370840">
                <a:tc>
                  <a:txBody>
                    <a:bodyPr/>
                    <a:lstStyle/>
                    <a:p>
                      <a:r>
                        <a:rPr lang="en-US" sz="1100" b="1" dirty="0"/>
                        <a:t>Structural uncertainty</a:t>
                      </a:r>
                    </a:p>
                  </a:txBody>
                  <a:tcPr/>
                </a:tc>
                <a:tc>
                  <a:txBody>
                    <a:bodyPr/>
                    <a:lstStyle/>
                    <a:p>
                      <a:r>
                        <a:rPr lang="en-US" sz="1100" dirty="0"/>
                        <a:t>The assumptions inherent in the decision model</a:t>
                      </a:r>
                    </a:p>
                  </a:txBody>
                  <a:tcPr/>
                </a:tc>
                <a:tc>
                  <a:txBody>
                    <a:bodyPr/>
                    <a:lstStyle/>
                    <a:p>
                      <a:r>
                        <a:rPr lang="en-US" sz="1100" dirty="0"/>
                        <a:t>Model uncertainty </a:t>
                      </a:r>
                    </a:p>
                  </a:txBody>
                  <a:tcPr/>
                </a:tc>
                <a:tc>
                  <a:txBody>
                    <a:bodyPr/>
                    <a:lstStyle/>
                    <a:p>
                      <a:r>
                        <a:rPr lang="en-US" sz="1100" dirty="0"/>
                        <a:t>All models</a:t>
                      </a:r>
                    </a:p>
                  </a:txBody>
                  <a:tcPr/>
                </a:tc>
                <a:extLst>
                  <a:ext uri="{0D108BD9-81ED-4DB2-BD59-A6C34878D82A}">
                    <a16:rowId xmlns:a16="http://schemas.microsoft.com/office/drawing/2014/main" val="3268988170"/>
                  </a:ext>
                </a:extLst>
              </a:tr>
            </a:tbl>
          </a:graphicData>
        </a:graphic>
      </p:graphicFrame>
      <p:sp>
        <p:nvSpPr>
          <p:cNvPr id="10" name="TextBox 9">
            <a:extLst>
              <a:ext uri="{FF2B5EF4-FFF2-40B4-BE49-F238E27FC236}">
                <a16:creationId xmlns:a16="http://schemas.microsoft.com/office/drawing/2014/main" id="{2EB714E0-09AB-2F4E-9AA1-B81FD621DE99}"/>
              </a:ext>
            </a:extLst>
          </p:cNvPr>
          <p:cNvSpPr txBox="1"/>
          <p:nvPr/>
        </p:nvSpPr>
        <p:spPr>
          <a:xfrm>
            <a:off x="840432" y="3950368"/>
            <a:ext cx="8098158" cy="596348"/>
          </a:xfrm>
          <a:prstGeom prst="rect">
            <a:avLst/>
          </a:prstGeom>
          <a:noFill/>
          <a:ln w="28575">
            <a:solidFill>
              <a:schemeClr val="accent5"/>
            </a:solidFill>
          </a:ln>
        </p:spPr>
        <p:txBody>
          <a:bodyPr wrap="square" rtlCol="0">
            <a:spAutoFit/>
          </a:bodyPr>
          <a:lstStyle/>
          <a:p>
            <a:endParaRPr lang="en-US" dirty="0"/>
          </a:p>
        </p:txBody>
      </p:sp>
    </p:spTree>
    <p:extLst>
      <p:ext uri="{BB962C8B-B14F-4D97-AF65-F5344CB8AC3E}">
        <p14:creationId xmlns:p14="http://schemas.microsoft.com/office/powerpoint/2010/main" val="26024801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Parameter Uncertainty</a:t>
            </a:r>
          </a:p>
        </p:txBody>
      </p:sp>
      <p:sp>
        <p:nvSpPr>
          <p:cNvPr id="3" name="Content Placeholder 2"/>
          <p:cNvSpPr>
            <a:spLocks noGrp="1"/>
          </p:cNvSpPr>
          <p:nvPr>
            <p:ph idx="1"/>
          </p:nvPr>
        </p:nvSpPr>
        <p:spPr/>
        <p:txBody>
          <a:bodyPr/>
          <a:lstStyle/>
          <a:p>
            <a:r>
              <a:rPr lang="en-US" dirty="0"/>
              <a:t>We have imperfect data about the input parameters and are therefore uncertain about the true parameter value</a:t>
            </a:r>
          </a:p>
          <a:p>
            <a:pPr marL="114300" indent="0">
              <a:buNone/>
            </a:pPr>
            <a:endParaRPr lang="en-US" dirty="0"/>
          </a:p>
          <a:p>
            <a:r>
              <a:rPr lang="en-US" dirty="0"/>
              <a:t>Accounts for the likelihood of the values of each of the inputs and their effect on the model outputs</a:t>
            </a:r>
          </a:p>
          <a:p>
            <a:endParaRPr lang="en-US" dirty="0"/>
          </a:p>
          <a:p>
            <a:r>
              <a:rPr lang="en-US" dirty="0"/>
              <a:t>We use distributions of inputs to reflect current knowledge on the parameters</a:t>
            </a:r>
          </a:p>
        </p:txBody>
      </p:sp>
    </p:spTree>
    <p:extLst>
      <p:ext uri="{BB962C8B-B14F-4D97-AF65-F5344CB8AC3E}">
        <p14:creationId xmlns:p14="http://schemas.microsoft.com/office/powerpoint/2010/main" val="42218410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75"/>
        <p:cNvGrpSpPr/>
        <p:nvPr/>
      </p:nvGrpSpPr>
      <p:grpSpPr>
        <a:xfrm>
          <a:off x="0" y="0"/>
          <a:ext cx="0" cy="0"/>
          <a:chOff x="0" y="0"/>
          <a:chExt cx="0" cy="0"/>
        </a:xfrm>
      </p:grpSpPr>
      <p:sp>
        <p:nvSpPr>
          <p:cNvPr id="1976" name="Shape 1976"/>
          <p:cNvSpPr txBox="1">
            <a:spLocks noGrp="1"/>
          </p:cNvSpPr>
          <p:nvPr>
            <p:ph type="title"/>
          </p:nvPr>
        </p:nvSpPr>
        <p:spPr>
          <a:xfrm>
            <a:off x="840432" y="274638"/>
            <a:ext cx="7620000" cy="11430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r>
              <a:rPr lang="nl-NL"/>
              <a:t>Distributions </a:t>
            </a:r>
            <a:endParaRPr/>
          </a:p>
        </p:txBody>
      </p:sp>
      <p:sp>
        <p:nvSpPr>
          <p:cNvPr id="1977" name="Shape 1977"/>
          <p:cNvSpPr>
            <a:spLocks noGrp="1"/>
          </p:cNvSpPr>
          <p:nvPr>
            <p:ph type="sldNum" idx="12"/>
          </p:nvPr>
        </p:nvSpPr>
        <p:spPr>
          <a:xfrm>
            <a:off x="8559864" y="6453336"/>
            <a:ext cx="548700" cy="396300"/>
          </a:xfrm>
          <a:prstGeom prst="bracketPair">
            <a:avLst/>
          </a:prstGeom>
        </p:spPr>
        <p:txBody>
          <a:bodyPr spcFirstLastPara="1" wrap="square" lIns="0" tIns="0" rIns="0" bIns="0" anchor="ctr" anchorCtr="0">
            <a:noAutofit/>
          </a:bodyPr>
          <a:lstStyle/>
          <a:p>
            <a:pPr marL="0" lvl="0" indent="0">
              <a:spcBef>
                <a:spcPts val="0"/>
              </a:spcBef>
              <a:spcAft>
                <a:spcPts val="0"/>
              </a:spcAft>
              <a:buClr>
                <a:srgbClr val="000000"/>
              </a:buClr>
              <a:buFont typeface="Arial"/>
              <a:buNone/>
            </a:pPr>
            <a:fld id="{00000000-1234-1234-1234-123412341234}" type="slidenum">
              <a:rPr lang="nl-NL"/>
              <a:t>9</a:t>
            </a:fld>
            <a:endParaRPr/>
          </a:p>
        </p:txBody>
      </p:sp>
      <p:sp>
        <p:nvSpPr>
          <p:cNvPr id="1978" name="Shape 1978"/>
          <p:cNvSpPr txBox="1"/>
          <p:nvPr/>
        </p:nvSpPr>
        <p:spPr>
          <a:xfrm>
            <a:off x="815875" y="6370850"/>
            <a:ext cx="7620000" cy="319200"/>
          </a:xfrm>
          <a:prstGeom prst="rect">
            <a:avLst/>
          </a:prstGeom>
          <a:noFill/>
          <a:ln>
            <a:noFill/>
          </a:ln>
        </p:spPr>
        <p:txBody>
          <a:bodyPr spcFirstLastPara="1" wrap="square" lIns="91425" tIns="91425" rIns="91425" bIns="91425" anchor="t" anchorCtr="0">
            <a:noAutofit/>
          </a:bodyPr>
          <a:lstStyle/>
          <a:p>
            <a:pPr marL="0" lvl="0" indent="0" rtl="0">
              <a:lnSpc>
                <a:spcPct val="115000"/>
              </a:lnSpc>
              <a:spcBef>
                <a:spcPts val="0"/>
              </a:spcBef>
              <a:spcAft>
                <a:spcPts val="0"/>
              </a:spcAft>
              <a:buClr>
                <a:schemeClr val="dk1"/>
              </a:buClr>
              <a:buSzPts val="1100"/>
              <a:buFont typeface="Arial"/>
              <a:buNone/>
            </a:pPr>
            <a:r>
              <a:rPr lang="nl-NL" sz="800">
                <a:solidFill>
                  <a:schemeClr val="accent1"/>
                </a:solidFill>
                <a:latin typeface="Verdana"/>
                <a:ea typeface="Verdana"/>
                <a:cs typeface="Verdana"/>
                <a:sym typeface="Verdana"/>
              </a:rPr>
              <a:t>Hunink MGM, Weinstein MC, Wittenberg E, Drummond MF, Pliskin JS, Wong JB, Glasziou PP. Decision Making in Health and Medicine: Integrating Evidence and Values. Cambridge University Press, Cambridge, UK, 2014. ISBN 978-1-107-69047-9. Table 12.2, page 371</a:t>
            </a:r>
            <a:endParaRPr sz="800">
              <a:solidFill>
                <a:schemeClr val="accent1"/>
              </a:solidFill>
              <a:latin typeface="Verdana"/>
              <a:ea typeface="Verdana"/>
              <a:cs typeface="Verdana"/>
              <a:sym typeface="Verdana"/>
            </a:endParaRPr>
          </a:p>
          <a:p>
            <a:pPr marL="0" lvl="0" indent="0">
              <a:spcBef>
                <a:spcPts val="0"/>
              </a:spcBef>
              <a:spcAft>
                <a:spcPts val="0"/>
              </a:spcAft>
              <a:buNone/>
            </a:pPr>
            <a:endParaRPr sz="800">
              <a:solidFill>
                <a:schemeClr val="accent1"/>
              </a:solidFill>
              <a:latin typeface="Verdana"/>
              <a:ea typeface="Verdana"/>
              <a:cs typeface="Verdana"/>
              <a:sym typeface="Verdana"/>
            </a:endParaRPr>
          </a:p>
        </p:txBody>
      </p:sp>
      <p:graphicFrame>
        <p:nvGraphicFramePr>
          <p:cNvPr id="1979" name="Shape 1979"/>
          <p:cNvGraphicFramePr/>
          <p:nvPr>
            <p:extLst>
              <p:ext uri="{D42A27DB-BD31-4B8C-83A1-F6EECF244321}">
                <p14:modId xmlns:p14="http://schemas.microsoft.com/office/powerpoint/2010/main" val="848542824"/>
              </p:ext>
            </p:extLst>
          </p:nvPr>
        </p:nvGraphicFramePr>
        <p:xfrm>
          <a:off x="928850" y="1506788"/>
          <a:ext cx="7717900" cy="4238760"/>
        </p:xfrm>
        <a:graphic>
          <a:graphicData uri="http://schemas.openxmlformats.org/drawingml/2006/table">
            <a:tbl>
              <a:tblPr>
                <a:noFill/>
              </a:tblPr>
              <a:tblGrid>
                <a:gridCol w="1929475">
                  <a:extLst>
                    <a:ext uri="{9D8B030D-6E8A-4147-A177-3AD203B41FA5}">
                      <a16:colId xmlns:a16="http://schemas.microsoft.com/office/drawing/2014/main" val="20000"/>
                    </a:ext>
                  </a:extLst>
                </a:gridCol>
                <a:gridCol w="1929475">
                  <a:extLst>
                    <a:ext uri="{9D8B030D-6E8A-4147-A177-3AD203B41FA5}">
                      <a16:colId xmlns:a16="http://schemas.microsoft.com/office/drawing/2014/main" val="20001"/>
                    </a:ext>
                  </a:extLst>
                </a:gridCol>
                <a:gridCol w="1929475">
                  <a:extLst>
                    <a:ext uri="{9D8B030D-6E8A-4147-A177-3AD203B41FA5}">
                      <a16:colId xmlns:a16="http://schemas.microsoft.com/office/drawing/2014/main" val="20002"/>
                    </a:ext>
                  </a:extLst>
                </a:gridCol>
                <a:gridCol w="1929475">
                  <a:extLst>
                    <a:ext uri="{9D8B030D-6E8A-4147-A177-3AD203B41FA5}">
                      <a16:colId xmlns:a16="http://schemas.microsoft.com/office/drawing/2014/main" val="20003"/>
                    </a:ext>
                  </a:extLst>
                </a:gridCol>
              </a:tblGrid>
              <a:tr h="398400">
                <a:tc>
                  <a:txBody>
                    <a:bodyPr/>
                    <a:lstStyle/>
                    <a:p>
                      <a:pPr marL="0" lvl="0" indent="0">
                        <a:spcBef>
                          <a:spcPts val="0"/>
                        </a:spcBef>
                        <a:spcAft>
                          <a:spcPts val="0"/>
                        </a:spcAft>
                        <a:buNone/>
                      </a:pPr>
                      <a:r>
                        <a:rPr lang="nl-NL" sz="1200" b="1" dirty="0">
                          <a:solidFill>
                            <a:srgbClr val="FFFFFF"/>
                          </a:solidFill>
                        </a:rPr>
                        <a:t>Distribution</a:t>
                      </a:r>
                      <a:endParaRPr sz="1200" b="1" dirty="0">
                        <a:solidFill>
                          <a:srgbClr val="FFFFFF"/>
                        </a:solidFill>
                      </a:endParaRPr>
                    </a:p>
                  </a:txBody>
                  <a:tcPr marL="91425" marR="91425" marT="91425" marB="91425">
                    <a:lnL w="12700" cap="flat" cmpd="sng" algn="ctr">
                      <a:solidFill>
                        <a:schemeClr val="tx1"/>
                      </a:solidFill>
                      <a:prstDash val="solid"/>
                      <a:round/>
                      <a:headEnd type="none" w="med" len="med"/>
                      <a:tailEnd type="none" w="med" len="med"/>
                    </a:lnL>
                    <a:lnR w="12700" cmpd="sng">
                      <a:noFill/>
                      <a:prstDash val="solid"/>
                    </a:lnR>
                    <a:lnT w="12700" cap="flat" cmpd="sng" algn="ctr">
                      <a:solidFill>
                        <a:schemeClr val="tx1"/>
                      </a:solidFill>
                      <a:prstDash val="solid"/>
                      <a:round/>
                      <a:headEnd type="none" w="med" len="med"/>
                      <a:tailEnd type="none" w="med" len="med"/>
                    </a:lnT>
                    <a:lnB w="12700" cmpd="sng">
                      <a:noFill/>
                      <a:prstDash val="solid"/>
                    </a:lnB>
                    <a:lnTlToBr w="12700" cmpd="sng">
                      <a:noFill/>
                      <a:prstDash val="solid"/>
                    </a:lnTlToBr>
                    <a:lnBlToTr w="12700" cmpd="sng">
                      <a:noFill/>
                      <a:prstDash val="solid"/>
                    </a:lnBlToTr>
                    <a:solidFill>
                      <a:srgbClr val="004D99"/>
                    </a:solidFill>
                  </a:tcPr>
                </a:tc>
                <a:tc>
                  <a:txBody>
                    <a:bodyPr/>
                    <a:lstStyle/>
                    <a:p>
                      <a:pPr marL="0" lvl="0" indent="0">
                        <a:spcBef>
                          <a:spcPts val="0"/>
                        </a:spcBef>
                        <a:spcAft>
                          <a:spcPts val="0"/>
                        </a:spcAft>
                        <a:buNone/>
                      </a:pPr>
                      <a:r>
                        <a:rPr lang="nl-NL" sz="1200" b="1">
                          <a:solidFill>
                            <a:srgbClr val="FFFFFF"/>
                          </a:solidFill>
                        </a:rPr>
                        <a:t>Parameter modeled</a:t>
                      </a:r>
                      <a:endParaRPr sz="1200" b="1">
                        <a:solidFill>
                          <a:srgbClr val="FFFFFF"/>
                        </a:solidFill>
                      </a:endParaRPr>
                    </a:p>
                  </a:txBody>
                  <a:tcPr marL="91425" marR="91425" marT="91425" marB="91425">
                    <a:lnL w="12700" cmpd="sng">
                      <a:noFill/>
                      <a:prstDash val="solid"/>
                    </a:lnL>
                    <a:lnR w="12700" cmpd="sng">
                      <a:noFill/>
                      <a:prstDash val="solid"/>
                    </a:lnR>
                    <a:lnT w="12700" cap="flat" cmpd="sng" algn="ctr">
                      <a:solidFill>
                        <a:schemeClr val="tx1"/>
                      </a:solidFill>
                      <a:prstDash val="solid"/>
                      <a:round/>
                      <a:headEnd type="none" w="med" len="med"/>
                      <a:tailEnd type="none" w="med" len="med"/>
                    </a:lnT>
                    <a:lnB w="12700" cmpd="sng">
                      <a:noFill/>
                      <a:prstDash val="solid"/>
                    </a:lnB>
                    <a:lnTlToBr w="12700" cmpd="sng">
                      <a:noFill/>
                      <a:prstDash val="solid"/>
                    </a:lnTlToBr>
                    <a:lnBlToTr w="12700" cmpd="sng">
                      <a:noFill/>
                      <a:prstDash val="solid"/>
                    </a:lnBlToTr>
                    <a:solidFill>
                      <a:srgbClr val="004D99"/>
                    </a:solidFill>
                  </a:tcPr>
                </a:tc>
                <a:tc>
                  <a:txBody>
                    <a:bodyPr/>
                    <a:lstStyle/>
                    <a:p>
                      <a:pPr marL="0" lvl="0" indent="0">
                        <a:spcBef>
                          <a:spcPts val="0"/>
                        </a:spcBef>
                        <a:spcAft>
                          <a:spcPts val="0"/>
                        </a:spcAft>
                        <a:buNone/>
                      </a:pPr>
                      <a:r>
                        <a:rPr lang="nl-NL" sz="1200" b="1" dirty="0">
                          <a:solidFill>
                            <a:srgbClr val="FFFFFF"/>
                          </a:solidFill>
                        </a:rPr>
                        <a:t>Form</a:t>
                      </a:r>
                      <a:endParaRPr sz="1200" b="1" dirty="0">
                        <a:solidFill>
                          <a:srgbClr val="FFFFFF"/>
                        </a:solidFill>
                      </a:endParaRPr>
                    </a:p>
                  </a:txBody>
                  <a:tcPr marL="91425" marR="91425" marT="91425" marB="91425">
                    <a:lnL w="12700" cmpd="sng">
                      <a:noFill/>
                      <a:prstDash val="solid"/>
                    </a:lnL>
                    <a:lnR w="12700" cmpd="sng">
                      <a:noFill/>
                      <a:prstDash val="solid"/>
                    </a:lnR>
                    <a:lnT w="12700" cap="flat" cmpd="sng" algn="ctr">
                      <a:solidFill>
                        <a:schemeClr val="tx1"/>
                      </a:solidFill>
                      <a:prstDash val="solid"/>
                      <a:round/>
                      <a:headEnd type="none" w="med" len="med"/>
                      <a:tailEnd type="none" w="med" len="med"/>
                    </a:lnT>
                    <a:lnB w="12700" cmpd="sng">
                      <a:noFill/>
                      <a:prstDash val="solid"/>
                    </a:lnB>
                    <a:lnTlToBr w="12700" cmpd="sng">
                      <a:noFill/>
                      <a:prstDash val="solid"/>
                    </a:lnTlToBr>
                    <a:lnBlToTr w="12700" cmpd="sng">
                      <a:noFill/>
                      <a:prstDash val="solid"/>
                    </a:lnBlToTr>
                    <a:solidFill>
                      <a:srgbClr val="004D99"/>
                    </a:solidFill>
                  </a:tcPr>
                </a:tc>
                <a:tc>
                  <a:txBody>
                    <a:bodyPr/>
                    <a:lstStyle/>
                    <a:p>
                      <a:pPr marL="0" lvl="0" indent="0">
                        <a:spcBef>
                          <a:spcPts val="0"/>
                        </a:spcBef>
                        <a:spcAft>
                          <a:spcPts val="0"/>
                        </a:spcAft>
                        <a:buNone/>
                      </a:pPr>
                      <a:r>
                        <a:rPr lang="nl-NL" sz="1200" b="1" dirty="0" err="1">
                          <a:solidFill>
                            <a:srgbClr val="FFFFFF"/>
                          </a:solidFill>
                        </a:rPr>
                        <a:t>Comment</a:t>
                      </a:r>
                      <a:endParaRPr sz="1200" b="1" dirty="0">
                        <a:solidFill>
                          <a:srgbClr val="FFFFFF"/>
                        </a:solidFill>
                      </a:endParaRPr>
                    </a:p>
                  </a:txBody>
                  <a:tcPr marL="91425" marR="91425" marT="91425" marB="91425">
                    <a:lnL w="12700" cmpd="sng">
                      <a:noFill/>
                      <a:prstDash val="soli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prstDash val="solid"/>
                    </a:lnB>
                    <a:lnTlToBr w="12700" cmpd="sng">
                      <a:noFill/>
                      <a:prstDash val="solid"/>
                    </a:lnTlToBr>
                    <a:lnBlToTr w="12700" cmpd="sng">
                      <a:noFill/>
                      <a:prstDash val="solid"/>
                    </a:lnBlToTr>
                    <a:solidFill>
                      <a:srgbClr val="004D99"/>
                    </a:solidFill>
                  </a:tcPr>
                </a:tc>
                <a:extLst>
                  <a:ext uri="{0D108BD9-81ED-4DB2-BD59-A6C34878D82A}">
                    <a16:rowId xmlns:a16="http://schemas.microsoft.com/office/drawing/2014/main" val="10000"/>
                  </a:ext>
                </a:extLst>
              </a:tr>
              <a:tr h="394350">
                <a:tc>
                  <a:txBody>
                    <a:bodyPr/>
                    <a:lstStyle/>
                    <a:p>
                      <a:pPr marL="0" lvl="0" indent="0">
                        <a:spcBef>
                          <a:spcPts val="0"/>
                        </a:spcBef>
                        <a:spcAft>
                          <a:spcPts val="0"/>
                        </a:spcAft>
                        <a:buNone/>
                      </a:pPr>
                      <a:r>
                        <a:rPr lang="nl-NL" sz="1200"/>
                        <a:t>Uniform</a:t>
                      </a:r>
                      <a:endParaRPr sz="1200"/>
                    </a:p>
                  </a:txBody>
                  <a:tcPr marL="91425" marR="91425" marT="91425" marB="91425">
                    <a:lnL w="12700" cap="flat" cmpd="sng" algn="ctr">
                      <a:solidFill>
                        <a:schemeClr val="tx1"/>
                      </a:solidFill>
                      <a:prstDash val="solid"/>
                      <a:round/>
                      <a:headEnd type="none" w="med" len="med"/>
                      <a:tailEnd type="none" w="med" len="me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marL="0" lvl="0" indent="0">
                        <a:spcBef>
                          <a:spcPts val="0"/>
                        </a:spcBef>
                        <a:spcAft>
                          <a:spcPts val="0"/>
                        </a:spcAft>
                        <a:buNone/>
                      </a:pPr>
                      <a:r>
                        <a:rPr lang="nl-NL" sz="1200"/>
                        <a:t>Any</a:t>
                      </a:r>
                      <a:endParaRPr sz="1200"/>
                    </a:p>
                  </a:txBody>
                  <a:tcPr marL="91425" marR="91425" marT="91425" marB="91425">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marL="0" lvl="0" indent="0">
                        <a:spcBef>
                          <a:spcPts val="0"/>
                        </a:spcBef>
                        <a:spcAft>
                          <a:spcPts val="0"/>
                        </a:spcAft>
                        <a:buNone/>
                      </a:pPr>
                      <a:r>
                        <a:rPr lang="nl-NL" sz="1200"/>
                        <a:t>Range low-high</a:t>
                      </a:r>
                      <a:endParaRPr sz="1200"/>
                    </a:p>
                  </a:txBody>
                  <a:tcPr marL="91425" marR="91425" marT="91425" marB="91425">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marL="0" lvl="0" indent="0">
                        <a:spcBef>
                          <a:spcPts val="0"/>
                        </a:spcBef>
                        <a:spcAft>
                          <a:spcPts val="0"/>
                        </a:spcAft>
                        <a:buNone/>
                      </a:pPr>
                      <a:r>
                        <a:rPr lang="nl-NL" sz="1200"/>
                        <a:t>All values are equally likely. Uninformative distribution</a:t>
                      </a:r>
                      <a:endParaRPr sz="1200"/>
                    </a:p>
                  </a:txBody>
                  <a:tcPr marL="91425" marR="91425" marT="91425" marB="91425">
                    <a:lnL w="12700" cmpd="sng">
                      <a:noFill/>
                      <a:prstDash val="solid"/>
                    </a:lnL>
                    <a:lnR w="12700" cap="flat" cmpd="sng" algn="ctr">
                      <a:solidFill>
                        <a:schemeClr val="tx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94350">
                <a:tc>
                  <a:txBody>
                    <a:bodyPr/>
                    <a:lstStyle/>
                    <a:p>
                      <a:pPr marL="0" lvl="0" indent="0">
                        <a:spcBef>
                          <a:spcPts val="0"/>
                        </a:spcBef>
                        <a:spcAft>
                          <a:spcPts val="0"/>
                        </a:spcAft>
                        <a:buNone/>
                      </a:pPr>
                      <a:r>
                        <a:rPr lang="nl-NL" sz="1200"/>
                        <a:t>Triangular</a:t>
                      </a:r>
                      <a:endParaRPr sz="1200"/>
                    </a:p>
                  </a:txBody>
                  <a:tcPr marL="91425" marR="91425" marT="91425" marB="91425">
                    <a:lnL w="12700" cap="flat" cmpd="sng" algn="ctr">
                      <a:solidFill>
                        <a:schemeClr val="tx1"/>
                      </a:solidFill>
                      <a:prstDash val="solid"/>
                      <a:round/>
                      <a:headEnd type="none" w="med" len="med"/>
                      <a:tailEnd type="none" w="med" len="me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marL="0" lvl="0" indent="0">
                        <a:spcBef>
                          <a:spcPts val="0"/>
                        </a:spcBef>
                        <a:spcAft>
                          <a:spcPts val="0"/>
                        </a:spcAft>
                        <a:buNone/>
                      </a:pPr>
                      <a:r>
                        <a:rPr lang="nl-NL" sz="1200"/>
                        <a:t>Any</a:t>
                      </a:r>
                      <a:endParaRPr sz="1200"/>
                    </a:p>
                  </a:txBody>
                  <a:tcPr marL="91425" marR="91425" marT="91425" marB="91425">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marL="0" lvl="0" indent="0">
                        <a:spcBef>
                          <a:spcPts val="0"/>
                        </a:spcBef>
                        <a:spcAft>
                          <a:spcPts val="0"/>
                        </a:spcAft>
                        <a:buNone/>
                      </a:pPr>
                      <a:r>
                        <a:rPr lang="nl-NL" sz="1200"/>
                        <a:t>Minimum, maximum, likeliest</a:t>
                      </a:r>
                      <a:endParaRPr sz="1200"/>
                    </a:p>
                  </a:txBody>
                  <a:tcPr marL="91425" marR="91425" marT="91425" marB="91425">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marL="0" lvl="0" indent="0">
                        <a:spcBef>
                          <a:spcPts val="0"/>
                        </a:spcBef>
                        <a:spcAft>
                          <a:spcPts val="0"/>
                        </a:spcAft>
                        <a:buNone/>
                      </a:pPr>
                      <a:endParaRPr sz="1200" dirty="0"/>
                    </a:p>
                  </a:txBody>
                  <a:tcPr marL="91425" marR="91425" marT="91425" marB="91425">
                    <a:lnL w="12700" cmpd="sng">
                      <a:noFill/>
                      <a:prstDash val="solid"/>
                    </a:lnL>
                    <a:lnR w="12700" cap="flat" cmpd="sng" algn="ctr">
                      <a:solidFill>
                        <a:schemeClr val="tx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394350">
                <a:tc>
                  <a:txBody>
                    <a:bodyPr/>
                    <a:lstStyle/>
                    <a:p>
                      <a:pPr marL="0" lvl="0" indent="0">
                        <a:spcBef>
                          <a:spcPts val="0"/>
                        </a:spcBef>
                        <a:spcAft>
                          <a:spcPts val="0"/>
                        </a:spcAft>
                        <a:buNone/>
                      </a:pPr>
                      <a:r>
                        <a:rPr lang="nl-NL" sz="1200" dirty="0" err="1"/>
                        <a:t>Beta</a:t>
                      </a:r>
                      <a:endParaRPr sz="1200" dirty="0"/>
                    </a:p>
                  </a:txBody>
                  <a:tcPr marL="91425" marR="91425" marT="91425" marB="91425">
                    <a:lnL w="12700" cap="flat" cmpd="sng" algn="ctr">
                      <a:solidFill>
                        <a:schemeClr val="tx1"/>
                      </a:solidFill>
                      <a:prstDash val="solid"/>
                      <a:round/>
                      <a:headEnd type="none" w="med" len="med"/>
                      <a:tailEnd type="none" w="med" len="med"/>
                    </a:lnL>
                    <a:lnR w="12700" cmpd="sng">
                      <a:noFill/>
                      <a:prstDash val="solid"/>
                    </a:lnR>
                    <a:lnT w="12700" cmpd="sng">
                      <a:noFill/>
                      <a:prstDash val="solid"/>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marL="0" lvl="0" indent="0">
                        <a:spcBef>
                          <a:spcPts val="0"/>
                        </a:spcBef>
                        <a:spcAft>
                          <a:spcPts val="0"/>
                        </a:spcAft>
                        <a:buNone/>
                      </a:pPr>
                      <a:r>
                        <a:rPr lang="nl-NL" sz="1200"/>
                        <a:t>Probability</a:t>
                      </a:r>
                      <a:endParaRPr sz="1200"/>
                    </a:p>
                    <a:p>
                      <a:pPr marL="0" lvl="0" indent="0">
                        <a:spcBef>
                          <a:spcPts val="0"/>
                        </a:spcBef>
                        <a:spcAft>
                          <a:spcPts val="0"/>
                        </a:spcAft>
                        <a:buNone/>
                      </a:pPr>
                      <a:r>
                        <a:rPr lang="nl-NL" sz="1200"/>
                        <a:t>Quality of life weights (utility)</a:t>
                      </a:r>
                      <a:endParaRPr sz="1200"/>
                    </a:p>
                  </a:txBody>
                  <a:tcPr marL="91425" marR="91425" marT="91425" marB="91425">
                    <a:lnL w="12700" cmpd="sng">
                      <a:noFill/>
                      <a:prstDash val="solid"/>
                    </a:lnL>
                    <a:lnR w="12700" cmpd="sng">
                      <a:noFill/>
                      <a:prstDash val="solid"/>
                    </a:lnR>
                    <a:lnT w="12700" cmpd="sng">
                      <a:noFill/>
                      <a:prstDash val="solid"/>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marL="0" lvl="0" indent="0">
                        <a:spcBef>
                          <a:spcPts val="0"/>
                        </a:spcBef>
                        <a:spcAft>
                          <a:spcPts val="0"/>
                        </a:spcAft>
                        <a:buNone/>
                      </a:pPr>
                      <a:r>
                        <a:rPr lang="nl-NL" sz="1200"/>
                        <a:t>Beta (r,n): r = number of events and n = number of patients.</a:t>
                      </a:r>
                      <a:endParaRPr sz="1200"/>
                    </a:p>
                    <a:p>
                      <a:pPr marL="0" lvl="0" indent="0">
                        <a:spcBef>
                          <a:spcPts val="0"/>
                        </a:spcBef>
                        <a:spcAft>
                          <a:spcPts val="0"/>
                        </a:spcAft>
                        <a:buNone/>
                      </a:pPr>
                      <a:r>
                        <a:rPr lang="nl-NL" sz="1200"/>
                        <a:t>For observed mean </a:t>
                      </a:r>
                      <a:r>
                        <a:rPr lang="nl-NL" sz="1200">
                          <a:solidFill>
                            <a:schemeClr val="dk1"/>
                          </a:solidFill>
                        </a:rPr>
                        <a:t>𝜇</a:t>
                      </a:r>
                      <a:r>
                        <a:rPr lang="nl-NL" sz="1200"/>
                        <a:t> and standard error: </a:t>
                      </a:r>
                      <a:endParaRPr sz="1200"/>
                    </a:p>
                    <a:p>
                      <a:pPr marL="0" lvl="0" indent="0">
                        <a:spcBef>
                          <a:spcPts val="0"/>
                        </a:spcBef>
                        <a:spcAft>
                          <a:spcPts val="0"/>
                        </a:spcAft>
                        <a:buNone/>
                      </a:pPr>
                      <a:endParaRPr sz="1200"/>
                    </a:p>
                  </a:txBody>
                  <a:tcPr marL="91425" marR="91425" marT="91425" marB="91425">
                    <a:lnL w="12700" cmpd="sng">
                      <a:noFill/>
                      <a:prstDash val="solid"/>
                    </a:lnL>
                    <a:lnR w="12700" cmpd="sng">
                      <a:noFill/>
                      <a:prstDash val="solid"/>
                    </a:lnR>
                    <a:lnT w="12700" cmpd="sng">
                      <a:noFill/>
                      <a:prstDash val="solid"/>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marL="0" lvl="0" indent="0">
                        <a:spcBef>
                          <a:spcPts val="0"/>
                        </a:spcBef>
                        <a:spcAft>
                          <a:spcPts val="0"/>
                        </a:spcAft>
                        <a:buNone/>
                      </a:pPr>
                      <a:r>
                        <a:rPr lang="nl-NL" sz="1200"/>
                        <a:t>Bounded between 0 and 1</a:t>
                      </a:r>
                      <a:endParaRPr sz="1200"/>
                    </a:p>
                    <a:p>
                      <a:pPr marL="0" lvl="0" indent="0">
                        <a:spcBef>
                          <a:spcPts val="0"/>
                        </a:spcBef>
                        <a:spcAft>
                          <a:spcPts val="0"/>
                        </a:spcAft>
                        <a:buNone/>
                      </a:pPr>
                      <a:endParaRPr sz="1200"/>
                    </a:p>
                    <a:p>
                      <a:pPr marL="0" lvl="0" indent="0">
                        <a:spcBef>
                          <a:spcPts val="0"/>
                        </a:spcBef>
                        <a:spcAft>
                          <a:spcPts val="0"/>
                        </a:spcAft>
                        <a:buNone/>
                      </a:pPr>
                      <a:endParaRPr sz="1200"/>
                    </a:p>
                    <a:p>
                      <a:pPr marL="0" lvl="0" indent="0">
                        <a:spcBef>
                          <a:spcPts val="0"/>
                        </a:spcBef>
                        <a:spcAft>
                          <a:spcPts val="0"/>
                        </a:spcAft>
                        <a:buNone/>
                      </a:pPr>
                      <a:endParaRPr sz="1200"/>
                    </a:p>
                    <a:p>
                      <a:pPr marL="0" lvl="0" indent="0">
                        <a:spcBef>
                          <a:spcPts val="0"/>
                        </a:spcBef>
                        <a:spcAft>
                          <a:spcPts val="0"/>
                        </a:spcAft>
                        <a:buNone/>
                      </a:pPr>
                      <a:endParaRPr sz="1200"/>
                    </a:p>
                    <a:p>
                      <a:pPr marL="0" lvl="0" indent="0">
                        <a:spcBef>
                          <a:spcPts val="0"/>
                        </a:spcBef>
                        <a:spcAft>
                          <a:spcPts val="0"/>
                        </a:spcAft>
                        <a:buNone/>
                      </a:pPr>
                      <a:endParaRPr sz="1200"/>
                    </a:p>
                    <a:p>
                      <a:pPr marL="0" lvl="0" indent="0">
                        <a:spcBef>
                          <a:spcPts val="0"/>
                        </a:spcBef>
                        <a:spcAft>
                          <a:spcPts val="0"/>
                        </a:spcAft>
                        <a:buNone/>
                      </a:pPr>
                      <a:endParaRPr sz="1200"/>
                    </a:p>
                    <a:p>
                      <a:pPr marL="0" lvl="0" indent="0">
                        <a:spcBef>
                          <a:spcPts val="0"/>
                        </a:spcBef>
                        <a:spcAft>
                          <a:spcPts val="0"/>
                        </a:spcAft>
                        <a:buNone/>
                      </a:pPr>
                      <a:endParaRPr sz="1200"/>
                    </a:p>
                  </a:txBody>
                  <a:tcPr marL="91425" marR="91425" marT="91425" marB="91425">
                    <a:lnL w="12700" cmpd="sng">
                      <a:noFill/>
                      <a:prstDash val="solid"/>
                    </a:lnL>
                    <a:lnR w="12700" cap="flat" cmpd="sng" algn="ctr">
                      <a:solidFill>
                        <a:schemeClr val="tx1"/>
                      </a:solidFill>
                      <a:prstDash val="solid"/>
                      <a:round/>
                      <a:headEnd type="none" w="med" len="med"/>
                      <a:tailEnd type="none" w="med" len="med"/>
                    </a:lnR>
                    <a:lnT w="12700" cmpd="sng">
                      <a:noFill/>
                      <a:prstDash val="solid"/>
                    </a:lnT>
                    <a:lnB w="9525"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394350">
                <a:tc>
                  <a:txBody>
                    <a:bodyPr/>
                    <a:lstStyle/>
                    <a:p>
                      <a:pPr marL="0" lvl="0" indent="0">
                        <a:spcBef>
                          <a:spcPts val="0"/>
                        </a:spcBef>
                        <a:spcAft>
                          <a:spcPts val="0"/>
                        </a:spcAft>
                        <a:buNone/>
                      </a:pPr>
                      <a:r>
                        <a:rPr lang="nl-NL" sz="1200"/>
                        <a:t>Dirichlet</a:t>
                      </a:r>
                      <a:endParaRPr sz="1200"/>
                    </a:p>
                  </a:txBody>
                  <a:tcPr marL="91425" marR="91425" marT="91425" marB="91425">
                    <a:lnL w="12700" cap="flat" cmpd="sng" algn="ctr">
                      <a:solidFill>
                        <a:schemeClr val="tx1"/>
                      </a:solidFill>
                      <a:prstDash val="solid"/>
                      <a:round/>
                      <a:headEnd type="none" w="med" len="med"/>
                      <a:tailEnd type="none" w="med" len="med"/>
                    </a:lnL>
                    <a:lnR w="12700" cmpd="sng">
                      <a:noFill/>
                      <a:prstDash val="solid"/>
                    </a:lnR>
                    <a:lnT w="9525" cap="flat" cmpd="sng">
                      <a:noFill/>
                      <a:prstDash val="solid"/>
                      <a:round/>
                      <a:headEnd type="none" w="sm" len="sm"/>
                      <a:tailEnd type="none" w="sm" len="sm"/>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lvl="0" indent="0">
                        <a:spcBef>
                          <a:spcPts val="0"/>
                        </a:spcBef>
                        <a:spcAft>
                          <a:spcPts val="0"/>
                        </a:spcAft>
                        <a:buNone/>
                      </a:pPr>
                      <a:r>
                        <a:rPr lang="nl-NL" sz="1200"/>
                        <a:t>Probability in the context of multiple events</a:t>
                      </a:r>
                      <a:endParaRPr sz="1200"/>
                    </a:p>
                  </a:txBody>
                  <a:tcPr marL="91425" marR="91425" marT="91425" marB="91425">
                    <a:lnL w="12700" cmpd="sng">
                      <a:noFill/>
                      <a:prstDash val="solid"/>
                    </a:lnL>
                    <a:lnR w="12700" cmpd="sng">
                      <a:noFill/>
                      <a:prstDash val="solid"/>
                    </a:lnR>
                    <a:lnT w="9525" cap="flat" cmpd="sng">
                      <a:noFill/>
                      <a:prstDash val="solid"/>
                      <a:round/>
                      <a:headEnd type="none" w="sm" len="sm"/>
                      <a:tailEnd type="none" w="sm" len="sm"/>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lvl="0" indent="0">
                        <a:spcBef>
                          <a:spcPts val="0"/>
                        </a:spcBef>
                        <a:spcAft>
                          <a:spcPts val="0"/>
                        </a:spcAft>
                        <a:buNone/>
                      </a:pPr>
                      <a:endParaRPr sz="1200"/>
                    </a:p>
                  </a:txBody>
                  <a:tcPr marL="91425" marR="91425" marT="91425" marB="91425">
                    <a:lnL w="12700" cmpd="sng">
                      <a:noFill/>
                      <a:prstDash val="solid"/>
                    </a:lnL>
                    <a:lnR w="12700" cmpd="sng">
                      <a:noFill/>
                      <a:prstDash val="solid"/>
                    </a:lnR>
                    <a:lnT w="9525" cap="flat" cmpd="sng">
                      <a:noFill/>
                      <a:prstDash val="solid"/>
                      <a:round/>
                      <a:headEnd type="none" w="sm" len="sm"/>
                      <a:tailEnd type="none" w="sm" len="sm"/>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lvl="0" indent="0">
                        <a:spcBef>
                          <a:spcPts val="0"/>
                        </a:spcBef>
                        <a:spcAft>
                          <a:spcPts val="0"/>
                        </a:spcAft>
                        <a:buNone/>
                      </a:pPr>
                      <a:r>
                        <a:rPr lang="nl-NL" sz="1200" dirty="0"/>
                        <a:t>Extension of </a:t>
                      </a:r>
                      <a:r>
                        <a:rPr lang="nl-NL" sz="1200" dirty="0" err="1"/>
                        <a:t>the</a:t>
                      </a:r>
                      <a:r>
                        <a:rPr lang="nl-NL" sz="1200" dirty="0"/>
                        <a:t> </a:t>
                      </a:r>
                      <a:r>
                        <a:rPr lang="nl-NL" sz="1200" dirty="0" err="1"/>
                        <a:t>beta</a:t>
                      </a:r>
                      <a:r>
                        <a:rPr lang="nl-NL" sz="1200" dirty="0"/>
                        <a:t> </a:t>
                      </a:r>
                      <a:r>
                        <a:rPr lang="nl-NL" sz="1200" dirty="0" err="1"/>
                        <a:t>distribution</a:t>
                      </a:r>
                      <a:r>
                        <a:rPr lang="nl-NL" sz="1200" dirty="0"/>
                        <a:t>, </a:t>
                      </a:r>
                      <a:r>
                        <a:rPr lang="nl-NL" sz="1200" dirty="0" err="1"/>
                        <a:t>for</a:t>
                      </a:r>
                      <a:r>
                        <a:rPr lang="nl-NL" sz="1200" dirty="0"/>
                        <a:t> multiple events</a:t>
                      </a:r>
                      <a:endParaRPr sz="1200" dirty="0"/>
                    </a:p>
                  </a:txBody>
                  <a:tcPr marL="91425" marR="91425" marT="91425" marB="91425">
                    <a:lnL w="12700" cmpd="sng">
                      <a:noFill/>
                      <a:prstDash val="solid"/>
                    </a:lnL>
                    <a:lnR w="12700" cap="flat" cmpd="sng" algn="ctr">
                      <a:solidFill>
                        <a:schemeClr val="tx1"/>
                      </a:solidFill>
                      <a:prstDash val="solid"/>
                      <a:round/>
                      <a:headEnd type="none" w="med" len="med"/>
                      <a:tailEnd type="none" w="med" len="med"/>
                    </a:lnR>
                    <a:lnT w="9525" cap="flat" cmpd="sng">
                      <a:noFill/>
                      <a:prstDash val="solid"/>
                      <a:round/>
                      <a:headEnd type="none" w="sm" len="sm"/>
                      <a:tailEnd type="none" w="sm" len="sm"/>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bl>
          </a:graphicData>
        </a:graphic>
      </p:graphicFrame>
      <p:pic>
        <p:nvPicPr>
          <p:cNvPr id="1980" name="Shape 1980"/>
          <p:cNvPicPr preferRelativeResize="0"/>
          <p:nvPr/>
        </p:nvPicPr>
        <p:blipFill>
          <a:blip r:embed="rId3">
            <a:alphaModFix/>
          </a:blip>
          <a:stretch>
            <a:fillRect/>
          </a:stretch>
        </p:blipFill>
        <p:spPr>
          <a:xfrm>
            <a:off x="4882050" y="4438599"/>
            <a:ext cx="1835225" cy="469875"/>
          </a:xfrm>
          <a:prstGeom prst="rect">
            <a:avLst/>
          </a:prstGeom>
          <a:noFill/>
          <a:ln>
            <a:noFill/>
          </a:ln>
        </p:spPr>
      </p:pic>
    </p:spTree>
    <p:extLst>
      <p:ext uri="{BB962C8B-B14F-4D97-AF65-F5344CB8AC3E}">
        <p14:creationId xmlns:p14="http://schemas.microsoft.com/office/powerpoint/2010/main" val="204108356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hemeDARTH">
  <a:themeElements>
    <a:clrScheme name="DARTH">
      <a:dk1>
        <a:sysClr val="windowText" lastClr="000000"/>
      </a:dk1>
      <a:lt1>
        <a:sysClr val="window" lastClr="FFFFFF"/>
      </a:lt1>
      <a:dk2>
        <a:srgbClr val="696367"/>
      </a:dk2>
      <a:lt2>
        <a:srgbClr val="D9CFC5"/>
      </a:lt2>
      <a:accent1>
        <a:srgbClr val="009999"/>
      </a:accent1>
      <a:accent2>
        <a:srgbClr val="64B636"/>
      </a:accent2>
      <a:accent3>
        <a:srgbClr val="004D99"/>
      </a:accent3>
      <a:accent4>
        <a:srgbClr val="378369"/>
      </a:accent4>
      <a:accent5>
        <a:srgbClr val="F7730B"/>
      </a:accent5>
      <a:accent6>
        <a:srgbClr val="C19859"/>
      </a:accent6>
      <a:hlink>
        <a:srgbClr val="6B9F25"/>
      </a:hlink>
      <a:folHlink>
        <a:srgbClr val="FDAD1E"/>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extLst>
    <a:ext uri="{05A4C25C-085E-4340-85A3-A5531E510DB2}">
      <thm15:themeFamily xmlns:thm15="http://schemas.microsoft.com/office/thememl/2012/main" name="ThemeDARTH" id="{9AAB4819-0B17-CB4D-852A-5F76AF0F5A64}" vid="{72784F96-721B-7543-B42D-15A68327EA4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DARTH">
    <a:dk1>
      <a:sysClr val="windowText" lastClr="000000"/>
    </a:dk1>
    <a:lt1>
      <a:sysClr val="window" lastClr="FFFFFF"/>
    </a:lt1>
    <a:dk2>
      <a:srgbClr val="696367"/>
    </a:dk2>
    <a:lt2>
      <a:srgbClr val="D9CFC5"/>
    </a:lt2>
    <a:accent1>
      <a:srgbClr val="009999"/>
    </a:accent1>
    <a:accent2>
      <a:srgbClr val="64B636"/>
    </a:accent2>
    <a:accent3>
      <a:srgbClr val="004D99"/>
    </a:accent3>
    <a:accent4>
      <a:srgbClr val="378369"/>
    </a:accent4>
    <a:accent5>
      <a:srgbClr val="F7730B"/>
    </a:accent5>
    <a:accent6>
      <a:srgbClr val="C19859"/>
    </a:accent6>
    <a:hlink>
      <a:srgbClr val="6B9F25"/>
    </a:hlink>
    <a:folHlink>
      <a:srgbClr val="FDAD1E"/>
    </a:folHlink>
  </a:clrScheme>
</a:themeOverride>
</file>

<file path=docProps/app.xml><?xml version="1.0" encoding="utf-8"?>
<Properties xmlns="http://schemas.openxmlformats.org/officeDocument/2006/extended-properties" xmlns:vt="http://schemas.openxmlformats.org/officeDocument/2006/docPropsVTypes">
  <Template>ThemeDARTH</Template>
  <TotalTime>2044</TotalTime>
  <Words>2300</Words>
  <Application>Microsoft Macintosh PowerPoint</Application>
  <PresentationFormat>On-screen Show (4:3)</PresentationFormat>
  <Paragraphs>568</Paragraphs>
  <Slides>46</Slides>
  <Notes>24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46</vt:i4>
      </vt:variant>
    </vt:vector>
  </HeadingPairs>
  <TitlesOfParts>
    <vt:vector size="55" baseType="lpstr">
      <vt:lpstr>Arial</vt:lpstr>
      <vt:lpstr>Calibri</vt:lpstr>
      <vt:lpstr>Cambria</vt:lpstr>
      <vt:lpstr>Cambria Math</vt:lpstr>
      <vt:lpstr>Constantia</vt:lpstr>
      <vt:lpstr>Poppins ExtraLight</vt:lpstr>
      <vt:lpstr>Times New Roman</vt:lpstr>
      <vt:lpstr>Verdana</vt:lpstr>
      <vt:lpstr>ThemeDARTH</vt:lpstr>
      <vt:lpstr>Sensitivity Analysis</vt:lpstr>
      <vt:lpstr>Brief note NMB in CEA</vt:lpstr>
      <vt:lpstr>Types of uncertainty</vt:lpstr>
      <vt:lpstr>Types of uncertainty</vt:lpstr>
      <vt:lpstr>Types of uncertainty</vt:lpstr>
      <vt:lpstr>Types of uncertainty</vt:lpstr>
      <vt:lpstr>Types of uncertainty</vt:lpstr>
      <vt:lpstr>Parameter Uncertainty</vt:lpstr>
      <vt:lpstr>Distributions </vt:lpstr>
      <vt:lpstr>Distributions (2)</vt:lpstr>
      <vt:lpstr>Sensitivity Analysis</vt:lpstr>
      <vt:lpstr>Deterministic Sensitivity Analysis</vt:lpstr>
      <vt:lpstr>One-Way Sensitivity Analysis</vt:lpstr>
      <vt:lpstr>One-Way Sensitivity Analysis</vt:lpstr>
      <vt:lpstr>One-Way Sensitivity Analysis</vt:lpstr>
      <vt:lpstr>One-Way Sensitivity Analysis</vt:lpstr>
      <vt:lpstr>Present One-Way SA (1)</vt:lpstr>
      <vt:lpstr>Present One-Way SA (2)</vt:lpstr>
      <vt:lpstr>Two-Way Sensitivity Analysis</vt:lpstr>
      <vt:lpstr>Two-Way Sensitivity Analysis</vt:lpstr>
      <vt:lpstr>Probabilistic Sensitivity Analysis (PSA)</vt:lpstr>
      <vt:lpstr>Probabilistic Sensitivity Analysis</vt:lpstr>
      <vt:lpstr>Probabilistic Sensitivity Analysis (PSA)</vt:lpstr>
      <vt:lpstr>Probabilistic Sensitivity Analysis (PSA)</vt:lpstr>
      <vt:lpstr>Remember! Transition Matrix Calculations</vt:lpstr>
      <vt:lpstr>Update matrix structures for PSA iteration</vt:lpstr>
      <vt:lpstr>Update matrix structures for PSA iteration (2)</vt:lpstr>
      <vt:lpstr>Calculating total costs &amp; effects</vt:lpstr>
      <vt:lpstr>Presenting the PSA results</vt:lpstr>
      <vt:lpstr>Calculating total costs &amp; effects (2)</vt:lpstr>
      <vt:lpstr>Presenting the PSA results (2)</vt:lpstr>
      <vt:lpstr>Presenting the PSA results (3)</vt:lpstr>
      <vt:lpstr>Example of PSA dataset</vt:lpstr>
      <vt:lpstr>Decision Uncertainty</vt:lpstr>
      <vt:lpstr>Cost-Effectiveness Acceptability Curves (CEAC)</vt:lpstr>
      <vt:lpstr>Construction of CEAC</vt:lpstr>
      <vt:lpstr>Cost-effectiveness acceptability curves (CEACs)</vt:lpstr>
      <vt:lpstr>Cost-effectiveness acceptability curves (CEACs)</vt:lpstr>
      <vt:lpstr>Cost-Effectiveness Acceptability Frontier (CEAF)</vt:lpstr>
      <vt:lpstr>Construction of CEAF</vt:lpstr>
      <vt:lpstr>Cost-effectiveness acceptability curves (CEACs) and frontier (CEAF)</vt:lpstr>
      <vt:lpstr>Cost-effectiveness acceptability curves (CEACs) and frontier (CEAF)</vt:lpstr>
      <vt:lpstr>Limitations of CEACs</vt:lpstr>
      <vt:lpstr>Limitations of CEACs and CEAF</vt:lpstr>
      <vt:lpstr>PowerPoint Presentation</vt:lpstr>
      <vt:lpstr>PowerPoint Presentation</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Cost-effectiveness and Decision Modeling</dc:title>
  <dc:creator>Eva Enns</dc:creator>
  <cp:lastModifiedBy>Eline Krijkamp</cp:lastModifiedBy>
  <cp:revision>141</cp:revision>
  <cp:lastPrinted>2022-11-16T14:51:08Z</cp:lastPrinted>
  <dcterms:created xsi:type="dcterms:W3CDTF">2018-07-06T17:43:18Z</dcterms:created>
  <dcterms:modified xsi:type="dcterms:W3CDTF">2022-11-16T15:14:08Z</dcterms:modified>
</cp:coreProperties>
</file>