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4" r:id="rId11"/>
    <p:sldId id="265" r:id="rId12"/>
    <p:sldId id="267" r:id="rId13"/>
    <p:sldId id="271" r:id="rId14"/>
    <p:sldId id="273" r:id="rId15"/>
    <p:sldId id="268" r:id="rId16"/>
    <p:sldId id="274" r:id="rId17"/>
    <p:sldId id="270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F013-8CCF-484A-8ACD-C8E61253FF71}" v="44" dt="2022-03-21T22:08:52.980"/>
    <p1510:client id="{F6918585-125B-2E25-60BF-0F42030DF436}" v="1" dt="2022-03-22T01:37:59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4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CF2-59BB-4FAD-BE2F-B7B0B75D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B17D-7FF9-468E-AE78-E76F8113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058A-CEDE-4E9D-B30E-7608EB40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085B-9641-4E55-A362-F2823944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6F34-96DE-4A2C-B5BC-0135060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98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4FE0-59E8-4CA3-B3C3-E997FB3D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55A3-2597-44F9-861D-439559E2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2863-5795-4F97-8CA8-981D8AF1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119A-52C7-4BF1-BD27-A90EE9B5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27D2-B675-448D-820B-E837E05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7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CDCE5-F5F7-4930-B0BD-F77FCA98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DE6-AF4C-4491-ACF2-3249093E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FFC6-02B4-4882-9B92-C1BA80E9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87DF-65E2-4EE3-919A-DC574DE1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F85E-17E0-47C2-BEAE-40BD9CF6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0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BF83-E288-47F9-860A-39409E83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1BD0-DB9D-4647-88C7-B705EB42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5DCE-6CEC-470E-90CF-AED1CC35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08FC-2E8E-421B-816D-0925F7E1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7714-1D35-4133-AD15-1F69B1EC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4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AF7-C79A-417A-A88D-EE508A05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974A-F8E9-4794-BDC5-AB6A6C48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0249-47A8-4182-9078-B0544F9D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6F2C-EB55-4EB7-A0A8-4DA61FFD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AB62-B2D9-4928-976A-8DBED651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93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2D2D-DC57-46F5-85B7-C1BBC854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F817-CDF4-4690-9E0C-DD26CED8A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3914-98F0-4A58-8A63-4B17707A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A4556-E1D5-4C84-91B8-5BA2C3B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8F58-52F9-4811-ADA3-66C8896B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F4E0-8C8B-4DD7-8E13-0BD1C495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FE5-48A8-4171-93FA-947E2A1D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C038-9B42-4101-898A-AF9312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D08D-448A-4F55-8C1C-C25849B3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02BF0-34AA-4B8D-ACEE-32911CAA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F73AB-D5D5-4205-95EF-C8B98F7EC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B500A-4A86-4621-8E92-4DC8205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CFD1A-6AE6-4431-807F-4AE47BA0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129CD-957B-4061-B62F-BFA8A14C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6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3791-86F4-40F8-B013-049093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99C60-45E7-439A-B028-B31BE52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241EC-C8A9-469D-8B3B-B3182DA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21F2-25AA-45BF-8BD1-AC35A78C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6E30-DE31-44A7-B697-99B9E5AB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0191-711E-4805-897F-94E756BE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1187E-0D44-45C2-BC93-5F79FA6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DF00-B6FE-4F62-A44F-2B0F91A3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9F99-05CA-4102-BEDB-0D93AE01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D3D0-8C20-4156-A35C-88B3F293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CF14-8795-4C64-A708-94BDA7A4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6E85-B66A-4CB1-87C7-F5112A2E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B493-66BF-41F9-AD75-A026A03B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1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DE90-0D41-4E4F-BFFE-774456A5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0DD89-7EE6-4BA9-8A5C-F8C3C145E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43BC-88A9-4BF7-BAC2-FADA35B96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166-B949-4305-A855-46A16C5D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AA82-4967-4186-9247-36778291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7BA3-B227-4C02-B10F-7126EA91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15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1DBBC-0BDB-40EE-9EC9-8B2D87C3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3E70-1003-4EEC-BB97-48687D50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A744-69F3-4B98-BA70-57C7C651B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1F1E-C4D3-43BC-954D-8146813CCF71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F7B4-F7FF-4B83-9F18-1D6825BF0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EAD0-8688-4708-AAD8-47D67F69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7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3B6C3-6805-423C-8447-3500E620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CA" sz="5100"/>
              <a:t>Estimating  input parameters  for decision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0051-FFC7-43CA-9A80-F60ED271E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CA"/>
              <a:t>Petros Pechlivanoglou </a:t>
            </a:r>
          </a:p>
          <a:p>
            <a:r>
              <a:rPr lang="en-CA"/>
              <a:t>petros.pechlivanolgou@sickkids.ca</a:t>
            </a:r>
          </a:p>
          <a:p>
            <a:endParaRPr lang="en-CA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 descr="DARTH">
            <a:extLst>
              <a:ext uri="{FF2B5EF4-FFF2-40B4-BE49-F238E27FC236}">
                <a16:creationId xmlns:a16="http://schemas.microsoft.com/office/drawing/2014/main" id="{173F081C-43A1-4162-9D6E-E5D4B45E7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AC7C1A-EB2C-430F-9F88-E6A488E51068}"/>
              </a:ext>
            </a:extLst>
          </p:cNvPr>
          <p:cNvSpPr txBox="1"/>
          <p:nvPr/>
        </p:nvSpPr>
        <p:spPr>
          <a:xfrm>
            <a:off x="4342336" y="4979771"/>
            <a:ext cx="160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Exponential</a:t>
            </a:r>
          </a:p>
          <a:p>
            <a:r>
              <a:rPr lang="en-US" dirty="0"/>
              <a:t>      Lognormal</a:t>
            </a:r>
          </a:p>
          <a:p>
            <a:r>
              <a:rPr lang="en-US" dirty="0"/>
              <a:t>      Weibull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B82A1-74C9-4C94-8D24-3C77E5E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"/>
          <a:stretch/>
        </p:blipFill>
        <p:spPr>
          <a:xfrm>
            <a:off x="6499603" y="235418"/>
            <a:ext cx="5862775" cy="58596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C2CAF-8E14-4070-829C-AE960435F306}"/>
              </a:ext>
            </a:extLst>
          </p:cNvPr>
          <p:cNvCxnSpPr/>
          <p:nvPr/>
        </p:nvCxnSpPr>
        <p:spPr>
          <a:xfrm>
            <a:off x="4342336" y="5212080"/>
            <a:ext cx="2795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D0BCDC-4F22-44C2-A000-AE8471EF45ED}"/>
              </a:ext>
            </a:extLst>
          </p:cNvPr>
          <p:cNvCxnSpPr/>
          <p:nvPr/>
        </p:nvCxnSpPr>
        <p:spPr>
          <a:xfrm>
            <a:off x="4344970" y="5455587"/>
            <a:ext cx="2795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75959-7EF1-448F-B77F-4D5E8E31A9A6}"/>
              </a:ext>
            </a:extLst>
          </p:cNvPr>
          <p:cNvCxnSpPr/>
          <p:nvPr/>
        </p:nvCxnSpPr>
        <p:spPr>
          <a:xfrm>
            <a:off x="4366740" y="5700516"/>
            <a:ext cx="2795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9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>
            <a:off x="1097909" y="3266858"/>
            <a:ext cx="5165008" cy="1308466"/>
          </a:xfrm>
          <a:prstGeom prst="bentConnector3">
            <a:avLst>
              <a:gd name="adj1" fmla="val -863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0D47A-4532-4099-B094-6D7CA8954526}"/>
              </a:ext>
            </a:extLst>
          </p:cNvPr>
          <p:cNvGrpSpPr/>
          <p:nvPr/>
        </p:nvGrpSpPr>
        <p:grpSpPr>
          <a:xfrm>
            <a:off x="6622146" y="2576286"/>
            <a:ext cx="5569854" cy="3686627"/>
            <a:chOff x="7503364" y="3121089"/>
            <a:chExt cx="4547118" cy="29889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2C0B89-9323-4D19-B668-CFA4CC417FD8}"/>
                </a:ext>
              </a:extLst>
            </p:cNvPr>
            <p:cNvSpPr/>
            <p:nvPr/>
          </p:nvSpPr>
          <p:spPr>
            <a:xfrm>
              <a:off x="750336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Healthy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A2F9A9-4E5D-4C17-A29E-BB38CFE2BBA1}"/>
                </a:ext>
              </a:extLst>
            </p:cNvPr>
            <p:cNvSpPr/>
            <p:nvPr/>
          </p:nvSpPr>
          <p:spPr>
            <a:xfrm>
              <a:off x="1025900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Sick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444667-DED2-455C-A1A1-882A43BEB80E}"/>
                </a:ext>
              </a:extLst>
            </p:cNvPr>
            <p:cNvSpPr/>
            <p:nvPr/>
          </p:nvSpPr>
          <p:spPr>
            <a:xfrm>
              <a:off x="8853192" y="4971725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Dead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BBA301-A060-4732-9A70-514E4C739962}"/>
                </a:ext>
              </a:extLst>
            </p:cNvPr>
            <p:cNvCxnSpPr>
              <a:cxnSpLocks/>
            </p:cNvCxnSpPr>
            <p:nvPr/>
          </p:nvCxnSpPr>
          <p:spPr>
            <a:xfrm>
              <a:off x="8669691" y="4343399"/>
              <a:ext cx="503853" cy="62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D8AB08-23EC-4780-9900-411B02876F75}"/>
                </a:ext>
              </a:extLst>
            </p:cNvPr>
            <p:cNvCxnSpPr>
              <a:cxnSpLocks/>
            </p:cNvCxnSpPr>
            <p:nvPr/>
          </p:nvCxnSpPr>
          <p:spPr>
            <a:xfrm>
              <a:off x="9425470" y="3665374"/>
              <a:ext cx="687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919753A-712A-4536-9764-FA3D94EC5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4670" y="4352794"/>
              <a:ext cx="292358" cy="61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CB3F113-3C39-4448-BA19-FFC1996CB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/>
          <a:stretch/>
        </p:blipFill>
        <p:spPr>
          <a:xfrm>
            <a:off x="8691980" y="1515464"/>
            <a:ext cx="1345368" cy="1344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324653-6045-47C7-87DC-363B6CDE1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/>
          <a:stretch/>
        </p:blipFill>
        <p:spPr>
          <a:xfrm>
            <a:off x="6710068" y="4202306"/>
            <a:ext cx="1345368" cy="13446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360E49-E9CC-4128-BC43-61FB18208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/>
          <a:stretch/>
        </p:blipFill>
        <p:spPr>
          <a:xfrm>
            <a:off x="10828108" y="4368812"/>
            <a:ext cx="1345368" cy="1344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202543-2E6F-4CF1-8EF4-E8E0A7581C22}"/>
              </a:ext>
            </a:extLst>
          </p:cNvPr>
          <p:cNvSpPr txBox="1"/>
          <p:nvPr/>
        </p:nvSpPr>
        <p:spPr>
          <a:xfrm>
            <a:off x="1883238" y="4863563"/>
            <a:ext cx="394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Multistate modeling</a:t>
            </a:r>
          </a:p>
          <a:p>
            <a:endParaRPr lang="en-US" dirty="0"/>
          </a:p>
          <a:p>
            <a:r>
              <a:rPr lang="en-US" dirty="0"/>
              <a:t>Two ways:</a:t>
            </a:r>
          </a:p>
          <a:p>
            <a:r>
              <a:rPr lang="en-US" dirty="0"/>
              <a:t>   Fit a multivariate model</a:t>
            </a:r>
          </a:p>
          <a:p>
            <a:r>
              <a:rPr lang="en-US" dirty="0"/>
              <a:t>   Fit separate models per transition</a:t>
            </a:r>
          </a:p>
        </p:txBody>
      </p:sp>
    </p:spTree>
    <p:extLst>
      <p:ext uri="{BB962C8B-B14F-4D97-AF65-F5344CB8AC3E}">
        <p14:creationId xmlns:p14="http://schemas.microsoft.com/office/powerpoint/2010/main" val="154959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8734ED-3E6B-4CED-B6CF-991ECACE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17" y="288572"/>
            <a:ext cx="5692183" cy="5769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559FC-3470-45FA-83B9-9ECB8270135F}"/>
              </a:ext>
            </a:extLst>
          </p:cNvPr>
          <p:cNvSpPr txBox="1"/>
          <p:nvPr/>
        </p:nvSpPr>
        <p:spPr>
          <a:xfrm>
            <a:off x="4219040" y="4979771"/>
            <a:ext cx="4231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treatment–specific (or)</a:t>
            </a:r>
          </a:p>
          <a:p>
            <a:r>
              <a:rPr lang="en-US" dirty="0"/>
              <a:t>Covariate-specific</a:t>
            </a:r>
          </a:p>
          <a:p>
            <a:r>
              <a:rPr lang="en-US" dirty="0"/>
              <a:t>Transition probabilities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Proportional Hazard assumption</a:t>
            </a:r>
          </a:p>
          <a:p>
            <a:r>
              <a:rPr lang="en-US" dirty="0"/>
              <a:t>(how likely to hold after end of  follow up?)</a:t>
            </a:r>
          </a:p>
        </p:txBody>
      </p:sp>
    </p:spTree>
    <p:extLst>
      <p:ext uri="{BB962C8B-B14F-4D97-AF65-F5344CB8AC3E}">
        <p14:creationId xmlns:p14="http://schemas.microsoft.com/office/powerpoint/2010/main" val="5151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54363" y="3203923"/>
            <a:ext cx="2069321" cy="1034248"/>
          </a:xfrm>
          <a:prstGeom prst="bentConnector4">
            <a:avLst>
              <a:gd name="adj1" fmla="val 31488"/>
              <a:gd name="adj2" fmla="val 197183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>
            <a:off x="4008711" y="2739677"/>
            <a:ext cx="2477065" cy="136440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AC7C1A-EB2C-430F-9F88-E6A488E51068}"/>
              </a:ext>
            </a:extLst>
          </p:cNvPr>
          <p:cNvSpPr txBox="1"/>
          <p:nvPr/>
        </p:nvSpPr>
        <p:spPr>
          <a:xfrm>
            <a:off x="4008711" y="4232284"/>
            <a:ext cx="4404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 analysis on </a:t>
            </a:r>
          </a:p>
          <a:p>
            <a:r>
              <a:rPr lang="en-US" dirty="0"/>
              <a:t>Relative effectiveness</a:t>
            </a:r>
          </a:p>
          <a:p>
            <a:r>
              <a:rPr lang="en-US" dirty="0"/>
              <a:t>(how likely prop hazard</a:t>
            </a:r>
          </a:p>
          <a:p>
            <a:r>
              <a:rPr lang="en-US" dirty="0"/>
              <a:t>To hold on an MA?)</a:t>
            </a:r>
          </a:p>
          <a:p>
            <a:endParaRPr lang="en-US" dirty="0"/>
          </a:p>
          <a:p>
            <a:r>
              <a:rPr lang="en-US" dirty="0"/>
              <a:t>Alternative NMA with fractional polynomials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2A1CDC6-F624-4020-811C-B6260EA9E177}"/>
              </a:ext>
            </a:extLst>
          </p:cNvPr>
          <p:cNvSpPr/>
          <p:nvPr/>
        </p:nvSpPr>
        <p:spPr>
          <a:xfrm>
            <a:off x="2357538" y="3375398"/>
            <a:ext cx="1532292" cy="86277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2B1976-139D-429D-8402-7B447D90B33B}"/>
              </a:ext>
            </a:extLst>
          </p:cNvPr>
          <p:cNvCxnSpPr>
            <a:cxnSpLocks/>
            <a:stCxn id="33" idx="3"/>
            <a:endCxn id="24" idx="3"/>
          </p:cNvCxnSpPr>
          <p:nvPr/>
        </p:nvCxnSpPr>
        <p:spPr>
          <a:xfrm flipV="1">
            <a:off x="1763106" y="2305804"/>
            <a:ext cx="1392199" cy="480527"/>
          </a:xfrm>
          <a:prstGeom prst="bentConnector4">
            <a:avLst>
              <a:gd name="adj1" fmla="val 17034"/>
              <a:gd name="adj2" fmla="val 25329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10EB845-28DE-4E55-A018-A269123D1A4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889830" y="3599050"/>
            <a:ext cx="2595946" cy="207735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7E857D-C6C3-4704-BCF6-D70A762B7B58}"/>
              </a:ext>
            </a:extLst>
          </p:cNvPr>
          <p:cNvSpPr txBox="1"/>
          <p:nvPr/>
        </p:nvSpPr>
        <p:spPr>
          <a:xfrm>
            <a:off x="3889830" y="1622737"/>
            <a:ext cx="2534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Parametric distribution</a:t>
            </a:r>
          </a:p>
          <a:p>
            <a:r>
              <a:rPr lang="en-US" dirty="0"/>
              <a:t>Transition probabilities</a:t>
            </a:r>
          </a:p>
          <a:p>
            <a:r>
              <a:rPr lang="en-US" dirty="0"/>
              <a:t>Baseline treatment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8AC7CB-6A55-4986-8089-B5CD4935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70" y="1098551"/>
            <a:ext cx="5314345" cy="41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4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451372" y="1694648"/>
            <a:ext cx="1290341" cy="3949229"/>
          </a:xfrm>
          <a:prstGeom prst="bentConnector4">
            <a:avLst>
              <a:gd name="adj1" fmla="val -17716"/>
              <a:gd name="adj2" fmla="val 99635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2559FC-3470-45FA-83B9-9ECB8270135F}"/>
              </a:ext>
            </a:extLst>
          </p:cNvPr>
          <p:cNvSpPr txBox="1"/>
          <p:nvPr/>
        </p:nvSpPr>
        <p:spPr>
          <a:xfrm>
            <a:off x="4354054" y="4979771"/>
            <a:ext cx="2878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average of </a:t>
            </a:r>
          </a:p>
          <a:p>
            <a:r>
              <a:rPr lang="en-US" dirty="0"/>
              <a:t>Cost per unit of time</a:t>
            </a:r>
          </a:p>
          <a:p>
            <a:endParaRPr lang="en-US" dirty="0"/>
          </a:p>
          <a:p>
            <a:r>
              <a:rPr lang="en-US" dirty="0"/>
              <a:t>Censoring can be a problem!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B8BAE5-386C-4D2B-B265-B7CC8B745600}"/>
              </a:ext>
            </a:extLst>
          </p:cNvPr>
          <p:cNvSpPr/>
          <p:nvPr/>
        </p:nvSpPr>
        <p:spPr>
          <a:xfrm>
            <a:off x="2240904" y="1086916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Costs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550DB354-3E71-4EDF-9253-BC130B0F6765}"/>
              </a:ext>
            </a:extLst>
          </p:cNvPr>
          <p:cNvSpPr/>
          <p:nvPr/>
        </p:nvSpPr>
        <p:spPr>
          <a:xfrm>
            <a:off x="368563" y="236064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FA9AC3A5-0F12-491B-86CF-61AD1133CF9E}"/>
              </a:ext>
            </a:extLst>
          </p:cNvPr>
          <p:cNvSpPr/>
          <p:nvPr/>
        </p:nvSpPr>
        <p:spPr>
          <a:xfrm>
            <a:off x="331241" y="121412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566A39-0BF0-4CCE-A757-DB49F771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49"/>
          <a:stretch/>
        </p:blipFill>
        <p:spPr>
          <a:xfrm>
            <a:off x="2240904" y="3609157"/>
            <a:ext cx="1712168" cy="30891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0EE742-52AD-40C4-9334-000A092F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83" y="411099"/>
            <a:ext cx="5703469" cy="4932337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CCE2A3-D88F-4775-8B9F-0CFBDFF818F0}"/>
              </a:ext>
            </a:extLst>
          </p:cNvPr>
          <p:cNvSpPr/>
          <p:nvPr/>
        </p:nvSpPr>
        <p:spPr>
          <a:xfrm>
            <a:off x="2240904" y="-58921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87639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 flipV="1">
            <a:off x="488694" y="2841172"/>
            <a:ext cx="1253015" cy="2802704"/>
          </a:xfrm>
          <a:prstGeom prst="bentConnector4">
            <a:avLst>
              <a:gd name="adj1" fmla="val -18244"/>
              <a:gd name="adj2" fmla="val 100002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2559FC-3470-45FA-83B9-9ECB8270135F}"/>
              </a:ext>
            </a:extLst>
          </p:cNvPr>
          <p:cNvSpPr txBox="1"/>
          <p:nvPr/>
        </p:nvSpPr>
        <p:spPr>
          <a:xfrm>
            <a:off x="4151438" y="5074113"/>
            <a:ext cx="2649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 linear model</a:t>
            </a:r>
          </a:p>
          <a:p>
            <a:r>
              <a:rPr lang="en-US" dirty="0"/>
              <a:t>with cycle variable to capture temporal effects</a:t>
            </a:r>
          </a:p>
          <a:p>
            <a:endParaRPr lang="en-US" dirty="0"/>
          </a:p>
          <a:p>
            <a:r>
              <a:rPr lang="en-US" dirty="0"/>
              <a:t>Time effect can be highly skewed!!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550DB354-3E71-4EDF-9253-BC130B0F6765}"/>
              </a:ext>
            </a:extLst>
          </p:cNvPr>
          <p:cNvSpPr/>
          <p:nvPr/>
        </p:nvSpPr>
        <p:spPr>
          <a:xfrm>
            <a:off x="368563" y="236064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FA9AC3A5-0F12-491B-86CF-61AD1133CF9E}"/>
              </a:ext>
            </a:extLst>
          </p:cNvPr>
          <p:cNvSpPr/>
          <p:nvPr/>
        </p:nvSpPr>
        <p:spPr>
          <a:xfrm>
            <a:off x="331241" y="121412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566A39-0BF0-4CCE-A757-DB49F771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49"/>
          <a:stretch/>
        </p:blipFill>
        <p:spPr>
          <a:xfrm>
            <a:off x="2240904" y="3609157"/>
            <a:ext cx="1712168" cy="3089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F9435-E5D0-44F2-8BA1-B2C24979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76" y="814781"/>
            <a:ext cx="5470698" cy="405278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08F1C8-5274-44B2-9413-1ECC83FB1539}"/>
              </a:ext>
            </a:extLst>
          </p:cNvPr>
          <p:cNvSpPr/>
          <p:nvPr/>
        </p:nvSpPr>
        <p:spPr>
          <a:xfrm>
            <a:off x="2240904" y="1086916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0C55C9-967D-4AB8-B560-71756FF7551E}"/>
              </a:ext>
            </a:extLst>
          </p:cNvPr>
          <p:cNvSpPr/>
          <p:nvPr/>
        </p:nvSpPr>
        <p:spPr>
          <a:xfrm>
            <a:off x="2240904" y="-58921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3712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1457759" y="2907006"/>
            <a:ext cx="539928" cy="1259629"/>
          </a:xfrm>
          <a:prstGeom prst="bentConnector2">
            <a:avLst/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  <a:stCxn id="12" idx="0"/>
            <a:endCxn id="3074" idx="1"/>
          </p:cNvCxnSpPr>
          <p:nvPr/>
        </p:nvCxnSpPr>
        <p:spPr>
          <a:xfrm flipV="1">
            <a:off x="3889830" y="2285233"/>
            <a:ext cx="2206170" cy="1521552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0C55C9-967D-4AB8-B560-71756FF7551E}"/>
              </a:ext>
            </a:extLst>
          </p:cNvPr>
          <p:cNvSpPr/>
          <p:nvPr/>
        </p:nvSpPr>
        <p:spPr>
          <a:xfrm>
            <a:off x="2061030" y="949821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Utilities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5F6EF90-6C2F-43A7-8254-E57DF70C5F28}"/>
              </a:ext>
            </a:extLst>
          </p:cNvPr>
          <p:cNvSpPr/>
          <p:nvPr/>
        </p:nvSpPr>
        <p:spPr>
          <a:xfrm>
            <a:off x="2357538" y="3375398"/>
            <a:ext cx="1532292" cy="86277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C1E1A736-35C2-417B-B02A-B02824810063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D111F0-E66E-4F33-A499-01675FA92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519" b="28651"/>
          <a:stretch/>
        </p:blipFill>
        <p:spPr bwMode="auto">
          <a:xfrm>
            <a:off x="6096000" y="593552"/>
            <a:ext cx="5675539" cy="33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AD01A7-4494-4FB3-BCE2-43AB5E21D184}"/>
              </a:ext>
            </a:extLst>
          </p:cNvPr>
          <p:cNvGrpSpPr/>
          <p:nvPr/>
        </p:nvGrpSpPr>
        <p:grpSpPr>
          <a:xfrm>
            <a:off x="2743200" y="4649026"/>
            <a:ext cx="2677885" cy="2026277"/>
            <a:chOff x="7503364" y="3121089"/>
            <a:chExt cx="4547118" cy="298897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263D33-3C42-42DB-A798-7B080AC45AE4}"/>
                </a:ext>
              </a:extLst>
            </p:cNvPr>
            <p:cNvSpPr/>
            <p:nvPr/>
          </p:nvSpPr>
          <p:spPr>
            <a:xfrm>
              <a:off x="750336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Healthy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53CE09-8A1B-436F-88D2-1AD7C605D957}"/>
                </a:ext>
              </a:extLst>
            </p:cNvPr>
            <p:cNvSpPr/>
            <p:nvPr/>
          </p:nvSpPr>
          <p:spPr>
            <a:xfrm>
              <a:off x="1025900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Post ACS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7C5859F-729A-4218-9C64-B10FB66CCCC6}"/>
                </a:ext>
              </a:extLst>
            </p:cNvPr>
            <p:cNvSpPr/>
            <p:nvPr/>
          </p:nvSpPr>
          <p:spPr>
            <a:xfrm>
              <a:off x="8853192" y="4971725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Stable Angina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4BACCE0-E437-4DF5-8075-063780622C02}"/>
                </a:ext>
              </a:extLst>
            </p:cNvPr>
            <p:cNvCxnSpPr>
              <a:cxnSpLocks/>
            </p:cNvCxnSpPr>
            <p:nvPr/>
          </p:nvCxnSpPr>
          <p:spPr>
            <a:xfrm>
              <a:off x="8669691" y="4343399"/>
              <a:ext cx="503853" cy="62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E624B6-1C5D-44E0-B0D8-0DF01B13B9E8}"/>
                </a:ext>
              </a:extLst>
            </p:cNvPr>
            <p:cNvCxnSpPr>
              <a:cxnSpLocks/>
            </p:cNvCxnSpPr>
            <p:nvPr/>
          </p:nvCxnSpPr>
          <p:spPr>
            <a:xfrm>
              <a:off x="9425470" y="3665374"/>
              <a:ext cx="687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18DCA3-3F0C-481E-B683-636E38C1B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4670" y="4352794"/>
              <a:ext cx="292358" cy="61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9250395-5CA5-4DE0-B723-8676BEF808B2}"/>
              </a:ext>
            </a:extLst>
          </p:cNvPr>
          <p:cNvCxnSpPr>
            <a:cxnSpLocks/>
            <a:stCxn id="3074" idx="2"/>
          </p:cNvCxnSpPr>
          <p:nvPr/>
        </p:nvCxnSpPr>
        <p:spPr>
          <a:xfrm rot="5400000">
            <a:off x="5918316" y="3051516"/>
            <a:ext cx="2090057" cy="3940853"/>
          </a:xfrm>
          <a:prstGeom prst="bentConnector2">
            <a:avLst/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55452A7-97B4-453F-86A5-D47A634F7F3A}"/>
              </a:ext>
            </a:extLst>
          </p:cNvPr>
          <p:cNvSpPr/>
          <p:nvPr/>
        </p:nvSpPr>
        <p:spPr>
          <a:xfrm>
            <a:off x="1941849" y="5903606"/>
            <a:ext cx="1055036" cy="771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ACFA77-8D8A-4741-AA3C-211FE6A22C3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71026" y="5307711"/>
            <a:ext cx="326680" cy="5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6ADF0-9027-4B09-8D0A-53459908BDE1}"/>
              </a:ext>
            </a:extLst>
          </p:cNvPr>
          <p:cNvCxnSpPr>
            <a:cxnSpLocks/>
          </p:cNvCxnSpPr>
          <p:nvPr/>
        </p:nvCxnSpPr>
        <p:spPr>
          <a:xfrm flipH="1">
            <a:off x="2929275" y="5289520"/>
            <a:ext cx="1539426" cy="61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BC472B-2C6B-4169-9897-8A1E7893C32F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2996885" y="6276734"/>
            <a:ext cx="503017" cy="1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B5FA14-C5FD-4696-B12C-71311A147FFF}"/>
              </a:ext>
            </a:extLst>
          </p:cNvPr>
          <p:cNvSpPr txBox="1"/>
          <p:nvPr/>
        </p:nvSpPr>
        <p:spPr>
          <a:xfrm>
            <a:off x="3430072" y="274519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meta analysis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E683B41-DD08-4C40-9005-818A185D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4299"/>
            <a:ext cx="2039659" cy="2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1F01D5E-DF95-4AF2-BBD2-6256C0C4899A}"/>
              </a:ext>
            </a:extLst>
          </p:cNvPr>
          <p:cNvGrpSpPr/>
          <p:nvPr/>
        </p:nvGrpSpPr>
        <p:grpSpPr>
          <a:xfrm>
            <a:off x="7503364" y="3121089"/>
            <a:ext cx="4547118" cy="2988970"/>
            <a:chOff x="2015412" y="2537927"/>
            <a:chExt cx="4547118" cy="29889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FCE4A0-4230-4AD7-A597-1C04AB2B9250}"/>
                </a:ext>
              </a:extLst>
            </p:cNvPr>
            <p:cNvSpPr/>
            <p:nvPr/>
          </p:nvSpPr>
          <p:spPr>
            <a:xfrm>
              <a:off x="2015412" y="2537927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Healthy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D9CFCD-B3BA-4635-A890-2E4EBC4BEBF9}"/>
                </a:ext>
              </a:extLst>
            </p:cNvPr>
            <p:cNvSpPr/>
            <p:nvPr/>
          </p:nvSpPr>
          <p:spPr>
            <a:xfrm>
              <a:off x="4771052" y="2537927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Sick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CC979-2338-4D12-815A-BE8DD19E0913}"/>
                </a:ext>
              </a:extLst>
            </p:cNvPr>
            <p:cNvSpPr/>
            <p:nvPr/>
          </p:nvSpPr>
          <p:spPr>
            <a:xfrm>
              <a:off x="3365240" y="4388563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Dead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01BD4E-9C00-498A-BEFB-EE96C0241D4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739" y="3760237"/>
              <a:ext cx="503853" cy="62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EC8913F-9B02-42D4-9483-84DB55FE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937518" y="3082212"/>
              <a:ext cx="687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32B6B2-A40C-40A4-A0EF-4F66F8A6B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718" y="3769632"/>
              <a:ext cx="292358" cy="61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BBFE4C-8F38-4ADE-A761-F9365AB3A738}"/>
              </a:ext>
            </a:extLst>
          </p:cNvPr>
          <p:cNvGrpSpPr/>
          <p:nvPr/>
        </p:nvGrpSpPr>
        <p:grpSpPr>
          <a:xfrm>
            <a:off x="4939782" y="2407297"/>
            <a:ext cx="2323322" cy="4205774"/>
            <a:chOff x="3329473" y="1735492"/>
            <a:chExt cx="2323322" cy="420577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15EF923-137C-46C9-9228-A418A305DA3E}"/>
                </a:ext>
              </a:extLst>
            </p:cNvPr>
            <p:cNvSpPr/>
            <p:nvPr/>
          </p:nvSpPr>
          <p:spPr>
            <a:xfrm>
              <a:off x="3329473" y="3345023"/>
              <a:ext cx="1828800" cy="8677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Costs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6007E9-B229-44B9-A079-1F64CF549429}"/>
                </a:ext>
              </a:extLst>
            </p:cNvPr>
            <p:cNvSpPr/>
            <p:nvPr/>
          </p:nvSpPr>
          <p:spPr>
            <a:xfrm>
              <a:off x="3329473" y="5073519"/>
              <a:ext cx="1828800" cy="8677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Utilities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42BC6F5-81A6-42AE-B52D-C0E9E8CB6CC8}"/>
                </a:ext>
              </a:extLst>
            </p:cNvPr>
            <p:cNvSpPr/>
            <p:nvPr/>
          </p:nvSpPr>
          <p:spPr>
            <a:xfrm>
              <a:off x="3329473" y="1735492"/>
              <a:ext cx="1828800" cy="8677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Transition probabilities/ event times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BC2FEAAB-4E7A-4669-B062-EBB660569B01}"/>
                </a:ext>
              </a:extLst>
            </p:cNvPr>
            <p:cNvSpPr/>
            <p:nvPr/>
          </p:nvSpPr>
          <p:spPr>
            <a:xfrm>
              <a:off x="5512835" y="1987420"/>
              <a:ext cx="139960" cy="3748622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747868" y="2971007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AC69A9F2-DFDF-4BA1-92F7-59FA739E162D}"/>
              </a:ext>
            </a:extLst>
          </p:cNvPr>
          <p:cNvSpPr/>
          <p:nvPr/>
        </p:nvSpPr>
        <p:spPr>
          <a:xfrm>
            <a:off x="2747868" y="4956936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16F659B4-1315-4FB1-BA80-001118043A1C}"/>
              </a:ext>
            </a:extLst>
          </p:cNvPr>
          <p:cNvSpPr/>
          <p:nvPr/>
        </p:nvSpPr>
        <p:spPr>
          <a:xfrm>
            <a:off x="368563" y="236064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F5FA3981-FD8F-41B5-A133-DEAFDF6C0B08}"/>
              </a:ext>
            </a:extLst>
          </p:cNvPr>
          <p:cNvSpPr/>
          <p:nvPr/>
        </p:nvSpPr>
        <p:spPr>
          <a:xfrm>
            <a:off x="368563" y="353630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Survival analysis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210A690-8C42-4138-984E-D2DAE97105AE}"/>
              </a:ext>
            </a:extLst>
          </p:cNvPr>
          <p:cNvSpPr/>
          <p:nvPr/>
        </p:nvSpPr>
        <p:spPr>
          <a:xfrm>
            <a:off x="441647" y="468282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Meta Analysis</a:t>
            </a:r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EBDA3397-D2DA-4C07-87A6-2634241B495D}"/>
              </a:ext>
            </a:extLst>
          </p:cNvPr>
          <p:cNvSpPr/>
          <p:nvPr/>
        </p:nvSpPr>
        <p:spPr>
          <a:xfrm>
            <a:off x="445148" y="5824683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Prediction modeling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7637102" y="704331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31241" y="121412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</p:spTree>
    <p:extLst>
      <p:ext uri="{BB962C8B-B14F-4D97-AF65-F5344CB8AC3E}">
        <p14:creationId xmlns:p14="http://schemas.microsoft.com/office/powerpoint/2010/main" val="42795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AC69A9F2-DFDF-4BA1-92F7-59FA739E162D}"/>
              </a:ext>
            </a:extLst>
          </p:cNvPr>
          <p:cNvSpPr/>
          <p:nvPr/>
        </p:nvSpPr>
        <p:spPr>
          <a:xfrm>
            <a:off x="2357538" y="3375398"/>
            <a:ext cx="1532292" cy="862773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16F659B4-1315-4FB1-BA80-001118043A1C}"/>
              </a:ext>
            </a:extLst>
          </p:cNvPr>
          <p:cNvSpPr/>
          <p:nvPr/>
        </p:nvSpPr>
        <p:spPr>
          <a:xfrm>
            <a:off x="349902" y="3452327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EBDA3397-D2DA-4C07-87A6-2634241B495D}"/>
              </a:ext>
            </a:extLst>
          </p:cNvPr>
          <p:cNvSpPr/>
          <p:nvPr/>
        </p:nvSpPr>
        <p:spPr>
          <a:xfrm>
            <a:off x="349902" y="4627985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Prediction modeling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16552391-BEA6-4BD8-8C6D-7D0E5E679FE4}"/>
              </a:ext>
            </a:extLst>
          </p:cNvPr>
          <p:cNvSpPr/>
          <p:nvPr/>
        </p:nvSpPr>
        <p:spPr>
          <a:xfrm>
            <a:off x="312580" y="5803643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Parametric statistics</a:t>
            </a:r>
          </a:p>
        </p:txBody>
      </p:sp>
    </p:spTree>
    <p:extLst>
      <p:ext uri="{BB962C8B-B14F-4D97-AF65-F5344CB8AC3E}">
        <p14:creationId xmlns:p14="http://schemas.microsoft.com/office/powerpoint/2010/main" val="405937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68BB63-4028-4F2C-A490-FEE123D7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860"/>
            <a:ext cx="579200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D18-157F-49F6-A266-AF564A1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79" y="-53602"/>
            <a:ext cx="4912921" cy="6858000"/>
          </a:xfrm>
          <a:prstGeom prst="rect">
            <a:avLst/>
          </a:prstGeom>
        </p:spPr>
      </p:pic>
      <p:pic>
        <p:nvPicPr>
          <p:cNvPr id="1026" name="Picture 2" descr="Musikalisches Würfelspiel - Wikipedia">
            <a:extLst>
              <a:ext uri="{FF2B5EF4-FFF2-40B4-BE49-F238E27FC236}">
                <a16:creationId xmlns:a16="http://schemas.microsoft.com/office/drawing/2014/main" id="{9A781CDD-96E7-4EC6-A3BF-48BBAAB2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7" y="2690366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1A1502-5EDF-4E79-9F21-18B5C0355983}"/>
              </a:ext>
            </a:extLst>
          </p:cNvPr>
          <p:cNvSpPr txBox="1"/>
          <p:nvPr/>
        </p:nvSpPr>
        <p:spPr>
          <a:xfrm>
            <a:off x="5094679" y="4565624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with replacement!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0B298-D3DF-4588-8151-04390667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6" y="4739278"/>
            <a:ext cx="3146703" cy="164063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7ACD70-3053-4E40-8160-1A52ED4DAEFB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rot="16200000" flipH="1">
            <a:off x="754363" y="3610402"/>
            <a:ext cx="1472421" cy="785329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8ABD10C-9315-46D5-BF9F-036F434F6E83}"/>
              </a:ext>
            </a:extLst>
          </p:cNvPr>
          <p:cNvCxnSpPr>
            <a:cxnSpLocks/>
            <a:stCxn id="8" idx="3"/>
            <a:endCxn id="1026" idx="1"/>
          </p:cNvCxnSpPr>
          <p:nvPr/>
        </p:nvCxnSpPr>
        <p:spPr>
          <a:xfrm flipV="1">
            <a:off x="3456589" y="3557141"/>
            <a:ext cx="1239688" cy="2002454"/>
          </a:xfrm>
          <a:prstGeom prst="bentConnector3">
            <a:avLst>
              <a:gd name="adj1" fmla="val 23657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8234F5-B5E1-420A-BEA0-235BA6C9F74C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429827" y="3557141"/>
            <a:ext cx="914402" cy="12700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D18-157F-49F6-A266-AF564A1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79" y="-53602"/>
            <a:ext cx="4912921" cy="6858000"/>
          </a:xfrm>
          <a:prstGeom prst="rect">
            <a:avLst/>
          </a:prstGeom>
        </p:spPr>
      </p:pic>
      <p:sp>
        <p:nvSpPr>
          <p:cNvPr id="10" name="Trapezoid 9">
            <a:extLst>
              <a:ext uri="{FF2B5EF4-FFF2-40B4-BE49-F238E27FC236}">
                <a16:creationId xmlns:a16="http://schemas.microsoft.com/office/drawing/2014/main" id="{7E29EF7B-3209-4F5D-8E9D-E66B111CA398}"/>
              </a:ext>
            </a:extLst>
          </p:cNvPr>
          <p:cNvSpPr/>
          <p:nvPr/>
        </p:nvSpPr>
        <p:spPr>
          <a:xfrm>
            <a:off x="349902" y="3452327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83E0EDAC-DA58-4328-88B3-C72BF41725D2}"/>
              </a:ext>
            </a:extLst>
          </p:cNvPr>
          <p:cNvSpPr/>
          <p:nvPr/>
        </p:nvSpPr>
        <p:spPr>
          <a:xfrm>
            <a:off x="349902" y="462798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Prediction modeling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C5AAC-4FE1-448C-9FE4-C8779C8C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02" y="3364933"/>
            <a:ext cx="4021804" cy="209689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B75DD22-AF50-4EB0-B78F-75EBF88EB160}"/>
              </a:ext>
            </a:extLst>
          </p:cNvPr>
          <p:cNvSpPr/>
          <p:nvPr/>
        </p:nvSpPr>
        <p:spPr>
          <a:xfrm>
            <a:off x="2332655" y="3684450"/>
            <a:ext cx="510074" cy="60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A56769-2C8D-4FE3-B5AE-B19337FAF30A}"/>
              </a:ext>
            </a:extLst>
          </p:cNvPr>
          <p:cNvSpPr/>
          <p:nvPr/>
        </p:nvSpPr>
        <p:spPr>
          <a:xfrm rot="10800000">
            <a:off x="2120606" y="4917233"/>
            <a:ext cx="662475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3D60E7-02C8-453E-B4A3-58AC6496815D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3646718" y="3077551"/>
            <a:ext cx="774440" cy="5797414"/>
          </a:xfrm>
          <a:prstGeom prst="bentConnector2">
            <a:avLst/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44C9D1-71F3-48C0-9991-B0047E5D21BF}"/>
              </a:ext>
            </a:extLst>
          </p:cNvPr>
          <p:cNvSpPr txBox="1"/>
          <p:nvPr/>
        </p:nvSpPr>
        <p:spPr>
          <a:xfrm>
            <a:off x="4547741" y="2607752"/>
            <a:ext cx="219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Fit chained </a:t>
            </a:r>
          </a:p>
          <a:p>
            <a:r>
              <a:rPr lang="en-CA" dirty="0"/>
              <a:t>regression equations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FE3A5-9280-47DF-BA5F-68290484E640}"/>
              </a:ext>
            </a:extLst>
          </p:cNvPr>
          <p:cNvSpPr txBox="1"/>
          <p:nvPr/>
        </p:nvSpPr>
        <p:spPr>
          <a:xfrm>
            <a:off x="2142933" y="5841067"/>
            <a:ext cx="424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 using chained regression equations </a:t>
            </a:r>
          </a:p>
        </p:txBody>
      </p:sp>
    </p:spTree>
    <p:extLst>
      <p:ext uri="{BB962C8B-B14F-4D97-AF65-F5344CB8AC3E}">
        <p14:creationId xmlns:p14="http://schemas.microsoft.com/office/powerpoint/2010/main" val="39015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D18-157F-49F6-A266-AF564A1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79" y="-53602"/>
            <a:ext cx="4912921" cy="6858000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F7187AF6-30AE-4F7A-A98D-24018B13031A}"/>
              </a:ext>
            </a:extLst>
          </p:cNvPr>
          <p:cNvSpPr/>
          <p:nvPr/>
        </p:nvSpPr>
        <p:spPr>
          <a:xfrm>
            <a:off x="312580" y="5803643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statistics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DFC3A27-EF5F-4B71-8E37-36982A76138E}"/>
              </a:ext>
            </a:extLst>
          </p:cNvPr>
          <p:cNvSpPr/>
          <p:nvPr/>
        </p:nvSpPr>
        <p:spPr>
          <a:xfrm>
            <a:off x="2357537" y="3375398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4EC4A2-567F-445F-8B34-074294725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51" y="2971438"/>
            <a:ext cx="3420257" cy="3494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AFBCBE-E660-4753-B4E9-5C408EA5392B}"/>
              </a:ext>
            </a:extLst>
          </p:cNvPr>
          <p:cNvSpPr txBox="1"/>
          <p:nvPr/>
        </p:nvSpPr>
        <p:spPr>
          <a:xfrm>
            <a:off x="4015279" y="6466362"/>
            <a:ext cx="326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https://www.cambridge.org/core/books/abs/copulas-and-their-applications-in-water-resources-engineering/plackett-copula/2D407DAB691623AB52CF74044B42C61F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EA05A3-6C28-4113-8B8E-D56D70147D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8821" y="3806016"/>
            <a:ext cx="1359161" cy="1751773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AF09C05-151B-49CF-B869-F635B9F8886A}"/>
              </a:ext>
            </a:extLst>
          </p:cNvPr>
          <p:cNvCxnSpPr>
            <a:cxnSpLocks/>
          </p:cNvCxnSpPr>
          <p:nvPr/>
        </p:nvCxnSpPr>
        <p:spPr>
          <a:xfrm flipV="1">
            <a:off x="1883238" y="6284169"/>
            <a:ext cx="1699645" cy="1"/>
          </a:xfrm>
          <a:prstGeom prst="bentConnector3">
            <a:avLst>
              <a:gd name="adj1" fmla="val 50000"/>
            </a:avLst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4B6C9D-BE49-4566-B825-FBF2A9302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95365" y="1252646"/>
            <a:ext cx="1866538" cy="1024691"/>
          </a:xfrm>
          <a:prstGeom prst="bentConnector3">
            <a:avLst>
              <a:gd name="adj1" fmla="val 98989"/>
            </a:avLst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C42C5-AF39-4B63-8A3F-30F28020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04" y="1268006"/>
            <a:ext cx="4373348" cy="464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06900" y="3591144"/>
            <a:ext cx="2785504" cy="2333452"/>
          </a:xfrm>
          <a:prstGeom prst="bentConnector3">
            <a:avLst>
              <a:gd name="adj1" fmla="val 43617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00DEE7-197D-43B8-BD65-6D9011D3C3AE}"/>
              </a:ext>
            </a:extLst>
          </p:cNvPr>
          <p:cNvSpPr txBox="1"/>
          <p:nvPr/>
        </p:nvSpPr>
        <p:spPr>
          <a:xfrm>
            <a:off x="4358954" y="2463164"/>
            <a:ext cx="255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Kaplan Meier estimate</a:t>
            </a:r>
          </a:p>
          <a:p>
            <a:r>
              <a:rPr lang="en-US" dirty="0"/>
              <a:t>of 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7168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6A020C1-6802-4B25-82D3-068CB1C8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82" y="953963"/>
            <a:ext cx="5278967" cy="4788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AC7C1A-EB2C-430F-9F88-E6A488E51068}"/>
              </a:ext>
            </a:extLst>
          </p:cNvPr>
          <p:cNvSpPr txBox="1"/>
          <p:nvPr/>
        </p:nvSpPr>
        <p:spPr>
          <a:xfrm>
            <a:off x="4342336" y="4979771"/>
            <a:ext cx="3541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Lognormal  distribution</a:t>
            </a:r>
          </a:p>
          <a:p>
            <a:r>
              <a:rPr lang="en-US" dirty="0"/>
              <a:t>Transition probabilities</a:t>
            </a:r>
          </a:p>
          <a:p>
            <a:endParaRPr lang="en-US" dirty="0"/>
          </a:p>
          <a:p>
            <a:r>
              <a:rPr lang="en-US" dirty="0"/>
              <a:t>other distributions:</a:t>
            </a:r>
            <a:br>
              <a:rPr lang="en-US" dirty="0"/>
            </a:br>
            <a:r>
              <a:rPr lang="en-US" dirty="0"/>
              <a:t>    gamma, Weibull ,exponential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4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9513A3EAE5148A1EDD20C07ADBCDC" ma:contentTypeVersion="16" ma:contentTypeDescription="Create a new document." ma:contentTypeScope="" ma:versionID="92c5c9f8712174e13db20305bca9d072">
  <xsd:schema xmlns:xsd="http://www.w3.org/2001/XMLSchema" xmlns:xs="http://www.w3.org/2001/XMLSchema" xmlns:p="http://schemas.microsoft.com/office/2006/metadata/properties" xmlns:ns1="http://schemas.microsoft.com/sharepoint/v3" xmlns:ns3="33b6f221-48b2-408e-81b5-dc9f8dff52be" xmlns:ns4="ac3735d2-e064-47ee-9bcd-41d738432802" targetNamespace="http://schemas.microsoft.com/office/2006/metadata/properties" ma:root="true" ma:fieldsID="4bb786c54f5b98b2f9020ff61bae3a89" ns1:_="" ns3:_="" ns4:_="">
    <xsd:import namespace="http://schemas.microsoft.com/sharepoint/v3"/>
    <xsd:import namespace="33b6f221-48b2-408e-81b5-dc9f8dff52be"/>
    <xsd:import namespace="ac3735d2-e064-47ee-9bcd-41d7384328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b6f221-48b2-408e-81b5-dc9f8dff52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735d2-e064-47ee-9bcd-41d7384328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073A1C5-9EB6-4A05-938C-534C15CFCE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670A7A-2C35-439B-936E-80331EF4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3b6f221-48b2-408e-81b5-dc9f8dff52be"/>
    <ds:schemaRef ds:uri="ac3735d2-e064-47ee-9bcd-41d7384328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70EEF-E4D3-40CC-B15A-A9B3C43516A5}">
  <ds:schemaRefs>
    <ds:schemaRef ds:uri="http://schemas.microsoft.com/office/infopath/2007/PartnerControls"/>
    <ds:schemaRef ds:uri="33b6f221-48b2-408e-81b5-dc9f8dff52be"/>
    <ds:schemaRef ds:uri="http://schemas.microsoft.com/office/2006/documentManagement/types"/>
    <ds:schemaRef ds:uri="http://www.w3.org/XML/1998/namespace"/>
    <ds:schemaRef ds:uri="ac3735d2-e064-47ee-9bcd-41d738432802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350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Estimating  input parameters  for decision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 Input parameters  in decision modeling</dc:title>
  <dc:creator>Petros Pechlivanoglou</dc:creator>
  <cp:lastModifiedBy>Petros Pechlivanoglou</cp:lastModifiedBy>
  <cp:revision>14</cp:revision>
  <dcterms:created xsi:type="dcterms:W3CDTF">2022-03-21T19:04:17Z</dcterms:created>
  <dcterms:modified xsi:type="dcterms:W3CDTF">2022-03-22T06:01:09Z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0x0101001AC9513A3EAE5148A1EDD20C07ADBCDC</vt:lpwstr>
  </property>
</Properties>
</file>