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2"/>
    <p:restoredTop sz="94044"/>
  </p:normalViewPr>
  <p:slideViewPr>
    <p:cSldViewPr snapToGrid="0" snapToObjects="1">
      <p:cViewPr>
        <p:scale>
          <a:sx n="110" d="100"/>
          <a:sy n="110" d="100"/>
        </p:scale>
        <p:origin x="11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50" y="1536633"/>
            <a:ext cx="1533600"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nl-NL"/>
              <a:t>c.RPed; e.RPed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c.RPld;  e.RPld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c.PCed; e.PCed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c.PCld;  e.PCld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c.HCed; e.HCed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c.HCld;  e.HCld</a:t>
            </a:r>
            <a:endParaRPr/>
          </a:p>
        </p:txBody>
      </p:sp>
      <p:sp>
        <p:nvSpPr>
          <p:cNvPr id="2" name="TextBox 1">
            <a:extLst>
              <a:ext uri="{FF2B5EF4-FFF2-40B4-BE49-F238E27FC236}">
                <a16:creationId xmlns:a16="http://schemas.microsoft.com/office/drawing/2014/main" id="{73D75C2F-D431-9F4D-9BB2-FD388DFC88C3}"/>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4089526"/>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Input  	 </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an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Conditional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event j </a:t>
            </a:r>
            <a:r>
              <a:rPr lang="nl-NL" sz="1900" b="1" dirty="0" err="1">
                <a:solidFill>
                  <a:schemeClr val="dk1"/>
                </a:solidFill>
                <a:latin typeface="Verdana"/>
                <a:ea typeface="Verdana"/>
                <a:cs typeface="Verdana"/>
                <a:sym typeface="Verdana"/>
              </a:rPr>
              <a:t>given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940968"/>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Initialize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(TE),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(TC) </a:t>
            </a:r>
            <a:r>
              <a:rPr lang="nl-NL" sz="1900" b="1" dirty="0" err="1">
                <a:solidFill>
                  <a:schemeClr val="dk1"/>
                </a:solidFill>
                <a:latin typeface="Verdana"/>
                <a:ea typeface="Verdana"/>
                <a:cs typeface="Verdana"/>
                <a:sym typeface="Verdana"/>
              </a:rPr>
              <a:t>vectors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containing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all</a:t>
            </a:r>
            <a:r>
              <a:rPr lang="nl-NL" sz="1900" b="1" dirty="0">
                <a:solidFill>
                  <a:schemeClr val="dk1"/>
                </a:solidFill>
                <a:latin typeface="Verdana"/>
                <a:ea typeface="Verdana"/>
                <a:cs typeface="Verdana"/>
                <a:sym typeface="Verdana"/>
              </a:rPr>
              <a:t> k </a:t>
            </a:r>
            <a:r>
              <a:rPr lang="nl-NL" sz="1900" b="1" dirty="0" err="1">
                <a:solidFill>
                  <a:schemeClr val="dk1"/>
                </a:solidFill>
                <a:latin typeface="Verdana"/>
                <a:ea typeface="Verdana"/>
                <a:cs typeface="Verdana"/>
                <a:sym typeface="Verdana"/>
              </a:rPr>
              <a:t>strategies</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The </a:t>
            </a:r>
            <a:r>
              <a:rPr lang="nl-NL" sz="1900" b="1" dirty="0" err="1">
                <a:solidFill>
                  <a:schemeClr val="dk1"/>
                </a:solidFill>
                <a:latin typeface="Verdana"/>
                <a:ea typeface="Verdana"/>
                <a:cs typeface="Verdana"/>
                <a:sym typeface="Verdana"/>
              </a:rPr>
              <a:t>expected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each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intervention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be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described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one</a:t>
            </a:r>
            <a:r>
              <a:rPr lang="nl-NL" sz="1900" b="1" dirty="0">
                <a:solidFill>
                  <a:schemeClr val="dk1"/>
                </a:solidFill>
                <a:latin typeface="Verdana"/>
                <a:ea typeface="Verdana"/>
                <a:cs typeface="Verdana"/>
                <a:sym typeface="Verdana"/>
              </a:rPr>
              <a:t> single </a:t>
            </a:r>
            <a:r>
              <a:rPr lang="nl-NL" sz="1900" b="1" dirty="0" err="1">
                <a:solidFill>
                  <a:schemeClr val="dk1"/>
                </a:solidFill>
                <a:latin typeface="Verdana"/>
                <a:ea typeface="Verdana"/>
                <a:cs typeface="Verdana"/>
                <a:sym typeface="Verdana"/>
              </a:rPr>
              <a:t>equation</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Output</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ΔC</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ΔΕ</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Ratio:</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ctr" rtl="0">
              <a:spcBef>
                <a:spcPts val="1600"/>
              </a:spcBef>
              <a:spcAft>
                <a:spcPts val="0"/>
              </a:spcAft>
              <a:buNone/>
            </a:pPr>
            <a:r>
              <a:rPr lang="nl-NL" sz="2600" dirty="0" err="1">
                <a:solidFill>
                  <a:srgbClr val="000000"/>
                </a:solidFill>
                <a:latin typeface="Verdana"/>
                <a:ea typeface="Verdana"/>
                <a:cs typeface="Verdana"/>
                <a:sym typeface="Verdana"/>
              </a:rPr>
              <a:t>ICER</a:t>
            </a:r>
            <a:r>
              <a:rPr lang="nl-NL" sz="4200" baseline="-25000" dirty="0" err="1">
                <a:solidFill>
                  <a:srgbClr val="000000"/>
                </a:solidFill>
                <a:latin typeface="Verdana"/>
                <a:ea typeface="Verdana"/>
                <a:cs typeface="Verdana"/>
                <a:sym typeface="Verdana"/>
              </a:rPr>
              <a:t>kl</a:t>
            </a:r>
            <a:r>
              <a:rPr lang="nl-NL" sz="4200" baseline="-25000" dirty="0">
                <a:solidFill>
                  <a:srgbClr val="000000"/>
                </a:solidFill>
                <a:latin typeface="Verdana"/>
                <a:ea typeface="Verdana"/>
                <a:cs typeface="Verdana"/>
                <a:sym typeface="Verdana"/>
              </a:rPr>
              <a:t> </a:t>
            </a:r>
            <a:r>
              <a:rPr lang="nl-NL" sz="3500" dirty="0">
                <a:solidFill>
                  <a:srgbClr val="000000"/>
                </a:solidFill>
                <a:latin typeface="Verdana"/>
                <a:ea typeface="Verdana"/>
                <a:cs typeface="Verdana"/>
                <a:sym typeface="Verdana"/>
              </a:rPr>
              <a:t>=</a:t>
            </a:r>
            <a:r>
              <a:rPr lang="nl-NL" sz="4000" baseline="-25000" dirty="0">
                <a:solidFill>
                  <a:srgbClr val="000000"/>
                </a:solidFill>
                <a:latin typeface="Verdana"/>
                <a:ea typeface="Verdana"/>
                <a:cs typeface="Verdana"/>
                <a:sym typeface="Verdana"/>
              </a:rPr>
              <a:t>   </a:t>
            </a:r>
            <a:r>
              <a:rPr lang="nl-NL" sz="2000" dirty="0">
                <a:solidFill>
                  <a:srgbClr val="000000"/>
                </a:solidFill>
                <a:latin typeface="Verdana"/>
                <a:ea typeface="Verdana"/>
                <a:cs typeface="Verdana"/>
                <a:sym typeface="Verdana"/>
              </a:rPr>
              <a:t>   </a:t>
            </a:r>
            <a:endParaRPr sz="2000" dirty="0">
              <a:solidFill>
                <a:srgbClr val="000000"/>
              </a:solidFill>
              <a:latin typeface="Verdana"/>
              <a:ea typeface="Verdana"/>
              <a:cs typeface="Verdana"/>
              <a:sym typeface="Verdana"/>
            </a:endParaRPr>
          </a:p>
          <a:p>
            <a:pPr marL="0" lvl="0" indent="0" algn="ctr" rtl="0">
              <a:spcBef>
                <a:spcPts val="800"/>
              </a:spcBef>
              <a:spcAft>
                <a:spcPts val="0"/>
              </a:spcAft>
              <a:buNone/>
            </a:pPr>
            <a:endParaRPr sz="2000" dirty="0">
              <a:solidFill>
                <a:srgbClr val="000000"/>
              </a:solidFill>
              <a:latin typeface="Verdana"/>
              <a:ea typeface="Verdana"/>
              <a:cs typeface="Verdana"/>
              <a:sym typeface="Verdana"/>
            </a:endParaRPr>
          </a:p>
          <a:p>
            <a:pPr marL="0" lvl="0" indent="0" algn="l" rtl="0">
              <a:spcBef>
                <a:spcPts val="800"/>
              </a:spcBef>
              <a:spcAft>
                <a:spcPts val="0"/>
              </a:spcAft>
              <a:buNone/>
            </a:pPr>
            <a:r>
              <a:rPr lang="nl-NL" dirty="0" err="1">
                <a:solidFill>
                  <a:srgbClr val="000000"/>
                </a:solidFill>
                <a:latin typeface="Verdana"/>
                <a:ea typeface="Verdana"/>
                <a:cs typeface="Verdana"/>
                <a:sym typeface="Verdana"/>
              </a:rPr>
              <a:t>Create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graphical</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representations</a:t>
            </a:r>
            <a:r>
              <a:rPr lang="nl-NL" dirty="0">
                <a:solidFill>
                  <a:srgbClr val="000000"/>
                </a:solidFill>
                <a:latin typeface="Verdana"/>
                <a:ea typeface="Verdana"/>
                <a:cs typeface="Verdana"/>
                <a:sym typeface="Verdana"/>
              </a:rPr>
              <a:t> of </a:t>
            </a:r>
            <a:r>
              <a:rPr lang="nl-NL" dirty="0" err="1">
                <a:solidFill>
                  <a:srgbClr val="000000"/>
                </a:solidFill>
                <a:latin typeface="Verdana"/>
                <a:ea typeface="Verdana"/>
                <a:cs typeface="Verdana"/>
                <a:sym typeface="Verdana"/>
              </a:rPr>
              <a:t>the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results</a:t>
            </a:r>
            <a:r>
              <a:rPr lang="nl-NL" dirty="0">
                <a:solidFill>
                  <a:srgbClr val="000000"/>
                </a:solidFill>
                <a:latin typeface="Verdana"/>
                <a:ea typeface="Verdana"/>
                <a:cs typeface="Verdana"/>
                <a:sym typeface="Verdana"/>
              </a:rPr>
              <a:t> (CE </a:t>
            </a:r>
            <a:r>
              <a:rPr lang="nl-NL" dirty="0" err="1">
                <a:solidFill>
                  <a:srgbClr val="000000"/>
                </a:solidFill>
                <a:latin typeface="Verdana"/>
                <a:ea typeface="Verdana"/>
                <a:cs typeface="Verdana"/>
                <a:sym typeface="Verdana"/>
              </a:rPr>
              <a:t>planes</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etc</a:t>
            </a:r>
            <a:r>
              <a:rPr lang="nl-NL" dirty="0">
                <a:solidFill>
                  <a:srgbClr val="000000"/>
                </a:solidFill>
                <a:latin typeface="Verdana"/>
                <a:ea typeface="Verdana"/>
                <a:cs typeface="Verdana"/>
                <a:sym typeface="Verdana"/>
              </a:rPr>
              <a:t>)</a:t>
            </a:r>
            <a:endParaRPr dirty="0">
              <a:solidFill>
                <a:srgbClr val="000000"/>
              </a:solidFill>
              <a:latin typeface="Verdana"/>
              <a:ea typeface="Verdana"/>
              <a:cs typeface="Verdana"/>
              <a:sym typeface="Verdana"/>
            </a:endParaRPr>
          </a:p>
          <a:p>
            <a:pPr marL="0" lvl="0" indent="0" algn="l" rtl="0">
              <a:spcBef>
                <a:spcPts val="0"/>
              </a:spcBef>
              <a:spcAft>
                <a:spcPts val="1600"/>
              </a:spcAft>
              <a:buNone/>
            </a:pPr>
            <a:endParaRPr sz="1900" b="1" dirty="0">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Estimating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cost-effectiveness</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three</a:t>
            </a:r>
            <a:r>
              <a:rPr lang="nl-NL" sz="1900" b="1" dirty="0">
                <a:solidFill>
                  <a:schemeClr val="dk1"/>
                </a:solidFill>
                <a:latin typeface="Verdana"/>
                <a:ea typeface="Verdana"/>
                <a:cs typeface="Verdana"/>
                <a:sym typeface="Verdana"/>
              </a:rPr>
              <a:t> follow-up </a:t>
            </a:r>
            <a:r>
              <a:rPr lang="nl-NL" sz="1900" b="1" dirty="0" err="1">
                <a:solidFill>
                  <a:schemeClr val="dk1"/>
                </a:solidFill>
                <a:latin typeface="Verdana"/>
                <a:ea typeface="Verdana"/>
                <a:cs typeface="Verdana"/>
                <a:sym typeface="Verdana"/>
              </a:rPr>
              <a:t>practices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after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treatment (Gray et al, 2011).</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primary</a:t>
            </a:r>
            <a:r>
              <a:rPr lang="nl-NL" sz="1900" b="1" dirty="0">
                <a:solidFill>
                  <a:schemeClr val="dk1"/>
                </a:solidFill>
                <a:latin typeface="Verdana"/>
                <a:ea typeface="Verdana"/>
                <a:cs typeface="Verdana"/>
                <a:sym typeface="Verdana"/>
              </a:rPr>
              <a:t> care (PC),</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hospital</a:t>
            </a:r>
            <a:r>
              <a:rPr lang="nl-NL" sz="1900" b="1" dirty="0">
                <a:solidFill>
                  <a:schemeClr val="dk1"/>
                </a:solidFill>
                <a:latin typeface="Verdana"/>
                <a:ea typeface="Verdana"/>
                <a:cs typeface="Verdana"/>
                <a:sym typeface="Verdana"/>
              </a:rPr>
              <a:t> care (HC) or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Continue routine </a:t>
            </a:r>
            <a:r>
              <a:rPr lang="nl-NL" sz="1900" b="1" dirty="0" err="1">
                <a:solidFill>
                  <a:schemeClr val="dk1"/>
                </a:solidFill>
                <a:latin typeface="Verdana"/>
                <a:ea typeface="Verdana"/>
                <a:cs typeface="Verdana"/>
                <a:sym typeface="Verdana"/>
              </a:rPr>
              <a:t>practice</a:t>
            </a:r>
            <a:r>
              <a:rPr lang="nl-NL" sz="1900" b="1" dirty="0">
                <a:solidFill>
                  <a:schemeClr val="dk1"/>
                </a:solidFill>
                <a:latin typeface="Verdana"/>
                <a:ea typeface="Verdana"/>
                <a:cs typeface="Verdana"/>
                <a:sym typeface="Verdana"/>
              </a:rPr>
              <a:t> (RP).</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Strategies</a:t>
            </a:r>
            <a:r>
              <a:rPr lang="nl-NL" sz="1900" b="1" dirty="0">
                <a:solidFill>
                  <a:schemeClr val="dk1"/>
                </a:solidFill>
                <a:latin typeface="Verdana"/>
                <a:ea typeface="Verdana"/>
                <a:cs typeface="Verdana"/>
                <a:sym typeface="Verdana"/>
              </a:rPr>
              <a:t> are different on:</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vs</a:t>
            </a:r>
            <a:r>
              <a:rPr lang="nl-NL" sz="1900" b="1" dirty="0">
                <a:solidFill>
                  <a:schemeClr val="dk1"/>
                </a:solidFill>
                <a:latin typeface="Verdana"/>
                <a:ea typeface="Verdana"/>
                <a:cs typeface="Verdana"/>
                <a:sym typeface="Verdana"/>
              </a:rPr>
              <a:t> late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(ld) of </a:t>
            </a:r>
            <a:r>
              <a:rPr lang="nl-NL" sz="1900" b="1" dirty="0" err="1">
                <a:solidFill>
                  <a:schemeClr val="dk1"/>
                </a:solidFill>
                <a:latin typeface="Verdana"/>
                <a:ea typeface="Verdana"/>
                <a:cs typeface="Verdana"/>
                <a:sym typeface="Verdana"/>
              </a:rPr>
              <a:t>recurrence</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(C) in UK </a:t>
            </a:r>
            <a:r>
              <a:rPr lang="nl-NL" sz="1900" b="1" dirty="0" err="1">
                <a:solidFill>
                  <a:schemeClr val="dk1"/>
                </a:solidFill>
                <a:latin typeface="Verdana"/>
                <a:ea typeface="Verdana"/>
                <a:cs typeface="Verdana"/>
                <a:sym typeface="Verdana"/>
              </a:rPr>
              <a:t>pounds</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Differences</a:t>
            </a:r>
            <a:r>
              <a:rPr lang="nl-NL" sz="1900" b="1" dirty="0">
                <a:solidFill>
                  <a:schemeClr val="dk1"/>
                </a:solidFill>
                <a:latin typeface="Verdana"/>
                <a:ea typeface="Verdana"/>
                <a:cs typeface="Verdana"/>
                <a:sym typeface="Verdana"/>
              </a:rPr>
              <a:t> in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rates</a:t>
            </a:r>
            <a:r>
              <a:rPr lang="nl-NL" sz="1900" b="1" dirty="0">
                <a:solidFill>
                  <a:schemeClr val="dk1"/>
                </a:solidFill>
                <a:latin typeface="Verdana"/>
                <a:ea typeface="Verdana"/>
                <a:cs typeface="Verdana"/>
                <a:sym typeface="Verdana"/>
              </a:rPr>
              <a:t> are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life </a:t>
            </a:r>
            <a:r>
              <a:rPr lang="nl-NL" sz="1900" b="1" dirty="0" err="1">
                <a:solidFill>
                  <a:schemeClr val="dk1"/>
                </a:solidFill>
                <a:latin typeface="Verdana"/>
                <a:ea typeface="Verdana"/>
                <a:cs typeface="Verdana"/>
                <a:sym typeface="Verdana"/>
              </a:rPr>
              <a:t>expectancy</a:t>
            </a:r>
            <a:r>
              <a:rPr lang="nl-NL" sz="1900" b="1" dirty="0">
                <a:solidFill>
                  <a:schemeClr val="dk1"/>
                </a:solidFill>
                <a:latin typeface="Verdana"/>
                <a:ea typeface="Verdana"/>
                <a:cs typeface="Verdana"/>
                <a:sym typeface="Verdana"/>
              </a:rPr>
              <a:t> (LE)</a:t>
            </a:r>
            <a:endParaRPr sz="1900" b="1" dirty="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200477139"/>
              </p:ext>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52</TotalTime>
  <Words>445</Words>
  <Application>Microsoft Macintosh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Verdana</vt:lpstr>
      <vt:lpstr>Courier New</vt:lpstr>
      <vt:lpstr>Average</vt:lpstr>
      <vt:lpstr>Oswald</vt:lpstr>
      <vt:lpstr>Times New Roman</vt:lpstr>
      <vt:lpstr>Calibri</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8</cp:revision>
  <dcterms:modified xsi:type="dcterms:W3CDTF">2020-01-27T17:53:49Z</dcterms:modified>
</cp:coreProperties>
</file>