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handoutMasterIdLst>
    <p:handoutMasterId r:id="rId4"/>
  </p:handoutMasterIdLst>
  <p:sldIdLst>
    <p:sldId id="257" r:id="rId2"/>
  </p:sldIdLst>
  <p:sldSz cx="9144000" cy="6858000" type="screen4x3"/>
  <p:notesSz cx="6858000" cy="9144000"/>
  <p:defaultTextStyle>
    <a:defPPr>
      <a:defRPr lang="en-US"/>
    </a:defPPr>
    <a:lvl1pPr marL="0" algn="l" defTabSz="1000839" rtl="0" eaLnBrk="1" latinLnBrk="0" hangingPunct="1">
      <a:defRPr sz="1971" kern="1200">
        <a:solidFill>
          <a:schemeClr val="tx1"/>
        </a:solidFill>
        <a:latin typeface="+mn-lt"/>
        <a:ea typeface="+mn-ea"/>
        <a:cs typeface="+mn-cs"/>
      </a:defRPr>
    </a:lvl1pPr>
    <a:lvl2pPr marL="500420" algn="l" defTabSz="1000839" rtl="0" eaLnBrk="1" latinLnBrk="0" hangingPunct="1">
      <a:defRPr sz="1971" kern="1200">
        <a:solidFill>
          <a:schemeClr val="tx1"/>
        </a:solidFill>
        <a:latin typeface="+mn-lt"/>
        <a:ea typeface="+mn-ea"/>
        <a:cs typeface="+mn-cs"/>
      </a:defRPr>
    </a:lvl2pPr>
    <a:lvl3pPr marL="1000839" algn="l" defTabSz="1000839" rtl="0" eaLnBrk="1" latinLnBrk="0" hangingPunct="1">
      <a:defRPr sz="1971" kern="1200">
        <a:solidFill>
          <a:schemeClr val="tx1"/>
        </a:solidFill>
        <a:latin typeface="+mn-lt"/>
        <a:ea typeface="+mn-ea"/>
        <a:cs typeface="+mn-cs"/>
      </a:defRPr>
    </a:lvl3pPr>
    <a:lvl4pPr marL="1501259" algn="l" defTabSz="1000839" rtl="0" eaLnBrk="1" latinLnBrk="0" hangingPunct="1">
      <a:defRPr sz="1971" kern="1200">
        <a:solidFill>
          <a:schemeClr val="tx1"/>
        </a:solidFill>
        <a:latin typeface="+mn-lt"/>
        <a:ea typeface="+mn-ea"/>
        <a:cs typeface="+mn-cs"/>
      </a:defRPr>
    </a:lvl4pPr>
    <a:lvl5pPr marL="2001679" algn="l" defTabSz="1000839" rtl="0" eaLnBrk="1" latinLnBrk="0" hangingPunct="1">
      <a:defRPr sz="1971" kern="1200">
        <a:solidFill>
          <a:schemeClr val="tx1"/>
        </a:solidFill>
        <a:latin typeface="+mn-lt"/>
        <a:ea typeface="+mn-ea"/>
        <a:cs typeface="+mn-cs"/>
      </a:defRPr>
    </a:lvl5pPr>
    <a:lvl6pPr marL="2502098" algn="l" defTabSz="1000839" rtl="0" eaLnBrk="1" latinLnBrk="0" hangingPunct="1">
      <a:defRPr sz="1971" kern="1200">
        <a:solidFill>
          <a:schemeClr val="tx1"/>
        </a:solidFill>
        <a:latin typeface="+mn-lt"/>
        <a:ea typeface="+mn-ea"/>
        <a:cs typeface="+mn-cs"/>
      </a:defRPr>
    </a:lvl6pPr>
    <a:lvl7pPr marL="3002518" algn="l" defTabSz="1000839" rtl="0" eaLnBrk="1" latinLnBrk="0" hangingPunct="1">
      <a:defRPr sz="1971" kern="1200">
        <a:solidFill>
          <a:schemeClr val="tx1"/>
        </a:solidFill>
        <a:latin typeface="+mn-lt"/>
        <a:ea typeface="+mn-ea"/>
        <a:cs typeface="+mn-cs"/>
      </a:defRPr>
    </a:lvl7pPr>
    <a:lvl8pPr marL="3502938" algn="l" defTabSz="1000839" rtl="0" eaLnBrk="1" latinLnBrk="0" hangingPunct="1">
      <a:defRPr sz="1971" kern="1200">
        <a:solidFill>
          <a:schemeClr val="tx1"/>
        </a:solidFill>
        <a:latin typeface="+mn-lt"/>
        <a:ea typeface="+mn-ea"/>
        <a:cs typeface="+mn-cs"/>
      </a:defRPr>
    </a:lvl8pPr>
    <a:lvl9pPr marL="4003357" algn="l" defTabSz="1000839" rtl="0" eaLnBrk="1" latinLnBrk="0" hangingPunct="1">
      <a:defRPr sz="19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Alarid" initials="FA" lastIdx="3" clrIdx="0">
    <p:extLst>
      <p:ext uri="{19B8F6BF-5375-455C-9EA6-DF929625EA0E}">
        <p15:presenceInfo xmlns:p15="http://schemas.microsoft.com/office/powerpoint/2012/main" userId="4e7569fb-ee49-42d8-84a3-694706a78b6b" providerId="Windows Live"/>
      </p:ext>
    </p:extLst>
  </p:cmAuthor>
  <p:cmAuthor id="2" name="Petros Pechlivanoglou" initials="PP" lastIdx="9" clrIdx="1">
    <p:extLst>
      <p:ext uri="{19B8F6BF-5375-455C-9EA6-DF929625EA0E}">
        <p15:presenceInfo xmlns:p15="http://schemas.microsoft.com/office/powerpoint/2012/main" userId="Petros Pechlivanoglou" providerId="None"/>
      </p:ext>
    </p:extLst>
  </p:cmAuthor>
  <p:cmAuthor id="3" name="Eline Krijkamp" initials="EK" lastIdx="2" clrIdx="2">
    <p:extLst>
      <p:ext uri="{19B8F6BF-5375-455C-9EA6-DF929625EA0E}">
        <p15:presenceInfo xmlns:p15="http://schemas.microsoft.com/office/powerpoint/2012/main" userId="d6e69d1244368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9"/>
    <a:srgbClr val="009999"/>
    <a:srgbClr val="636363"/>
    <a:srgbClr val="FDAD1E"/>
    <a:srgbClr val="C6C6C8"/>
    <a:srgbClr val="FE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05" autoAdjust="0"/>
    <p:restoredTop sz="83385" autoAdjust="0"/>
  </p:normalViewPr>
  <p:slideViewPr>
    <p:cSldViewPr>
      <p:cViewPr varScale="1">
        <p:scale>
          <a:sx n="92" d="100"/>
          <a:sy n="92" d="100"/>
        </p:scale>
        <p:origin x="2152" y="192"/>
      </p:cViewPr>
      <p:guideLst>
        <p:guide orient="horz" pos="2151"/>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2" d="100"/>
          <a:sy n="82" d="100"/>
        </p:scale>
        <p:origin x="1840"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8A7045-21C4-4798-89A4-3100777C25E2}" type="datetimeFigureOut">
              <a:rPr lang="en-GB" smtClean="0"/>
              <a:t>30/11/2018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DB306E-5012-4526-9CD1-B78B50686995}" type="slidenum">
              <a:rPr lang="en-GB" smtClean="0"/>
              <a:t>‹nr.›</a:t>
            </a:fld>
            <a:endParaRPr lang="en-GB"/>
          </a:p>
        </p:txBody>
      </p:sp>
    </p:spTree>
    <p:extLst>
      <p:ext uri="{BB962C8B-B14F-4D97-AF65-F5344CB8AC3E}">
        <p14:creationId xmlns:p14="http://schemas.microsoft.com/office/powerpoint/2010/main" val="11812393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58B196-24F8-4182-ABF4-81212C2CD024}" type="datetimeFigureOut">
              <a:rPr lang="en-GB" smtClean="0"/>
              <a:t>30/11/2018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93D85-BDB0-43A9-AB49-218022318ED5}" type="slidenum">
              <a:rPr lang="en-GB" smtClean="0"/>
              <a:t>‹nr.›</a:t>
            </a:fld>
            <a:endParaRPr lang="en-GB"/>
          </a:p>
        </p:txBody>
      </p:sp>
    </p:spTree>
    <p:extLst>
      <p:ext uri="{BB962C8B-B14F-4D97-AF65-F5344CB8AC3E}">
        <p14:creationId xmlns:p14="http://schemas.microsoft.com/office/powerpoint/2010/main" val="2781347658"/>
      </p:ext>
    </p:extLst>
  </p:cSld>
  <p:clrMap bg1="lt1" tx1="dk1" bg2="lt2" tx2="dk2" accent1="accent1" accent2="accent2" accent3="accent3" accent4="accent4" accent5="accent5" accent6="accent6" hlink="hlink" folHlink="folHlink"/>
  <p:hf ftr="0" dt="0"/>
  <p:notesStyle>
    <a:lvl1pPr marL="0" algn="l" defTabSz="1000839" rtl="0" eaLnBrk="1" latinLnBrk="0" hangingPunct="1">
      <a:defRPr sz="1314" kern="1200">
        <a:solidFill>
          <a:schemeClr val="tx1"/>
        </a:solidFill>
        <a:latin typeface="+mn-lt"/>
        <a:ea typeface="+mn-ea"/>
        <a:cs typeface="+mn-cs"/>
      </a:defRPr>
    </a:lvl1pPr>
    <a:lvl2pPr marL="500420" algn="l" defTabSz="1000839" rtl="0" eaLnBrk="1" latinLnBrk="0" hangingPunct="1">
      <a:defRPr sz="1314" kern="1200">
        <a:solidFill>
          <a:schemeClr val="tx1"/>
        </a:solidFill>
        <a:latin typeface="+mn-lt"/>
        <a:ea typeface="+mn-ea"/>
        <a:cs typeface="+mn-cs"/>
      </a:defRPr>
    </a:lvl2pPr>
    <a:lvl3pPr marL="1000839" algn="l" defTabSz="1000839" rtl="0" eaLnBrk="1" latinLnBrk="0" hangingPunct="1">
      <a:defRPr sz="1314" kern="1200">
        <a:solidFill>
          <a:schemeClr val="tx1"/>
        </a:solidFill>
        <a:latin typeface="+mn-lt"/>
        <a:ea typeface="+mn-ea"/>
        <a:cs typeface="+mn-cs"/>
      </a:defRPr>
    </a:lvl3pPr>
    <a:lvl4pPr marL="1501259" algn="l" defTabSz="1000839" rtl="0" eaLnBrk="1" latinLnBrk="0" hangingPunct="1">
      <a:defRPr sz="1314" kern="1200">
        <a:solidFill>
          <a:schemeClr val="tx1"/>
        </a:solidFill>
        <a:latin typeface="+mn-lt"/>
        <a:ea typeface="+mn-ea"/>
        <a:cs typeface="+mn-cs"/>
      </a:defRPr>
    </a:lvl4pPr>
    <a:lvl5pPr marL="2001679" algn="l" defTabSz="1000839" rtl="0" eaLnBrk="1" latinLnBrk="0" hangingPunct="1">
      <a:defRPr sz="1314" kern="1200">
        <a:solidFill>
          <a:schemeClr val="tx1"/>
        </a:solidFill>
        <a:latin typeface="+mn-lt"/>
        <a:ea typeface="+mn-ea"/>
        <a:cs typeface="+mn-cs"/>
      </a:defRPr>
    </a:lvl5pPr>
    <a:lvl6pPr marL="2502098" algn="l" defTabSz="1000839" rtl="0" eaLnBrk="1" latinLnBrk="0" hangingPunct="1">
      <a:defRPr sz="1314" kern="1200">
        <a:solidFill>
          <a:schemeClr val="tx1"/>
        </a:solidFill>
        <a:latin typeface="+mn-lt"/>
        <a:ea typeface="+mn-ea"/>
        <a:cs typeface="+mn-cs"/>
      </a:defRPr>
    </a:lvl6pPr>
    <a:lvl7pPr marL="3002518" algn="l" defTabSz="1000839" rtl="0" eaLnBrk="1" latinLnBrk="0" hangingPunct="1">
      <a:defRPr sz="1314" kern="1200">
        <a:solidFill>
          <a:schemeClr val="tx1"/>
        </a:solidFill>
        <a:latin typeface="+mn-lt"/>
        <a:ea typeface="+mn-ea"/>
        <a:cs typeface="+mn-cs"/>
      </a:defRPr>
    </a:lvl7pPr>
    <a:lvl8pPr marL="3502938" algn="l" defTabSz="1000839" rtl="0" eaLnBrk="1" latinLnBrk="0" hangingPunct="1">
      <a:defRPr sz="1314" kern="1200">
        <a:solidFill>
          <a:schemeClr val="tx1"/>
        </a:solidFill>
        <a:latin typeface="+mn-lt"/>
        <a:ea typeface="+mn-ea"/>
        <a:cs typeface="+mn-cs"/>
      </a:defRPr>
    </a:lvl8pPr>
    <a:lvl9pPr marL="4003357" algn="l" defTabSz="1000839" rtl="0" eaLnBrk="1" latinLnBrk="0" hangingPunct="1">
      <a:defRPr sz="13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en-GB" b="0" dirty="0"/>
              </a:p>
            </p:txBody>
          </p:sp>
        </mc:Choice>
        <mc:Fallback xmlns="">
          <p:sp>
            <p:nvSpPr>
              <p:cNvPr id="3" name="Tijdelijke aanduiding voor notities 2"/>
              <p:cNvSpPr>
                <a:spLocks noGrp="1"/>
              </p:cNvSpPr>
              <p:nvPr>
                <p:ph type="body" idx="1"/>
              </p:nvPr>
            </p:nvSpPr>
            <p:spPr/>
            <p:txBody>
              <a:bodyPr/>
              <a:lstStyle/>
              <a:p>
                <a:r>
                  <a:rPr lang="en-GB" b="1" dirty="0"/>
                  <a:t>Short pitch </a:t>
                </a:r>
                <a:r>
                  <a:rPr lang="en-GB" b="1" noProof="0" dirty="0"/>
                  <a:t>about</a:t>
                </a:r>
                <a:r>
                  <a:rPr lang="en-GB" b="1" dirty="0"/>
                  <a:t> my poster:</a:t>
                </a:r>
              </a:p>
              <a:p>
                <a:endParaRPr lang="en-GB" b="0" dirty="0"/>
              </a:p>
              <a:p>
                <a:r>
                  <a:rPr lang="en-GB" b="1" dirty="0" err="1"/>
                  <a:t>Backgroud</a:t>
                </a:r>
                <a:r>
                  <a:rPr lang="en-GB" b="1" dirty="0"/>
                  <a:t>: </a:t>
                </a:r>
                <a:r>
                  <a:rPr lang="en-GB" b="0" dirty="0"/>
                  <a:t>Programming languages are increasingly used for </a:t>
                </a:r>
                <a:r>
                  <a:rPr lang="en-GB" b="0" dirty="0" err="1"/>
                  <a:t>modeling</a:t>
                </a:r>
                <a:r>
                  <a:rPr lang="en-GB" b="0" dirty="0"/>
                  <a:t> and facilitate the use of matrices. The best known matrix is the Markov trace, with dimensions </a:t>
                </a:r>
                <a:r>
                  <a:rPr lang="en-GB" b="0" dirty="0" err="1"/>
                  <a:t>n.t</a:t>
                </a:r>
                <a:r>
                  <a:rPr lang="en-GB" b="0" dirty="0"/>
                  <a:t> * </a:t>
                </a:r>
                <a:r>
                  <a:rPr lang="en-GB" b="0" dirty="0" err="1"/>
                  <a:t>n.s</a:t>
                </a:r>
                <a:r>
                  <a:rPr lang="en-GB" b="0" dirty="0"/>
                  <a:t>, point to figure with matrix M, showing how the cohort is distributed among the different health states over time. This is a very informative matrix and useful to calculate prevalence of a event or to apply state rewards, but it is not possible to calculate epidemiological outcomes that are dependent on transitions across states, like incidence, or to apply transition rewards, rewards that only apply when an individuals/part of a cohort is moving towards an other health state. </a:t>
                </a:r>
              </a:p>
              <a:p>
                <a:endParaRPr lang="en-GB" b="0" dirty="0"/>
              </a:p>
              <a:p>
                <a:r>
                  <a:rPr lang="en-GB" b="1" dirty="0"/>
                  <a:t>Purpose: </a:t>
                </a:r>
                <a:r>
                  <a:rPr lang="en-GB" b="0" dirty="0"/>
                  <a:t>Therefore, the purpose of this paper is to present a novel and simple approach that allows retrieving epidemiological outcomes from state transition models using multidimensional matrices.</a:t>
                </a:r>
              </a:p>
              <a:p>
                <a:r>
                  <a:rPr lang="en-GB" b="0" dirty="0"/>
                  <a:t>- Show how you can structure the data of a STM in a multidimensional matrix </a:t>
                </a:r>
              </a:p>
              <a:p>
                <a:r>
                  <a:rPr lang="en-GB" b="0" dirty="0"/>
                  <a:t>- How to you get epidemiological data out of the array.</a:t>
                </a:r>
              </a:p>
              <a:p>
                <a:endParaRPr lang="en-GB" b="0" dirty="0"/>
              </a:p>
              <a:p>
                <a:r>
                  <a:rPr lang="en-GB" b="1" dirty="0"/>
                  <a:t>Results</a:t>
                </a:r>
              </a:p>
              <a:p>
                <a:endParaRPr lang="en-GB" b="1" dirty="0"/>
              </a:p>
              <a:p>
                <a:r>
                  <a:rPr lang="en-GB" b="1" dirty="0"/>
                  <a:t>Methods</a:t>
                </a:r>
              </a:p>
              <a:p>
                <a:pPr>
                  <a:buClr>
                    <a:srgbClr val="004D99"/>
                  </a:buClr>
                </a:pPr>
                <a:r>
                  <a:rPr lang="en-GB" b="1" dirty="0"/>
                  <a:t>Conclusion: </a:t>
                </a:r>
                <a:r>
                  <a:rPr lang="en-GB" b="0" dirty="0"/>
                  <a:t>By </a:t>
                </a:r>
                <a:r>
                  <a:rPr lang="en-GB" b="0" dirty="0" err="1"/>
                  <a:t>storint</a:t>
                </a:r>
                <a:r>
                  <a:rPr lang="en-GB" b="0" dirty="0"/>
                  <a:t> the dynamics of a STM in the multidimensional matrix </a:t>
                </a:r>
                <a:r>
                  <a:rPr lang="en-GB" sz="5400" b="0" i="0">
                    <a:latin typeface="Cambria Math" panose="02040503050406030204" pitchFamily="18" charset="0"/>
                  </a:rPr>
                  <a:t>𝐴</a:t>
                </a:r>
                <a:r>
                  <a:rPr lang="en-GB" sz="5400" dirty="0"/>
                  <a:t> we can </a:t>
                </a:r>
              </a:p>
              <a:p>
                <a:pPr marL="457200" indent="-457200">
                  <a:buClr>
                    <a:srgbClr val="004D99"/>
                  </a:buClr>
                  <a:buFont typeface="Arial" panose="020B0604020202020204" pitchFamily="34" charset="0"/>
                  <a:buChar char="•"/>
                </a:pPr>
                <a:r>
                  <a:rPr lang="en-GB" sz="5400" b="1" dirty="0"/>
                  <a:t>easily obtain epidemiological outcomes </a:t>
                </a:r>
                <a:r>
                  <a:rPr lang="en-GB" sz="5400" dirty="0"/>
                  <a:t>that are dependent on state transitions which can in-turn be outputs used for calibration</a:t>
                </a:r>
              </a:p>
              <a:p>
                <a:pPr marL="457200" indent="-457200">
                  <a:buClr>
                    <a:srgbClr val="004D99"/>
                  </a:buClr>
                  <a:buFont typeface="Arial" panose="020B0604020202020204" pitchFamily="34" charset="0"/>
                  <a:buChar char="•"/>
                </a:pPr>
                <a:r>
                  <a:rPr lang="en-GB" sz="5400" b="1" dirty="0"/>
                  <a:t>readily apply transition rewards </a:t>
                </a:r>
                <a:r>
                  <a:rPr lang="en-GB" sz="5400" dirty="0"/>
                  <a:t>(a reward that only applies to transitions from one state to another). </a:t>
                </a:r>
              </a:p>
              <a:p>
                <a:pPr>
                  <a:buClr>
                    <a:srgbClr val="004D99"/>
                  </a:buClr>
                </a:pPr>
                <a:r>
                  <a:rPr lang="en-GB" sz="5400" dirty="0"/>
                  <a:t>Although this</a:t>
                </a:r>
                <a:r>
                  <a:rPr lang="en-GB" sz="5400" baseline="0" dirty="0"/>
                  <a:t> can be done in other ways, </a:t>
                </a:r>
              </a:p>
              <a:p>
                <a:pPr>
                  <a:buClr>
                    <a:srgbClr val="004D99"/>
                  </a:buClr>
                </a:pPr>
                <a:endParaRPr lang="en-GB" sz="5400" baseline="0" dirty="0"/>
              </a:p>
              <a:p>
                <a:pPr>
                  <a:buClr>
                    <a:srgbClr val="004D99"/>
                  </a:buClr>
                </a:pPr>
                <a:r>
                  <a:rPr lang="en-GB" sz="5400" dirty="0"/>
                  <a:t>may be possible via</a:t>
                </a:r>
                <a:r>
                  <a:rPr lang="en-GB" sz="5400" baseline="0" dirty="0"/>
                  <a:t> other methods, but such</a:t>
                </a:r>
                <a:r>
                  <a:rPr lang="en-GB" sz="5400" dirty="0"/>
                  <a:t> implementation without </a:t>
                </a:r>
                <a:r>
                  <a:rPr lang="en-GB" sz="5400" b="0" i="0">
                    <a:latin typeface="Cambria Math" panose="02040503050406030204" pitchFamily="18" charset="0"/>
                  </a:rPr>
                  <a:t>𝐴</a:t>
                </a:r>
                <a:r>
                  <a:rPr lang="en-GB" sz="5400" dirty="0"/>
                  <a:t> can be challenging.</a:t>
                </a:r>
              </a:p>
              <a:p>
                <a:endParaRPr lang="en-GB" b="1" dirty="0"/>
              </a:p>
              <a:p>
                <a:endParaRPr lang="en-GB" b="1" dirty="0"/>
              </a:p>
              <a:p>
                <a:r>
                  <a:rPr lang="en-GB" b="1" dirty="0"/>
                  <a:t>Discussion:</a:t>
                </a:r>
              </a:p>
              <a:p>
                <a:endParaRPr lang="en-GB" b="0" dirty="0"/>
              </a:p>
            </p:txBody>
          </p:sp>
        </mc:Fallback>
      </mc:AlternateContent>
      <p:sp>
        <p:nvSpPr>
          <p:cNvPr id="4" name="Tijdelijke aanduiding voor koptekst 3"/>
          <p:cNvSpPr>
            <a:spLocks noGrp="1"/>
          </p:cNvSpPr>
          <p:nvPr>
            <p:ph type="hdr" sz="quarter"/>
          </p:nvPr>
        </p:nvSpPr>
        <p:spPr/>
        <p:txBody>
          <a:bodyPr/>
          <a:lstStyle/>
          <a:p>
            <a:endParaRPr lang="en-GB"/>
          </a:p>
        </p:txBody>
      </p:sp>
      <p:sp>
        <p:nvSpPr>
          <p:cNvPr id="5" name="Tijdelijke aanduiding voor dianummer 4"/>
          <p:cNvSpPr>
            <a:spLocks noGrp="1"/>
          </p:cNvSpPr>
          <p:nvPr>
            <p:ph type="sldNum" sz="quarter" idx="5"/>
          </p:nvPr>
        </p:nvSpPr>
        <p:spPr/>
        <p:txBody>
          <a:bodyPr/>
          <a:lstStyle/>
          <a:p>
            <a:fld id="{84C93D85-BDB0-43A9-AB49-218022318ED5}" type="slidenum">
              <a:rPr lang="en-GB" smtClean="0"/>
              <a:t>1</a:t>
            </a:fld>
            <a:endParaRPr lang="en-GB"/>
          </a:p>
        </p:txBody>
      </p:sp>
    </p:spTree>
    <p:extLst>
      <p:ext uri="{BB962C8B-B14F-4D97-AF65-F5344CB8AC3E}">
        <p14:creationId xmlns:p14="http://schemas.microsoft.com/office/powerpoint/2010/main" val="334913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bg>
      <p:bgRef idx="1001">
        <a:schemeClr val="bg1"/>
      </p:bgRef>
    </p:bg>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506549" y="6460340"/>
            <a:ext cx="4786808" cy="374587"/>
          </a:xfrm>
          <a:prstGeom prst="rect">
            <a:avLst/>
          </a:prstGeom>
        </p:spPr>
        <p:txBody>
          <a:bodyPr vert="horz" lIns="91440" tIns="45720" rIns="91440" bIns="45720" rtlCol="0" anchor="ctr"/>
          <a:lstStyle>
            <a:lvl1pPr algn="l">
              <a:defRPr sz="606">
                <a:solidFill>
                  <a:srgbClr val="009999"/>
                </a:solidFill>
              </a:defRPr>
            </a:lvl1pPr>
          </a:lstStyle>
          <a:p>
            <a:r>
              <a:rPr lang="nl-NL" err="1"/>
              <a:t>Decision</a:t>
            </a:r>
            <a:r>
              <a:rPr lang="nl-NL"/>
              <a:t> Analysis in R </a:t>
            </a:r>
            <a:r>
              <a:rPr lang="nl-NL" err="1"/>
              <a:t>for</a:t>
            </a:r>
            <a:r>
              <a:rPr lang="nl-NL"/>
              <a:t> Technologies in Health</a:t>
            </a:r>
            <a:endParaRPr lang="en-GB"/>
          </a:p>
        </p:txBody>
      </p:sp>
      <p:sp>
        <p:nvSpPr>
          <p:cNvPr id="2" name="Title 1"/>
          <p:cNvSpPr>
            <a:spLocks noGrp="1"/>
          </p:cNvSpPr>
          <p:nvPr>
            <p:ph type="title" hasCustomPrompt="1"/>
          </p:nvPr>
        </p:nvSpPr>
        <p:spPr>
          <a:xfrm>
            <a:off x="401537" y="166138"/>
            <a:ext cx="8742463" cy="657014"/>
          </a:xfrm>
        </p:spPr>
        <p:txBody>
          <a:bodyPr/>
          <a:lstStyle>
            <a:lvl1pPr algn="ctr">
              <a:defRPr sz="2177" b="1">
                <a:solidFill>
                  <a:srgbClr val="004D99"/>
                </a:solidFill>
              </a:defRPr>
            </a:lvl1pPr>
          </a:lstStyle>
          <a:p>
            <a:r>
              <a:rPr lang="nl-NL" dirty="0"/>
              <a:t>Titel van de poster</a:t>
            </a:r>
            <a:endParaRPr lang="en-US" dirty="0"/>
          </a:p>
        </p:txBody>
      </p:sp>
      <p:sp>
        <p:nvSpPr>
          <p:cNvPr id="20" name="Tekstvak 19">
            <a:extLst>
              <a:ext uri="{FF2B5EF4-FFF2-40B4-BE49-F238E27FC236}">
                <a16:creationId xmlns:a16="http://schemas.microsoft.com/office/drawing/2014/main" id="{476C77BF-7DB3-B547-AF64-F78EB4723F89}"/>
              </a:ext>
            </a:extLst>
          </p:cNvPr>
          <p:cNvSpPr txBox="1"/>
          <p:nvPr userDrawn="1"/>
        </p:nvSpPr>
        <p:spPr>
          <a:xfrm>
            <a:off x="8572500" y="-2689412"/>
            <a:ext cx="184731" cy="367921"/>
          </a:xfrm>
          <a:prstGeom prst="rect">
            <a:avLst/>
          </a:prstGeom>
          <a:solidFill>
            <a:srgbClr val="FEF8F3"/>
          </a:solidFill>
        </p:spPr>
        <p:txBody>
          <a:bodyPr wrap="none" rtlCol="0">
            <a:spAutoFit/>
          </a:bodyPr>
          <a:lstStyle/>
          <a:p>
            <a:endParaRPr lang="nl-NL" sz="1791"/>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378">
                <a:solidFill>
                  <a:srgbClr val="FEF8F3"/>
                </a:solidFill>
              </a:defRPr>
            </a:lvl1pPr>
            <a:lvl2pPr marL="86554" indent="0" algn="ctr">
              <a:buNone/>
              <a:defRPr>
                <a:solidFill>
                  <a:schemeClr val="tx1">
                    <a:tint val="75000"/>
                  </a:schemeClr>
                </a:solidFill>
              </a:defRPr>
            </a:lvl2pPr>
            <a:lvl3pPr marL="173109" indent="0" algn="ctr">
              <a:buNone/>
              <a:defRPr>
                <a:solidFill>
                  <a:schemeClr val="tx1">
                    <a:tint val="75000"/>
                  </a:schemeClr>
                </a:solidFill>
              </a:defRPr>
            </a:lvl3pPr>
            <a:lvl4pPr marL="259664" indent="0" algn="ctr">
              <a:buNone/>
              <a:defRPr>
                <a:solidFill>
                  <a:schemeClr val="tx1">
                    <a:tint val="75000"/>
                  </a:schemeClr>
                </a:solidFill>
              </a:defRPr>
            </a:lvl4pPr>
            <a:lvl5pPr marL="346218" indent="0" algn="ctr">
              <a:buNone/>
              <a:defRPr>
                <a:solidFill>
                  <a:schemeClr val="tx1">
                    <a:tint val="75000"/>
                  </a:schemeClr>
                </a:solidFill>
              </a:defRPr>
            </a:lvl5pPr>
            <a:lvl6pPr marL="432773" indent="0" algn="ctr">
              <a:buNone/>
              <a:defRPr>
                <a:solidFill>
                  <a:schemeClr val="tx1">
                    <a:tint val="75000"/>
                  </a:schemeClr>
                </a:solidFill>
              </a:defRPr>
            </a:lvl6pPr>
            <a:lvl7pPr marL="519327" indent="0" algn="ctr">
              <a:buNone/>
              <a:defRPr>
                <a:solidFill>
                  <a:schemeClr val="tx1">
                    <a:tint val="75000"/>
                  </a:schemeClr>
                </a:solidFill>
              </a:defRPr>
            </a:lvl7pPr>
            <a:lvl8pPr marL="605882" indent="0" algn="ctr">
              <a:buNone/>
              <a:defRPr>
                <a:solidFill>
                  <a:schemeClr val="tx1">
                    <a:tint val="75000"/>
                  </a:schemeClr>
                </a:solidFill>
              </a:defRPr>
            </a:lvl8pPr>
            <a:lvl9pPr marL="692436" indent="0" algn="ctr">
              <a:buNone/>
              <a:defRPr>
                <a:solidFill>
                  <a:schemeClr val="tx1">
                    <a:tint val="75000"/>
                  </a:schemeClr>
                </a:solidFill>
              </a:defRPr>
            </a:lvl9pPr>
          </a:lstStyle>
          <a:p>
            <a:r>
              <a:rPr lang="nl-NL"/>
              <a:t>Klikken om de ondertitelstijl van het model te bewerken</a:t>
            </a:r>
            <a:endParaRPr lang="en-US" dirty="0"/>
          </a:p>
        </p:txBody>
      </p:sp>
      <p:sp>
        <p:nvSpPr>
          <p:cNvPr id="6" name="Slide Number Placeholder 5"/>
          <p:cNvSpPr>
            <a:spLocks noGrp="1"/>
          </p:cNvSpPr>
          <p:nvPr>
            <p:ph type="sldNum" sz="quarter" idx="12"/>
          </p:nvPr>
        </p:nvSpPr>
        <p:spPr>
          <a:ln>
            <a:noFill/>
          </a:ln>
        </p:spPr>
        <p:txBody>
          <a:bodyPr/>
          <a:lstStyle/>
          <a:p>
            <a:fld id="{35AB15F2-E19C-4DE0-9306-358F2C996E47}" type="slidenum">
              <a:rPr lang="en-GB" smtClean="0"/>
              <a:t>‹nr.›</a:t>
            </a:fld>
            <a:endParaRPr lang="en-GB"/>
          </a:p>
        </p:txBody>
      </p:sp>
      <p:sp>
        <p:nvSpPr>
          <p:cNvPr id="8" name="Footer Placeholder 4"/>
          <p:cNvSpPr>
            <a:spLocks noGrp="1"/>
          </p:cNvSpPr>
          <p:nvPr>
            <p:ph type="ftr" sz="quarter" idx="3"/>
          </p:nvPr>
        </p:nvSpPr>
        <p:spPr>
          <a:xfrm>
            <a:off x="649289" y="6453338"/>
            <a:ext cx="4786808" cy="374587"/>
          </a:xfrm>
          <a:prstGeom prst="rect">
            <a:avLst/>
          </a:prstGeom>
          <a:noFill/>
        </p:spPr>
        <p:txBody>
          <a:bodyPr vert="horz" lIns="91440" tIns="45720" rIns="91440" bIns="45720" rtlCol="0" anchor="ctr"/>
          <a:lstStyle>
            <a:lvl1pPr algn="l">
              <a:defRPr sz="227">
                <a:solidFill>
                  <a:schemeClr val="bg1"/>
                </a:solidFill>
              </a:defRPr>
            </a:lvl1pPr>
          </a:lstStyle>
          <a:p>
            <a:r>
              <a:rPr lang="nl-NL" err="1"/>
              <a:t>Decision</a:t>
            </a:r>
            <a:r>
              <a:rPr lang="nl-NL"/>
              <a:t> Analysis in R </a:t>
            </a:r>
            <a:r>
              <a:rPr lang="nl-NL" err="1"/>
              <a:t>for</a:t>
            </a:r>
            <a:r>
              <a:rPr lang="nl-NL"/>
              <a:t> Technologies in Health</a:t>
            </a:r>
            <a:endParaRPr lang="en-GB"/>
          </a:p>
        </p:txBody>
      </p:sp>
      <p:sp>
        <p:nvSpPr>
          <p:cNvPr id="11" name="Rectangle 10"/>
          <p:cNvSpPr/>
          <p:nvPr userDrawn="1"/>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2">
              <a:solidFill>
                <a:srgbClr val="004D99"/>
              </a:solidFill>
            </a:endParaRPr>
          </a:p>
        </p:txBody>
      </p:sp>
      <p:sp>
        <p:nvSpPr>
          <p:cNvPr id="2" name="Title 1"/>
          <p:cNvSpPr>
            <a:spLocks noGrp="1"/>
          </p:cNvSpPr>
          <p:nvPr>
            <p:ph type="ctrTitle"/>
          </p:nvPr>
        </p:nvSpPr>
        <p:spPr>
          <a:xfrm>
            <a:off x="1815852" y="764705"/>
            <a:ext cx="7357120" cy="2384623"/>
          </a:xfrm>
        </p:spPr>
        <p:txBody>
          <a:bodyPr anchor="b"/>
          <a:lstStyle>
            <a:lvl1pPr>
              <a:defRPr sz="1249">
                <a:ln>
                  <a:noFill/>
                </a:ln>
                <a:solidFill>
                  <a:srgbClr val="004D99"/>
                </a:solidFill>
              </a:defRPr>
            </a:lvl1pPr>
          </a:lstStyle>
          <a:p>
            <a:r>
              <a:rPr lang="nl-NL"/>
              <a:t>Klik om stijl te bewerken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userDrawn="1"/>
        </p:nvSpPr>
        <p:spPr>
          <a:xfrm>
            <a:off x="1835697" y="818459"/>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378" b="1">
                <a:solidFill>
                  <a:srgbClr val="004D99"/>
                </a:solidFill>
              </a:rPr>
              <a:t>DARTH </a:t>
            </a:r>
            <a:r>
              <a:rPr lang="nl-NL" sz="378" b="1" err="1">
                <a:solidFill>
                  <a:srgbClr val="004D99"/>
                </a:solidFill>
              </a:rPr>
              <a:t>Collaboration</a:t>
            </a:r>
            <a:endParaRPr lang="en-GB" sz="378" b="1">
              <a:solidFill>
                <a:srgbClr val="004D99"/>
              </a:solidFill>
            </a:endParaRPr>
          </a:p>
        </p:txBody>
      </p:sp>
      <p:sp>
        <p:nvSpPr>
          <p:cNvPr id="13" name="Footer Placeholder 4"/>
          <p:cNvSpPr>
            <a:spLocks noGrp="1"/>
          </p:cNvSpPr>
          <p:nvPr>
            <p:ph type="ftr" sz="quarter" idx="3"/>
          </p:nvPr>
        </p:nvSpPr>
        <p:spPr>
          <a:xfrm>
            <a:off x="649289" y="6481913"/>
            <a:ext cx="4786808" cy="374587"/>
          </a:xfrm>
          <a:prstGeom prst="rect">
            <a:avLst/>
          </a:prstGeom>
        </p:spPr>
        <p:txBody>
          <a:bodyPr vert="horz" lIns="91440" tIns="45720" rIns="91440" bIns="45720" rtlCol="0" anchor="ctr"/>
          <a:lstStyle>
            <a:lvl1pPr algn="l">
              <a:defRPr sz="227">
                <a:solidFill>
                  <a:schemeClr val="bg1"/>
                </a:solidFill>
              </a:defRPr>
            </a:lvl1pPr>
          </a:lstStyle>
          <a:p>
            <a:r>
              <a:rPr lang="nl-NL" err="1"/>
              <a:t>Decision</a:t>
            </a:r>
            <a:r>
              <a:rPr lang="nl-NL"/>
              <a:t> Analysis in R </a:t>
            </a:r>
            <a:r>
              <a:rPr lang="nl-NL" err="1"/>
              <a:t>for</a:t>
            </a:r>
            <a:r>
              <a:rPr lang="nl-NL"/>
              <a:t> Technologies in Health</a:t>
            </a:r>
            <a:endParaRPr lang="en-GB"/>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35AB15F2-E19C-4DE0-9306-358F2C996E47}" type="slidenum">
              <a:rPr lang="en-GB" smtClean="0"/>
              <a:pPr/>
              <a:t>‹nr.›</a:t>
            </a:fld>
            <a:endParaRPr lang="en-GB"/>
          </a:p>
        </p:txBody>
      </p:sp>
      <p:graphicFrame>
        <p:nvGraphicFramePr>
          <p:cNvPr id="5" name="Table 4"/>
          <p:cNvGraphicFramePr>
            <a:graphicFrameLocks noGrp="1"/>
          </p:cNvGraphicFramePr>
          <p:nvPr userDrawn="1">
            <p:extLst>
              <p:ext uri="{D42A27DB-BD31-4B8C-83A1-F6EECF244321}">
                <p14:modId xmlns:p14="http://schemas.microsoft.com/office/powerpoint/2010/main" val="3899202680"/>
              </p:ext>
            </p:extLst>
          </p:nvPr>
        </p:nvGraphicFramePr>
        <p:xfrm>
          <a:off x="1860376" y="1553344"/>
          <a:ext cx="7283624" cy="292989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1586865">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2,3</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a:t>
                      </a:r>
                      <a:r>
                        <a:rPr lang="nl-NL" sz="1400" b="1" kern="1200" err="1">
                          <a:solidFill>
                            <a:srgbClr val="FEF8F3"/>
                          </a:solidFill>
                          <a:effectLst/>
                        </a:rPr>
                        <a:t>Jalal</a:t>
                      </a:r>
                      <a:r>
                        <a:rPr lang="nl-NL" sz="1400" b="1" kern="1200">
                          <a:solidFill>
                            <a:srgbClr val="FEF8F3"/>
                          </a:solidFill>
                          <a:effectLst/>
                        </a:rPr>
                        <a:t>, MD, PhD</a:t>
                      </a:r>
                      <a:r>
                        <a:rPr lang="nl-NL" sz="1400" b="1" kern="1200" baseline="30000">
                          <a:solidFill>
                            <a:srgbClr val="FEF8F3"/>
                          </a:solidFill>
                          <a:effectLst/>
                        </a:rPr>
                        <a:t>4</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2</a:t>
                      </a:r>
                      <a:endParaRPr lang="en-US" sz="1400" b="1" kern="1200">
                        <a:solidFill>
                          <a:srgbClr val="FEF8F3"/>
                        </a:solidFill>
                        <a:effectLst/>
                      </a:endParaRPr>
                    </a:p>
                    <a:p>
                      <a:r>
                        <a:rPr lang="en-US" sz="1400" b="1" kern="1200" err="1">
                          <a:solidFill>
                            <a:srgbClr val="FEF8F3"/>
                          </a:solidFill>
                          <a:effectLst/>
                        </a:rPr>
                        <a:t>Petros</a:t>
                      </a:r>
                      <a:r>
                        <a:rPr lang="en-US" sz="1400" b="1" kern="1200">
                          <a:solidFill>
                            <a:srgbClr val="FEF8F3"/>
                          </a:solidFill>
                          <a:effectLst/>
                        </a:rPr>
                        <a:t> </a:t>
                      </a:r>
                      <a:r>
                        <a:rPr lang="en-US" sz="1400" b="1" kern="1200" err="1">
                          <a:solidFill>
                            <a:srgbClr val="FEF8F3"/>
                          </a:solidFill>
                          <a:effectLst/>
                        </a:rPr>
                        <a:t>Pechlivanoglou</a:t>
                      </a:r>
                      <a:r>
                        <a:rPr lang="en-US" sz="1400" b="1" kern="1200">
                          <a:solidFill>
                            <a:srgbClr val="FEF8F3"/>
                          </a:solidFill>
                          <a:effectLst/>
                        </a:rPr>
                        <a:t>, PhD</a:t>
                      </a:r>
                      <a:r>
                        <a:rPr lang="en-US" sz="1400" b="1" kern="1200" baseline="30000">
                          <a:solidFill>
                            <a:srgbClr val="FEF8F3"/>
                          </a:solidFill>
                          <a:effectLst/>
                        </a:rPr>
                        <a:t>5</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1371600">
                <a:tc gridSpan="2">
                  <a:txBody>
                    <a:bodyPr/>
                    <a:lstStyle/>
                    <a:p>
                      <a:r>
                        <a:rPr lang="en-US" sz="1200" kern="1200">
                          <a:solidFill>
                            <a:srgbClr val="FEF8F3"/>
                          </a:solidFill>
                          <a:effectLst/>
                          <a:latin typeface="+mn-lt"/>
                          <a:ea typeface="+mn-ea"/>
                          <a:cs typeface="+mn-cs"/>
                        </a:rPr>
                        <a:t>In collaboration of: 		</a:t>
                      </a:r>
                    </a:p>
                    <a:p>
                      <a:r>
                        <a:rPr lang="en-US" sz="1200" kern="1200" baseline="30000">
                          <a:solidFill>
                            <a:srgbClr val="FEF8F3"/>
                          </a:solidFill>
                          <a:effectLst/>
                          <a:latin typeface="+mn-lt"/>
                          <a:ea typeface="+mn-ea"/>
                          <a:cs typeface="+mn-cs"/>
                        </a:rPr>
                        <a:t>1 </a:t>
                      </a:r>
                      <a:r>
                        <a:rPr lang="en-US" sz="1200" kern="1200">
                          <a:solidFill>
                            <a:srgbClr val="FEF8F3"/>
                          </a:solidFill>
                          <a:effectLst/>
                          <a:latin typeface="+mn-lt"/>
                          <a:ea typeface="+mn-ea"/>
                          <a:cs typeface="+mn-cs"/>
                        </a:rPr>
                        <a:t>University of Minnesota School of Public Health, Minneapolis, MN, USA</a:t>
                      </a:r>
                    </a:p>
                    <a:p>
                      <a:r>
                        <a:rPr lang="en-US" sz="1200" kern="1200" baseline="30000">
                          <a:solidFill>
                            <a:srgbClr val="FEF8F3"/>
                          </a:solidFill>
                          <a:effectLst/>
                          <a:latin typeface="+mn-lt"/>
                          <a:ea typeface="+mn-ea"/>
                          <a:cs typeface="+mn-cs"/>
                        </a:rPr>
                        <a:t>2 </a:t>
                      </a:r>
                      <a:r>
                        <a:rPr lang="en-US" sz="1200" kern="1200">
                          <a:solidFill>
                            <a:srgbClr val="FEF8F3"/>
                          </a:solidFill>
                          <a:effectLst/>
                          <a:latin typeface="+mn-lt"/>
                          <a:ea typeface="+mn-ea"/>
                          <a:cs typeface="+mn-cs"/>
                        </a:rPr>
                        <a:t>Erasmus MC, Rotterdam, The Netherlands</a:t>
                      </a:r>
                    </a:p>
                    <a:p>
                      <a:r>
                        <a:rPr lang="en-US" sz="1200" kern="1200" baseline="30000">
                          <a:solidFill>
                            <a:srgbClr val="FEF8F3"/>
                          </a:solidFill>
                          <a:effectLst/>
                          <a:latin typeface="+mn-lt"/>
                          <a:ea typeface="+mn-ea"/>
                          <a:cs typeface="+mn-cs"/>
                        </a:rPr>
                        <a:t>3 </a:t>
                      </a:r>
                      <a:r>
                        <a:rPr lang="en-US" sz="1200" kern="1200">
                          <a:solidFill>
                            <a:srgbClr val="FEF8F3"/>
                          </a:solidFill>
                          <a:effectLst/>
                          <a:latin typeface="+mn-lt"/>
                          <a:ea typeface="+mn-ea"/>
                          <a:cs typeface="+mn-cs"/>
                        </a:rPr>
                        <a:t>Harvard T.H. Chan School of Public Health, Boston, USA</a:t>
                      </a:r>
                    </a:p>
                    <a:p>
                      <a:r>
                        <a:rPr lang="en-US" sz="1200" kern="1200" baseline="30000">
                          <a:solidFill>
                            <a:srgbClr val="FEF8F3"/>
                          </a:solidFill>
                          <a:effectLst/>
                          <a:latin typeface="+mn-lt"/>
                          <a:ea typeface="+mn-ea"/>
                          <a:cs typeface="+mn-cs"/>
                        </a:rPr>
                        <a:t>4 </a:t>
                      </a:r>
                      <a:r>
                        <a:rPr lang="en-US" sz="1200" kern="1200">
                          <a:solidFill>
                            <a:srgbClr val="FEF8F3"/>
                          </a:solidFill>
                          <a:effectLst/>
                          <a:latin typeface="+mn-lt"/>
                          <a:ea typeface="+mn-ea"/>
                          <a:cs typeface="+mn-cs"/>
                        </a:rPr>
                        <a:t>University of Pittsburgh Graduate School of Public Health, Pittsburgh, PA, USA</a:t>
                      </a:r>
                    </a:p>
                    <a:p>
                      <a:r>
                        <a:rPr lang="en-US" sz="1200" kern="1200" baseline="30000">
                          <a:solidFill>
                            <a:srgbClr val="FEF8F3"/>
                          </a:solidFill>
                          <a:effectLst/>
                          <a:latin typeface="+mn-lt"/>
                          <a:ea typeface="+mn-ea"/>
                          <a:cs typeface="+mn-cs"/>
                        </a:rPr>
                        <a:t>5 </a:t>
                      </a:r>
                      <a:r>
                        <a:rPr lang="en-US" sz="1200" kern="1200">
                          <a:solidFill>
                            <a:srgbClr val="FEF8F3"/>
                          </a:solidFill>
                          <a:effectLst/>
                          <a:latin typeface="+mn-lt"/>
                          <a:ea typeface="+mn-ea"/>
                          <a:cs typeface="+mn-cs"/>
                        </a:rPr>
                        <a:t>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 name="AutoShape 14" descr="Image result for hospital for sick children toronto vector logo"/>
          <p:cNvSpPr>
            <a:spLocks noChangeAspect="1" noChangeArrowheads="1"/>
          </p:cNvSpPr>
          <p:nvPr userDrawn="1"/>
        </p:nvSpPr>
        <p:spPr bwMode="auto">
          <a:xfrm>
            <a:off x="155575" y="-1444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17314" tIns="8657" rIns="17314" bIns="8657" numCol="1" anchor="t" anchorCtr="0" compatLnSpc="1">
            <a:prstTxWarp prst="textNoShape">
              <a:avLst/>
            </a:prstTxWarp>
          </a:bodyPr>
          <a:lstStyle/>
          <a:p>
            <a:endParaRPr lang="en-GB" sz="1402"/>
          </a:p>
        </p:txBody>
      </p:sp>
      <p:sp>
        <p:nvSpPr>
          <p:cNvPr id="4" name="AutoShape 16" descr="Image result for sick kids vector logo wiki"/>
          <p:cNvSpPr>
            <a:spLocks noChangeAspect="1" noChangeArrowheads="1"/>
          </p:cNvSpPr>
          <p:nvPr userDrawn="1"/>
        </p:nvSpPr>
        <p:spPr bwMode="auto">
          <a:xfrm>
            <a:off x="307975" y="7939"/>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17314" tIns="8657" rIns="17314" bIns="8657" numCol="1" anchor="t" anchorCtr="0" compatLnSpc="1">
            <a:prstTxWarp prst="textNoShape">
              <a:avLst/>
            </a:prstTxWarp>
          </a:bodyPr>
          <a:lstStyle/>
          <a:p>
            <a:endParaRPr lang="en-GB" sz="1402"/>
          </a:p>
        </p:txBody>
      </p:sp>
      <p:sp>
        <p:nvSpPr>
          <p:cNvPr id="6" name="Rectangle 5"/>
          <p:cNvSpPr/>
          <p:nvPr userDrawn="1"/>
        </p:nvSpPr>
        <p:spPr>
          <a:xfrm rot="16200000" flipV="1">
            <a:off x="-1201823" y="1708791"/>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2"/>
          </a:p>
        </p:txBody>
      </p:sp>
      <p:pic>
        <p:nvPicPr>
          <p:cNvPr id="17" name="Picture 17" descr="\\storage.erasmusmc.nl\m\MyDocs\478030\My Documents\Desktop\The_Hospital_for_Sick_Children-logo-30EAA69EAC-seeklogo.co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3"/>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91"/>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5"/>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68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userDrawn="1"/>
        </p:nvSpPr>
        <p:spPr>
          <a:xfrm>
            <a:off x="1835697" y="818459"/>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378" b="1" err="1">
                <a:solidFill>
                  <a:srgbClr val="004D99"/>
                </a:solidFill>
              </a:rPr>
              <a:t>Acknowledgements</a:t>
            </a:r>
            <a:r>
              <a:rPr lang="nl-NL" sz="378" b="1" baseline="0">
                <a:solidFill>
                  <a:srgbClr val="004D99"/>
                </a:solidFill>
              </a:rPr>
              <a:t> </a:t>
            </a:r>
            <a:r>
              <a:rPr lang="nl-NL" sz="378" b="1" baseline="0" err="1">
                <a:solidFill>
                  <a:srgbClr val="004D99"/>
                </a:solidFill>
              </a:rPr>
              <a:t>and</a:t>
            </a:r>
            <a:r>
              <a:rPr lang="nl-NL" sz="378" b="1" baseline="0">
                <a:solidFill>
                  <a:srgbClr val="004D99"/>
                </a:solidFill>
              </a:rPr>
              <a:t> </a:t>
            </a:r>
            <a:r>
              <a:rPr lang="nl-NL" sz="378" b="1" baseline="0" err="1">
                <a:solidFill>
                  <a:srgbClr val="004D99"/>
                </a:solidFill>
              </a:rPr>
              <a:t>attributions</a:t>
            </a:r>
            <a:endParaRPr lang="en-GB" sz="378" b="1">
              <a:solidFill>
                <a:srgbClr val="004D99"/>
              </a:solidFill>
            </a:endParaRPr>
          </a:p>
        </p:txBody>
      </p:sp>
      <p:sp>
        <p:nvSpPr>
          <p:cNvPr id="13" name="Footer Placeholder 4"/>
          <p:cNvSpPr>
            <a:spLocks noGrp="1"/>
          </p:cNvSpPr>
          <p:nvPr>
            <p:ph type="ftr" sz="quarter" idx="3"/>
          </p:nvPr>
        </p:nvSpPr>
        <p:spPr>
          <a:xfrm>
            <a:off x="649289" y="6481913"/>
            <a:ext cx="4786808" cy="374587"/>
          </a:xfrm>
          <a:prstGeom prst="rect">
            <a:avLst/>
          </a:prstGeom>
        </p:spPr>
        <p:txBody>
          <a:bodyPr vert="horz" lIns="91440" tIns="45720" rIns="91440" bIns="45720" rtlCol="0" anchor="ctr"/>
          <a:lstStyle>
            <a:lvl1pPr algn="l">
              <a:defRPr sz="227">
                <a:solidFill>
                  <a:schemeClr val="bg1"/>
                </a:solidFill>
              </a:defRPr>
            </a:lvl1pPr>
          </a:lstStyle>
          <a:p>
            <a:r>
              <a:rPr lang="nl-NL" err="1"/>
              <a:t>Decision</a:t>
            </a:r>
            <a:r>
              <a:rPr lang="nl-NL"/>
              <a:t> Analysis in R </a:t>
            </a:r>
            <a:r>
              <a:rPr lang="nl-NL" err="1"/>
              <a:t>for</a:t>
            </a:r>
            <a:r>
              <a:rPr lang="nl-NL"/>
              <a:t> Technologies in Health</a:t>
            </a:r>
            <a:endParaRPr lang="en-GB"/>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35AB15F2-E19C-4DE0-9306-358F2C996E47}" type="slidenum">
              <a:rPr lang="en-GB" smtClean="0"/>
              <a:pPr/>
              <a:t>‹nr.›</a:t>
            </a:fld>
            <a:endParaRPr lang="en-GB"/>
          </a:p>
        </p:txBody>
      </p:sp>
      <p:sp>
        <p:nvSpPr>
          <p:cNvPr id="2" name="AutoShape 14" descr="Image result for hospital for sick children toronto vector logo"/>
          <p:cNvSpPr>
            <a:spLocks noChangeAspect="1" noChangeArrowheads="1"/>
          </p:cNvSpPr>
          <p:nvPr userDrawn="1"/>
        </p:nvSpPr>
        <p:spPr bwMode="auto">
          <a:xfrm>
            <a:off x="155575" y="-1444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17314" tIns="8657" rIns="17314" bIns="8657" numCol="1" anchor="t" anchorCtr="0" compatLnSpc="1">
            <a:prstTxWarp prst="textNoShape">
              <a:avLst/>
            </a:prstTxWarp>
          </a:bodyPr>
          <a:lstStyle/>
          <a:p>
            <a:endParaRPr lang="en-GB" sz="1402"/>
          </a:p>
        </p:txBody>
      </p:sp>
      <p:sp>
        <p:nvSpPr>
          <p:cNvPr id="4" name="AutoShape 16" descr="Image result for sick kids vector logo wiki"/>
          <p:cNvSpPr>
            <a:spLocks noChangeAspect="1" noChangeArrowheads="1"/>
          </p:cNvSpPr>
          <p:nvPr userDrawn="1"/>
        </p:nvSpPr>
        <p:spPr bwMode="auto">
          <a:xfrm>
            <a:off x="307975" y="7939"/>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17314" tIns="8657" rIns="17314" bIns="8657" numCol="1" anchor="t" anchorCtr="0" compatLnSpc="1">
            <a:prstTxWarp prst="textNoShape">
              <a:avLst/>
            </a:prstTxWarp>
          </a:bodyPr>
          <a:lstStyle/>
          <a:p>
            <a:endParaRPr lang="en-GB" sz="1402"/>
          </a:p>
        </p:txBody>
      </p:sp>
      <p:pic>
        <p:nvPicPr>
          <p:cNvPr id="1041" name="Picture 17" descr="\\storage.erasmusmc.nl\m\MyDocs\478030\My Documents\Desktop\The_Hospital_for_Sick_Children-logo-30EAA69EAC-seeklogo.co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3"/>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userDrawn="1"/>
        </p:nvSpPr>
        <p:spPr>
          <a:xfrm rot="16200000" flipV="1">
            <a:off x="-1201823" y="1708791"/>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2"/>
          </a:p>
        </p:txBody>
      </p:sp>
      <p:pic>
        <p:nvPicPr>
          <p:cNvPr id="2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91"/>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5"/>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378">
                <a:solidFill>
                  <a:srgbClr val="FEF8F3"/>
                </a:solidFill>
              </a:defRPr>
            </a:lvl1pPr>
            <a:lvl2pPr marL="86554" indent="0" algn="ctr">
              <a:buNone/>
              <a:defRPr>
                <a:solidFill>
                  <a:schemeClr val="tx1">
                    <a:tint val="75000"/>
                  </a:schemeClr>
                </a:solidFill>
              </a:defRPr>
            </a:lvl2pPr>
            <a:lvl3pPr marL="173109" indent="0" algn="ctr">
              <a:buNone/>
              <a:defRPr>
                <a:solidFill>
                  <a:schemeClr val="tx1">
                    <a:tint val="75000"/>
                  </a:schemeClr>
                </a:solidFill>
              </a:defRPr>
            </a:lvl3pPr>
            <a:lvl4pPr marL="259664" indent="0" algn="ctr">
              <a:buNone/>
              <a:defRPr>
                <a:solidFill>
                  <a:schemeClr val="tx1">
                    <a:tint val="75000"/>
                  </a:schemeClr>
                </a:solidFill>
              </a:defRPr>
            </a:lvl4pPr>
            <a:lvl5pPr marL="346218" indent="0" algn="ctr">
              <a:buNone/>
              <a:defRPr>
                <a:solidFill>
                  <a:schemeClr val="tx1">
                    <a:tint val="75000"/>
                  </a:schemeClr>
                </a:solidFill>
              </a:defRPr>
            </a:lvl5pPr>
            <a:lvl6pPr marL="432773" indent="0" algn="ctr">
              <a:buNone/>
              <a:defRPr>
                <a:solidFill>
                  <a:schemeClr val="tx1">
                    <a:tint val="75000"/>
                  </a:schemeClr>
                </a:solidFill>
              </a:defRPr>
            </a:lvl6pPr>
            <a:lvl7pPr marL="519327" indent="0" algn="ctr">
              <a:buNone/>
              <a:defRPr>
                <a:solidFill>
                  <a:schemeClr val="tx1">
                    <a:tint val="75000"/>
                  </a:schemeClr>
                </a:solidFill>
              </a:defRPr>
            </a:lvl7pPr>
            <a:lvl8pPr marL="605882" indent="0" algn="ctr">
              <a:buNone/>
              <a:defRPr>
                <a:solidFill>
                  <a:schemeClr val="tx1">
                    <a:tint val="75000"/>
                  </a:schemeClr>
                </a:solidFill>
              </a:defRPr>
            </a:lvl8pPr>
            <a:lvl9pPr marL="692436" indent="0" algn="ctr">
              <a:buNone/>
              <a:defRPr>
                <a:solidFill>
                  <a:schemeClr val="tx1">
                    <a:tint val="75000"/>
                  </a:schemeClr>
                </a:solidFill>
              </a:defRPr>
            </a:lvl9pPr>
          </a:lstStyle>
          <a:p>
            <a:r>
              <a:rPr lang="en-US" dirty="0"/>
              <a:t>Click to add citations</a:t>
            </a:r>
          </a:p>
          <a:p>
            <a:endParaRPr lang="en-US" dirty="0"/>
          </a:p>
        </p:txBody>
      </p:sp>
    </p:spTree>
    <p:extLst>
      <p:ext uri="{BB962C8B-B14F-4D97-AF65-F5344CB8AC3E}">
        <p14:creationId xmlns:p14="http://schemas.microsoft.com/office/powerpoint/2010/main" val="69525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rot="16200000">
            <a:off x="-912810" y="5303520"/>
            <a:ext cx="2438399" cy="365760"/>
          </a:xfrm>
          <a:prstGeom prst="rect">
            <a:avLst/>
          </a:prstGeom>
        </p:spPr>
        <p:txBody>
          <a:bodyPr/>
          <a:lstStyle/>
          <a:p>
            <a:fld id="{A6B425C4-744E-4437-9955-FC74694D8CC8}" type="datetime1">
              <a:rPr lang="en-GB" smtClean="0"/>
              <a:t>30/11/2018</a:t>
            </a:fld>
            <a:endParaRPr lang="en-GB"/>
          </a:p>
        </p:txBody>
      </p:sp>
      <p:pic>
        <p:nvPicPr>
          <p:cNvPr id="10" name="Picture 2" descr="Related imag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40771"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9" y="6481913"/>
            <a:ext cx="4786808" cy="374587"/>
          </a:xfrm>
          <a:prstGeom prst="rect">
            <a:avLst/>
          </a:prstGeom>
        </p:spPr>
        <p:txBody>
          <a:bodyPr vert="horz" lIns="91440" tIns="45720" rIns="91440" bIns="45720" rtlCol="0" anchor="ctr"/>
          <a:lstStyle>
            <a:lvl1pPr algn="l">
              <a:defRPr sz="227">
                <a:solidFill>
                  <a:schemeClr val="bg1"/>
                </a:solidFill>
              </a:defRPr>
            </a:lvl1pPr>
          </a:lstStyle>
          <a:p>
            <a:r>
              <a:rPr lang="nl-NL" err="1"/>
              <a:t>Decision</a:t>
            </a:r>
            <a:r>
              <a:rPr lang="nl-NL"/>
              <a:t> Analysis in R </a:t>
            </a:r>
            <a:r>
              <a:rPr lang="nl-NL" err="1"/>
              <a:t>for</a:t>
            </a:r>
            <a:r>
              <a:rPr lang="nl-NL"/>
              <a:t> Technologies in Health</a:t>
            </a:r>
            <a:endParaRPr lang="en-GB"/>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35AB15F2-E19C-4DE0-9306-358F2C996E47}" type="slidenum">
              <a:rPr lang="en-GB" smtClean="0"/>
              <a:pPr/>
              <a:t>‹nr.›</a:t>
            </a:fld>
            <a:endParaRPr lang="en-GB"/>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userDrawn="1"/>
        </p:nvSpPr>
        <p:spPr>
          <a:xfrm>
            <a:off x="2588275" y="4445273"/>
            <a:ext cx="4134172" cy="133113"/>
          </a:xfrm>
          <a:prstGeom prst="rect">
            <a:avLst/>
          </a:prstGeom>
          <a:noFill/>
        </p:spPr>
        <p:txBody>
          <a:bodyPr wrap="square" rtlCol="0">
            <a:spAutoFit/>
          </a:bodyPr>
          <a:lstStyle/>
          <a:p>
            <a:r>
              <a:rPr lang="en-GB" sz="265">
                <a:solidFill>
                  <a:schemeClr val="bg1"/>
                </a:solidFill>
              </a:rPr>
              <a:t>https://www.linkedin.com/groups/8635339</a:t>
            </a:r>
          </a:p>
        </p:txBody>
      </p:sp>
      <p:sp>
        <p:nvSpPr>
          <p:cNvPr id="19" name="TextBox 18"/>
          <p:cNvSpPr txBox="1"/>
          <p:nvPr userDrawn="1"/>
        </p:nvSpPr>
        <p:spPr>
          <a:xfrm>
            <a:off x="2588275" y="3681090"/>
            <a:ext cx="5574332" cy="133113"/>
          </a:xfrm>
          <a:prstGeom prst="rect">
            <a:avLst/>
          </a:prstGeom>
          <a:noFill/>
        </p:spPr>
        <p:txBody>
          <a:bodyPr wrap="square" rtlCol="0">
            <a:spAutoFit/>
          </a:bodyPr>
          <a:lstStyle/>
          <a:p>
            <a:r>
              <a:rPr lang="en-GB" sz="265">
                <a:solidFill>
                  <a:schemeClr val="bg1"/>
                </a:solidFill>
              </a:rPr>
              <a:t>https://github.com/organizations/DARTH-git</a:t>
            </a:r>
          </a:p>
        </p:txBody>
      </p:sp>
      <p:sp>
        <p:nvSpPr>
          <p:cNvPr id="25" name="Rectangle 24"/>
          <p:cNvSpPr/>
          <p:nvPr userDrawn="1"/>
        </p:nvSpPr>
        <p:spPr>
          <a:xfrm>
            <a:off x="1815058" y="620689"/>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2">
              <a:solidFill>
                <a:srgbClr val="004D9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424354"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2"/>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341">
                <a:solidFill>
                  <a:srgbClr val="009999"/>
                </a:solidFill>
              </a:defRPr>
            </a:lvl1pPr>
          </a:lstStyle>
          <a:p>
            <a:fld id="{35AB15F2-E19C-4DE0-9306-358F2C996E47}" type="slidenum">
              <a:rPr lang="en-GB" smtClean="0"/>
              <a:pPr/>
              <a:t>‹nr.›</a:t>
            </a:fld>
            <a:endParaRPr lang="en-GB"/>
          </a:p>
        </p:txBody>
      </p:sp>
      <p:sp>
        <p:nvSpPr>
          <p:cNvPr id="5" name="Footer Placeholder 4"/>
          <p:cNvSpPr>
            <a:spLocks noGrp="1"/>
          </p:cNvSpPr>
          <p:nvPr>
            <p:ph type="ftr" sz="quarter" idx="3"/>
          </p:nvPr>
        </p:nvSpPr>
        <p:spPr>
          <a:xfrm>
            <a:off x="649288" y="6481913"/>
            <a:ext cx="6298976" cy="374587"/>
          </a:xfrm>
          <a:prstGeom prst="rect">
            <a:avLst/>
          </a:prstGeom>
        </p:spPr>
        <p:txBody>
          <a:bodyPr vert="horz" lIns="91440" tIns="45720" rIns="91440" bIns="45720" rtlCol="0" anchor="ctr"/>
          <a:lstStyle>
            <a:lvl1pPr algn="l">
              <a:defRPr sz="227">
                <a:solidFill>
                  <a:srgbClr val="009999"/>
                </a:solidFill>
              </a:defRPr>
            </a:lvl1pPr>
          </a:lstStyle>
          <a:p>
            <a:r>
              <a:rPr lang="nl-NL" err="1"/>
              <a:t>Decision</a:t>
            </a:r>
            <a:r>
              <a:rPr lang="nl-NL"/>
              <a:t> Analysis in R </a:t>
            </a:r>
            <a:r>
              <a:rPr lang="nl-NL" err="1"/>
              <a:t>for</a:t>
            </a:r>
            <a:r>
              <a:rPr lang="nl-NL"/>
              <a:t> Technologies in Health</a:t>
            </a:r>
            <a:endParaRPr lang="en-GB"/>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86" r:id="rId3"/>
    <p:sldLayoutId id="2147483687" r:id="rId4"/>
    <p:sldLayoutId id="2147483678" r:id="rId5"/>
  </p:sldLayoutIdLst>
  <p:hf hdr="0"/>
  <p:txStyles>
    <p:titleStyle>
      <a:lvl1pPr algn="l" defTabSz="173109" rtl="0" eaLnBrk="1" latinLnBrk="0" hangingPunct="1">
        <a:spcBef>
          <a:spcPct val="0"/>
        </a:spcBef>
        <a:buNone/>
        <a:defRPr sz="871" kern="1200" cap="none" spc="-19" baseline="0">
          <a:ln>
            <a:noFill/>
          </a:ln>
          <a:solidFill>
            <a:schemeClr val="tx1"/>
          </a:solidFill>
          <a:effectLst/>
          <a:latin typeface="+mj-lt"/>
          <a:ea typeface="+mj-ea"/>
          <a:cs typeface="+mj-cs"/>
        </a:defRPr>
      </a:lvl1pPr>
    </p:titleStyle>
    <p:bodyStyle>
      <a:lvl1pPr marL="64916" indent="-43277" algn="l" defTabSz="173109" rtl="0" eaLnBrk="1" latinLnBrk="0" hangingPunct="1">
        <a:spcBef>
          <a:spcPct val="20000"/>
        </a:spcBef>
        <a:buClr>
          <a:schemeClr val="accent1"/>
        </a:buClr>
        <a:buSzPct val="100000"/>
        <a:buFont typeface="Arial" pitchFamily="34" charset="0"/>
        <a:buChar char="•"/>
        <a:defRPr sz="417" kern="1200">
          <a:solidFill>
            <a:schemeClr val="tx1"/>
          </a:solidFill>
          <a:latin typeface="+mn-lt"/>
          <a:ea typeface="+mn-ea"/>
          <a:cs typeface="+mn-cs"/>
        </a:defRPr>
      </a:lvl1pPr>
      <a:lvl2pPr marL="121176" indent="-43277" algn="l" defTabSz="173109" rtl="0" eaLnBrk="1" latinLnBrk="0" hangingPunct="1">
        <a:spcBef>
          <a:spcPct val="20000"/>
        </a:spcBef>
        <a:buClr>
          <a:schemeClr val="accent2"/>
        </a:buClr>
        <a:buSzPct val="100000"/>
        <a:buFont typeface="Arial" pitchFamily="34" charset="0"/>
        <a:buChar char="•"/>
        <a:defRPr sz="378" kern="1200">
          <a:solidFill>
            <a:schemeClr val="tx1"/>
          </a:solidFill>
          <a:latin typeface="+mn-lt"/>
          <a:ea typeface="+mn-ea"/>
          <a:cs typeface="+mn-cs"/>
        </a:defRPr>
      </a:lvl2pPr>
      <a:lvl3pPr marL="190420" indent="-43277" algn="l" defTabSz="173109" rtl="0" eaLnBrk="1" latinLnBrk="0" hangingPunct="1">
        <a:spcBef>
          <a:spcPct val="20000"/>
        </a:spcBef>
        <a:buClr>
          <a:schemeClr val="accent3"/>
        </a:buClr>
        <a:buSzPct val="100000"/>
        <a:buFont typeface="Arial" pitchFamily="34" charset="0"/>
        <a:buChar char="•"/>
        <a:defRPr sz="341" kern="1200">
          <a:solidFill>
            <a:schemeClr val="tx1"/>
          </a:solidFill>
          <a:latin typeface="+mn-lt"/>
          <a:ea typeface="+mn-ea"/>
          <a:cs typeface="+mn-cs"/>
        </a:defRPr>
      </a:lvl3pPr>
      <a:lvl4pPr marL="242353" indent="-43277" algn="l" defTabSz="173109" rtl="0" eaLnBrk="1" latinLnBrk="0" hangingPunct="1">
        <a:spcBef>
          <a:spcPct val="20000"/>
        </a:spcBef>
        <a:buClr>
          <a:schemeClr val="accent4"/>
        </a:buClr>
        <a:buSzPct val="100000"/>
        <a:buFont typeface="Arial" pitchFamily="34" charset="0"/>
        <a:buChar char="•"/>
        <a:defRPr sz="303" kern="1200">
          <a:solidFill>
            <a:schemeClr val="tx1"/>
          </a:solidFill>
          <a:latin typeface="+mn-lt"/>
          <a:ea typeface="+mn-ea"/>
          <a:cs typeface="+mn-cs"/>
        </a:defRPr>
      </a:lvl4pPr>
      <a:lvl5pPr marL="294285" indent="-43277" algn="l" defTabSz="173109" rtl="0" eaLnBrk="1" latinLnBrk="0" hangingPunct="1">
        <a:spcBef>
          <a:spcPct val="20000"/>
        </a:spcBef>
        <a:buClr>
          <a:schemeClr val="accent5"/>
        </a:buClr>
        <a:buSzPct val="100000"/>
        <a:buFont typeface="Arial" pitchFamily="34" charset="0"/>
        <a:buChar char="•"/>
        <a:defRPr sz="265" kern="1200" baseline="0">
          <a:solidFill>
            <a:schemeClr val="tx1"/>
          </a:solidFill>
          <a:latin typeface="+mn-lt"/>
          <a:ea typeface="+mn-ea"/>
          <a:cs typeface="+mn-cs"/>
        </a:defRPr>
      </a:lvl5pPr>
      <a:lvl6pPr marL="328907" indent="-34622" algn="l" defTabSz="173109" rtl="0" eaLnBrk="1" latinLnBrk="0" hangingPunct="1">
        <a:spcBef>
          <a:spcPct val="20000"/>
        </a:spcBef>
        <a:buClr>
          <a:schemeClr val="accent1"/>
        </a:buClr>
        <a:buFont typeface="Arial" pitchFamily="34" charset="0"/>
        <a:buChar char="•"/>
        <a:defRPr sz="265" kern="1200" baseline="0">
          <a:solidFill>
            <a:schemeClr val="tx1"/>
          </a:solidFill>
          <a:latin typeface="+mn-lt"/>
          <a:ea typeface="+mn-ea"/>
          <a:cs typeface="+mn-cs"/>
        </a:defRPr>
      </a:lvl6pPr>
      <a:lvl7pPr marL="363529" indent="-34622" algn="l" defTabSz="173109" rtl="0" eaLnBrk="1" latinLnBrk="0" hangingPunct="1">
        <a:spcBef>
          <a:spcPct val="20000"/>
        </a:spcBef>
        <a:buClr>
          <a:schemeClr val="accent2"/>
        </a:buClr>
        <a:buFont typeface="Arial" pitchFamily="34" charset="0"/>
        <a:buChar char="•"/>
        <a:defRPr sz="265" kern="1200">
          <a:solidFill>
            <a:schemeClr val="tx1"/>
          </a:solidFill>
          <a:latin typeface="+mn-lt"/>
          <a:ea typeface="+mn-ea"/>
          <a:cs typeface="+mn-cs"/>
        </a:defRPr>
      </a:lvl7pPr>
      <a:lvl8pPr marL="398151" indent="-34622" algn="l" defTabSz="173109" rtl="0" eaLnBrk="1" latinLnBrk="0" hangingPunct="1">
        <a:spcBef>
          <a:spcPct val="20000"/>
        </a:spcBef>
        <a:buClr>
          <a:schemeClr val="accent3"/>
        </a:buClr>
        <a:buFont typeface="Arial" pitchFamily="34" charset="0"/>
        <a:buChar char="•"/>
        <a:defRPr sz="265" kern="1200">
          <a:solidFill>
            <a:schemeClr val="tx1"/>
          </a:solidFill>
          <a:latin typeface="+mn-lt"/>
          <a:ea typeface="+mn-ea"/>
          <a:cs typeface="+mn-cs"/>
        </a:defRPr>
      </a:lvl8pPr>
      <a:lvl9pPr marL="432773" indent="-34622" algn="l" defTabSz="173109" rtl="0" eaLnBrk="1" latinLnBrk="0" hangingPunct="1">
        <a:spcBef>
          <a:spcPct val="20000"/>
        </a:spcBef>
        <a:buClr>
          <a:schemeClr val="accent4"/>
        </a:buClr>
        <a:buFont typeface="Arial" pitchFamily="34" charset="0"/>
        <a:buChar char="•"/>
        <a:defRPr sz="265" kern="1200">
          <a:solidFill>
            <a:schemeClr val="tx1"/>
          </a:solidFill>
          <a:latin typeface="+mn-lt"/>
          <a:ea typeface="+mn-ea"/>
          <a:cs typeface="+mn-cs"/>
        </a:defRPr>
      </a:lvl9pPr>
    </p:bodyStyle>
    <p:otherStyle>
      <a:defPPr>
        <a:defRPr lang="en-US"/>
      </a:defPPr>
      <a:lvl1pPr marL="0" algn="l" defTabSz="173109" rtl="0" eaLnBrk="1" latinLnBrk="0" hangingPunct="1">
        <a:defRPr sz="341" kern="1200">
          <a:solidFill>
            <a:schemeClr val="tx1"/>
          </a:solidFill>
          <a:latin typeface="+mn-lt"/>
          <a:ea typeface="+mn-ea"/>
          <a:cs typeface="+mn-cs"/>
        </a:defRPr>
      </a:lvl1pPr>
      <a:lvl2pPr marL="86554" algn="l" defTabSz="173109" rtl="0" eaLnBrk="1" latinLnBrk="0" hangingPunct="1">
        <a:defRPr sz="341" kern="1200">
          <a:solidFill>
            <a:schemeClr val="tx1"/>
          </a:solidFill>
          <a:latin typeface="+mn-lt"/>
          <a:ea typeface="+mn-ea"/>
          <a:cs typeface="+mn-cs"/>
        </a:defRPr>
      </a:lvl2pPr>
      <a:lvl3pPr marL="173109" algn="l" defTabSz="173109" rtl="0" eaLnBrk="1" latinLnBrk="0" hangingPunct="1">
        <a:defRPr sz="341" kern="1200">
          <a:solidFill>
            <a:schemeClr val="tx1"/>
          </a:solidFill>
          <a:latin typeface="+mn-lt"/>
          <a:ea typeface="+mn-ea"/>
          <a:cs typeface="+mn-cs"/>
        </a:defRPr>
      </a:lvl3pPr>
      <a:lvl4pPr marL="259664" algn="l" defTabSz="173109" rtl="0" eaLnBrk="1" latinLnBrk="0" hangingPunct="1">
        <a:defRPr sz="341" kern="1200">
          <a:solidFill>
            <a:schemeClr val="tx1"/>
          </a:solidFill>
          <a:latin typeface="+mn-lt"/>
          <a:ea typeface="+mn-ea"/>
          <a:cs typeface="+mn-cs"/>
        </a:defRPr>
      </a:lvl4pPr>
      <a:lvl5pPr marL="346218" algn="l" defTabSz="173109" rtl="0" eaLnBrk="1" latinLnBrk="0" hangingPunct="1">
        <a:defRPr sz="341" kern="1200">
          <a:solidFill>
            <a:schemeClr val="tx1"/>
          </a:solidFill>
          <a:latin typeface="+mn-lt"/>
          <a:ea typeface="+mn-ea"/>
          <a:cs typeface="+mn-cs"/>
        </a:defRPr>
      </a:lvl5pPr>
      <a:lvl6pPr marL="432773" algn="l" defTabSz="173109" rtl="0" eaLnBrk="1" latinLnBrk="0" hangingPunct="1">
        <a:defRPr sz="341" kern="1200">
          <a:solidFill>
            <a:schemeClr val="tx1"/>
          </a:solidFill>
          <a:latin typeface="+mn-lt"/>
          <a:ea typeface="+mn-ea"/>
          <a:cs typeface="+mn-cs"/>
        </a:defRPr>
      </a:lvl6pPr>
      <a:lvl7pPr marL="519327" algn="l" defTabSz="173109" rtl="0" eaLnBrk="1" latinLnBrk="0" hangingPunct="1">
        <a:defRPr sz="341" kern="1200">
          <a:solidFill>
            <a:schemeClr val="tx1"/>
          </a:solidFill>
          <a:latin typeface="+mn-lt"/>
          <a:ea typeface="+mn-ea"/>
          <a:cs typeface="+mn-cs"/>
        </a:defRPr>
      </a:lvl7pPr>
      <a:lvl8pPr marL="605882" algn="l" defTabSz="173109" rtl="0" eaLnBrk="1" latinLnBrk="0" hangingPunct="1">
        <a:defRPr sz="341" kern="1200">
          <a:solidFill>
            <a:schemeClr val="tx1"/>
          </a:solidFill>
          <a:latin typeface="+mn-lt"/>
          <a:ea typeface="+mn-ea"/>
          <a:cs typeface="+mn-cs"/>
        </a:defRPr>
      </a:lvl8pPr>
      <a:lvl9pPr marL="692436" algn="l" defTabSz="173109" rtl="0" eaLnBrk="1" latinLnBrk="0" hangingPunct="1">
        <a:defRPr sz="3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804" y="294596"/>
            <a:ext cx="7651644" cy="4593630"/>
          </a:xfrm>
        </p:spPr>
        <p:txBody>
          <a:bodyPr/>
          <a:lstStyle/>
          <a:p>
            <a:r>
              <a:rPr lang="en-US" sz="4000" dirty="0"/>
              <a:t>Certificate of participation</a:t>
            </a:r>
            <a:br>
              <a:rPr lang="en-US" sz="3600" dirty="0">
                <a:solidFill>
                  <a:srgbClr val="FDAD1E"/>
                </a:solidFill>
              </a:rPr>
            </a:br>
            <a:br>
              <a:rPr lang="en-US" sz="3600" dirty="0">
                <a:solidFill>
                  <a:srgbClr val="FDAD1E"/>
                </a:solidFill>
              </a:rPr>
            </a:br>
            <a:r>
              <a:rPr lang="en-US" sz="2000" b="0" dirty="0">
                <a:solidFill>
                  <a:srgbClr val="636363"/>
                </a:solidFill>
              </a:rPr>
              <a:t>This certificate it presented to</a:t>
            </a:r>
            <a:br>
              <a:rPr lang="en-US" sz="3600" dirty="0">
                <a:solidFill>
                  <a:srgbClr val="FDAD1E"/>
                </a:solidFill>
              </a:rPr>
            </a:br>
            <a:r>
              <a:rPr lang="en-US" sz="4400" dirty="0">
                <a:solidFill>
                  <a:srgbClr val="FDAD1E"/>
                </a:solidFill>
              </a:rPr>
              <a:t>Name Participant</a:t>
            </a:r>
            <a:br>
              <a:rPr lang="en-US" sz="3600" dirty="0">
                <a:solidFill>
                  <a:srgbClr val="FDAD1E"/>
                </a:solidFill>
              </a:rPr>
            </a:br>
            <a:br>
              <a:rPr lang="en-US" sz="3600" dirty="0">
                <a:solidFill>
                  <a:srgbClr val="FDAD1E"/>
                </a:solidFill>
              </a:rPr>
            </a:br>
            <a:r>
              <a:rPr lang="en-US" sz="2000" b="0" dirty="0">
                <a:solidFill>
                  <a:srgbClr val="636363"/>
                </a:solidFill>
              </a:rPr>
              <a:t>for attending the X-day Decision Modelling Using R DARTH course held at University, Location, Country on Month </a:t>
            </a:r>
            <a:r>
              <a:rPr lang="en-US" sz="2000" b="0" dirty="0" err="1">
                <a:solidFill>
                  <a:srgbClr val="636363"/>
                </a:solidFill>
              </a:rPr>
              <a:t>X</a:t>
            </a:r>
            <a:r>
              <a:rPr lang="en-US" sz="2000" b="0" baseline="30000" dirty="0" err="1">
                <a:solidFill>
                  <a:srgbClr val="636363"/>
                </a:solidFill>
              </a:rPr>
              <a:t>th</a:t>
            </a:r>
            <a:r>
              <a:rPr lang="en-US" sz="2000" b="0" dirty="0">
                <a:solidFill>
                  <a:srgbClr val="636363"/>
                </a:solidFill>
              </a:rPr>
              <a:t> and </a:t>
            </a:r>
            <a:r>
              <a:rPr lang="en-US" sz="2000" b="0" dirty="0" err="1">
                <a:solidFill>
                  <a:srgbClr val="636363"/>
                </a:solidFill>
              </a:rPr>
              <a:t>X</a:t>
            </a:r>
            <a:r>
              <a:rPr lang="en-US" sz="2000" b="0" baseline="30000" dirty="0" err="1">
                <a:solidFill>
                  <a:srgbClr val="636363"/>
                </a:solidFill>
              </a:rPr>
              <a:t>th</a:t>
            </a:r>
            <a:r>
              <a:rPr lang="en-US" sz="2000" b="0" dirty="0">
                <a:solidFill>
                  <a:srgbClr val="636363"/>
                </a:solidFill>
              </a:rPr>
              <a:t>, 201X.</a:t>
            </a:r>
            <a:endParaRPr lang="en-US" sz="2000" dirty="0">
              <a:solidFill>
                <a:srgbClr val="FDAD1E"/>
              </a:solidFill>
            </a:endParaRPr>
          </a:p>
        </p:txBody>
      </p:sp>
      <p:sp>
        <p:nvSpPr>
          <p:cNvPr id="6" name="Footer Placeholder 5"/>
          <p:cNvSpPr>
            <a:spLocks noGrp="1"/>
          </p:cNvSpPr>
          <p:nvPr>
            <p:ph type="ftr" sz="quarter" idx="3"/>
          </p:nvPr>
        </p:nvSpPr>
        <p:spPr>
          <a:xfrm>
            <a:off x="468837" y="6595119"/>
            <a:ext cx="8565087" cy="254261"/>
          </a:xfrm>
        </p:spPr>
        <p:txBody>
          <a:bodyPr/>
          <a:lstStyle/>
          <a:p>
            <a:r>
              <a:rPr lang="en-US" sz="1000" dirty="0"/>
              <a:t>Decision Analysis in R for Technologies in Health - @</a:t>
            </a:r>
            <a:r>
              <a:rPr lang="en-US" sz="1000" dirty="0" err="1"/>
              <a:t>DARTHworkgroup</a:t>
            </a:r>
            <a:r>
              <a:rPr lang="en-US" sz="1000" dirty="0"/>
              <a:t> - http://</a:t>
            </a:r>
            <a:r>
              <a:rPr lang="en-US" sz="1000" dirty="0" err="1"/>
              <a:t>darthworkgroup.com</a:t>
            </a:r>
            <a:r>
              <a:rPr lang="en-US" sz="1000" dirty="0"/>
              <a:t>     </a:t>
            </a:r>
            <a:r>
              <a:rPr lang="en-US" sz="1000" dirty="0">
                <a:solidFill>
                  <a:srgbClr val="004D99"/>
                </a:solidFill>
              </a:rPr>
              <a:t>                                                               </a:t>
            </a:r>
            <a:endParaRPr lang="en-US" sz="1000" dirty="0">
              <a:solidFill>
                <a:srgbClr val="FDAD1E"/>
              </a:solidFill>
            </a:endParaRPr>
          </a:p>
          <a:p>
            <a:endParaRPr lang="en-US" sz="1000" dirty="0">
              <a:solidFill>
                <a:srgbClr val="004D99"/>
              </a:solidFill>
            </a:endParaRPr>
          </a:p>
        </p:txBody>
      </p:sp>
      <p:pic>
        <p:nvPicPr>
          <p:cNvPr id="11" name="Afbeelding 10">
            <a:extLst>
              <a:ext uri="{FF2B5EF4-FFF2-40B4-BE49-F238E27FC236}">
                <a16:creationId xmlns:a16="http://schemas.microsoft.com/office/drawing/2014/main" id="{DFFC2296-FA81-C944-A0A8-381938A204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6632"/>
            <a:ext cx="845300" cy="845300"/>
          </a:xfrm>
          <a:prstGeom prst="rect">
            <a:avLst/>
          </a:prstGeom>
        </p:spPr>
      </p:pic>
      <p:sp>
        <p:nvSpPr>
          <p:cNvPr id="3" name="Rechthoek 2">
            <a:extLst>
              <a:ext uri="{FF2B5EF4-FFF2-40B4-BE49-F238E27FC236}">
                <a16:creationId xmlns:a16="http://schemas.microsoft.com/office/drawing/2014/main" id="{A8E6F540-87A8-FE4D-A8CA-7346F2AECA0F}"/>
              </a:ext>
            </a:extLst>
          </p:cNvPr>
          <p:cNvSpPr/>
          <p:nvPr/>
        </p:nvSpPr>
        <p:spPr>
          <a:xfrm>
            <a:off x="4751380" y="5540310"/>
            <a:ext cx="3817455" cy="584775"/>
          </a:xfrm>
          <a:prstGeom prst="rect">
            <a:avLst/>
          </a:prstGeom>
        </p:spPr>
        <p:txBody>
          <a:bodyPr wrap="none">
            <a:spAutoFit/>
          </a:bodyPr>
          <a:lstStyle/>
          <a:p>
            <a:r>
              <a:rPr lang="en-US" sz="1600" dirty="0">
                <a:solidFill>
                  <a:srgbClr val="004D99"/>
                </a:solidFill>
              </a:rPr>
              <a:t>On behalf of the DARTH workgroup</a:t>
            </a:r>
          </a:p>
          <a:p>
            <a:r>
              <a:rPr lang="en-US" sz="1600" dirty="0">
                <a:solidFill>
                  <a:srgbClr val="004D99"/>
                </a:solidFill>
              </a:rPr>
              <a:t>	    Name DARTH MEMBER</a:t>
            </a:r>
            <a:endParaRPr lang="nl-NL" sz="1600" dirty="0">
              <a:solidFill>
                <a:srgbClr val="004D99"/>
              </a:solidFill>
            </a:endParaRPr>
          </a:p>
        </p:txBody>
      </p:sp>
      <p:cxnSp>
        <p:nvCxnSpPr>
          <p:cNvPr id="8" name="Rechte verbindingslijn 7">
            <a:extLst>
              <a:ext uri="{FF2B5EF4-FFF2-40B4-BE49-F238E27FC236}">
                <a16:creationId xmlns:a16="http://schemas.microsoft.com/office/drawing/2014/main" id="{9CEE0C46-F961-F344-AF31-BCD9AF4D388A}"/>
              </a:ext>
            </a:extLst>
          </p:cNvPr>
          <p:cNvCxnSpPr>
            <a:cxnSpLocks/>
          </p:cNvCxnSpPr>
          <p:nvPr/>
        </p:nvCxnSpPr>
        <p:spPr>
          <a:xfrm>
            <a:off x="5796136" y="5506655"/>
            <a:ext cx="2664296" cy="0"/>
          </a:xfrm>
          <a:prstGeom prst="line">
            <a:avLst/>
          </a:prstGeom>
          <a:ln w="38100">
            <a:solidFill>
              <a:srgbClr val="0099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794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RTH Template presentation (1)">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DARTH Template presentation (1)</Template>
  <TotalTime>9235</TotalTime>
  <Words>27</Words>
  <Application>Microsoft Macintosh PowerPoint</Application>
  <PresentationFormat>Diavoorstelling (4:3)</PresentationFormat>
  <Paragraphs>5</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Verdana</vt:lpstr>
      <vt:lpstr>DARTH Template presentation (1)</vt:lpstr>
      <vt:lpstr>Certificate of participation  This certificate it presented to Name Participant  for attending the X-day Decision Modelling Using R DARTH course held at University, Location, Country on Month Xth and Xth, 201X.</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dc:title>
  <dc:creator>Eline Krijkamp</dc:creator>
  <cp:lastModifiedBy>Eline Krijkamp</cp:lastModifiedBy>
  <cp:revision>164</cp:revision>
  <cp:lastPrinted>2018-10-12T20:53:17Z</cp:lastPrinted>
  <dcterms:created xsi:type="dcterms:W3CDTF">2018-09-29T14:51:36Z</dcterms:created>
  <dcterms:modified xsi:type="dcterms:W3CDTF">2018-11-30T13:27:54Z</dcterms:modified>
</cp:coreProperties>
</file>