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347" r:id="rId2"/>
    <p:sldId id="320" r:id="rId3"/>
    <p:sldId id="286" r:id="rId4"/>
    <p:sldId id="319" r:id="rId5"/>
    <p:sldId id="323" r:id="rId6"/>
    <p:sldId id="290" r:id="rId7"/>
    <p:sldId id="321" r:id="rId8"/>
    <p:sldId id="293" r:id="rId9"/>
    <p:sldId id="303" r:id="rId10"/>
    <p:sldId id="318" r:id="rId11"/>
    <p:sldId id="288" r:id="rId12"/>
    <p:sldId id="291" r:id="rId13"/>
    <p:sldId id="258" r:id="rId14"/>
    <p:sldId id="3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p:restoredTop sz="94646"/>
  </p:normalViewPr>
  <p:slideViewPr>
    <p:cSldViewPr snapToGrid="0" snapToObjects="1">
      <p:cViewPr varScale="1">
        <p:scale>
          <a:sx n="76" d="100"/>
          <a:sy n="76" d="100"/>
        </p:scale>
        <p:origin x="6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1/29/20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12</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1/29/20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1/29/20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1/29/20</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1/29/20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1/29/20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1/29/20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1/29/20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1/29/20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1/29/20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10</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0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18408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12</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13</a:t>
            </a:fld>
            <a:endParaRPr lang="en-US"/>
          </a:p>
        </p:txBody>
      </p:sp>
    </p:spTree>
    <p:extLst>
      <p:ext uri="{BB962C8B-B14F-4D97-AF65-F5344CB8AC3E}">
        <p14:creationId xmlns:p14="http://schemas.microsoft.com/office/powerpoint/2010/main" val="123609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14</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varying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49587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r>
                  <a:rPr lang="en-US" sz="2400" dirty="0"/>
                  <a:t>Some transition probabilities depend on time since an event, not age</a:t>
                </a:r>
              </a:p>
              <a:p>
                <a:pPr lvl="1"/>
                <a:r>
                  <a:rPr lang="en-US" sz="2400" dirty="0"/>
                  <a:t>e.g., The risk of developing recurrence among newly diagnosed cancer patients declines with time</a:t>
                </a:r>
                <a:endParaRPr lang="en-US" sz="2800" dirty="0"/>
              </a:p>
              <a:p>
                <a:r>
                  <a:rPr lang="en-US" sz="2400" dirty="0"/>
                  <a:t>In other words, matrix </a:t>
                </a:r>
                <a14:m>
                  <m:oMath xmlns:m="http://schemas.openxmlformats.org/officeDocument/2006/math">
                    <m:r>
                      <a:rPr lang="es-ES" sz="2400" b="0" i="1" smtClean="0">
                        <a:latin typeface="Cambria Math" panose="02040503050406030204" pitchFamily="18" charset="0"/>
                      </a:rPr>
                      <m:t>𝑃</m:t>
                    </m:r>
                  </m:oMath>
                </a14:m>
                <a:r>
                  <a:rPr lang="en-US" sz="2400" dirty="0"/>
                  <a:t> is not the same every cycle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5CC5BE-B97B-A444-BEE7-93D59BDA3AF9}"/>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38920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FCC7B256-137A-2049-A81E-83609EE5C399}"/>
                  </a:ext>
                </a:extLst>
              </p:cNvPr>
              <p:cNvSpPr>
                <a:spLocks noGrp="1"/>
              </p:cNvSpPr>
              <p:nvPr>
                <p:ph idx="1"/>
              </p:nvPr>
            </p:nvSpPr>
            <p:spPr>
              <a:xfrm>
                <a:off x="840432" y="1417638"/>
                <a:ext cx="7620000" cy="4983162"/>
              </a:xfrm>
            </p:spPr>
            <p:txBody>
              <a:bodyPr>
                <a:normAutofit/>
              </a:bodyPr>
              <a:lstStyle/>
              <a:p>
                <a:r>
                  <a:rPr lang="en-US" sz="2400" dirty="0"/>
                  <a:t>In such cases, the matrix </a:t>
                </a:r>
                <a14:m>
                  <m:oMath xmlns:m="http://schemas.openxmlformats.org/officeDocument/2006/math">
                    <m:r>
                      <a:rPr lang="es-ES" sz="2400" i="1">
                        <a:latin typeface="Cambria Math" panose="02040503050406030204" pitchFamily="18" charset="0"/>
                      </a:rPr>
                      <m:t>𝑃</m:t>
                    </m:r>
                  </m:oMath>
                </a14:m>
                <a:r>
                  <a:rPr lang="en-US" sz="2400" dirty="0"/>
                  <a:t> can be replaced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where </a:t>
                </a:r>
                <a14:m>
                  <m:oMath xmlns:m="http://schemas.openxmlformats.org/officeDocument/2006/math">
                    <m:r>
                      <a:rPr lang="es-ES" sz="2400" i="1">
                        <a:latin typeface="Cambria Math" panose="02040503050406030204" pitchFamily="18" charset="0"/>
                      </a:rPr>
                      <m:t>𝑡</m:t>
                    </m:r>
                  </m:oMath>
                </a14:m>
                <a:r>
                  <a:rPr lang="en-US" sz="2400" dirty="0"/>
                  <a:t> is a proxy for age </a:t>
                </a:r>
              </a:p>
              <a:p>
                <a:endParaRPr lang="en-US" sz="2400" dirty="0"/>
              </a:p>
              <a:p>
                <a:r>
                  <a:rPr lang="en-US" sz="2400" dirty="0"/>
                  <a:t>Or time since the beginning of the simulation</a:t>
                </a:r>
              </a:p>
              <a:p>
                <a:pPr lvl="1"/>
                <a:r>
                  <a:rPr lang="en-US" dirty="0"/>
                  <a:t>E.g., Cohort of newly diagnosed cancer patients</a:t>
                </a:r>
              </a:p>
              <a:p>
                <a:endParaRPr lang="en-US" sz="2400" dirty="0"/>
              </a:p>
              <a:p>
                <a:r>
                  <a:rPr lang="en-US" sz="2400" dirty="0"/>
                  <a:t>As long as the time-varying risk pertains to the starting cohort</a:t>
                </a:r>
              </a:p>
              <a:p>
                <a:endParaRPr lang="en-US" sz="2400" dirty="0"/>
              </a:p>
            </p:txBody>
          </p:sp>
        </mc:Choice>
        <mc:Fallback xmlns="">
          <p:sp>
            <p:nvSpPr>
              <p:cNvPr id="9" name="Content Placeholder 2">
                <a:extLst>
                  <a:ext uri="{FF2B5EF4-FFF2-40B4-BE49-F238E27FC236}">
                    <a16:creationId xmlns:a16="http://schemas.microsoft.com/office/drawing/2014/main" id="{FCC7B256-137A-2049-A81E-83609EE5C399}"/>
                  </a:ext>
                </a:extLst>
              </p:cNvPr>
              <p:cNvSpPr>
                <a:spLocks noGrp="1" noRot="1" noChangeAspect="1" noMove="1" noResize="1" noEditPoints="1" noAdjustHandles="1" noChangeArrowheads="1" noChangeShapeType="1" noTextEdit="1"/>
              </p:cNvSpPr>
              <p:nvPr>
                <p:ph idx="1"/>
              </p:nvPr>
            </p:nvSpPr>
            <p:spPr>
              <a:xfrm>
                <a:off x="840432" y="1417638"/>
                <a:ext cx="7620000" cy="4983162"/>
              </a:xfrm>
              <a:blipFill>
                <a:blip r:embed="rId2"/>
                <a:stretch>
                  <a:fillRect t="-101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AC03738-D2B3-6644-A5AE-958F7B2C5D16}"/>
              </a:ext>
            </a:extLst>
          </p:cNvPr>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20459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If transition probabilities depend on time spent in a state that is not the initial state, replacing </a:t>
                </a:r>
                <a14:m>
                  <m:oMath xmlns:m="http://schemas.openxmlformats.org/officeDocument/2006/math">
                    <m:r>
                      <a:rPr lang="es-ES" sz="2400" i="1">
                        <a:latin typeface="Cambria Math" panose="02040503050406030204" pitchFamily="18" charset="0"/>
                      </a:rPr>
                      <m:t>𝑃</m:t>
                    </m:r>
                  </m:oMath>
                </a14:m>
                <a:r>
                  <a:rPr lang="en-US" sz="2400" dirty="0"/>
                  <a:t>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r>
                      <a:rPr lang="es-ES" sz="2400" b="0" i="0" smtClean="0">
                        <a:latin typeface="Cambria Math" panose="02040503050406030204" pitchFamily="18" charset="0"/>
                      </a:rPr>
                      <m:t> </m:t>
                    </m:r>
                  </m:oMath>
                </a14:m>
                <a:r>
                  <a:rPr lang="en-US" sz="2400" dirty="0"/>
                  <a:t>does not work</a:t>
                </a:r>
              </a:p>
              <a:p>
                <a:pPr lvl="1"/>
                <a:r>
                  <a:rPr lang="en-US" sz="2200" dirty="0"/>
                  <a:t>E.g., Cohort of healthy patients at risk for cancer, but once cancer is diagnosed the risk of recurrence depends on time since diagnosis</a:t>
                </a:r>
              </a:p>
              <a:p>
                <a:endParaRPr lang="en-US" dirty="0"/>
              </a:p>
              <a:p>
                <a:r>
                  <a:rPr lang="en-US" sz="2400" dirty="0"/>
                  <a:t>Solution?</a:t>
                </a:r>
              </a:p>
              <a:p>
                <a:endParaRPr lang="en-US" dirty="0"/>
              </a:p>
              <a:p>
                <a:r>
                  <a:rPr lang="en-US" sz="2400" dirty="0"/>
                  <a:t>Create “tunnel” states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8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1100</TotalTime>
  <Words>323</Words>
  <Application>Microsoft Macintosh PowerPoint</Application>
  <PresentationFormat>On-screen Show (4:3)</PresentationFormat>
  <Paragraphs>75</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Courier New</vt:lpstr>
      <vt:lpstr>Verdana</vt:lpstr>
      <vt:lpstr>ThemeDARTH</vt:lpstr>
      <vt:lpstr>Cohort state-transition model variations in R</vt:lpstr>
      <vt:lpstr>Time varying probabilities</vt:lpstr>
      <vt:lpstr>Time-varying probabilities</vt:lpstr>
      <vt:lpstr>Time-varying probabilities</vt:lpstr>
      <vt:lpstr>Time-varying probabilities in R</vt:lpstr>
      <vt:lpstr>PowerPoint Presentation</vt:lpstr>
      <vt:lpstr>Time-dependent probabilities</vt:lpstr>
      <vt:lpstr>Time-Dependent Probabilities</vt:lpstr>
      <vt:lpstr>State Time</vt:lpstr>
      <vt:lpstr>PowerPoint Presentation</vt:lpstr>
      <vt:lpstr>Time-dependent probabilities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59</cp:revision>
  <dcterms:created xsi:type="dcterms:W3CDTF">2018-07-06T17:43:18Z</dcterms:created>
  <dcterms:modified xsi:type="dcterms:W3CDTF">2020-01-30T10:12:00Z</dcterms:modified>
</cp:coreProperties>
</file>