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347" r:id="rId16"/>
    <p:sldId id="285" r:id="rId17"/>
    <p:sldId id="286" r:id="rId18"/>
    <p:sldId id="303" r:id="rId19"/>
    <p:sldId id="318" r:id="rId20"/>
    <p:sldId id="319" r:id="rId21"/>
    <p:sldId id="320" r:id="rId22"/>
    <p:sldId id="321" r:id="rId23"/>
    <p:sldId id="288" r:id="rId24"/>
    <p:sldId id="287" r:id="rId25"/>
    <p:sldId id="323" r:id="rId26"/>
    <p:sldId id="324" r:id="rId27"/>
    <p:sldId id="325" r:id="rId28"/>
    <p:sldId id="274" r:id="rId29"/>
    <p:sldId id="275" r:id="rId30"/>
    <p:sldId id="276" r:id="rId31"/>
    <p:sldId id="280" r:id="rId32"/>
    <p:sldId id="281" r:id="rId33"/>
    <p:sldId id="282" r:id="rId34"/>
    <p:sldId id="283" r:id="rId35"/>
    <p:sldId id="284" r:id="rId36"/>
    <p:sldId id="258" r:id="rId37"/>
    <p:sldId id="34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73"/>
    <p:restoredTop sz="94646"/>
  </p:normalViewPr>
  <p:slideViewPr>
    <p:cSldViewPr snapToGrid="0" snapToObjects="1">
      <p:cViewPr varScale="1">
        <p:scale>
          <a:sx n="92" d="100"/>
          <a:sy n="92" d="100"/>
        </p:scale>
        <p:origin x="168" y="720"/>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79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1/29/20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1/29/20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1/29/20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1/29/20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1/29/20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1/29/20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lstStyle/>
          <a:p>
            <a:r>
              <a:rPr lang="en-US" dirty="0"/>
              <a:t>Since start of the model </a:t>
            </a:r>
          </a:p>
          <a:p>
            <a:pPr lvl="1"/>
            <a:r>
              <a:rPr lang="en-US" dirty="0"/>
              <a:t>The age of the cohort is increasing over time </a:t>
            </a:r>
          </a:p>
          <a:p>
            <a:pPr marL="411480" lvl="1" indent="0">
              <a:buNone/>
            </a:pPr>
            <a:endParaRPr lang="en-US" dirty="0"/>
          </a:p>
          <a:p>
            <a:r>
              <a:rPr lang="en-US" dirty="0"/>
              <a:t>Depending on state residency </a:t>
            </a:r>
          </a:p>
          <a:p>
            <a:pPr lvl="1"/>
            <a:r>
              <a:rPr lang="en-US" dirty="0" err="1"/>
              <a:t>TheLength</a:t>
            </a:r>
            <a:r>
              <a:rPr lang="en-US" dirty="0"/>
              <a:t> of being sick </a:t>
            </a:r>
          </a:p>
          <a:p>
            <a:endParaRPr lang="en-US" dirty="0"/>
          </a:p>
        </p:txBody>
      </p:sp>
    </p:spTree>
    <p:extLst>
      <p:ext uri="{BB962C8B-B14F-4D97-AF65-F5344CB8AC3E}">
        <p14:creationId xmlns:p14="http://schemas.microsoft.com/office/powerpoint/2010/main" val="37125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p:txBody>
          <a:bodyPr>
            <a:normAutofit/>
          </a:bodyPr>
          <a:lstStyle/>
          <a:p>
            <a:r>
              <a:rPr lang="en-US" sz="2400" dirty="0"/>
              <a:t>Markov models are typically run as cohorts with a single start age (may represent a narrow age range)</a:t>
            </a:r>
          </a:p>
          <a:p>
            <a:r>
              <a:rPr lang="en-US" sz="2400" dirty="0"/>
              <a:t>Transition probabilities often depend on age</a:t>
            </a:r>
          </a:p>
          <a:p>
            <a:pPr lvl="1"/>
            <a:r>
              <a:rPr lang="en-US" sz="2400" dirty="0"/>
              <a:t>Background mortality</a:t>
            </a:r>
          </a:p>
          <a:p>
            <a:pPr lvl="1"/>
            <a:r>
              <a:rPr lang="en-US" sz="2400" dirty="0"/>
              <a:t>Risk of developing disease or experiencing an event</a:t>
            </a:r>
          </a:p>
          <a:p>
            <a:r>
              <a:rPr lang="en-US" sz="2400" dirty="0"/>
              <a:t>In other words, matrix A is not the same every cycle</a:t>
            </a:r>
          </a:p>
          <a:p>
            <a:r>
              <a:rPr lang="en-US" sz="2400" dirty="0"/>
              <a:t>Replace matrix A with matrices A</a:t>
            </a:r>
            <a:r>
              <a:rPr lang="en-US" sz="2400" baseline="-25000" dirty="0"/>
              <a:t>t</a:t>
            </a:r>
            <a:r>
              <a:rPr lang="en-US" sz="2400" dirty="0"/>
              <a:t>, where t is a proxy for age</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16</a:t>
            </a:fld>
            <a:endParaRPr lang="en-US" dirty="0">
              <a:solidFill>
                <a:schemeClr val="accent1"/>
              </a:solidFill>
            </a:endParaRPr>
          </a:p>
        </p:txBody>
      </p:sp>
    </p:spTree>
    <p:extLst>
      <p:ext uri="{BB962C8B-B14F-4D97-AF65-F5344CB8AC3E}">
        <p14:creationId xmlns:p14="http://schemas.microsoft.com/office/powerpoint/2010/main" val="159761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3" name="Content Placeholder 2"/>
          <p:cNvSpPr>
            <a:spLocks noGrp="1"/>
          </p:cNvSpPr>
          <p:nvPr>
            <p:ph idx="1"/>
          </p:nvPr>
        </p:nvSpPr>
        <p:spPr/>
        <p:txBody>
          <a:bodyPr/>
          <a:lstStyle/>
          <a:p>
            <a:r>
              <a:rPr lang="en-US" dirty="0"/>
              <a:t>Some transition probabilities depend on time since an event, not age</a:t>
            </a:r>
          </a:p>
          <a:p>
            <a:pPr lvl="1"/>
            <a:r>
              <a:rPr lang="en-US" dirty="0"/>
              <a:t>E.g., The risk of developing recurrence among newly diagnosed cancer patients declines with time</a:t>
            </a:r>
          </a:p>
          <a:p>
            <a:r>
              <a:rPr lang="en-US" dirty="0"/>
              <a:t>The matrix A can be replaced with A</a:t>
            </a:r>
            <a:r>
              <a:rPr lang="en-US" baseline="-25000" dirty="0"/>
              <a:t>t</a:t>
            </a:r>
            <a:r>
              <a:rPr lang="en-US" dirty="0"/>
              <a:t> as long as the time-dependent risk pertains to the starting cohort</a:t>
            </a:r>
          </a:p>
          <a:p>
            <a:pPr lvl="1"/>
            <a:r>
              <a:rPr lang="en-US" dirty="0"/>
              <a:t>E.g., Cohort of newly diagnosed cancer patients</a:t>
            </a:r>
          </a:p>
          <a:p>
            <a:r>
              <a:rPr lang="en-US" dirty="0"/>
              <a:t>Replacing A with A</a:t>
            </a:r>
            <a:r>
              <a:rPr lang="en-US" baseline="-25000" dirty="0"/>
              <a:t>t</a:t>
            </a:r>
            <a:r>
              <a:rPr lang="en-US" dirty="0"/>
              <a:t> does not work otherwise</a:t>
            </a:r>
          </a:p>
          <a:p>
            <a:pPr lvl="1"/>
            <a:r>
              <a:rPr lang="en-US" dirty="0"/>
              <a:t>E.g., Cohort of healthy patients at risk for cancer, but once cancer is diagnosed the risk of recurrence depends on time since diagnosis</a:t>
            </a:r>
          </a:p>
          <a:p>
            <a:pPr lvl="1"/>
            <a:r>
              <a:rPr lang="en-US" dirty="0"/>
              <a:t>Requires “tunnel” states</a:t>
            </a:r>
          </a:p>
        </p:txBody>
      </p:sp>
      <p:sp>
        <p:nvSpPr>
          <p:cNvPr id="4" name="Slide Number Placeholder 28">
            <a:extLst>
              <a:ext uri="{FF2B5EF4-FFF2-40B4-BE49-F238E27FC236}">
                <a16:creationId xmlns:a16="http://schemas.microsoft.com/office/drawing/2014/main" id="{8B97FA58-4FD4-E74A-9205-9548154ECCF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17</a:t>
            </a:fld>
            <a:endParaRPr lang="en-US" dirty="0">
              <a:solidFill>
                <a:schemeClr val="accent1"/>
              </a:solidFill>
            </a:endParaRPr>
          </a:p>
        </p:txBody>
      </p:sp>
    </p:spTree>
    <p:extLst>
      <p:ext uri="{BB962C8B-B14F-4D97-AF65-F5344CB8AC3E}">
        <p14:creationId xmlns:p14="http://schemas.microsoft.com/office/powerpoint/2010/main" val="3848441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4755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4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19</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5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history</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20</a:t>
            </a:fld>
            <a:endParaRPr lang="en-US" dirty="0">
              <a:solidFill>
                <a:schemeClr val="accent1"/>
              </a:solidFill>
            </a:endParaRPr>
          </a:p>
        </p:txBody>
      </p:sp>
    </p:spTree>
    <p:extLst>
      <p:ext uri="{BB962C8B-B14F-4D97-AF65-F5344CB8AC3E}">
        <p14:creationId xmlns:p14="http://schemas.microsoft.com/office/powerpoint/2010/main" val="375928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p:txBody>
          <a:bodyPr>
            <a:normAutofit lnSpcReduction="10000"/>
          </a:bodyPr>
          <a:lstStyle/>
          <a:p>
            <a:r>
              <a:rPr lang="en-US" sz="2400" dirty="0"/>
              <a:t>Well, Sick, Dead</a:t>
            </a:r>
          </a:p>
          <a:p>
            <a:r>
              <a:rPr lang="en-US" sz="2400" dirty="0"/>
              <a:t>Persons can recover from Sick (return to Well)</a:t>
            </a:r>
          </a:p>
          <a:p>
            <a:r>
              <a:rPr lang="en-US" sz="2400" dirty="0"/>
              <a:t>Once one illness occurs the risk of having a second illness or dying of second illness increases</a:t>
            </a:r>
          </a:p>
          <a:p>
            <a:r>
              <a:rPr lang="en-US" sz="2400" dirty="0"/>
              <a:t>Well (S</a:t>
            </a:r>
            <a:r>
              <a:rPr lang="en-US" sz="2400" baseline="-25000" dirty="0"/>
              <a:t>0</a:t>
            </a:r>
            <a:r>
              <a:rPr lang="en-US" sz="2400" dirty="0"/>
              <a:t>), Well (S</a:t>
            </a:r>
            <a:r>
              <a:rPr lang="en-US" sz="2400" baseline="-25000" dirty="0"/>
              <a:t>1</a:t>
            </a:r>
            <a:r>
              <a:rPr lang="en-US" sz="2400" dirty="0"/>
              <a:t>), Sick (S</a:t>
            </a:r>
            <a:r>
              <a:rPr lang="en-US" sz="2400" baseline="-25000" dirty="0"/>
              <a:t>0</a:t>
            </a:r>
            <a:r>
              <a:rPr lang="en-US" sz="2400" dirty="0"/>
              <a:t>), Sick (S</a:t>
            </a:r>
            <a:r>
              <a:rPr lang="en-US" sz="2400" baseline="-25000" dirty="0"/>
              <a:t>1</a:t>
            </a:r>
            <a:r>
              <a:rPr lang="en-US" sz="2400" dirty="0"/>
              <a:t>), Dead</a:t>
            </a:r>
          </a:p>
          <a:p>
            <a:r>
              <a:rPr lang="en-US" sz="2400" dirty="0"/>
              <a:t>Treatment reduces the risk of getting sick but has a long-term side effect that increases risk of dying</a:t>
            </a:r>
          </a:p>
          <a:p>
            <a:r>
              <a:rPr lang="en-US" sz="2400" dirty="0"/>
              <a:t>Well (S</a:t>
            </a:r>
            <a:r>
              <a:rPr lang="en-US" sz="2400" baseline="-25000" dirty="0"/>
              <a:t>0</a:t>
            </a:r>
            <a:r>
              <a:rPr lang="en-US" sz="2400" dirty="0"/>
              <a:t>,E</a:t>
            </a:r>
            <a:r>
              <a:rPr lang="en-US" sz="2400" baseline="-25000" dirty="0"/>
              <a:t>0</a:t>
            </a:r>
            <a:r>
              <a:rPr lang="en-US" sz="2400" dirty="0"/>
              <a:t>), Well (S</a:t>
            </a:r>
            <a:r>
              <a:rPr lang="en-US" sz="2400" baseline="-25000" dirty="0"/>
              <a:t>0</a:t>
            </a:r>
            <a:r>
              <a:rPr lang="en-US" sz="2400" dirty="0"/>
              <a:t>, E</a:t>
            </a:r>
            <a:r>
              <a:rPr lang="en-US" sz="2400" baseline="-25000" dirty="0"/>
              <a:t>1</a:t>
            </a:r>
            <a:r>
              <a:rPr lang="en-US" sz="2400" dirty="0"/>
              <a:t>), Well (S</a:t>
            </a:r>
            <a:r>
              <a:rPr lang="en-US" sz="2400" baseline="-25000" dirty="0"/>
              <a:t>1</a:t>
            </a:r>
            <a:r>
              <a:rPr lang="en-US" sz="2400" dirty="0"/>
              <a:t>, E</a:t>
            </a:r>
            <a:r>
              <a:rPr lang="en-US" sz="2400" baseline="-25000" dirty="0"/>
              <a:t>0</a:t>
            </a:r>
            <a:r>
              <a:rPr lang="en-US" sz="2400" dirty="0"/>
              <a:t>), Well (S</a:t>
            </a:r>
            <a:r>
              <a:rPr lang="en-US" sz="2400" baseline="-25000" dirty="0"/>
              <a:t>1</a:t>
            </a:r>
            <a:r>
              <a:rPr lang="en-US" sz="2400" dirty="0"/>
              <a:t>, E</a:t>
            </a:r>
            <a:r>
              <a:rPr lang="en-US" sz="2400" baseline="-25000" dirty="0"/>
              <a:t>1</a:t>
            </a:r>
            <a:r>
              <a:rPr lang="en-US" sz="2400" dirty="0"/>
              <a:t>), Sick (S</a:t>
            </a:r>
            <a:r>
              <a:rPr lang="en-US" sz="2400" baseline="-25000" dirty="0"/>
              <a:t>0</a:t>
            </a:r>
            <a:r>
              <a:rPr lang="en-US" sz="2400" dirty="0"/>
              <a:t>, E</a:t>
            </a:r>
            <a:r>
              <a:rPr lang="en-US" sz="2400" baseline="-25000" dirty="0"/>
              <a:t>0</a:t>
            </a:r>
            <a:r>
              <a:rPr lang="en-US" sz="2400" dirty="0"/>
              <a:t>), Sick (S</a:t>
            </a:r>
            <a:r>
              <a:rPr lang="en-US" sz="2400" baseline="-25000" dirty="0"/>
              <a:t>0</a:t>
            </a:r>
            <a:r>
              <a:rPr lang="en-US" sz="2400" dirty="0"/>
              <a:t>, E</a:t>
            </a:r>
            <a:r>
              <a:rPr lang="en-US" sz="2400" baseline="-25000" dirty="0"/>
              <a:t>1</a:t>
            </a:r>
            <a:r>
              <a:rPr lang="en-US" sz="2400" dirty="0"/>
              <a:t>), Sick (S</a:t>
            </a:r>
            <a:r>
              <a:rPr lang="en-US" sz="2400" baseline="-25000" dirty="0"/>
              <a:t>1</a:t>
            </a:r>
            <a:r>
              <a:rPr lang="en-US" sz="2400" dirty="0"/>
              <a:t>, E</a:t>
            </a:r>
            <a:r>
              <a:rPr lang="en-US" sz="2400" baseline="-25000" dirty="0"/>
              <a:t>0</a:t>
            </a:r>
            <a:r>
              <a:rPr lang="en-US" sz="2400" dirty="0"/>
              <a:t>) Sick (S</a:t>
            </a:r>
            <a:r>
              <a:rPr lang="en-US" sz="2400" baseline="-25000" dirty="0"/>
              <a:t>1</a:t>
            </a:r>
            <a:r>
              <a:rPr lang="en-US" sz="2400" dirty="0"/>
              <a:t>, E</a:t>
            </a:r>
            <a:r>
              <a:rPr lang="en-US" sz="2400" baseline="-25000" dirty="0"/>
              <a:t>1</a:t>
            </a:r>
            <a:r>
              <a:rPr lang="en-US" sz="2400" dirty="0"/>
              <a:t>), Dead</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21</a:t>
            </a:fld>
            <a:endParaRPr lang="en-US" dirty="0">
              <a:solidFill>
                <a:schemeClr val="accent1"/>
              </a:solidFill>
            </a:endParaRPr>
          </a:p>
        </p:txBody>
      </p:sp>
    </p:spTree>
    <p:extLst>
      <p:ext uri="{BB962C8B-B14F-4D97-AF65-F5344CB8AC3E}">
        <p14:creationId xmlns:p14="http://schemas.microsoft.com/office/powerpoint/2010/main" val="24870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
        <p:nvSpPr>
          <p:cNvPr id="4" name="Slide Number Placeholder 28">
            <a:extLst>
              <a:ext uri="{FF2B5EF4-FFF2-40B4-BE49-F238E27FC236}">
                <a16:creationId xmlns:a16="http://schemas.microsoft.com/office/drawing/2014/main" id="{DA610EA8-6DB1-8543-87E0-F26E29B03EE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22</a:t>
            </a:fld>
            <a:endParaRPr lang="en-US" dirty="0">
              <a:solidFill>
                <a:schemeClr val="accent1"/>
              </a:solidFill>
            </a:endParaRPr>
          </a:p>
        </p:txBody>
      </p:sp>
    </p:spTree>
    <p:extLst>
      <p:ext uri="{BB962C8B-B14F-4D97-AF65-F5344CB8AC3E}">
        <p14:creationId xmlns:p14="http://schemas.microsoft.com/office/powerpoint/2010/main" val="357717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
        <p:nvSpPr>
          <p:cNvPr id="4" name="Slide Number Placeholder 28">
            <a:extLst>
              <a:ext uri="{FF2B5EF4-FFF2-40B4-BE49-F238E27FC236}">
                <a16:creationId xmlns:a16="http://schemas.microsoft.com/office/drawing/2014/main" id="{73903A97-8494-AE4D-90F0-655FC133F2E3}"/>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23</a:t>
            </a:fld>
            <a:endParaRPr lang="en-US" dirty="0">
              <a:solidFill>
                <a:schemeClr val="accent1"/>
              </a:solidFill>
            </a:endParaRPr>
          </a:p>
        </p:txBody>
      </p:sp>
    </p:spTree>
    <p:extLst>
      <p:ext uri="{BB962C8B-B14F-4D97-AF65-F5344CB8AC3E}">
        <p14:creationId xmlns:p14="http://schemas.microsoft.com/office/powerpoint/2010/main" val="417257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79"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9" name="Slide Number Placeholder 28">
            <a:extLst>
              <a:ext uri="{FF2B5EF4-FFF2-40B4-BE49-F238E27FC236}">
                <a16:creationId xmlns:a16="http://schemas.microsoft.com/office/drawing/2014/main" id="{EC41FC2A-690D-C543-AA15-26527893D32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24</a:t>
            </a:fld>
            <a:endParaRPr lang="en-US" dirty="0">
              <a:solidFill>
                <a:schemeClr val="accent1"/>
              </a:solidFill>
            </a:endParaRPr>
          </a:p>
        </p:txBody>
      </p:sp>
    </p:spTree>
    <p:extLst>
      <p:ext uri="{BB962C8B-B14F-4D97-AF65-F5344CB8AC3E}">
        <p14:creationId xmlns:p14="http://schemas.microsoft.com/office/powerpoint/2010/main" val="355587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
        <p:nvSpPr>
          <p:cNvPr id="5" name="Slide Number Placeholder 28">
            <a:extLst>
              <a:ext uri="{FF2B5EF4-FFF2-40B4-BE49-F238E27FC236}">
                <a16:creationId xmlns:a16="http://schemas.microsoft.com/office/drawing/2014/main" id="{60144BC5-8025-714A-B1D8-4D9C9465C99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25</a:t>
            </a:fld>
            <a:endParaRPr lang="en-US" dirty="0">
              <a:solidFill>
                <a:schemeClr val="accent1"/>
              </a:solidFill>
            </a:endParaRPr>
          </a:p>
        </p:txBody>
      </p:sp>
    </p:spTree>
    <p:extLst>
      <p:ext uri="{BB962C8B-B14F-4D97-AF65-F5344CB8AC3E}">
        <p14:creationId xmlns:p14="http://schemas.microsoft.com/office/powerpoint/2010/main" val="371368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
        <p:nvSpPr>
          <p:cNvPr id="4" name="Slide Number Placeholder 28">
            <a:extLst>
              <a:ext uri="{FF2B5EF4-FFF2-40B4-BE49-F238E27FC236}">
                <a16:creationId xmlns:a16="http://schemas.microsoft.com/office/drawing/2014/main" id="{1BA58E2E-A700-4241-B973-E142DB57C93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26</a:t>
            </a:fld>
            <a:endParaRPr lang="en-US" dirty="0">
              <a:solidFill>
                <a:schemeClr val="accent1"/>
              </a:solidFill>
            </a:endParaRPr>
          </a:p>
        </p:txBody>
      </p:sp>
    </p:spTree>
    <p:extLst>
      <p:ext uri="{BB962C8B-B14F-4D97-AF65-F5344CB8AC3E}">
        <p14:creationId xmlns:p14="http://schemas.microsoft.com/office/powerpoint/2010/main" val="100026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
        <p:nvSpPr>
          <p:cNvPr id="6" name="Slide Number Placeholder 28">
            <a:extLst>
              <a:ext uri="{FF2B5EF4-FFF2-40B4-BE49-F238E27FC236}">
                <a16:creationId xmlns:a16="http://schemas.microsoft.com/office/drawing/2014/main" id="{40517A00-4FEF-4F4F-8E63-FF75647842E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57277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28</a:t>
            </a:fld>
            <a:endParaRPr/>
          </a:p>
        </p:txBody>
      </p:sp>
    </p:spTree>
    <p:extLst>
      <p:ext uri="{BB962C8B-B14F-4D97-AF65-F5344CB8AC3E}">
        <p14:creationId xmlns:p14="http://schemas.microsoft.com/office/powerpoint/2010/main" val="127132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29</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30</a:t>
            </a:fld>
            <a:endParaRPr/>
          </a:p>
        </p:txBody>
      </p:sp>
    </p:spTree>
    <p:extLst>
      <p:ext uri="{BB962C8B-B14F-4D97-AF65-F5344CB8AC3E}">
        <p14:creationId xmlns:p14="http://schemas.microsoft.com/office/powerpoint/2010/main" val="16714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pic>
        <p:nvPicPr>
          <p:cNvPr id="2" name="Picture 1"/>
          <p:cNvPicPr>
            <a:picLocks noChangeAspect="1"/>
          </p:cNvPicPr>
          <p:nvPr/>
        </p:nvPicPr>
        <p:blipFill>
          <a:blip r:embed="rId3"/>
          <a:stretch>
            <a:fillRect/>
          </a:stretch>
        </p:blipFill>
        <p:spPr>
          <a:xfrm>
            <a:off x="5879951" y="1742782"/>
            <a:ext cx="3032124" cy="260496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87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35</a:t>
            </a:fld>
            <a:endParaRPr/>
          </a:p>
        </p:txBody>
      </p:sp>
    </p:spTree>
    <p:extLst>
      <p:ext uri="{BB962C8B-B14F-4D97-AF65-F5344CB8AC3E}">
        <p14:creationId xmlns:p14="http://schemas.microsoft.com/office/powerpoint/2010/main" val="1272179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36</a:t>
            </a:fld>
            <a:endParaRPr lang="en-US"/>
          </a:p>
        </p:txBody>
      </p:sp>
    </p:spTree>
    <p:extLst>
      <p:ext uri="{BB962C8B-B14F-4D97-AF65-F5344CB8AC3E}">
        <p14:creationId xmlns:p14="http://schemas.microsoft.com/office/powerpoint/2010/main" val="1236097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37</a:t>
            </a:fld>
            <a:endParaRPr/>
          </a:p>
        </p:txBody>
      </p:sp>
    </p:spTree>
    <p:extLst>
      <p:ext uri="{BB962C8B-B14F-4D97-AF65-F5344CB8AC3E}">
        <p14:creationId xmlns:p14="http://schemas.microsoft.com/office/powerpoint/2010/main" val="223226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2311</TotalTime>
  <Words>2063</Words>
  <Application>Microsoft Macintosh PowerPoint</Application>
  <PresentationFormat>On-screen Show (4:3)</PresentationFormat>
  <Paragraphs>514</Paragraphs>
  <Slides>37</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Cambria</vt:lpstr>
      <vt:lpstr>Cambria Math</vt:lpstr>
      <vt:lpstr>Constantia</vt:lpstr>
      <vt:lpstr>Courier New</vt:lpstr>
      <vt:lpstr>Mangal</vt:lpstr>
      <vt:lpstr>Times New Roman</vt:lpstr>
      <vt:lpstr>Verdana</vt:lpstr>
      <vt:lpstr>ThemeDARTH</vt:lpstr>
      <vt:lpstr>Equation</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Time-dependency</vt:lpstr>
      <vt:lpstr>Time-dependency since model start</vt:lpstr>
      <vt:lpstr>Time-Dependent Probabilities</vt:lpstr>
      <vt:lpstr>State Time</vt:lpstr>
      <vt:lpstr>PowerPoint Presentation</vt:lpstr>
      <vt:lpstr>Other Types of Dependence</vt:lpstr>
      <vt:lpstr>When history matters, create more states…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92</cp:revision>
  <dcterms:created xsi:type="dcterms:W3CDTF">2018-07-06T17:43:18Z</dcterms:created>
  <dcterms:modified xsi:type="dcterms:W3CDTF">2020-01-30T10:12:03Z</dcterms:modified>
</cp:coreProperties>
</file>