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2"/>
  </p:notesMasterIdLst>
  <p:sldIdLst>
    <p:sldId id="347" r:id="rId2"/>
    <p:sldId id="350" r:id="rId3"/>
    <p:sldId id="259" r:id="rId4"/>
    <p:sldId id="257" r:id="rId5"/>
    <p:sldId id="348" r:id="rId6"/>
    <p:sldId id="260" r:id="rId7"/>
    <p:sldId id="349" r:id="rId8"/>
    <p:sldId id="261" r:id="rId9"/>
    <p:sldId id="258" r:id="rId10"/>
    <p:sldId id="34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46"/>
  </p:normalViewPr>
  <p:slideViewPr>
    <p:cSldViewPr snapToGrid="0" snapToObjects="1">
      <p:cViewPr varScale="1">
        <p:scale>
          <a:sx n="77" d="100"/>
          <a:sy n="77" d="100"/>
        </p:scale>
        <p:origin x="1324" y="72"/>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12/5/2022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12/5/2022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12/5/2022</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12/5/2022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12/5/2022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12/5/2022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12/5/2022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12/5/2022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12/5/2022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12/5/2022</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github.com/DARTH-git/darthpack"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gif"/></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3E90-A108-4E45-974E-336E299B1122}"/>
              </a:ext>
            </a:extLst>
          </p:cNvPr>
          <p:cNvSpPr>
            <a:spLocks noGrp="1"/>
          </p:cNvSpPr>
          <p:nvPr>
            <p:ph type="ctrTitle"/>
          </p:nvPr>
        </p:nvSpPr>
        <p:spPr/>
        <p:txBody>
          <a:bodyPr/>
          <a:lstStyle/>
          <a:p>
            <a:r>
              <a:rPr lang="en-CA" dirty="0"/>
              <a:t>Naming Variables in R	</a:t>
            </a:r>
          </a:p>
        </p:txBody>
      </p:sp>
      <p:sp>
        <p:nvSpPr>
          <p:cNvPr id="3" name="Subtitle 2">
            <a:extLst>
              <a:ext uri="{FF2B5EF4-FFF2-40B4-BE49-F238E27FC236}">
                <a16:creationId xmlns:a16="http://schemas.microsoft.com/office/drawing/2014/main" id="{CC6C26BE-B99D-4233-8CF9-47A7F9CCB77E}"/>
              </a:ext>
            </a:extLst>
          </p:cNvPr>
          <p:cNvSpPr>
            <a:spLocks noGrp="1"/>
          </p:cNvSpPr>
          <p:nvPr>
            <p:ph type="subTitle" idx="1"/>
          </p:nvPr>
        </p:nvSpPr>
        <p:spPr/>
        <p:txBody>
          <a:bodyPr>
            <a:normAutofit lnSpcReduction="10000"/>
          </a:bodyPr>
          <a:lstStyle/>
          <a:p>
            <a:r>
              <a:rPr lang="en-CA" dirty="0"/>
              <a:t>The DARTH workgroup</a:t>
            </a:r>
          </a:p>
          <a:p>
            <a:endParaRPr lang="en-CA" dirty="0"/>
          </a:p>
          <a:p>
            <a:r>
              <a:rPr lang="en-CA" dirty="0"/>
              <a:t>December 2022</a:t>
            </a:r>
          </a:p>
        </p:txBody>
      </p:sp>
    </p:spTree>
    <p:extLst>
      <p:ext uri="{BB962C8B-B14F-4D97-AF65-F5344CB8AC3E}">
        <p14:creationId xmlns:p14="http://schemas.microsoft.com/office/powerpoint/2010/main" val="33866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223226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B4D7-438B-4581-A50D-D593CDA933E0}"/>
              </a:ext>
            </a:extLst>
          </p:cNvPr>
          <p:cNvSpPr>
            <a:spLocks noGrp="1"/>
          </p:cNvSpPr>
          <p:nvPr>
            <p:ph type="title"/>
          </p:nvPr>
        </p:nvSpPr>
        <p:spPr/>
        <p:txBody>
          <a:bodyPr/>
          <a:lstStyle/>
          <a:p>
            <a:r>
              <a:rPr lang="en-CA" dirty="0"/>
              <a:t>Resources for today’s talk</a:t>
            </a:r>
          </a:p>
        </p:txBody>
      </p:sp>
      <p:pic>
        <p:nvPicPr>
          <p:cNvPr id="4" name="Content Placeholder 3">
            <a:extLst>
              <a:ext uri="{FF2B5EF4-FFF2-40B4-BE49-F238E27FC236}">
                <a16:creationId xmlns:a16="http://schemas.microsoft.com/office/drawing/2014/main" id="{B1C51E00-8712-4C1E-93A4-19A254A96032}"/>
              </a:ext>
            </a:extLst>
          </p:cNvPr>
          <p:cNvPicPr>
            <a:picLocks noGrp="1" noChangeAspect="1"/>
          </p:cNvPicPr>
          <p:nvPr>
            <p:ph idx="1"/>
          </p:nvPr>
        </p:nvPicPr>
        <p:blipFill rotWithShape="1">
          <a:blip r:embed="rId2"/>
          <a:srcRect r="5550" b="28322"/>
          <a:stretch/>
        </p:blipFill>
        <p:spPr>
          <a:xfrm>
            <a:off x="698471" y="2024246"/>
            <a:ext cx="8081497" cy="2669415"/>
          </a:xfrm>
          <a:prstGeom prst="rect">
            <a:avLst/>
          </a:prstGeom>
        </p:spPr>
      </p:pic>
      <p:pic>
        <p:nvPicPr>
          <p:cNvPr id="7" name="Picture 6">
            <a:extLst>
              <a:ext uri="{FF2B5EF4-FFF2-40B4-BE49-F238E27FC236}">
                <a16:creationId xmlns:a16="http://schemas.microsoft.com/office/drawing/2014/main" id="{4C68FDDB-E2A2-4BCD-9DB9-F595BC528E64}"/>
              </a:ext>
            </a:extLst>
          </p:cNvPr>
          <p:cNvPicPr>
            <a:picLocks noChangeAspect="1"/>
          </p:cNvPicPr>
          <p:nvPr/>
        </p:nvPicPr>
        <p:blipFill>
          <a:blip r:embed="rId3"/>
          <a:stretch>
            <a:fillRect/>
          </a:stretch>
        </p:blipFill>
        <p:spPr>
          <a:xfrm>
            <a:off x="6840887" y="5104620"/>
            <a:ext cx="1497263" cy="1320800"/>
          </a:xfrm>
          <a:prstGeom prst="rect">
            <a:avLst/>
          </a:prstGeom>
        </p:spPr>
      </p:pic>
      <p:sp>
        <p:nvSpPr>
          <p:cNvPr id="9" name="TextBox 8">
            <a:extLst>
              <a:ext uri="{FF2B5EF4-FFF2-40B4-BE49-F238E27FC236}">
                <a16:creationId xmlns:a16="http://schemas.microsoft.com/office/drawing/2014/main" id="{528DCF33-B730-4C12-A409-CE48FBA3BDCD}"/>
              </a:ext>
            </a:extLst>
          </p:cNvPr>
          <p:cNvSpPr txBox="1"/>
          <p:nvPr/>
        </p:nvSpPr>
        <p:spPr>
          <a:xfrm>
            <a:off x="986649" y="5503410"/>
            <a:ext cx="5762798" cy="523220"/>
          </a:xfrm>
          <a:prstGeom prst="rect">
            <a:avLst/>
          </a:prstGeom>
          <a:noFill/>
        </p:spPr>
        <p:txBody>
          <a:bodyPr wrap="square">
            <a:spAutoFit/>
          </a:bodyPr>
          <a:lstStyle/>
          <a:p>
            <a:r>
              <a:rPr lang="en-CA" sz="1400" dirty="0">
                <a:hlinkClick r:id="rId4"/>
              </a:rPr>
              <a:t>DARTH-git/</a:t>
            </a:r>
            <a:r>
              <a:rPr lang="en-CA" sz="1400" dirty="0" err="1">
                <a:hlinkClick r:id="rId4"/>
              </a:rPr>
              <a:t>darthpack</a:t>
            </a:r>
            <a:r>
              <a:rPr lang="en-CA" sz="1400" dirty="0">
                <a:hlinkClick r:id="rId4"/>
              </a:rPr>
              <a:t>: A decision-analytic modeling coding framework (github.com)</a:t>
            </a:r>
            <a:endParaRPr lang="en-CA" sz="1400" dirty="0"/>
          </a:p>
        </p:txBody>
      </p:sp>
    </p:spTree>
    <p:extLst>
      <p:ext uri="{BB962C8B-B14F-4D97-AF65-F5344CB8AC3E}">
        <p14:creationId xmlns:p14="http://schemas.microsoft.com/office/powerpoint/2010/main" val="234136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reet fighter - What exactly is a Hadouken? - Science Fiction &amp; Fantasy  Stack Exchange">
            <a:extLst>
              <a:ext uri="{FF2B5EF4-FFF2-40B4-BE49-F238E27FC236}">
                <a16:creationId xmlns:a16="http://schemas.microsoft.com/office/drawing/2014/main" id="{3C57E64D-A07B-4DB2-BA39-6600514BF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86" y="3158347"/>
            <a:ext cx="3711549" cy="20869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1AD315-A4F4-4FD1-A5C4-E5F235D4F2EF}"/>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9F71C8EB-4248-4540-806B-AE07CB80A558}"/>
              </a:ext>
            </a:extLst>
          </p:cNvPr>
          <p:cNvSpPr>
            <a:spLocks noGrp="1"/>
          </p:cNvSpPr>
          <p:nvPr>
            <p:ph idx="1"/>
          </p:nvPr>
        </p:nvSpPr>
        <p:spPr>
          <a:xfrm>
            <a:off x="3510203" y="2413549"/>
            <a:ext cx="4737408" cy="2729951"/>
          </a:xfrm>
        </p:spPr>
        <p:txBody>
          <a:bodyPr>
            <a:normAutofit/>
          </a:bodyPr>
          <a:lstStyle/>
          <a:p>
            <a:r>
              <a:rPr lang="en-CA" sz="2800" dirty="0"/>
              <a:t>Model structure</a:t>
            </a:r>
          </a:p>
          <a:p>
            <a:pPr lvl="2"/>
            <a:r>
              <a:rPr lang="en-CA" sz="2800" dirty="0"/>
              <a:t>File structure</a:t>
            </a:r>
          </a:p>
          <a:p>
            <a:pPr lvl="3"/>
            <a:r>
              <a:rPr lang="en-CA" sz="2800" dirty="0"/>
              <a:t>Variable structure</a:t>
            </a:r>
          </a:p>
          <a:p>
            <a:pPr lvl="2"/>
            <a:r>
              <a:rPr lang="en-CA" sz="2800" dirty="0"/>
              <a:t>Code structure</a:t>
            </a:r>
          </a:p>
          <a:p>
            <a:r>
              <a:rPr lang="en-CA" sz="2800" dirty="0" err="1"/>
              <a:t>Darthpack</a:t>
            </a:r>
            <a:r>
              <a:rPr lang="en-CA" sz="2800" dirty="0"/>
              <a:t> Package</a:t>
            </a:r>
          </a:p>
        </p:txBody>
      </p:sp>
    </p:spTree>
    <p:extLst>
      <p:ext uri="{BB962C8B-B14F-4D97-AF65-F5344CB8AC3E}">
        <p14:creationId xmlns:p14="http://schemas.microsoft.com/office/powerpoint/2010/main" val="382280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6663-7CD1-4EE5-AB10-B0B486D44C6C}"/>
              </a:ext>
            </a:extLst>
          </p:cNvPr>
          <p:cNvSpPr>
            <a:spLocks noGrp="1"/>
          </p:cNvSpPr>
          <p:nvPr>
            <p:ph type="title"/>
          </p:nvPr>
        </p:nvSpPr>
        <p:spPr/>
        <p:txBody>
          <a:bodyPr/>
          <a:lstStyle/>
          <a:p>
            <a:r>
              <a:rPr lang="en-CA" dirty="0"/>
              <a:t>Model Structure</a:t>
            </a:r>
          </a:p>
        </p:txBody>
      </p:sp>
      <p:pic>
        <p:nvPicPr>
          <p:cNvPr id="4" name="Picture 3">
            <a:extLst>
              <a:ext uri="{FF2B5EF4-FFF2-40B4-BE49-F238E27FC236}">
                <a16:creationId xmlns:a16="http://schemas.microsoft.com/office/drawing/2014/main" id="{EBA95929-D4C8-42C9-B0AD-90134DC425F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136945" y="1315468"/>
            <a:ext cx="6896908" cy="3944064"/>
          </a:xfrm>
          <a:prstGeom prst="rect">
            <a:avLst/>
          </a:prstGeom>
        </p:spPr>
      </p:pic>
      <p:pic>
        <p:nvPicPr>
          <p:cNvPr id="5" name="Picture 4">
            <a:extLst>
              <a:ext uri="{FF2B5EF4-FFF2-40B4-BE49-F238E27FC236}">
                <a16:creationId xmlns:a16="http://schemas.microsoft.com/office/drawing/2014/main" id="{859AD5E6-833D-4BC4-BDF3-C285834BC9BC}"/>
              </a:ext>
            </a:extLst>
          </p:cNvPr>
          <p:cNvPicPr>
            <a:picLocks noChangeAspect="1"/>
          </p:cNvPicPr>
          <p:nvPr/>
        </p:nvPicPr>
        <p:blipFill rotWithShape="1">
          <a:blip r:embed="rId3"/>
          <a:srcRect l="26524" b="3733"/>
          <a:stretch/>
        </p:blipFill>
        <p:spPr>
          <a:xfrm>
            <a:off x="840432" y="2785549"/>
            <a:ext cx="2335876" cy="4072451"/>
          </a:xfrm>
          <a:prstGeom prst="rect">
            <a:avLst/>
          </a:prstGeom>
        </p:spPr>
      </p:pic>
    </p:spTree>
    <p:extLst>
      <p:ext uri="{BB962C8B-B14F-4D97-AF65-F5344CB8AC3E}">
        <p14:creationId xmlns:p14="http://schemas.microsoft.com/office/powerpoint/2010/main" val="32849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9D4-F8CC-4D4D-B05B-5C8EB137CBEC}"/>
              </a:ext>
            </a:extLst>
          </p:cNvPr>
          <p:cNvSpPr>
            <a:spLocks noGrp="1"/>
          </p:cNvSpPr>
          <p:nvPr>
            <p:ph type="title"/>
          </p:nvPr>
        </p:nvSpPr>
        <p:spPr/>
        <p:txBody>
          <a:bodyPr/>
          <a:lstStyle/>
          <a:p>
            <a:r>
              <a:rPr lang="en-CA" dirty="0"/>
              <a:t>Files structure</a:t>
            </a:r>
          </a:p>
        </p:txBody>
      </p:sp>
      <p:pic>
        <p:nvPicPr>
          <p:cNvPr id="1026" name="Picture 2" descr="RPROJ File Extension - What is an .rproj file and how do I open it?">
            <a:extLst>
              <a:ext uri="{FF2B5EF4-FFF2-40B4-BE49-F238E27FC236}">
                <a16:creationId xmlns:a16="http://schemas.microsoft.com/office/drawing/2014/main" id="{00FC181F-BFD8-4472-B86C-136492DEC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48" y="2125266"/>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235809C-0DAA-4539-A162-0672DCF3DF8B}"/>
              </a:ext>
            </a:extLst>
          </p:cNvPr>
          <p:cNvPicPr>
            <a:picLocks noChangeAspect="1"/>
          </p:cNvPicPr>
          <p:nvPr/>
        </p:nvPicPr>
        <p:blipFill>
          <a:blip r:embed="rId3"/>
          <a:stretch>
            <a:fillRect/>
          </a:stretch>
        </p:blipFill>
        <p:spPr>
          <a:xfrm>
            <a:off x="3876652" y="2247901"/>
            <a:ext cx="4741508" cy="3468788"/>
          </a:xfrm>
          <a:prstGeom prst="rect">
            <a:avLst/>
          </a:prstGeom>
        </p:spPr>
      </p:pic>
      <p:sp>
        <p:nvSpPr>
          <p:cNvPr id="8" name="Rectangle 7">
            <a:extLst>
              <a:ext uri="{FF2B5EF4-FFF2-40B4-BE49-F238E27FC236}">
                <a16:creationId xmlns:a16="http://schemas.microsoft.com/office/drawing/2014/main" id="{D0180769-189F-4C60-AF85-1209E2EC631C}"/>
              </a:ext>
            </a:extLst>
          </p:cNvPr>
          <p:cNvSpPr/>
          <p:nvPr/>
        </p:nvSpPr>
        <p:spPr>
          <a:xfrm>
            <a:off x="2035038" y="2125266"/>
            <a:ext cx="7108963" cy="3808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pic>
        <p:nvPicPr>
          <p:cNvPr id="1028" name="Picture 4" descr="RStudio Projects and Working Directories: A Beginner's Guide – Musings on R  – A blog on all things R and Data Science by Martin Chan">
            <a:extLst>
              <a:ext uri="{FF2B5EF4-FFF2-40B4-BE49-F238E27FC236}">
                <a16:creationId xmlns:a16="http://schemas.microsoft.com/office/drawing/2014/main" id="{C41A6440-A3EF-44A4-821C-5F0AB9108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292" y="2361132"/>
            <a:ext cx="2836008" cy="3426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8 Directory structure | An Introduction to R">
            <a:extLst>
              <a:ext uri="{FF2B5EF4-FFF2-40B4-BE49-F238E27FC236}">
                <a16:creationId xmlns:a16="http://schemas.microsoft.com/office/drawing/2014/main" id="{87FD9D06-5E7F-4700-A948-3EC63BD49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201" y="2474363"/>
            <a:ext cx="2239643" cy="33128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4B7298F-AB89-4B9C-80F5-F224B6D87FC5}"/>
              </a:ext>
            </a:extLst>
          </p:cNvPr>
          <p:cNvPicPr>
            <a:picLocks noChangeAspect="1"/>
          </p:cNvPicPr>
          <p:nvPr/>
        </p:nvPicPr>
        <p:blipFill>
          <a:blip r:embed="rId6"/>
          <a:stretch>
            <a:fillRect/>
          </a:stretch>
        </p:blipFill>
        <p:spPr>
          <a:xfrm>
            <a:off x="1768189" y="2354123"/>
            <a:ext cx="7428383" cy="3468789"/>
          </a:xfrm>
          <a:prstGeom prst="rect">
            <a:avLst/>
          </a:prstGeom>
        </p:spPr>
      </p:pic>
      <p:sp>
        <p:nvSpPr>
          <p:cNvPr id="4" name="TextBox 3">
            <a:extLst>
              <a:ext uri="{FF2B5EF4-FFF2-40B4-BE49-F238E27FC236}">
                <a16:creationId xmlns:a16="http://schemas.microsoft.com/office/drawing/2014/main" id="{A628F02A-7658-4E48-8700-8B7BFE014903}"/>
              </a:ext>
            </a:extLst>
          </p:cNvPr>
          <p:cNvSpPr txBox="1"/>
          <p:nvPr/>
        </p:nvSpPr>
        <p:spPr>
          <a:xfrm>
            <a:off x="627280" y="3136716"/>
            <a:ext cx="1407758" cy="415498"/>
          </a:xfrm>
          <a:prstGeom prst="rect">
            <a:avLst/>
          </a:prstGeom>
          <a:noFill/>
        </p:spPr>
        <p:txBody>
          <a:bodyPr wrap="none" rtlCol="0">
            <a:spAutoFit/>
          </a:bodyPr>
          <a:lstStyle/>
          <a:p>
            <a:r>
              <a:rPr lang="en-CA" sz="2100" dirty="0"/>
              <a:t>R Project</a:t>
            </a:r>
          </a:p>
        </p:txBody>
      </p:sp>
    </p:spTree>
    <p:extLst>
      <p:ext uri="{BB962C8B-B14F-4D97-AF65-F5344CB8AC3E}">
        <p14:creationId xmlns:p14="http://schemas.microsoft.com/office/powerpoint/2010/main" val="38563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4C4A-EBD6-4D33-8E1F-ACB4A4B3F14F}"/>
              </a:ext>
            </a:extLst>
          </p:cNvPr>
          <p:cNvSpPr>
            <a:spLocks noGrp="1"/>
          </p:cNvSpPr>
          <p:nvPr>
            <p:ph type="title"/>
          </p:nvPr>
        </p:nvSpPr>
        <p:spPr/>
        <p:txBody>
          <a:bodyPr/>
          <a:lstStyle/>
          <a:p>
            <a:r>
              <a:rPr lang="en-CA" dirty="0"/>
              <a:t>Variable names structure</a:t>
            </a:r>
          </a:p>
        </p:txBody>
      </p:sp>
      <p:pic>
        <p:nvPicPr>
          <p:cNvPr id="6" name="Picture 5">
            <a:extLst>
              <a:ext uri="{FF2B5EF4-FFF2-40B4-BE49-F238E27FC236}">
                <a16:creationId xmlns:a16="http://schemas.microsoft.com/office/drawing/2014/main" id="{342219C6-5AB5-4156-9BB0-FC90F627CD12}"/>
              </a:ext>
            </a:extLst>
          </p:cNvPr>
          <p:cNvPicPr>
            <a:picLocks noChangeAspect="1"/>
          </p:cNvPicPr>
          <p:nvPr/>
        </p:nvPicPr>
        <p:blipFill>
          <a:blip r:embed="rId2"/>
          <a:stretch>
            <a:fillRect/>
          </a:stretch>
        </p:blipFill>
        <p:spPr>
          <a:xfrm>
            <a:off x="690113" y="1813821"/>
            <a:ext cx="5028197" cy="3862360"/>
          </a:xfrm>
          <a:prstGeom prst="rect">
            <a:avLst/>
          </a:prstGeom>
        </p:spPr>
      </p:pic>
      <p:pic>
        <p:nvPicPr>
          <p:cNvPr id="10" name="Picture 9">
            <a:extLst>
              <a:ext uri="{FF2B5EF4-FFF2-40B4-BE49-F238E27FC236}">
                <a16:creationId xmlns:a16="http://schemas.microsoft.com/office/drawing/2014/main" id="{B90D41C7-6710-4C22-9BD8-6F7A0FEDD149}"/>
              </a:ext>
            </a:extLst>
          </p:cNvPr>
          <p:cNvPicPr>
            <a:picLocks noChangeAspect="1"/>
          </p:cNvPicPr>
          <p:nvPr/>
        </p:nvPicPr>
        <p:blipFill>
          <a:blip r:embed="rId3"/>
          <a:stretch>
            <a:fillRect/>
          </a:stretch>
        </p:blipFill>
        <p:spPr>
          <a:xfrm>
            <a:off x="7317429" y="986948"/>
            <a:ext cx="1502279" cy="2163947"/>
          </a:xfrm>
          <a:prstGeom prst="rect">
            <a:avLst/>
          </a:prstGeom>
        </p:spPr>
      </p:pic>
      <p:pic>
        <p:nvPicPr>
          <p:cNvPr id="4" name="Content Placeholder 3">
            <a:extLst>
              <a:ext uri="{FF2B5EF4-FFF2-40B4-BE49-F238E27FC236}">
                <a16:creationId xmlns:a16="http://schemas.microsoft.com/office/drawing/2014/main" id="{BBD667AF-646A-4DCC-99E4-6B8525D0EFED}"/>
              </a:ext>
            </a:extLst>
          </p:cNvPr>
          <p:cNvPicPr>
            <a:picLocks noGrp="1" noChangeAspect="1"/>
          </p:cNvPicPr>
          <p:nvPr>
            <p:ph idx="1"/>
          </p:nvPr>
        </p:nvPicPr>
        <p:blipFill rotWithShape="1">
          <a:blip r:embed="rId4" cstate="hqprint">
            <a:extLst>
              <a:ext uri="{28A0092B-C50C-407E-A947-70E740481C1C}">
                <a14:useLocalDpi xmlns:a14="http://schemas.microsoft.com/office/drawing/2010/main"/>
              </a:ext>
            </a:extLst>
          </a:blip>
          <a:srcRect/>
          <a:stretch/>
        </p:blipFill>
        <p:spPr>
          <a:xfrm>
            <a:off x="5486014" y="3745001"/>
            <a:ext cx="3662829" cy="2624546"/>
          </a:xfrm>
          <a:prstGeom prst="rect">
            <a:avLst/>
          </a:prstGeom>
        </p:spPr>
      </p:pic>
    </p:spTree>
    <p:extLst>
      <p:ext uri="{BB962C8B-B14F-4D97-AF65-F5344CB8AC3E}">
        <p14:creationId xmlns:p14="http://schemas.microsoft.com/office/powerpoint/2010/main" val="5846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E02A21C-D07E-4DF1-BA44-DA6DAAB6B7C8}"/>
              </a:ext>
            </a:extLst>
          </p:cNvPr>
          <p:cNvPicPr>
            <a:picLocks noChangeAspect="1"/>
          </p:cNvPicPr>
          <p:nvPr/>
        </p:nvPicPr>
        <p:blipFill>
          <a:blip r:embed="rId2"/>
          <a:stretch>
            <a:fillRect/>
          </a:stretch>
        </p:blipFill>
        <p:spPr>
          <a:xfrm>
            <a:off x="649838" y="2226469"/>
            <a:ext cx="9144000" cy="3367351"/>
          </a:xfrm>
          <a:prstGeom prst="rect">
            <a:avLst/>
          </a:prstGeom>
        </p:spPr>
      </p:pic>
      <p:sp>
        <p:nvSpPr>
          <p:cNvPr id="14" name="Rectangle 13">
            <a:extLst>
              <a:ext uri="{FF2B5EF4-FFF2-40B4-BE49-F238E27FC236}">
                <a16:creationId xmlns:a16="http://schemas.microsoft.com/office/drawing/2014/main" id="{4AFF0EEC-94C5-40DA-95CB-AF04B881F4A9}"/>
              </a:ext>
            </a:extLst>
          </p:cNvPr>
          <p:cNvSpPr/>
          <p:nvPr/>
        </p:nvSpPr>
        <p:spPr>
          <a:xfrm>
            <a:off x="665020" y="1922113"/>
            <a:ext cx="8971221" cy="4258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2" name="Title 1">
            <a:extLst>
              <a:ext uri="{FF2B5EF4-FFF2-40B4-BE49-F238E27FC236}">
                <a16:creationId xmlns:a16="http://schemas.microsoft.com/office/drawing/2014/main" id="{7D5D9F11-17EC-4CC1-9219-C64C2D7D3653}"/>
              </a:ext>
            </a:extLst>
          </p:cNvPr>
          <p:cNvSpPr>
            <a:spLocks noGrp="1"/>
          </p:cNvSpPr>
          <p:nvPr>
            <p:ph type="title"/>
          </p:nvPr>
        </p:nvSpPr>
        <p:spPr>
          <a:xfrm>
            <a:off x="840432" y="274638"/>
            <a:ext cx="7846368" cy="1143000"/>
          </a:xfrm>
        </p:spPr>
        <p:txBody>
          <a:bodyPr/>
          <a:lstStyle/>
          <a:p>
            <a:r>
              <a:rPr lang="en-CA" dirty="0"/>
              <a:t>Code structure - and beauty </a:t>
            </a:r>
            <a:r>
              <a:rPr lang="en-CA" dirty="0">
                <a:sym typeface="Wingdings" panose="05000000000000000000" pitchFamily="2" charset="2"/>
              </a:rPr>
              <a:t></a:t>
            </a:r>
            <a:endParaRPr lang="en-CA" dirty="0"/>
          </a:p>
        </p:txBody>
      </p:sp>
      <p:pic>
        <p:nvPicPr>
          <p:cNvPr id="11" name="Picture 10">
            <a:extLst>
              <a:ext uri="{FF2B5EF4-FFF2-40B4-BE49-F238E27FC236}">
                <a16:creationId xmlns:a16="http://schemas.microsoft.com/office/drawing/2014/main" id="{60272532-89F8-47DD-98D9-11D16413B164}"/>
              </a:ext>
            </a:extLst>
          </p:cNvPr>
          <p:cNvPicPr>
            <a:picLocks noChangeAspect="1"/>
          </p:cNvPicPr>
          <p:nvPr/>
        </p:nvPicPr>
        <p:blipFill>
          <a:blip r:embed="rId3"/>
          <a:stretch>
            <a:fillRect/>
          </a:stretch>
        </p:blipFill>
        <p:spPr>
          <a:xfrm>
            <a:off x="703806" y="1922114"/>
            <a:ext cx="6783159" cy="4172302"/>
          </a:xfrm>
          <a:prstGeom prst="rect">
            <a:avLst/>
          </a:prstGeom>
        </p:spPr>
      </p:pic>
      <p:sp>
        <p:nvSpPr>
          <p:cNvPr id="16" name="Rectangle 15">
            <a:extLst>
              <a:ext uri="{FF2B5EF4-FFF2-40B4-BE49-F238E27FC236}">
                <a16:creationId xmlns:a16="http://schemas.microsoft.com/office/drawing/2014/main" id="{0CF36BD8-5D6E-4854-82E6-D035161651A6}"/>
              </a:ext>
            </a:extLst>
          </p:cNvPr>
          <p:cNvSpPr/>
          <p:nvPr/>
        </p:nvSpPr>
        <p:spPr>
          <a:xfrm>
            <a:off x="665021" y="1894263"/>
            <a:ext cx="8971221" cy="4258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3" name="Content Placeholder 2">
            <a:extLst>
              <a:ext uri="{FF2B5EF4-FFF2-40B4-BE49-F238E27FC236}">
                <a16:creationId xmlns:a16="http://schemas.microsoft.com/office/drawing/2014/main" id="{06EAF96A-17F6-4E33-91D9-4102B3023DC1}"/>
              </a:ext>
            </a:extLst>
          </p:cNvPr>
          <p:cNvSpPr>
            <a:spLocks noGrp="1"/>
          </p:cNvSpPr>
          <p:nvPr>
            <p:ph idx="1"/>
          </p:nvPr>
        </p:nvSpPr>
        <p:spPr/>
        <p:txBody>
          <a:bodyPr/>
          <a:lstStyle/>
          <a:p>
            <a:r>
              <a:rPr lang="en-CA" dirty="0"/>
              <a:t>R Package styler</a:t>
            </a:r>
          </a:p>
        </p:txBody>
      </p:sp>
      <p:pic>
        <p:nvPicPr>
          <p:cNvPr id="2050" name="Picture 2">
            <a:extLst>
              <a:ext uri="{FF2B5EF4-FFF2-40B4-BE49-F238E27FC236}">
                <a16:creationId xmlns:a16="http://schemas.microsoft.com/office/drawing/2014/main" id="{29997C93-A795-45C8-81B4-4FCBCA98F7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298" y="2818210"/>
            <a:ext cx="4657725" cy="267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92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A446-67E2-4648-B110-D37B3467A9A3}"/>
              </a:ext>
            </a:extLst>
          </p:cNvPr>
          <p:cNvSpPr>
            <a:spLocks noGrp="1"/>
          </p:cNvSpPr>
          <p:nvPr>
            <p:ph type="title"/>
          </p:nvPr>
        </p:nvSpPr>
        <p:spPr/>
        <p:txBody>
          <a:bodyPr/>
          <a:lstStyle/>
          <a:p>
            <a:r>
              <a:rPr lang="en-CA" dirty="0" err="1"/>
              <a:t>Darthpack</a:t>
            </a:r>
            <a:r>
              <a:rPr lang="en-CA" dirty="0"/>
              <a:t> R Package</a:t>
            </a:r>
          </a:p>
        </p:txBody>
      </p:sp>
      <p:sp>
        <p:nvSpPr>
          <p:cNvPr id="3" name="Content Placeholder 2">
            <a:extLst>
              <a:ext uri="{FF2B5EF4-FFF2-40B4-BE49-F238E27FC236}">
                <a16:creationId xmlns:a16="http://schemas.microsoft.com/office/drawing/2014/main" id="{099DA560-159F-4C17-A4BF-903A2415911E}"/>
              </a:ext>
            </a:extLst>
          </p:cNvPr>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9A18E45F-F578-415F-91E0-D06603147CA3}"/>
              </a:ext>
            </a:extLst>
          </p:cNvPr>
          <p:cNvPicPr>
            <a:picLocks noChangeAspect="1"/>
          </p:cNvPicPr>
          <p:nvPr/>
        </p:nvPicPr>
        <p:blipFill rotWithShape="1">
          <a:blip r:embed="rId2"/>
          <a:srcRect l="-326" t="39535" r="326"/>
          <a:stretch/>
        </p:blipFill>
        <p:spPr>
          <a:xfrm>
            <a:off x="676047" y="2890726"/>
            <a:ext cx="7346988" cy="3110024"/>
          </a:xfrm>
          <a:prstGeom prst="rect">
            <a:avLst/>
          </a:prstGeom>
        </p:spPr>
      </p:pic>
    </p:spTree>
    <p:extLst>
      <p:ext uri="{BB962C8B-B14F-4D97-AF65-F5344CB8AC3E}">
        <p14:creationId xmlns:p14="http://schemas.microsoft.com/office/powerpoint/2010/main" val="342850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9</a:t>
            </a:fld>
            <a:endParaRPr lang="en-US"/>
          </a:p>
        </p:txBody>
      </p:sp>
    </p:spTree>
    <p:extLst>
      <p:ext uri="{BB962C8B-B14F-4D97-AF65-F5344CB8AC3E}">
        <p14:creationId xmlns:p14="http://schemas.microsoft.com/office/powerpoint/2010/main" val="1236097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5901</TotalTime>
  <Words>70</Words>
  <Application>Microsoft Office PowerPoint</Application>
  <PresentationFormat>On-screen Show (4:3)</PresentationFormat>
  <Paragraphs>22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Verdana</vt:lpstr>
      <vt:lpstr>ThemeDARTH</vt:lpstr>
      <vt:lpstr>Naming Variables in R </vt:lpstr>
      <vt:lpstr>Resources for today’s talk</vt:lpstr>
      <vt:lpstr>Overview</vt:lpstr>
      <vt:lpstr>Model Structure</vt:lpstr>
      <vt:lpstr>Files structure</vt:lpstr>
      <vt:lpstr>Variable names structure</vt:lpstr>
      <vt:lpstr>Code structure - and beauty </vt:lpstr>
      <vt:lpstr>Darthpack R Package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108</cp:revision>
  <dcterms:created xsi:type="dcterms:W3CDTF">2018-07-06T17:43:18Z</dcterms:created>
  <dcterms:modified xsi:type="dcterms:W3CDTF">2022-12-06T04:44:18Z</dcterms:modified>
</cp:coreProperties>
</file>