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622" r:id="rId2"/>
    <p:sldId id="621" r:id="rId3"/>
    <p:sldId id="630" r:id="rId4"/>
    <p:sldId id="623" r:id="rId5"/>
    <p:sldId id="624" r:id="rId6"/>
    <p:sldId id="642" r:id="rId7"/>
    <p:sldId id="637" r:id="rId8"/>
    <p:sldId id="643" r:id="rId9"/>
    <p:sldId id="641" r:id="rId10"/>
    <p:sldId id="644" r:id="rId11"/>
    <p:sldId id="638" r:id="rId12"/>
    <p:sldId id="639" r:id="rId13"/>
    <p:sldId id="632" r:id="rId14"/>
    <p:sldId id="633"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3284" autoAdjust="0"/>
  </p:normalViewPr>
  <p:slideViewPr>
    <p:cSldViewPr snapToGrid="0">
      <p:cViewPr varScale="1">
        <p:scale>
          <a:sx n="57" d="100"/>
          <a:sy n="57" d="100"/>
        </p:scale>
        <p:origin x="90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EB579-40CB-4787-B284-0CFB497EAD6A}"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D3FFA-1CD6-439E-BD50-5CC7666A3CF7}" type="slidenum">
              <a:rPr lang="en-US" smtClean="0"/>
              <a:t>‹#›</a:t>
            </a:fld>
            <a:endParaRPr lang="en-US"/>
          </a:p>
        </p:txBody>
      </p:sp>
    </p:spTree>
    <p:extLst>
      <p:ext uri="{BB962C8B-B14F-4D97-AF65-F5344CB8AC3E}">
        <p14:creationId xmlns:p14="http://schemas.microsoft.com/office/powerpoint/2010/main" val="34817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248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081850B-F20C-4032-B7AB-033B61453A23}"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978" name="Rectangle 2"/>
          <p:cNvSpPr>
            <a:spLocks noGrp="1" noRot="1" noChangeAspect="1" noChangeArrowheads="1" noTextEdit="1"/>
          </p:cNvSpPr>
          <p:nvPr>
            <p:ph type="sldImg"/>
          </p:nvPr>
        </p:nvSpPr>
        <p:spPr>
          <a:xfrm>
            <a:off x="381000" y="685800"/>
            <a:ext cx="6096000" cy="3429000"/>
          </a:xfrm>
          <a:ln/>
        </p:spPr>
      </p:sp>
      <p:sp>
        <p:nvSpPr>
          <p:cNvPr id="3829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45484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4</a:t>
            </a:fld>
            <a:endParaRPr lang="en-US"/>
          </a:p>
        </p:txBody>
      </p:sp>
    </p:spTree>
    <p:extLst>
      <p:ext uri="{BB962C8B-B14F-4D97-AF65-F5344CB8AC3E}">
        <p14:creationId xmlns:p14="http://schemas.microsoft.com/office/powerpoint/2010/main" val="134128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5</a:t>
            </a:fld>
            <a:endParaRPr lang="en-US"/>
          </a:p>
        </p:txBody>
      </p:sp>
    </p:spTree>
    <p:extLst>
      <p:ext uri="{BB962C8B-B14F-4D97-AF65-F5344CB8AC3E}">
        <p14:creationId xmlns:p14="http://schemas.microsoft.com/office/powerpoint/2010/main" val="3112352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13</a:t>
            </a:fld>
            <a:endParaRPr lang="en-US"/>
          </a:p>
        </p:txBody>
      </p:sp>
    </p:spTree>
    <p:extLst>
      <p:ext uri="{BB962C8B-B14F-4D97-AF65-F5344CB8AC3E}">
        <p14:creationId xmlns:p14="http://schemas.microsoft.com/office/powerpoint/2010/main" val="323712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D3FFA-1CD6-439E-BD50-5CC7666A3CF7}" type="slidenum">
              <a:rPr lang="en-US" smtClean="0"/>
              <a:t>14</a:t>
            </a:fld>
            <a:endParaRPr lang="en-US"/>
          </a:p>
        </p:txBody>
      </p:sp>
    </p:spTree>
    <p:extLst>
      <p:ext uri="{BB962C8B-B14F-4D97-AF65-F5344CB8AC3E}">
        <p14:creationId xmlns:p14="http://schemas.microsoft.com/office/powerpoint/2010/main" val="357769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25D3FFA-1CD6-439E-BD50-5CC7666A3CF7}" type="slidenum">
              <a:rPr lang="en-US" smtClean="0"/>
              <a:t>15</a:t>
            </a:fld>
            <a:endParaRPr lang="en-US"/>
          </a:p>
        </p:txBody>
      </p:sp>
    </p:spTree>
    <p:extLst>
      <p:ext uri="{BB962C8B-B14F-4D97-AF65-F5344CB8AC3E}">
        <p14:creationId xmlns:p14="http://schemas.microsoft.com/office/powerpoint/2010/main" val="3402379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8.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629770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634AAD-AC3C-4F24-B5C0-1761CB9C20B3}" type="datetime1">
              <a:rPr lang="en-US" smtClean="0"/>
              <a:t>12/7/2022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5535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F58B934-03E5-4DEE-840D-354C57FF6DD8}" type="datetime1">
              <a:rPr lang="en-US" smtClean="0"/>
              <a:t>12/7/2022</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4021487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D6EDD-8212-4CC1-A46C-60F2740FE912}" type="datetime1">
              <a:rPr lang="en-US" smtClean="0"/>
              <a:t>12/7/2022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8043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C9A538-5928-443A-B2DD-6EEAA70C9EA3}" type="datetime1">
              <a:rPr lang="en-US" smtClean="0"/>
              <a:t>12/7/2022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69684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F9657FAC-F191-4D41-846F-1D23273BCACE}" type="datetime1">
              <a:rPr lang="en-US" smtClean="0"/>
              <a:t>12/7/2022</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855398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F2BFDEF7-F228-4136-A2A2-5D84383ABA85}" type="datetime1">
              <a:rPr lang="en-US" smtClean="0"/>
              <a:t>12/7/2022</a:t>
            </a:fld>
            <a:endParaRPr lang="en-US"/>
          </a:p>
        </p:txBody>
      </p:sp>
      <p:pic>
        <p:nvPicPr>
          <p:cNvPr id="146" name="Google Shape;146;p21" descr="Image result for website icon white"/>
          <p:cNvPicPr preferRelativeResize="0"/>
          <p:nvPr/>
        </p:nvPicPr>
        <p:blipFill rotWithShape="1">
          <a:blip r:embed="rId2">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r:embed="rId3">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r:embed="rId4">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http://darthworkgroup.com/</a:t>
            </a:r>
            <a:endParaRPr sz="140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r:embed="rId5">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252799996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CD98B2-BE87-44A5-9DF5-DF786278A694}" type="datetime1">
              <a:rPr lang="en-US" smtClean="0"/>
              <a:t>12/7/2022</a:t>
            </a:fld>
            <a:endParaRPr lang="en-US"/>
          </a:p>
        </p:txBody>
      </p:sp>
      <p:pic>
        <p:nvPicPr>
          <p:cNvPr id="10"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Image result for website icon 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Tree>
    <p:extLst>
      <p:ext uri="{BB962C8B-B14F-4D97-AF65-F5344CB8AC3E}">
        <p14:creationId xmlns:p14="http://schemas.microsoft.com/office/powerpoint/2010/main" val="1880690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29206056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737510371"/>
              </p:ext>
            </p:extLst>
          </p:nvPr>
        </p:nvGraphicFramePr>
        <p:xfrm>
          <a:off x="2480501" y="1553344"/>
          <a:ext cx="9711498" cy="329184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t>
                      </a:r>
                      <a:r>
                        <a:rPr lang="en-US" sz="1400" b="1" kern="1200" dirty="0" err="1">
                          <a:solidFill>
                            <a:srgbClr val="FEF8F3"/>
                          </a:solidFill>
                          <a:effectLst/>
                        </a:rPr>
                        <a:t>Alarid-Escudero</a:t>
                      </a:r>
                      <a:r>
                        <a:rPr lang="en-US" sz="1400" b="1" kern="1200" dirty="0">
                          <a:solidFill>
                            <a:srgbClr val="FEF8F3"/>
                          </a:solidFill>
                          <a:effectLst/>
                        </a:rPr>
                        <a:t>,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err="1">
                          <a:solidFill>
                            <a:srgbClr val="FEF8F3"/>
                          </a:solidFill>
                          <a:effectLst/>
                        </a:rPr>
                        <a:t>Hawre</a:t>
                      </a:r>
                      <a:r>
                        <a:rPr lang="nl-NL" sz="1400" b="1" kern="1200" dirty="0">
                          <a:solidFill>
                            <a:srgbClr val="FEF8F3"/>
                          </a:solidFill>
                          <a:effectLst/>
                        </a:rPr>
                        <a:t>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endParaRPr lang="en-GB" sz="1200" dirty="0">
                        <a:solidFill>
                          <a:schemeClr val="bg1"/>
                        </a:solidFill>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Drug Policy Program, Center for Research and Teaching in Economics (CIDE) - CONACyT,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57435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r:embed="rId6"/>
          <a:stretch>
            <a:fillRect/>
          </a:stretch>
        </p:blipFill>
        <p:spPr>
          <a:xfrm>
            <a:off x="322243" y="4980651"/>
            <a:ext cx="948267" cy="901700"/>
          </a:xfrm>
          <a:prstGeom prst="rect">
            <a:avLst/>
          </a:prstGeom>
        </p:spPr>
      </p:pic>
    </p:spTree>
    <p:extLst>
      <p:ext uri="{BB962C8B-B14F-4D97-AF65-F5344CB8AC3E}">
        <p14:creationId xmlns:p14="http://schemas.microsoft.com/office/powerpoint/2010/main" val="75524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FCD08C-45F2-4972-B58E-0165F8DD73B3}" type="datetime1">
              <a:rPr lang="en-US" smtClean="0"/>
              <a:t>12/7/2022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7116456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A92A12-140A-45AD-91E4-8A60410740A7}" type="datetime1">
              <a:rPr lang="en-US" smtClean="0"/>
              <a:t>12/7/2022</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70399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46EDC-9F92-40D0-8564-FB2328CFB04E}" type="datetime1">
              <a:rPr lang="en-US" smtClean="0"/>
              <a:t>12/7/2022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4355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6C3F91-7C8C-4FDC-BEC9-93A5968DD22D}" type="datetime1">
              <a:rPr lang="en-US" smtClean="0"/>
              <a:t>12/7/2022</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252701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ED7B798B-8967-4EDE-918B-8E7C60DB7AA6}" type="datetime1">
              <a:rPr lang="en-US" smtClean="0"/>
              <a:t>12/7/2022</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5819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BCF9E-F679-44BC-9990-211693B5077A}" type="datetime1">
              <a:rPr lang="en-US" smtClean="0"/>
              <a:t>12/7/2022</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0599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F2BFDEF7-F228-4136-A2A2-5D84383ABA85}" type="datetime1">
              <a:rPr lang="en-US" smtClean="0"/>
              <a:t>12/7/2022</a:t>
            </a:fld>
            <a:endParaRPr lang="en-US"/>
          </a:p>
        </p:txBody>
      </p:sp>
    </p:spTree>
    <p:extLst>
      <p:ext uri="{BB962C8B-B14F-4D97-AF65-F5344CB8AC3E}">
        <p14:creationId xmlns:p14="http://schemas.microsoft.com/office/powerpoint/2010/main" val="3031964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hiny.rstudio.com/images/shiny-cheatsheet.pdf"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24224" y="3400425"/>
            <a:ext cx="7308280" cy="2107750"/>
          </a:xfrm>
        </p:spPr>
        <p:txBody>
          <a:bodyPr>
            <a:normAutofit/>
          </a:bodyPr>
          <a:lstStyle/>
          <a:p>
            <a:r>
              <a:rPr lang="en-US" dirty="0"/>
              <a:t>Decision Modeling for Public Health</a:t>
            </a:r>
          </a:p>
          <a:p>
            <a:endParaRPr lang="en-US" dirty="0"/>
          </a:p>
          <a:p>
            <a:r>
              <a:rPr lang="en-US" dirty="0"/>
              <a:t>November 2021</a:t>
            </a:r>
          </a:p>
          <a:p>
            <a:endParaRPr lang="en-US" dirty="0"/>
          </a:p>
        </p:txBody>
      </p:sp>
      <p:sp>
        <p:nvSpPr>
          <p:cNvPr id="4" name="Tijdelijke aanduiding voor dianummer 3"/>
          <p:cNvSpPr>
            <a:spLocks noGrp="1"/>
          </p:cNvSpPr>
          <p:nvPr>
            <p:ph type="sldNum" sz="quarter" idx="12"/>
          </p:nvPr>
        </p:nvSpPr>
        <p:spPr/>
        <p:txBody>
          <a:bodyPr/>
          <a:lstStyle/>
          <a:p>
            <a:fld id="{6F6CFCF5-3E37-0F40-BEC2-1413134B0080}" type="slidenum">
              <a:rPr lang="en-US">
                <a:latin typeface="Verdana"/>
              </a:rPr>
              <a:pPr/>
              <a:t>1</a:t>
            </a:fld>
            <a:endParaRPr lang="en-US">
              <a:latin typeface="Verdana"/>
            </a:endParaRPr>
          </a:p>
        </p:txBody>
      </p:sp>
      <p:sp>
        <p:nvSpPr>
          <p:cNvPr id="2" name="Title 1"/>
          <p:cNvSpPr>
            <a:spLocks noGrp="1"/>
          </p:cNvSpPr>
          <p:nvPr>
            <p:ph type="ctrTitle"/>
          </p:nvPr>
        </p:nvSpPr>
        <p:spPr>
          <a:xfrm>
            <a:off x="3324224" y="800102"/>
            <a:ext cx="7308280" cy="2228849"/>
          </a:xfrm>
        </p:spPr>
        <p:txBody>
          <a:bodyPr anchor="ctr" anchorCtr="0"/>
          <a:lstStyle/>
          <a:p>
            <a:pPr algn="ctr"/>
            <a:r>
              <a:rPr lang="en-US" sz="5000" dirty="0"/>
              <a:t>R Shiny Tutorial</a:t>
            </a:r>
          </a:p>
        </p:txBody>
      </p:sp>
      <p:sp>
        <p:nvSpPr>
          <p:cNvPr id="5" name="Rectangle 4">
            <a:extLst>
              <a:ext uri="{FF2B5EF4-FFF2-40B4-BE49-F238E27FC236}">
                <a16:creationId xmlns:a16="http://schemas.microsoft.com/office/drawing/2014/main" id="{718A6714-AB02-440E-9D80-7D1C5C683B25}"/>
              </a:ext>
            </a:extLst>
          </p:cNvPr>
          <p:cNvSpPr/>
          <p:nvPr/>
        </p:nvSpPr>
        <p:spPr>
          <a:xfrm>
            <a:off x="381223" y="5338911"/>
            <a:ext cx="10920190" cy="123333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3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CD97-DCC3-43BA-9455-5A516F43175E}"/>
              </a:ext>
            </a:extLst>
          </p:cNvPr>
          <p:cNvSpPr>
            <a:spLocks noGrp="1"/>
          </p:cNvSpPr>
          <p:nvPr>
            <p:ph type="title"/>
          </p:nvPr>
        </p:nvSpPr>
        <p:spPr/>
        <p:txBody>
          <a:bodyPr/>
          <a:lstStyle/>
          <a:p>
            <a:r>
              <a:rPr lang="en-US" dirty="0"/>
              <a:t>Shiny R </a:t>
            </a:r>
            <a:r>
              <a:rPr lang="en-US" dirty="0" err="1"/>
              <a:t>CheatSheet</a:t>
            </a:r>
            <a:endParaRPr lang="en-US" dirty="0"/>
          </a:p>
        </p:txBody>
      </p:sp>
      <p:sp>
        <p:nvSpPr>
          <p:cNvPr id="3" name="Content Placeholder 2">
            <a:extLst>
              <a:ext uri="{FF2B5EF4-FFF2-40B4-BE49-F238E27FC236}">
                <a16:creationId xmlns:a16="http://schemas.microsoft.com/office/drawing/2014/main" id="{4FA62622-E624-43B2-AF16-30DF65A79BDC}"/>
              </a:ext>
            </a:extLst>
          </p:cNvPr>
          <p:cNvSpPr>
            <a:spLocks noGrp="1"/>
          </p:cNvSpPr>
          <p:nvPr>
            <p:ph idx="1"/>
          </p:nvPr>
        </p:nvSpPr>
        <p:spPr>
          <a:xfrm>
            <a:off x="2237132" y="1205366"/>
            <a:ext cx="7620000" cy="4983162"/>
          </a:xfrm>
        </p:spPr>
        <p:txBody>
          <a:bodyPr/>
          <a:lstStyle/>
          <a:p>
            <a:pPr marL="411480" lvl="1" indent="0">
              <a:buNone/>
            </a:pPr>
            <a:endParaRPr lang="en-US" dirty="0"/>
          </a:p>
          <a:p>
            <a:pPr marL="411480" lvl="1" indent="0">
              <a:buNone/>
            </a:pPr>
            <a:r>
              <a:rPr lang="en-US" dirty="0"/>
              <a:t>https://github.com/rstudio/cheatsheets/raw/master/shiny.pdf</a:t>
            </a:r>
          </a:p>
          <a:p>
            <a:endParaRPr lang="en-US" dirty="0"/>
          </a:p>
        </p:txBody>
      </p:sp>
      <p:sp>
        <p:nvSpPr>
          <p:cNvPr id="4" name="Slide Number Placeholder 3">
            <a:extLst>
              <a:ext uri="{FF2B5EF4-FFF2-40B4-BE49-F238E27FC236}">
                <a16:creationId xmlns:a16="http://schemas.microsoft.com/office/drawing/2014/main" id="{D29F54AD-1019-4F2C-953C-EDD6796D5C1D}"/>
              </a:ext>
            </a:extLst>
          </p:cNvPr>
          <p:cNvSpPr>
            <a:spLocks noGrp="1"/>
          </p:cNvSpPr>
          <p:nvPr>
            <p:ph type="sldNum" sz="quarter" idx="12"/>
          </p:nvPr>
        </p:nvSpPr>
        <p:spPr/>
        <p:txBody>
          <a:bodyPr/>
          <a:lstStyle/>
          <a:p>
            <a:fld id="{0798D939-2D9E-2142-A80A-FFDECD1E5A9B}" type="slidenum">
              <a:rPr lang="en-US" smtClean="0"/>
              <a:t>10</a:t>
            </a:fld>
            <a:endParaRPr lang="en-US"/>
          </a:p>
        </p:txBody>
      </p:sp>
      <p:pic>
        <p:nvPicPr>
          <p:cNvPr id="5" name="Picture 4">
            <a:extLst>
              <a:ext uri="{FF2B5EF4-FFF2-40B4-BE49-F238E27FC236}">
                <a16:creationId xmlns:a16="http://schemas.microsoft.com/office/drawing/2014/main" id="{457CE85E-8C1C-4906-B4E2-04551F7271F4}"/>
              </a:ext>
            </a:extLst>
          </p:cNvPr>
          <p:cNvPicPr>
            <a:picLocks noChangeAspect="1"/>
          </p:cNvPicPr>
          <p:nvPr/>
        </p:nvPicPr>
        <p:blipFill>
          <a:blip r:embed="rId2"/>
          <a:stretch>
            <a:fillRect/>
          </a:stretch>
        </p:blipFill>
        <p:spPr>
          <a:xfrm>
            <a:off x="3965122" y="2247995"/>
            <a:ext cx="6589068" cy="4560760"/>
          </a:xfrm>
          <a:prstGeom prst="rect">
            <a:avLst/>
          </a:prstGeom>
        </p:spPr>
      </p:pic>
    </p:spTree>
    <p:extLst>
      <p:ext uri="{BB962C8B-B14F-4D97-AF65-F5344CB8AC3E}">
        <p14:creationId xmlns:p14="http://schemas.microsoft.com/office/powerpoint/2010/main" val="2962812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9886D-E2B1-4DA9-82AF-B4D60D0DAA5A}"/>
              </a:ext>
            </a:extLst>
          </p:cNvPr>
          <p:cNvSpPr>
            <a:spLocks noGrp="1"/>
          </p:cNvSpPr>
          <p:nvPr>
            <p:ph type="title"/>
          </p:nvPr>
        </p:nvSpPr>
        <p:spPr/>
        <p:txBody>
          <a:bodyPr/>
          <a:lstStyle/>
          <a:p>
            <a:r>
              <a:rPr lang="en-US" dirty="0"/>
              <a:t>CSS and Shiny	</a:t>
            </a:r>
          </a:p>
        </p:txBody>
      </p:sp>
      <p:sp>
        <p:nvSpPr>
          <p:cNvPr id="3" name="Content Placeholder 2">
            <a:extLst>
              <a:ext uri="{FF2B5EF4-FFF2-40B4-BE49-F238E27FC236}">
                <a16:creationId xmlns:a16="http://schemas.microsoft.com/office/drawing/2014/main" id="{BEE2D65E-57BC-4905-B9E3-AC54349233BB}"/>
              </a:ext>
            </a:extLst>
          </p:cNvPr>
          <p:cNvSpPr>
            <a:spLocks noGrp="1"/>
          </p:cNvSpPr>
          <p:nvPr>
            <p:ph idx="1"/>
          </p:nvPr>
        </p:nvSpPr>
        <p:spPr/>
        <p:txBody>
          <a:bodyPr/>
          <a:lstStyle/>
          <a:p>
            <a:r>
              <a:rPr lang="en-US" dirty="0"/>
              <a:t>(Strictly speaking) no need for HTML / CCS			</a:t>
            </a:r>
          </a:p>
          <a:p>
            <a:pPr marL="114300" indent="0">
              <a:buNone/>
            </a:pPr>
            <a:r>
              <a:rPr lang="en-US" dirty="0"/>
              <a:t>			BUT </a:t>
            </a:r>
          </a:p>
          <a:p>
            <a:endParaRPr lang="en-US" dirty="0"/>
          </a:p>
          <a:p>
            <a:endParaRPr lang="en-US" dirty="0"/>
          </a:p>
        </p:txBody>
      </p:sp>
      <p:sp>
        <p:nvSpPr>
          <p:cNvPr id="4" name="Slide Number Placeholder 3">
            <a:extLst>
              <a:ext uri="{FF2B5EF4-FFF2-40B4-BE49-F238E27FC236}">
                <a16:creationId xmlns:a16="http://schemas.microsoft.com/office/drawing/2014/main" id="{670D74E7-D448-453F-BC74-4A15316DAEE1}"/>
              </a:ext>
            </a:extLst>
          </p:cNvPr>
          <p:cNvSpPr>
            <a:spLocks noGrp="1"/>
          </p:cNvSpPr>
          <p:nvPr>
            <p:ph type="sldNum" sz="quarter" idx="12"/>
          </p:nvPr>
        </p:nvSpPr>
        <p:spPr/>
        <p:txBody>
          <a:bodyPr/>
          <a:lstStyle/>
          <a:p>
            <a:fld id="{0798D939-2D9E-2142-A80A-FFDECD1E5A9B}" type="slidenum">
              <a:rPr lang="en-US" smtClean="0"/>
              <a:t>11</a:t>
            </a:fld>
            <a:endParaRPr lang="en-US"/>
          </a:p>
        </p:txBody>
      </p:sp>
      <p:pic>
        <p:nvPicPr>
          <p:cNvPr id="47108" name="Picture 4" descr="You are the CSS to my HTML&quot; Greeting Card by DuzeKubki | Redbubble">
            <a:extLst>
              <a:ext uri="{FF2B5EF4-FFF2-40B4-BE49-F238E27FC236}">
                <a16:creationId xmlns:a16="http://schemas.microsoft.com/office/drawing/2014/main" id="{E1D07FCA-AE6B-4E38-B10B-1CB31A5CCA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641" t="33885" r="1223" b="34865"/>
          <a:stretch/>
        </p:blipFill>
        <p:spPr bwMode="auto">
          <a:xfrm>
            <a:off x="2587867" y="2914082"/>
            <a:ext cx="4737463" cy="2526280"/>
          </a:xfrm>
          <a:prstGeom prst="rect">
            <a:avLst/>
          </a:prstGeom>
          <a:noFill/>
          <a:extLst>
            <a:ext uri="{909E8E84-426E-40DD-AFC4-6F175D3DCCD1}">
              <a14:hiddenFill xmlns:a14="http://schemas.microsoft.com/office/drawing/2010/main">
                <a:solidFill>
                  <a:srgbClr val="FFFFFF"/>
                </a:solidFill>
              </a14:hiddenFill>
            </a:ext>
          </a:extLst>
        </p:spPr>
      </p:pic>
      <p:pic>
        <p:nvPicPr>
          <p:cNvPr id="47106" name="Picture 2" descr="You are the CSS to my HTML Art Print by horwathlaszlo | Society6">
            <a:extLst>
              <a:ext uri="{FF2B5EF4-FFF2-40B4-BE49-F238E27FC236}">
                <a16:creationId xmlns:a16="http://schemas.microsoft.com/office/drawing/2014/main" id="{257BAE07-1288-4431-B053-D049D55E0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049" y="256063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BBCCF3F-E4DE-4D53-BDA6-5A9D284B9A8B}"/>
              </a:ext>
            </a:extLst>
          </p:cNvPr>
          <p:cNvPicPr>
            <a:picLocks noChangeAspect="1"/>
          </p:cNvPicPr>
          <p:nvPr/>
        </p:nvPicPr>
        <p:blipFill>
          <a:blip r:embed="rId4"/>
          <a:stretch>
            <a:fillRect/>
          </a:stretch>
        </p:blipFill>
        <p:spPr>
          <a:xfrm>
            <a:off x="5888336" y="4673853"/>
            <a:ext cx="3939232" cy="2160224"/>
          </a:xfrm>
          <a:prstGeom prst="rect">
            <a:avLst/>
          </a:prstGeom>
        </p:spPr>
      </p:pic>
    </p:spTree>
    <p:extLst>
      <p:ext uri="{BB962C8B-B14F-4D97-AF65-F5344CB8AC3E}">
        <p14:creationId xmlns:p14="http://schemas.microsoft.com/office/powerpoint/2010/main" val="360019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71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109D99-DD7F-4E0B-B252-ED9206BB157F}"/>
              </a:ext>
            </a:extLst>
          </p:cNvPr>
          <p:cNvSpPr>
            <a:spLocks noGrp="1"/>
          </p:cNvSpPr>
          <p:nvPr>
            <p:ph type="sldNum" sz="quarter" idx="12"/>
          </p:nvPr>
        </p:nvSpPr>
        <p:spPr/>
        <p:txBody>
          <a:bodyPr/>
          <a:lstStyle/>
          <a:p>
            <a:fld id="{0798D939-2D9E-2142-A80A-FFDECD1E5A9B}" type="slidenum">
              <a:rPr lang="en-US" smtClean="0"/>
              <a:t>12</a:t>
            </a:fld>
            <a:endParaRPr lang="en-US"/>
          </a:p>
        </p:txBody>
      </p:sp>
      <p:pic>
        <p:nvPicPr>
          <p:cNvPr id="48130" name="Picture 2">
            <a:extLst>
              <a:ext uri="{FF2B5EF4-FFF2-40B4-BE49-F238E27FC236}">
                <a16:creationId xmlns:a16="http://schemas.microsoft.com/office/drawing/2014/main" id="{F6FB9DEE-40D1-4AC5-9510-5A47B19FA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07" r="9532"/>
          <a:stretch/>
        </p:blipFill>
        <p:spPr bwMode="auto">
          <a:xfrm>
            <a:off x="2696096" y="1152633"/>
            <a:ext cx="7725724" cy="561025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12B8FAC-98A8-4FE5-B856-CC6DF70752ED}"/>
              </a:ext>
            </a:extLst>
          </p:cNvPr>
          <p:cNvSpPr>
            <a:spLocks noGrp="1"/>
          </p:cNvSpPr>
          <p:nvPr>
            <p:ph type="title"/>
          </p:nvPr>
        </p:nvSpPr>
        <p:spPr>
          <a:xfrm>
            <a:off x="2363788" y="274638"/>
            <a:ext cx="7620000" cy="1143000"/>
          </a:xfrm>
        </p:spPr>
        <p:txBody>
          <a:bodyPr/>
          <a:lstStyle/>
          <a:p>
            <a:r>
              <a:rPr lang="en-US" dirty="0"/>
              <a:t>CSS and Shiny	</a:t>
            </a:r>
          </a:p>
        </p:txBody>
      </p:sp>
    </p:spTree>
    <p:extLst>
      <p:ext uri="{BB962C8B-B14F-4D97-AF65-F5344CB8AC3E}">
        <p14:creationId xmlns:p14="http://schemas.microsoft.com/office/powerpoint/2010/main" val="295874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9335A-50A5-410A-AEDF-E652FC52A5DB}"/>
              </a:ext>
            </a:extLst>
          </p:cNvPr>
          <p:cNvSpPr>
            <a:spLocks noGrp="1"/>
          </p:cNvSpPr>
          <p:nvPr>
            <p:ph type="title"/>
          </p:nvPr>
        </p:nvSpPr>
        <p:spPr/>
        <p:txBody>
          <a:bodyPr/>
          <a:lstStyle/>
          <a:p>
            <a:r>
              <a:rPr lang="en-US" dirty="0"/>
              <a:t>Reaching a wider audience</a:t>
            </a:r>
          </a:p>
        </p:txBody>
      </p:sp>
      <p:sp>
        <p:nvSpPr>
          <p:cNvPr id="4" name="Slide Number Placeholder 3">
            <a:extLst>
              <a:ext uri="{FF2B5EF4-FFF2-40B4-BE49-F238E27FC236}">
                <a16:creationId xmlns:a16="http://schemas.microsoft.com/office/drawing/2014/main" id="{839FD264-BADB-4F77-9192-BD7BC49B1F6B}"/>
              </a:ext>
            </a:extLst>
          </p:cNvPr>
          <p:cNvSpPr>
            <a:spLocks noGrp="1"/>
          </p:cNvSpPr>
          <p:nvPr>
            <p:ph type="sldNum" sz="quarter" idx="12"/>
          </p:nvPr>
        </p:nvSpPr>
        <p:spPr/>
        <p:txBody>
          <a:bodyPr/>
          <a:lstStyle/>
          <a:p>
            <a:fld id="{0798D939-2D9E-2142-A80A-FFDECD1E5A9B}" type="slidenum">
              <a:rPr lang="en-US" smtClean="0"/>
              <a:t>13</a:t>
            </a:fld>
            <a:endParaRPr lang="en-US"/>
          </a:p>
        </p:txBody>
      </p:sp>
      <p:pic>
        <p:nvPicPr>
          <p:cNvPr id="5" name="Content Placeholder 4">
            <a:extLst>
              <a:ext uri="{FF2B5EF4-FFF2-40B4-BE49-F238E27FC236}">
                <a16:creationId xmlns:a16="http://schemas.microsoft.com/office/drawing/2014/main" id="{7C086BE7-4842-47DE-B083-0BC8BF40CA29}"/>
              </a:ext>
            </a:extLst>
          </p:cNvPr>
          <p:cNvPicPr>
            <a:picLocks noGrp="1" noChangeAspect="1"/>
          </p:cNvPicPr>
          <p:nvPr>
            <p:ph idx="1"/>
          </p:nvPr>
        </p:nvPicPr>
        <p:blipFill>
          <a:blip r:embed="rId3"/>
          <a:stretch>
            <a:fillRect/>
          </a:stretch>
        </p:blipFill>
        <p:spPr>
          <a:xfrm>
            <a:off x="1120576" y="1417638"/>
            <a:ext cx="6984207" cy="4983162"/>
          </a:xfrm>
          <a:prstGeom prst="rect">
            <a:avLst/>
          </a:prstGeom>
        </p:spPr>
      </p:pic>
    </p:spTree>
    <p:extLst>
      <p:ext uri="{BB962C8B-B14F-4D97-AF65-F5344CB8AC3E}">
        <p14:creationId xmlns:p14="http://schemas.microsoft.com/office/powerpoint/2010/main" val="24203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4000-7750-4C75-A309-F41AEE70790A}"/>
              </a:ext>
            </a:extLst>
          </p:cNvPr>
          <p:cNvSpPr>
            <a:spLocks noGrp="1"/>
          </p:cNvSpPr>
          <p:nvPr>
            <p:ph type="title"/>
          </p:nvPr>
        </p:nvSpPr>
        <p:spPr/>
        <p:txBody>
          <a:bodyPr/>
          <a:lstStyle/>
          <a:p>
            <a:r>
              <a:rPr lang="en-US" dirty="0"/>
              <a:t>Final Notes</a:t>
            </a:r>
          </a:p>
        </p:txBody>
      </p:sp>
      <p:sp>
        <p:nvSpPr>
          <p:cNvPr id="3" name="Content Placeholder 2">
            <a:extLst>
              <a:ext uri="{FF2B5EF4-FFF2-40B4-BE49-F238E27FC236}">
                <a16:creationId xmlns:a16="http://schemas.microsoft.com/office/drawing/2014/main" id="{B9876600-1A4B-4864-8F01-FCA521B2C7DA}"/>
              </a:ext>
            </a:extLst>
          </p:cNvPr>
          <p:cNvSpPr>
            <a:spLocks noGrp="1"/>
          </p:cNvSpPr>
          <p:nvPr>
            <p:ph idx="1"/>
          </p:nvPr>
        </p:nvSpPr>
        <p:spPr/>
        <p:txBody>
          <a:bodyPr/>
          <a:lstStyle/>
          <a:p>
            <a:r>
              <a:rPr lang="en-US" dirty="0"/>
              <a:t>Useful resources for further learning:</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https://shiny.rstudio.com/tutorial/</a:t>
            </a:r>
          </a:p>
          <a:p>
            <a:pPr lvl="1"/>
            <a:r>
              <a:rPr lang="en-US" sz="1800" dirty="0">
                <a:solidFill>
                  <a:schemeClr val="accent1"/>
                </a:solidFill>
                <a:hlinkClick r:id="rId3">
                  <a:extLst>
                    <a:ext uri="{A12FA001-AC4F-418D-AE19-62706E023703}">
                      <ahyp:hlinkClr xmlns:ahyp="http://schemas.microsoft.com/office/drawing/2018/hyperlinkcolor" val="tx"/>
                    </a:ext>
                  </a:extLst>
                </a:hlinkClick>
              </a:rPr>
              <a:t>https://shiny.rstudio.com/images/shiny-cheatsheet.pdf</a:t>
            </a:r>
            <a:endParaRPr lang="en-US" sz="1800" dirty="0">
              <a:solidFill>
                <a:schemeClr val="accent1"/>
              </a:solidFill>
              <a:latin typeface="Calibri" panose="020F0502020204030204" pitchFamily="34" charset="0"/>
              <a:ea typeface="Malgun Gothic" panose="020B0503020000020004" pitchFamily="34" charset="-127"/>
              <a:cs typeface="Times New Roman" panose="02020603050405020304" pitchFamily="18" charset="0"/>
            </a:endParaRPr>
          </a:p>
          <a:p>
            <a:pPr lvl="1"/>
            <a:endParaRPr lang="en-US" dirty="0"/>
          </a:p>
          <a:p>
            <a:r>
              <a:rPr lang="en-US" dirty="0"/>
              <a:t>Practice making Shiny apps for your own analyses</a:t>
            </a:r>
          </a:p>
          <a:p>
            <a:pPr lvl="1"/>
            <a:r>
              <a:rPr lang="en-US" i="1" dirty="0">
                <a:solidFill>
                  <a:schemeClr val="accent1"/>
                </a:solidFill>
              </a:rPr>
              <a:t>Start with the template provided</a:t>
            </a:r>
          </a:p>
          <a:p>
            <a:pPr lvl="1"/>
            <a:r>
              <a:rPr lang="en-US" i="1" dirty="0">
                <a:solidFill>
                  <a:schemeClr val="accent1"/>
                </a:solidFill>
              </a:rPr>
              <a:t>Figure out which input/output functions you will need to use by looking at the Shiny cheat-sheet</a:t>
            </a:r>
          </a:p>
          <a:p>
            <a:pPr lvl="1"/>
            <a:r>
              <a:rPr lang="en-US" i="1" dirty="0">
                <a:solidFill>
                  <a:schemeClr val="accent1"/>
                </a:solidFill>
              </a:rPr>
              <a:t>Troubleshoot with the help of the shiny package help documentation (e.g. by typing “?</a:t>
            </a:r>
            <a:r>
              <a:rPr lang="en-US" i="1" dirty="0" err="1">
                <a:solidFill>
                  <a:schemeClr val="accent1"/>
                </a:solidFill>
              </a:rPr>
              <a:t>renderPlot</a:t>
            </a:r>
            <a:r>
              <a:rPr lang="en-US" i="1" dirty="0">
                <a:solidFill>
                  <a:schemeClr val="accent1"/>
                </a:solidFill>
              </a:rPr>
              <a:t>” into the R console after loading the package)</a:t>
            </a:r>
          </a:p>
        </p:txBody>
      </p:sp>
      <p:sp>
        <p:nvSpPr>
          <p:cNvPr id="4" name="Slide Number Placeholder 3">
            <a:extLst>
              <a:ext uri="{FF2B5EF4-FFF2-40B4-BE49-F238E27FC236}">
                <a16:creationId xmlns:a16="http://schemas.microsoft.com/office/drawing/2014/main" id="{E5A97925-2D12-403C-8AC5-0F7F01E3AED6}"/>
              </a:ext>
            </a:extLst>
          </p:cNvPr>
          <p:cNvSpPr>
            <a:spLocks noGrp="1"/>
          </p:cNvSpPr>
          <p:nvPr>
            <p:ph type="sldNum" sz="quarter" idx="12"/>
          </p:nvPr>
        </p:nvSpPr>
        <p:spPr/>
        <p:txBody>
          <a:bodyPr/>
          <a:lstStyle/>
          <a:p>
            <a:fld id="{0798D939-2D9E-2142-A80A-FFDECD1E5A9B}" type="slidenum">
              <a:rPr lang="en-US" smtClean="0"/>
              <a:t>14</a:t>
            </a:fld>
            <a:endParaRPr lang="en-US"/>
          </a:p>
        </p:txBody>
      </p:sp>
    </p:spTree>
    <p:extLst>
      <p:ext uri="{BB962C8B-B14F-4D97-AF65-F5344CB8AC3E}">
        <p14:creationId xmlns:p14="http://schemas.microsoft.com/office/powerpoint/2010/main" val="102024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6F6CFCF5-3E37-0F40-BEC2-1413134B0080}" type="slidenum">
              <a:rPr lang="en-US" smtClean="0"/>
              <a:t>15</a:t>
            </a:fld>
            <a:endParaRPr lang="en-US"/>
          </a:p>
        </p:txBody>
      </p:sp>
    </p:spTree>
    <p:extLst>
      <p:ext uri="{BB962C8B-B14F-4D97-AF65-F5344CB8AC3E}">
        <p14:creationId xmlns:p14="http://schemas.microsoft.com/office/powerpoint/2010/main" val="123609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r>
              <a:rPr lang="en-US" altLang="en-US" dirty="0"/>
              <a:t>Overview</a:t>
            </a:r>
          </a:p>
        </p:txBody>
      </p:sp>
      <p:sp>
        <p:nvSpPr>
          <p:cNvPr id="381955" name="Rectangle 3"/>
          <p:cNvSpPr>
            <a:spLocks noGrp="1" noChangeArrowheads="1"/>
          </p:cNvSpPr>
          <p:nvPr>
            <p:ph idx="1"/>
          </p:nvPr>
        </p:nvSpPr>
        <p:spPr/>
        <p:txBody>
          <a:bodyPr>
            <a:normAutofit/>
          </a:bodyPr>
          <a:lstStyle/>
          <a:p>
            <a:pPr>
              <a:lnSpc>
                <a:spcPct val="95000"/>
              </a:lnSpc>
              <a:spcBef>
                <a:spcPct val="10000"/>
              </a:spcBef>
              <a:spcAft>
                <a:spcPts val="1200"/>
              </a:spcAft>
            </a:pPr>
            <a:r>
              <a:rPr lang="en-US" dirty="0">
                <a:cs typeface="Times New Roman" pitchFamily="18" charset="0"/>
              </a:rPr>
              <a:t>Introduction to Shiny</a:t>
            </a:r>
          </a:p>
          <a:p>
            <a:pPr lvl="1">
              <a:lnSpc>
                <a:spcPct val="95000"/>
              </a:lnSpc>
              <a:spcBef>
                <a:spcPct val="10000"/>
              </a:spcBef>
              <a:spcAft>
                <a:spcPts val="1200"/>
              </a:spcAft>
            </a:pPr>
            <a:r>
              <a:rPr lang="en-US" i="1" dirty="0">
                <a:solidFill>
                  <a:schemeClr val="accent1"/>
                </a:solidFill>
                <a:cs typeface="Times New Roman" pitchFamily="18" charset="0"/>
              </a:rPr>
              <a:t>What is it and why should you use it?</a:t>
            </a:r>
          </a:p>
          <a:p>
            <a:pPr>
              <a:lnSpc>
                <a:spcPct val="95000"/>
              </a:lnSpc>
              <a:spcBef>
                <a:spcPct val="10000"/>
              </a:spcBef>
              <a:spcAft>
                <a:spcPts val="1200"/>
              </a:spcAft>
            </a:pPr>
            <a:r>
              <a:rPr lang="en-US" dirty="0">
                <a:cs typeface="Times New Roman" pitchFamily="18" charset="0"/>
              </a:rPr>
              <a:t>How to make a Shiny app</a:t>
            </a:r>
          </a:p>
          <a:p>
            <a:pPr lvl="1">
              <a:lnSpc>
                <a:spcPct val="95000"/>
              </a:lnSpc>
              <a:spcBef>
                <a:spcPct val="10000"/>
              </a:spcBef>
              <a:spcAft>
                <a:spcPts val="1200"/>
              </a:spcAft>
            </a:pPr>
            <a:r>
              <a:rPr lang="en-US" i="1" dirty="0">
                <a:solidFill>
                  <a:schemeClr val="accent1"/>
                </a:solidFill>
                <a:cs typeface="Times New Roman" pitchFamily="18" charset="0"/>
              </a:rPr>
              <a:t>Start from a template</a:t>
            </a:r>
          </a:p>
          <a:p>
            <a:pPr lvl="1">
              <a:lnSpc>
                <a:spcPct val="95000"/>
              </a:lnSpc>
              <a:spcBef>
                <a:spcPct val="10000"/>
              </a:spcBef>
              <a:spcAft>
                <a:spcPts val="1200"/>
              </a:spcAft>
            </a:pPr>
            <a:r>
              <a:rPr lang="en-US" i="1" dirty="0">
                <a:solidFill>
                  <a:schemeClr val="accent1"/>
                </a:solidFill>
                <a:cs typeface="Times New Roman" pitchFamily="18" charset="0"/>
              </a:rPr>
              <a:t>Walkthrough the creation of a relatively simple example</a:t>
            </a:r>
          </a:p>
        </p:txBody>
      </p:sp>
      <p:sp>
        <p:nvSpPr>
          <p:cNvPr id="2" name="Slide Number Placeholder 1"/>
          <p:cNvSpPr>
            <a:spLocks noGrp="1"/>
          </p:cNvSpPr>
          <p:nvPr>
            <p:ph type="sldNum" sz="quarter" idx="12"/>
          </p:nvPr>
        </p:nvSpPr>
        <p:spPr/>
        <p:txBody>
          <a:bodyPr/>
          <a:lstStyle/>
          <a:p>
            <a:fld id="{0798D939-2D9E-2142-A80A-FFDECD1E5A9B}" type="slidenum">
              <a:rPr lang="en-US">
                <a:latin typeface="Verdana"/>
              </a:rPr>
              <a:pPr/>
              <a:t>2</a:t>
            </a:fld>
            <a:endParaRPr lang="en-US">
              <a:latin typeface="Verdana"/>
            </a:endParaRPr>
          </a:p>
        </p:txBody>
      </p:sp>
    </p:spTree>
    <p:extLst>
      <p:ext uri="{BB962C8B-B14F-4D97-AF65-F5344CB8AC3E}">
        <p14:creationId xmlns:p14="http://schemas.microsoft.com/office/powerpoint/2010/main" val="35626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9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9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9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9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FA4D-427D-4A45-93F8-6D9A5BA8CB21}"/>
              </a:ext>
            </a:extLst>
          </p:cNvPr>
          <p:cNvSpPr>
            <a:spLocks noGrp="1"/>
          </p:cNvSpPr>
          <p:nvPr>
            <p:ph type="title"/>
          </p:nvPr>
        </p:nvSpPr>
        <p:spPr/>
        <p:txBody>
          <a:bodyPr/>
          <a:lstStyle/>
          <a:p>
            <a:r>
              <a:rPr lang="en-US" dirty="0"/>
              <a:t>What is R Shiny</a:t>
            </a:r>
          </a:p>
        </p:txBody>
      </p:sp>
      <p:sp>
        <p:nvSpPr>
          <p:cNvPr id="3" name="Content Placeholder 2">
            <a:extLst>
              <a:ext uri="{FF2B5EF4-FFF2-40B4-BE49-F238E27FC236}">
                <a16:creationId xmlns:a16="http://schemas.microsoft.com/office/drawing/2014/main" id="{A3361A21-E81B-4C48-876C-FE9C2164B613}"/>
              </a:ext>
            </a:extLst>
          </p:cNvPr>
          <p:cNvSpPr>
            <a:spLocks noGrp="1"/>
          </p:cNvSpPr>
          <p:nvPr>
            <p:ph idx="1"/>
          </p:nvPr>
        </p:nvSpPr>
        <p:spPr/>
        <p:txBody>
          <a:bodyPr/>
          <a:lstStyle/>
          <a:p>
            <a:r>
              <a:rPr lang="en-US" dirty="0">
                <a:solidFill>
                  <a:srgbClr val="000000"/>
                </a:solidFill>
                <a:latin typeface="open sans"/>
              </a:rPr>
              <a:t>T</a:t>
            </a:r>
            <a:r>
              <a:rPr lang="en-US" b="0" i="0" dirty="0">
                <a:solidFill>
                  <a:srgbClr val="000000"/>
                </a:solidFill>
                <a:effectLst/>
                <a:latin typeface="open sans"/>
              </a:rPr>
              <a:t>ool to build simple interactive Web-based interfaces for R scripts</a:t>
            </a:r>
          </a:p>
          <a:p>
            <a:endParaRPr lang="en-US" b="0" i="0" dirty="0">
              <a:solidFill>
                <a:srgbClr val="000000"/>
              </a:solidFill>
              <a:effectLst/>
              <a:latin typeface="open sans"/>
            </a:endParaRPr>
          </a:p>
          <a:p>
            <a:r>
              <a:rPr lang="en-US" b="0" i="0" dirty="0">
                <a:solidFill>
                  <a:srgbClr val="000000"/>
                </a:solidFill>
                <a:effectLst/>
                <a:latin typeface="open sans"/>
              </a:rPr>
              <a:t>Developed in 2012 by </a:t>
            </a:r>
            <a:r>
              <a:rPr lang="en-US" b="0" i="0" dirty="0" err="1">
                <a:solidFill>
                  <a:srgbClr val="000000"/>
                </a:solidFill>
                <a:effectLst/>
                <a:latin typeface="open sans"/>
              </a:rPr>
              <a:t>Rstudio</a:t>
            </a:r>
            <a:r>
              <a:rPr lang="en-US" b="0" i="0" dirty="0">
                <a:solidFill>
                  <a:srgbClr val="000000"/>
                </a:solidFill>
                <a:effectLst/>
                <a:latin typeface="open sans"/>
              </a:rPr>
              <a:t> – comes with the basic </a:t>
            </a:r>
            <a:r>
              <a:rPr lang="en-US" b="0" i="0" dirty="0" err="1">
                <a:solidFill>
                  <a:srgbClr val="000000"/>
                </a:solidFill>
                <a:effectLst/>
                <a:latin typeface="open sans"/>
              </a:rPr>
              <a:t>Rstudio</a:t>
            </a:r>
            <a:r>
              <a:rPr lang="en-US" b="0" i="0" dirty="0">
                <a:solidFill>
                  <a:srgbClr val="000000"/>
                </a:solidFill>
                <a:effectLst/>
                <a:latin typeface="open sans"/>
              </a:rPr>
              <a:t> version</a:t>
            </a:r>
          </a:p>
          <a:p>
            <a:endParaRPr lang="en-US" dirty="0">
              <a:solidFill>
                <a:srgbClr val="000000"/>
              </a:solidFill>
              <a:latin typeface="open sans"/>
            </a:endParaRPr>
          </a:p>
          <a:p>
            <a:r>
              <a:rPr lang="en-US" dirty="0">
                <a:solidFill>
                  <a:srgbClr val="000000"/>
                </a:solidFill>
                <a:latin typeface="open sans"/>
              </a:rPr>
              <a:t>More info: shiny.rstudio.com</a:t>
            </a:r>
            <a:endParaRPr lang="en-US" b="0" i="0" dirty="0">
              <a:solidFill>
                <a:srgbClr val="000000"/>
              </a:solidFill>
              <a:effectLst/>
              <a:latin typeface="open sans"/>
            </a:endParaRPr>
          </a:p>
          <a:p>
            <a:endParaRPr lang="en-US" dirty="0">
              <a:solidFill>
                <a:srgbClr val="000000"/>
              </a:solidFill>
              <a:latin typeface="open sans"/>
            </a:endParaRPr>
          </a:p>
          <a:p>
            <a:r>
              <a:rPr lang="en-US" dirty="0">
                <a:solidFill>
                  <a:srgbClr val="000000"/>
                </a:solidFill>
                <a:latin typeface="open sans"/>
              </a:rPr>
              <a:t>Built entirely using R code  with Java on the back end</a:t>
            </a:r>
          </a:p>
          <a:p>
            <a:endParaRPr lang="en-US" dirty="0">
              <a:latin typeface="open sans"/>
            </a:endParaRPr>
          </a:p>
          <a:p>
            <a:r>
              <a:rPr lang="en-US" dirty="0">
                <a:latin typeface="open sans"/>
              </a:rPr>
              <a:t>Apps can also be deployed locally as opposed to the Web</a:t>
            </a:r>
          </a:p>
          <a:p>
            <a:endParaRPr lang="en-US" dirty="0">
              <a:latin typeface="open sans"/>
            </a:endParaRPr>
          </a:p>
        </p:txBody>
      </p:sp>
      <p:sp>
        <p:nvSpPr>
          <p:cNvPr id="4" name="Slide Number Placeholder 3">
            <a:extLst>
              <a:ext uri="{FF2B5EF4-FFF2-40B4-BE49-F238E27FC236}">
                <a16:creationId xmlns:a16="http://schemas.microsoft.com/office/drawing/2014/main" id="{E553B508-AC7B-44B1-A8ED-49E3842B041A}"/>
              </a:ext>
            </a:extLst>
          </p:cNvPr>
          <p:cNvSpPr>
            <a:spLocks noGrp="1"/>
          </p:cNvSpPr>
          <p:nvPr>
            <p:ph type="sldNum" sz="quarter" idx="12"/>
          </p:nvPr>
        </p:nvSpPr>
        <p:spPr/>
        <p:txBody>
          <a:bodyPr/>
          <a:lstStyle/>
          <a:p>
            <a:fld id="{0798D939-2D9E-2142-A80A-FFDECD1E5A9B}" type="slidenum">
              <a:rPr lang="en-US" smtClean="0"/>
              <a:t>3</a:t>
            </a:fld>
            <a:endParaRPr lang="en-US"/>
          </a:p>
        </p:txBody>
      </p:sp>
    </p:spTree>
    <p:extLst>
      <p:ext uri="{BB962C8B-B14F-4D97-AF65-F5344CB8AC3E}">
        <p14:creationId xmlns:p14="http://schemas.microsoft.com/office/powerpoint/2010/main" val="361581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B02E-4C2A-45EC-B66B-43FFE4C00B9B}"/>
              </a:ext>
            </a:extLst>
          </p:cNvPr>
          <p:cNvSpPr>
            <a:spLocks noGrp="1"/>
          </p:cNvSpPr>
          <p:nvPr>
            <p:ph type="title"/>
          </p:nvPr>
        </p:nvSpPr>
        <p:spPr/>
        <p:txBody>
          <a:bodyPr/>
          <a:lstStyle/>
          <a:p>
            <a:r>
              <a:rPr lang="en-US" dirty="0"/>
              <a:t>R script vs Shiny</a:t>
            </a:r>
          </a:p>
        </p:txBody>
      </p:sp>
      <p:sp>
        <p:nvSpPr>
          <p:cNvPr id="3" name="Content Placeholder 2">
            <a:extLst>
              <a:ext uri="{FF2B5EF4-FFF2-40B4-BE49-F238E27FC236}">
                <a16:creationId xmlns:a16="http://schemas.microsoft.com/office/drawing/2014/main" id="{6CD63596-AA2B-4CB1-B007-C4FBA6F6ADD3}"/>
              </a:ext>
            </a:extLst>
          </p:cNvPr>
          <p:cNvSpPr>
            <a:spLocks noGrp="1"/>
          </p:cNvSpPr>
          <p:nvPr>
            <p:ph idx="1"/>
          </p:nvPr>
        </p:nvSpPr>
        <p:spPr>
          <a:xfrm>
            <a:off x="1120576" y="1417638"/>
            <a:ext cx="8052000" cy="5035698"/>
          </a:xfrm>
        </p:spPr>
        <p:txBody>
          <a:bodyPr>
            <a:normAutofit/>
          </a:bodyPr>
          <a:lstStyle/>
          <a:p>
            <a:r>
              <a:rPr lang="en-US" dirty="0"/>
              <a:t>Standalone R script </a:t>
            </a:r>
          </a:p>
          <a:p>
            <a:pPr lvl="1"/>
            <a:r>
              <a:rPr lang="en-US" i="1" dirty="0">
                <a:solidFill>
                  <a:schemeClr val="accent1"/>
                </a:solidFill>
              </a:rPr>
              <a:t>Typically executed only once</a:t>
            </a:r>
          </a:p>
          <a:p>
            <a:pPr lvl="1"/>
            <a:r>
              <a:rPr lang="en-US" i="1" dirty="0">
                <a:solidFill>
                  <a:schemeClr val="accent1"/>
                </a:solidFill>
              </a:rPr>
              <a:t>Inputs are fixed by the programmer</a:t>
            </a:r>
          </a:p>
          <a:p>
            <a:pPr lvl="1"/>
            <a:r>
              <a:rPr lang="en-US" i="1" dirty="0">
                <a:solidFill>
                  <a:schemeClr val="accent1"/>
                </a:solidFill>
              </a:rPr>
              <a:t>Interaction requires knowledge of R</a:t>
            </a:r>
          </a:p>
          <a:p>
            <a:r>
              <a:rPr lang="en-US" dirty="0"/>
              <a:t>Shiny app</a:t>
            </a:r>
          </a:p>
          <a:p>
            <a:pPr lvl="1"/>
            <a:r>
              <a:rPr lang="en-US" i="1" dirty="0">
                <a:solidFill>
                  <a:schemeClr val="accent1"/>
                </a:solidFill>
              </a:rPr>
              <a:t>Server runs R code continuously, updating outputs in response to changes in inputs</a:t>
            </a:r>
          </a:p>
          <a:p>
            <a:pPr lvl="1"/>
            <a:r>
              <a:rPr lang="en-US" i="1" dirty="0">
                <a:solidFill>
                  <a:schemeClr val="accent1"/>
                </a:solidFill>
              </a:rPr>
              <a:t>Inputs are interactive</a:t>
            </a:r>
          </a:p>
          <a:p>
            <a:pPr lvl="1"/>
            <a:r>
              <a:rPr lang="en-US" i="1" dirty="0">
                <a:solidFill>
                  <a:schemeClr val="accent1"/>
                </a:solidFill>
              </a:rPr>
              <a:t>Interaction does not require knowledge of R</a:t>
            </a:r>
          </a:p>
          <a:p>
            <a:pPr lvl="1"/>
            <a:endParaRPr lang="en-US" dirty="0"/>
          </a:p>
        </p:txBody>
      </p:sp>
      <p:sp>
        <p:nvSpPr>
          <p:cNvPr id="4" name="Slide Number Placeholder 3">
            <a:extLst>
              <a:ext uri="{FF2B5EF4-FFF2-40B4-BE49-F238E27FC236}">
                <a16:creationId xmlns:a16="http://schemas.microsoft.com/office/drawing/2014/main" id="{EF539860-0C4D-410D-A78F-843205D81D9F}"/>
              </a:ext>
            </a:extLst>
          </p:cNvPr>
          <p:cNvSpPr>
            <a:spLocks noGrp="1"/>
          </p:cNvSpPr>
          <p:nvPr>
            <p:ph type="sldNum" sz="quarter" idx="12"/>
          </p:nvPr>
        </p:nvSpPr>
        <p:spPr/>
        <p:txBody>
          <a:bodyPr/>
          <a:lstStyle/>
          <a:p>
            <a:fld id="{0798D939-2D9E-2142-A80A-FFDECD1E5A9B}" type="slidenum">
              <a:rPr lang="en-US" smtClean="0"/>
              <a:t>4</a:t>
            </a:fld>
            <a:endParaRPr lang="en-US"/>
          </a:p>
        </p:txBody>
      </p:sp>
      <p:sp>
        <p:nvSpPr>
          <p:cNvPr id="7" name="Content Placeholder 2">
            <a:extLst>
              <a:ext uri="{FF2B5EF4-FFF2-40B4-BE49-F238E27FC236}">
                <a16:creationId xmlns:a16="http://schemas.microsoft.com/office/drawing/2014/main" id="{B40F1A50-3809-442C-8131-F5A11A2410CD}"/>
              </a:ext>
            </a:extLst>
          </p:cNvPr>
          <p:cNvSpPr txBox="1">
            <a:spLocks/>
          </p:cNvSpPr>
          <p:nvPr/>
        </p:nvSpPr>
        <p:spPr>
          <a:xfrm>
            <a:off x="6200575" y="1407529"/>
            <a:ext cx="5543750" cy="498316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83698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87EB-DC3C-415D-A7C5-4DBDF9A94AD3}"/>
              </a:ext>
            </a:extLst>
          </p:cNvPr>
          <p:cNvSpPr>
            <a:spLocks noGrp="1"/>
          </p:cNvSpPr>
          <p:nvPr>
            <p:ph type="title"/>
          </p:nvPr>
        </p:nvSpPr>
        <p:spPr/>
        <p:txBody>
          <a:bodyPr/>
          <a:lstStyle/>
          <a:p>
            <a:r>
              <a:rPr lang="en-US" dirty="0"/>
              <a:t>Getting started with a template</a:t>
            </a:r>
          </a:p>
        </p:txBody>
      </p:sp>
      <p:sp>
        <p:nvSpPr>
          <p:cNvPr id="3" name="Content Placeholder 2">
            <a:extLst>
              <a:ext uri="{FF2B5EF4-FFF2-40B4-BE49-F238E27FC236}">
                <a16:creationId xmlns:a16="http://schemas.microsoft.com/office/drawing/2014/main" id="{0CA35219-CC5B-41A7-BADF-46245798CFBC}"/>
              </a:ext>
            </a:extLst>
          </p:cNvPr>
          <p:cNvSpPr>
            <a:spLocks noGrp="1"/>
          </p:cNvSpPr>
          <p:nvPr>
            <p:ph idx="1"/>
          </p:nvPr>
        </p:nvSpPr>
        <p:spPr/>
        <p:txBody>
          <a:bodyPr/>
          <a:lstStyle/>
          <a:p>
            <a:pPr marL="114300" indent="0">
              <a:buNone/>
            </a:pPr>
            <a:r>
              <a:rPr lang="en-US" dirty="0">
                <a:solidFill>
                  <a:schemeClr val="accent1"/>
                </a:solidFill>
              </a:rPr>
              <a:t># Load required packages</a:t>
            </a:r>
          </a:p>
          <a:p>
            <a:pPr marL="114300" indent="0">
              <a:buNone/>
            </a:pPr>
            <a:r>
              <a:rPr lang="en-US" dirty="0"/>
              <a:t>library(shiny)  </a:t>
            </a:r>
          </a:p>
          <a:p>
            <a:pPr marL="114300" indent="0">
              <a:buNone/>
            </a:pPr>
            <a:endParaRPr lang="en-US" dirty="0">
              <a:solidFill>
                <a:schemeClr val="accent1"/>
              </a:solidFill>
            </a:endParaRPr>
          </a:p>
          <a:p>
            <a:pPr marL="114300" indent="0">
              <a:buNone/>
            </a:pPr>
            <a:r>
              <a:rPr lang="en-US" dirty="0">
                <a:solidFill>
                  <a:schemeClr val="accent1"/>
                </a:solidFill>
              </a:rPr>
              <a:t># Sets up appearance of app and fields user input</a:t>
            </a:r>
          </a:p>
          <a:p>
            <a:pPr marL="114300" indent="0">
              <a:buNone/>
            </a:pPr>
            <a:r>
              <a:rPr lang="en-US" dirty="0" err="1"/>
              <a:t>ui</a:t>
            </a:r>
            <a:r>
              <a:rPr lang="en-US" dirty="0"/>
              <a:t> &lt;- </a:t>
            </a:r>
            <a:r>
              <a:rPr lang="en-US" dirty="0" err="1"/>
              <a:t>fluidPage</a:t>
            </a:r>
            <a:r>
              <a:rPr lang="en-US" dirty="0"/>
              <a:t>(  )</a:t>
            </a:r>
          </a:p>
          <a:p>
            <a:pPr marL="114300" indent="0">
              <a:buNone/>
            </a:pPr>
            <a:endParaRPr lang="en-US" dirty="0">
              <a:solidFill>
                <a:schemeClr val="accent1"/>
              </a:solidFill>
            </a:endParaRPr>
          </a:p>
          <a:p>
            <a:pPr marL="114300" indent="0">
              <a:buNone/>
            </a:pPr>
            <a:r>
              <a:rPr lang="en-US" dirty="0">
                <a:solidFill>
                  <a:schemeClr val="accent1"/>
                </a:solidFill>
              </a:rPr>
              <a:t># Takes the inputs and creates the outputs</a:t>
            </a:r>
          </a:p>
          <a:p>
            <a:pPr marL="114300" indent="0">
              <a:buNone/>
            </a:pPr>
            <a:r>
              <a:rPr lang="en-US" dirty="0"/>
              <a:t>server &lt;- function(input, output) {  }</a:t>
            </a:r>
          </a:p>
          <a:p>
            <a:pPr marL="114300" indent="0">
              <a:buNone/>
            </a:pPr>
            <a:endParaRPr lang="en-US" dirty="0"/>
          </a:p>
          <a:p>
            <a:pPr marL="114300" indent="0">
              <a:buNone/>
            </a:pPr>
            <a:r>
              <a:rPr lang="en-US" dirty="0">
                <a:solidFill>
                  <a:schemeClr val="accent1"/>
                </a:solidFill>
              </a:rPr>
              <a:t># Creates the final Shiny app object</a:t>
            </a:r>
          </a:p>
          <a:p>
            <a:pPr marL="114300" indent="0">
              <a:buNone/>
            </a:pPr>
            <a:r>
              <a:rPr lang="en-US" dirty="0" err="1"/>
              <a:t>shinyApp</a:t>
            </a:r>
            <a:r>
              <a:rPr lang="en-US" dirty="0"/>
              <a:t>(</a:t>
            </a:r>
            <a:r>
              <a:rPr lang="en-US" dirty="0" err="1"/>
              <a:t>ui</a:t>
            </a:r>
            <a:r>
              <a:rPr lang="en-US" dirty="0"/>
              <a:t> = </a:t>
            </a:r>
            <a:r>
              <a:rPr lang="en-US" dirty="0" err="1"/>
              <a:t>ui</a:t>
            </a:r>
            <a:r>
              <a:rPr lang="en-US" dirty="0"/>
              <a:t>, server = server)</a:t>
            </a:r>
          </a:p>
        </p:txBody>
      </p:sp>
      <p:sp>
        <p:nvSpPr>
          <p:cNvPr id="4" name="Slide Number Placeholder 3">
            <a:extLst>
              <a:ext uri="{FF2B5EF4-FFF2-40B4-BE49-F238E27FC236}">
                <a16:creationId xmlns:a16="http://schemas.microsoft.com/office/drawing/2014/main" id="{EC066B60-D8E8-4492-8DE9-D7B13CFE9492}"/>
              </a:ext>
            </a:extLst>
          </p:cNvPr>
          <p:cNvSpPr>
            <a:spLocks noGrp="1"/>
          </p:cNvSpPr>
          <p:nvPr>
            <p:ph type="sldNum" sz="quarter" idx="12"/>
          </p:nvPr>
        </p:nvSpPr>
        <p:spPr/>
        <p:txBody>
          <a:bodyPr/>
          <a:lstStyle/>
          <a:p>
            <a:fld id="{0798D939-2D9E-2142-A80A-FFDECD1E5A9B}" type="slidenum">
              <a:rPr lang="en-US" smtClean="0"/>
              <a:t>5</a:t>
            </a:fld>
            <a:endParaRPr lang="en-US"/>
          </a:p>
        </p:txBody>
      </p:sp>
      <p:sp>
        <p:nvSpPr>
          <p:cNvPr id="6" name="TextBox 5">
            <a:extLst>
              <a:ext uri="{FF2B5EF4-FFF2-40B4-BE49-F238E27FC236}">
                <a16:creationId xmlns:a16="http://schemas.microsoft.com/office/drawing/2014/main" id="{08818B85-B87A-4802-B2C1-87608E1CE043}"/>
              </a:ext>
            </a:extLst>
          </p:cNvPr>
          <p:cNvSpPr txBox="1"/>
          <p:nvPr/>
        </p:nvSpPr>
        <p:spPr>
          <a:xfrm>
            <a:off x="3602633" y="1828802"/>
            <a:ext cx="5955705" cy="371475"/>
          </a:xfrm>
          <a:prstGeom prst="rect">
            <a:avLst/>
          </a:prstGeom>
          <a:noFill/>
        </p:spPr>
        <p:txBody>
          <a:bodyPr wrap="square" rtlCol="0">
            <a:spAutoFit/>
          </a:bodyPr>
          <a:lstStyle/>
          <a:p>
            <a:r>
              <a:rPr lang="en-US" dirty="0" err="1">
                <a:solidFill>
                  <a:schemeClr val="accent1"/>
                </a:solidFill>
              </a:rPr>
              <a:t>install.packages</a:t>
            </a:r>
            <a:r>
              <a:rPr lang="en-US" dirty="0">
                <a:solidFill>
                  <a:schemeClr val="accent1"/>
                </a:solidFill>
              </a:rPr>
              <a:t>(“shiny”) first, if necessary</a:t>
            </a:r>
          </a:p>
        </p:txBody>
      </p:sp>
      <p:sp>
        <p:nvSpPr>
          <p:cNvPr id="7" name="Left Brace 6">
            <a:extLst>
              <a:ext uri="{FF2B5EF4-FFF2-40B4-BE49-F238E27FC236}">
                <a16:creationId xmlns:a16="http://schemas.microsoft.com/office/drawing/2014/main" id="{D8CE548D-EA3B-4688-8DA9-C442B0E08B99}"/>
              </a:ext>
            </a:extLst>
          </p:cNvPr>
          <p:cNvSpPr/>
          <p:nvPr/>
        </p:nvSpPr>
        <p:spPr>
          <a:xfrm>
            <a:off x="3350221" y="1828802"/>
            <a:ext cx="252412" cy="3714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09C6225-3008-4CCB-8C6F-C1DA5C559154}"/>
              </a:ext>
            </a:extLst>
          </p:cNvPr>
          <p:cNvCxnSpPr>
            <a:cxnSpLocks/>
          </p:cNvCxnSpPr>
          <p:nvPr/>
        </p:nvCxnSpPr>
        <p:spPr>
          <a:xfrm>
            <a:off x="3476427" y="3429000"/>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439B53A-A023-45A2-B629-CFD5D7280AE4}"/>
              </a:ext>
            </a:extLst>
          </p:cNvPr>
          <p:cNvCxnSpPr/>
          <p:nvPr/>
        </p:nvCxnSpPr>
        <p:spPr>
          <a:xfrm flipH="1">
            <a:off x="3886200" y="317334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7F99BB-3D1B-400D-864A-A3217799F01E}"/>
              </a:ext>
            </a:extLst>
          </p:cNvPr>
          <p:cNvSpPr txBox="1"/>
          <p:nvPr/>
        </p:nvSpPr>
        <p:spPr>
          <a:xfrm>
            <a:off x="4643437" y="2988674"/>
            <a:ext cx="4757737" cy="369332"/>
          </a:xfrm>
          <a:prstGeom prst="rect">
            <a:avLst/>
          </a:prstGeom>
          <a:noFill/>
        </p:spPr>
        <p:txBody>
          <a:bodyPr wrap="square" rtlCol="0">
            <a:spAutoFit/>
          </a:bodyPr>
          <a:lstStyle/>
          <a:p>
            <a:r>
              <a:rPr lang="en-US" dirty="0">
                <a:solidFill>
                  <a:schemeClr val="accent1"/>
                </a:solidFill>
              </a:rPr>
              <a:t>Instructions go here</a:t>
            </a:r>
          </a:p>
        </p:txBody>
      </p:sp>
      <p:cxnSp>
        <p:nvCxnSpPr>
          <p:cNvPr id="16" name="Straight Connector 15">
            <a:extLst>
              <a:ext uri="{FF2B5EF4-FFF2-40B4-BE49-F238E27FC236}">
                <a16:creationId xmlns:a16="http://schemas.microsoft.com/office/drawing/2014/main" id="{0FB4CCD5-05DD-41D1-9309-AE1A28DE538B}"/>
              </a:ext>
            </a:extLst>
          </p:cNvPr>
          <p:cNvCxnSpPr/>
          <p:nvPr/>
        </p:nvCxnSpPr>
        <p:spPr>
          <a:xfrm>
            <a:off x="4029075"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1F5E0C-EC79-46AF-B53E-1F8BC446F238}"/>
              </a:ext>
            </a:extLst>
          </p:cNvPr>
          <p:cNvCxnSpPr/>
          <p:nvPr/>
        </p:nvCxnSpPr>
        <p:spPr>
          <a:xfrm>
            <a:off x="4995863" y="4614863"/>
            <a:ext cx="7429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94404A-1EA0-4486-ABA0-EDC4673FEEFF}"/>
              </a:ext>
            </a:extLst>
          </p:cNvPr>
          <p:cNvCxnSpPr>
            <a:cxnSpLocks/>
          </p:cNvCxnSpPr>
          <p:nvPr/>
        </p:nvCxnSpPr>
        <p:spPr>
          <a:xfrm>
            <a:off x="6200576" y="4638675"/>
            <a:ext cx="3097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9A67345-0A63-4CE4-B3A6-DAF6D31C9994}"/>
              </a:ext>
            </a:extLst>
          </p:cNvPr>
          <p:cNvCxnSpPr/>
          <p:nvPr/>
        </p:nvCxnSpPr>
        <p:spPr>
          <a:xfrm flipH="1">
            <a:off x="6580485" y="4438650"/>
            <a:ext cx="757237" cy="20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9D1D1E4-6873-4577-8482-2880A0F8DCDB}"/>
              </a:ext>
            </a:extLst>
          </p:cNvPr>
          <p:cNvSpPr txBox="1"/>
          <p:nvPr/>
        </p:nvSpPr>
        <p:spPr>
          <a:xfrm>
            <a:off x="7337722" y="4245531"/>
            <a:ext cx="4757737" cy="369332"/>
          </a:xfrm>
          <a:prstGeom prst="rect">
            <a:avLst/>
          </a:prstGeom>
          <a:noFill/>
        </p:spPr>
        <p:txBody>
          <a:bodyPr wrap="square" rtlCol="0">
            <a:spAutoFit/>
          </a:bodyPr>
          <a:lstStyle/>
          <a:p>
            <a:r>
              <a:rPr lang="en-US" dirty="0">
                <a:solidFill>
                  <a:schemeClr val="accent1"/>
                </a:solidFill>
              </a:rPr>
              <a:t>Instructions go here</a:t>
            </a:r>
          </a:p>
        </p:txBody>
      </p:sp>
    </p:spTree>
    <p:extLst>
      <p:ext uri="{BB962C8B-B14F-4D97-AF65-F5344CB8AC3E}">
        <p14:creationId xmlns:p14="http://schemas.microsoft.com/office/powerpoint/2010/main" val="38660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4"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2CB4-686E-47A1-B498-07BF6B5A342D}"/>
              </a:ext>
            </a:extLst>
          </p:cNvPr>
          <p:cNvSpPr>
            <a:spLocks noGrp="1"/>
          </p:cNvSpPr>
          <p:nvPr>
            <p:ph type="title"/>
          </p:nvPr>
        </p:nvSpPr>
        <p:spPr/>
        <p:txBody>
          <a:bodyPr/>
          <a:lstStyle/>
          <a:p>
            <a:r>
              <a:rPr lang="en-US" dirty="0"/>
              <a:t>An R note</a:t>
            </a:r>
          </a:p>
        </p:txBody>
      </p:sp>
      <p:sp>
        <p:nvSpPr>
          <p:cNvPr id="3" name="Content Placeholder 2">
            <a:extLst>
              <a:ext uri="{FF2B5EF4-FFF2-40B4-BE49-F238E27FC236}">
                <a16:creationId xmlns:a16="http://schemas.microsoft.com/office/drawing/2014/main" id="{BB5114B9-4685-4C3E-8355-67DE7A16B546}"/>
              </a:ext>
            </a:extLst>
          </p:cNvPr>
          <p:cNvSpPr>
            <a:spLocks noGrp="1"/>
          </p:cNvSpPr>
          <p:nvPr>
            <p:ph idx="1"/>
          </p:nvPr>
        </p:nvSpPr>
        <p:spPr/>
        <p:txBody>
          <a:bodyPr/>
          <a:lstStyle/>
          <a:p>
            <a:pPr marL="114300" indent="0">
              <a:buNone/>
            </a:pPr>
            <a:r>
              <a:rPr lang="en-US" dirty="0"/>
              <a:t>When code is embedded in </a:t>
            </a:r>
            <a:r>
              <a:rPr lang="en-US" dirty="0">
                <a:latin typeface="Courier New" panose="02070309020205020404" pitchFamily="49" charset="0"/>
                <a:cs typeface="Courier New" panose="02070309020205020404" pitchFamily="49" charset="0"/>
              </a:rPr>
              <a:t>{}</a:t>
            </a:r>
            <a:r>
              <a:rPr lang="en-US" dirty="0"/>
              <a:t>, R understands that this needs to be executed as a whole chunk </a:t>
            </a:r>
          </a:p>
          <a:p>
            <a:pPr marL="114300" indent="0">
              <a:buNone/>
            </a:pPr>
            <a:endParaRPr lang="en-US" dirty="0"/>
          </a:p>
          <a:p>
            <a:pPr marL="114300" indent="0">
              <a:buNone/>
            </a:pPr>
            <a:endParaRPr lang="en-US" dirty="0"/>
          </a:p>
          <a:p>
            <a:pPr marL="114300" indent="0">
              <a:buNone/>
            </a:pPr>
            <a:r>
              <a:rPr lang="en-US" dirty="0" err="1">
                <a:latin typeface="Courier New" panose="02070309020205020404" pitchFamily="49" charset="0"/>
                <a:cs typeface="Courier New" panose="02070309020205020404" pitchFamily="49" charset="0"/>
              </a:rPr>
              <a:t>mu_Y</a:t>
            </a:r>
            <a:r>
              <a:rPr lang="en-US" dirty="0">
                <a:latin typeface="Courier New" panose="02070309020205020404" pitchFamily="49" charset="0"/>
                <a:cs typeface="Courier New" panose="02070309020205020404" pitchFamily="49" charset="0"/>
              </a:rPr>
              <a:t> &lt;- mean(x= {	</a:t>
            </a:r>
          </a:p>
          <a:p>
            <a:pPr marL="114300" indent="0">
              <a:buNone/>
            </a:pPr>
            <a:r>
              <a:rPr lang="en-US" dirty="0">
                <a:latin typeface="Courier New" panose="02070309020205020404" pitchFamily="49" charset="0"/>
                <a:cs typeface="Courier New" panose="02070309020205020404" pitchFamily="49" charset="0"/>
              </a:rPr>
              <a:t>		X &lt;- 1:10</a:t>
            </a:r>
          </a:p>
          <a:p>
            <a:pPr marL="114300" indent="0">
              <a:buNone/>
            </a:pPr>
            <a:r>
              <a:rPr lang="en-US" dirty="0">
                <a:latin typeface="Courier New" panose="02070309020205020404" pitchFamily="49" charset="0"/>
                <a:cs typeface="Courier New" panose="02070309020205020404" pitchFamily="49" charset="0"/>
              </a:rPr>
              <a:t>		Y &lt;- X * 2</a:t>
            </a:r>
          </a:p>
          <a:p>
            <a:pPr marL="114300" indent="0">
              <a:buNone/>
            </a:pPr>
            <a:r>
              <a:rPr lang="en-US" dirty="0">
                <a:latin typeface="Courier New" panose="02070309020205020404" pitchFamily="49" charset="0"/>
                <a:cs typeface="Courier New" panose="02070309020205020404" pitchFamily="49" charset="0"/>
              </a:rPr>
              <a:t>		Y</a:t>
            </a:r>
          </a:p>
          <a:p>
            <a:pPr marL="114300" indent="0">
              <a:buNone/>
            </a:pPr>
            <a:r>
              <a:rPr lang="en-US" dirty="0">
                <a:latin typeface="Courier New" panose="02070309020205020404" pitchFamily="49" charset="0"/>
                <a:cs typeface="Courier New" panose="02070309020205020404" pitchFamily="49" charset="0"/>
              </a:rPr>
              <a:t>	}</a:t>
            </a:r>
          </a:p>
          <a:p>
            <a:pPr marL="114300"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4" name="Slide Number Placeholder 3">
            <a:extLst>
              <a:ext uri="{FF2B5EF4-FFF2-40B4-BE49-F238E27FC236}">
                <a16:creationId xmlns:a16="http://schemas.microsoft.com/office/drawing/2014/main" id="{A4562AFD-59BB-4687-908E-CC61F57D2BB6}"/>
              </a:ext>
            </a:extLst>
          </p:cNvPr>
          <p:cNvSpPr>
            <a:spLocks noGrp="1"/>
          </p:cNvSpPr>
          <p:nvPr>
            <p:ph type="sldNum" sz="quarter" idx="12"/>
          </p:nvPr>
        </p:nvSpPr>
        <p:spPr/>
        <p:txBody>
          <a:bodyPr/>
          <a:lstStyle/>
          <a:p>
            <a:fld id="{0798D939-2D9E-2142-A80A-FFDECD1E5A9B}" type="slidenum">
              <a:rPr lang="en-US" smtClean="0"/>
              <a:t>6</a:t>
            </a:fld>
            <a:endParaRPr lang="en-US"/>
          </a:p>
        </p:txBody>
      </p:sp>
    </p:spTree>
    <p:extLst>
      <p:ext uri="{BB962C8B-B14F-4D97-AF65-F5344CB8AC3E}">
        <p14:creationId xmlns:p14="http://schemas.microsoft.com/office/powerpoint/2010/main" val="416562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7D072C90-6617-48D6-87C3-3CE5E8FED08B}"/>
              </a:ext>
            </a:extLst>
          </p:cNvPr>
          <p:cNvSpPr>
            <a:spLocks noGrp="1"/>
          </p:cNvSpPr>
          <p:nvPr>
            <p:ph idx="1"/>
          </p:nvPr>
        </p:nvSpPr>
        <p:spPr>
          <a:xfrm>
            <a:off x="2364432" y="1417638"/>
            <a:ext cx="7620000" cy="5383212"/>
          </a:xfrm>
        </p:spPr>
        <p:txBody>
          <a:bodyPr>
            <a:normAutofit fontScale="85000" lnSpcReduction="20000"/>
          </a:bodyPr>
          <a:lstStyle/>
          <a:p>
            <a:pPr marL="114300" indent="0">
              <a:buNone/>
            </a:pPr>
            <a:r>
              <a:rPr lang="en-US" dirty="0"/>
              <a:t>Structure &amp; Layout</a:t>
            </a:r>
          </a:p>
          <a:p>
            <a:r>
              <a:rPr lang="en-US" dirty="0" err="1">
                <a:latin typeface="Courier New" panose="02070309020205020404" pitchFamily="49" charset="0"/>
                <a:cs typeface="Courier New" panose="02070309020205020404" pitchFamily="49" charset="0"/>
              </a:rPr>
              <a:t>titlePanel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sidebarLayout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tabPanel</a:t>
            </a:r>
            <a:r>
              <a:rPr lang="en-US" dirty="0">
                <a:latin typeface="Courier New" panose="02070309020205020404" pitchFamily="49" charset="0"/>
                <a:cs typeface="Courier New" panose="02070309020205020404" pitchFamily="49" charset="0"/>
              </a:rPr>
              <a:t>()</a:t>
            </a:r>
          </a:p>
          <a:p>
            <a:endParaRPr lang="en-US" dirty="0"/>
          </a:p>
          <a:p>
            <a:endParaRPr lang="en-US" dirty="0"/>
          </a:p>
          <a:p>
            <a:pPr marL="114300" indent="0">
              <a:buNone/>
            </a:pPr>
            <a:r>
              <a:rPr lang="en-US" dirty="0"/>
              <a:t>Input</a:t>
            </a:r>
          </a:p>
          <a:p>
            <a:r>
              <a:rPr lang="en-US" dirty="0" err="1">
                <a:latin typeface="Courier New" panose="02070309020205020404" pitchFamily="49" charset="0"/>
                <a:cs typeface="Courier New" panose="02070309020205020404" pitchFamily="49" charset="0"/>
              </a:rPr>
              <a:t>numericInput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textInput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checkboxInput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sliderInput</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7</a:t>
            </a:fld>
            <a:endParaRPr lang="en-US"/>
          </a:p>
        </p:txBody>
      </p:sp>
    </p:spTree>
    <p:extLst>
      <p:ext uri="{BB962C8B-B14F-4D97-AF65-F5344CB8AC3E}">
        <p14:creationId xmlns:p14="http://schemas.microsoft.com/office/powerpoint/2010/main" val="397981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26DA-DE20-4684-8D64-F59430BB83B3}"/>
              </a:ext>
            </a:extLst>
          </p:cNvPr>
          <p:cNvSpPr>
            <a:spLocks noGrp="1"/>
          </p:cNvSpPr>
          <p:nvPr>
            <p:ph type="title"/>
          </p:nvPr>
        </p:nvSpPr>
        <p:spPr/>
        <p:txBody>
          <a:bodyPr/>
          <a:lstStyle/>
          <a:p>
            <a:r>
              <a:rPr lang="en-US" dirty="0"/>
              <a:t>Useful functions</a:t>
            </a:r>
          </a:p>
        </p:txBody>
      </p:sp>
      <p:sp>
        <p:nvSpPr>
          <p:cNvPr id="3" name="Content Placeholder 2">
            <a:extLst>
              <a:ext uri="{FF2B5EF4-FFF2-40B4-BE49-F238E27FC236}">
                <a16:creationId xmlns:a16="http://schemas.microsoft.com/office/drawing/2014/main" id="{7D072C90-6617-48D6-87C3-3CE5E8FED08B}"/>
              </a:ext>
            </a:extLst>
          </p:cNvPr>
          <p:cNvSpPr>
            <a:spLocks noGrp="1"/>
          </p:cNvSpPr>
          <p:nvPr>
            <p:ph idx="1"/>
          </p:nvPr>
        </p:nvSpPr>
        <p:spPr>
          <a:xfrm>
            <a:off x="2364432" y="1417638"/>
            <a:ext cx="7620000" cy="5431938"/>
          </a:xfrm>
        </p:spPr>
        <p:txBody>
          <a:bodyPr>
            <a:normAutofit fontScale="85000" lnSpcReduction="20000"/>
          </a:bodyPr>
          <a:lstStyle/>
          <a:p>
            <a:pPr marL="114300" indent="0">
              <a:buNone/>
            </a:pPr>
            <a:r>
              <a:rPr lang="en-US" dirty="0"/>
              <a:t>Structure &amp; Layout</a:t>
            </a:r>
          </a:p>
          <a:p>
            <a:r>
              <a:rPr lang="en-US" dirty="0" err="1">
                <a:latin typeface="Courier New" panose="02070309020205020404" pitchFamily="49" charset="0"/>
                <a:cs typeface="Courier New" panose="02070309020205020404" pitchFamily="49" charset="0"/>
              </a:rPr>
              <a:t>titlePanel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sidebarLayout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sidebarPanel</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tabPanel</a:t>
            </a:r>
            <a:r>
              <a:rPr lang="en-US" dirty="0">
                <a:latin typeface="Courier New" panose="02070309020205020404" pitchFamily="49" charset="0"/>
                <a:cs typeface="Courier New" panose="02070309020205020404" pitchFamily="49" charset="0"/>
              </a:rPr>
              <a:t>()</a:t>
            </a:r>
          </a:p>
          <a:p>
            <a:endParaRPr lang="en-US" dirty="0"/>
          </a:p>
          <a:p>
            <a:endParaRPr lang="en-US" dirty="0"/>
          </a:p>
          <a:p>
            <a:pPr marL="114300" indent="0">
              <a:buNone/>
            </a:pPr>
            <a:r>
              <a:rPr lang="en-US" dirty="0"/>
              <a:t>Input</a:t>
            </a:r>
          </a:p>
          <a:p>
            <a:r>
              <a:rPr lang="en-US" b="1" dirty="0" err="1">
                <a:latin typeface="Courier New" panose="02070309020205020404" pitchFamily="49" charset="0"/>
                <a:cs typeface="Courier New" panose="02070309020205020404" pitchFamily="49" charset="0"/>
              </a:rPr>
              <a:t>numericInput</a:t>
            </a:r>
            <a:r>
              <a:rPr lang="en-US" b="1"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textInput</a:t>
            </a:r>
            <a:r>
              <a:rPr lang="en-US" dirty="0">
                <a:latin typeface="Courier New" panose="02070309020205020404" pitchFamily="49" charset="0"/>
                <a:cs typeface="Courier New" panose="02070309020205020404" pitchFamily="49" charset="0"/>
              </a:rPr>
              <a:t>()</a:t>
            </a:r>
          </a:p>
          <a:p>
            <a:endParaRPr lang="en-US" dirty="0"/>
          </a:p>
          <a:p>
            <a:r>
              <a:rPr lang="en-US" dirty="0" err="1">
                <a:latin typeface="Courier New" panose="02070309020205020404" pitchFamily="49" charset="0"/>
                <a:cs typeface="Courier New" panose="02070309020205020404" pitchFamily="49" charset="0"/>
              </a:rPr>
              <a:t>checkboxInput</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sliderInput</a:t>
            </a: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D6EE3307-8CA3-43E3-B259-E5A6B7AD7F99}"/>
              </a:ext>
            </a:extLst>
          </p:cNvPr>
          <p:cNvSpPr>
            <a:spLocks noGrp="1"/>
          </p:cNvSpPr>
          <p:nvPr>
            <p:ph type="sldNum" sz="quarter" idx="12"/>
          </p:nvPr>
        </p:nvSpPr>
        <p:spPr/>
        <p:txBody>
          <a:bodyPr/>
          <a:lstStyle/>
          <a:p>
            <a:fld id="{0798D939-2D9E-2142-A80A-FFDECD1E5A9B}" type="slidenum">
              <a:rPr lang="en-US" smtClean="0"/>
              <a:t>8</a:t>
            </a:fld>
            <a:endParaRPr lang="en-US"/>
          </a:p>
        </p:txBody>
      </p:sp>
      <p:pic>
        <p:nvPicPr>
          <p:cNvPr id="5" name="Picture 4">
            <a:extLst>
              <a:ext uri="{FF2B5EF4-FFF2-40B4-BE49-F238E27FC236}">
                <a16:creationId xmlns:a16="http://schemas.microsoft.com/office/drawing/2014/main" id="{3659334D-40D3-4876-A444-6A8F73A16CEF}"/>
              </a:ext>
            </a:extLst>
          </p:cNvPr>
          <p:cNvPicPr>
            <a:picLocks noChangeAspect="1"/>
          </p:cNvPicPr>
          <p:nvPr/>
        </p:nvPicPr>
        <p:blipFill>
          <a:blip r:embed="rId2"/>
          <a:stretch>
            <a:fillRect/>
          </a:stretch>
        </p:blipFill>
        <p:spPr>
          <a:xfrm>
            <a:off x="5662686" y="4558385"/>
            <a:ext cx="4512247" cy="636831"/>
          </a:xfrm>
          <a:prstGeom prst="rect">
            <a:avLst/>
          </a:prstGeom>
        </p:spPr>
      </p:pic>
    </p:spTree>
    <p:extLst>
      <p:ext uri="{BB962C8B-B14F-4D97-AF65-F5344CB8AC3E}">
        <p14:creationId xmlns:p14="http://schemas.microsoft.com/office/powerpoint/2010/main" val="134326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135F-B46A-4E5D-AA1F-9B10D657C813}"/>
              </a:ext>
            </a:extLst>
          </p:cNvPr>
          <p:cNvSpPr>
            <a:spLocks noGrp="1"/>
          </p:cNvSpPr>
          <p:nvPr>
            <p:ph type="title"/>
          </p:nvPr>
        </p:nvSpPr>
        <p:spPr/>
        <p:txBody>
          <a:bodyPr/>
          <a:lstStyle/>
          <a:p>
            <a:r>
              <a:rPr lang="en-US" dirty="0"/>
              <a:t>Input Example </a:t>
            </a:r>
          </a:p>
        </p:txBody>
      </p:sp>
      <p:sp>
        <p:nvSpPr>
          <p:cNvPr id="3" name="Content Placeholder 2">
            <a:extLst>
              <a:ext uri="{FF2B5EF4-FFF2-40B4-BE49-F238E27FC236}">
                <a16:creationId xmlns:a16="http://schemas.microsoft.com/office/drawing/2014/main" id="{4B774C63-C1D9-49DD-BC54-6447693AC275}"/>
              </a:ext>
            </a:extLst>
          </p:cNvPr>
          <p:cNvSpPr>
            <a:spLocks noGrp="1"/>
          </p:cNvSpPr>
          <p:nvPr>
            <p:ph idx="1"/>
          </p:nvPr>
        </p:nvSpPr>
        <p:spPr>
          <a:xfrm>
            <a:off x="2207568" y="1417638"/>
            <a:ext cx="8424936" cy="4983162"/>
          </a:xfrm>
        </p:spPr>
        <p:txBody>
          <a:bodyPr>
            <a:normAutofit/>
          </a:bodyPr>
          <a:lstStyle/>
          <a:p>
            <a:pPr marL="114300" indent="0">
              <a:buNone/>
            </a:pPr>
            <a:r>
              <a:rPr lang="en-US" dirty="0" err="1">
                <a:latin typeface="Courier New" panose="02070309020205020404" pitchFamily="49" charset="0"/>
                <a:cs typeface="Courier New" panose="02070309020205020404" pitchFamily="49" charset="0"/>
              </a:rPr>
              <a:t>NumericInput</a:t>
            </a:r>
            <a:r>
              <a:rPr lang="en-US" dirty="0">
                <a:latin typeface="Courier New" panose="02070309020205020404" pitchFamily="49" charset="0"/>
                <a:cs typeface="Courier New" panose="02070309020205020404" pitchFamily="49" charset="0"/>
              </a:rPr>
              <a:t>(</a:t>
            </a:r>
          </a:p>
          <a:p>
            <a:pPr marL="114300" indent="0">
              <a:buNone/>
            </a:pPr>
            <a:endParaRPr lang="en-US" dirty="0">
              <a:latin typeface="Courier New" panose="02070309020205020404" pitchFamily="49" charset="0"/>
              <a:cs typeface="Courier New" panose="02070309020205020404" pitchFamily="49" charset="0"/>
            </a:endParaRPr>
          </a:p>
          <a:p>
            <a:pPr marL="11430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inputId</a:t>
            </a:r>
            <a:r>
              <a:rPr lang="en-US" dirty="0">
                <a:latin typeface="Courier New" panose="02070309020205020404" pitchFamily="49" charset="0"/>
                <a:cs typeface="Courier New" panose="02070309020205020404" pitchFamily="49" charset="0"/>
              </a:rPr>
              <a:t> = , # what should the variable be named</a:t>
            </a:r>
          </a:p>
          <a:p>
            <a:pPr marL="114300" indent="0">
              <a:buNone/>
            </a:pPr>
            <a:r>
              <a:rPr lang="en-US" dirty="0">
                <a:latin typeface="Courier New" panose="02070309020205020404" pitchFamily="49" charset="0"/>
                <a:cs typeface="Courier New" panose="02070309020205020404" pitchFamily="49" charset="0"/>
              </a:rPr>
              <a:t>  label     = , # what should the title of the input box say?</a:t>
            </a:r>
          </a:p>
          <a:p>
            <a:pPr marL="114300" indent="0">
              <a:buNone/>
            </a:pPr>
            <a:r>
              <a:rPr lang="en-US" dirty="0">
                <a:latin typeface="Courier New" panose="02070309020205020404" pitchFamily="49" charset="0"/>
                <a:cs typeface="Courier New" panose="02070309020205020404" pitchFamily="49" charset="0"/>
              </a:rPr>
              <a:t>  min      =  , # what is the minimum value allowed</a:t>
            </a:r>
          </a:p>
          <a:p>
            <a:pPr marL="114300" indent="0">
              <a:buNone/>
            </a:pPr>
            <a:r>
              <a:rPr lang="en-US" dirty="0">
                <a:latin typeface="Courier New" panose="02070309020205020404" pitchFamily="49" charset="0"/>
                <a:cs typeface="Courier New" panose="02070309020205020404" pitchFamily="49" charset="0"/>
              </a:rPr>
              <a:t>  max     =  , # what is the maximum value allowed</a:t>
            </a:r>
          </a:p>
          <a:p>
            <a:pPr marL="114300" indent="0">
              <a:buNone/>
            </a:pPr>
            <a:r>
              <a:rPr lang="en-US" dirty="0">
                <a:latin typeface="Courier New" panose="02070309020205020404" pitchFamily="49" charset="0"/>
                <a:cs typeface="Courier New" panose="02070309020205020404" pitchFamily="49" charset="0"/>
              </a:rPr>
              <a:t>  value    =    # what is the default value</a:t>
            </a:r>
          </a:p>
          <a:p>
            <a:pPr marL="114300" indent="0">
              <a:buNone/>
            </a:pPr>
            <a:r>
              <a:rPr lang="en-US" dirty="0">
                <a:latin typeface="Courier New" panose="02070309020205020404" pitchFamily="49" charset="0"/>
                <a:cs typeface="Courier New" panose="02070309020205020404" pitchFamily="49" charset="0"/>
              </a:rPr>
              <a:t>)</a:t>
            </a:r>
          </a:p>
        </p:txBody>
      </p:sp>
      <p:sp>
        <p:nvSpPr>
          <p:cNvPr id="4" name="Slide Number Placeholder 3">
            <a:extLst>
              <a:ext uri="{FF2B5EF4-FFF2-40B4-BE49-F238E27FC236}">
                <a16:creationId xmlns:a16="http://schemas.microsoft.com/office/drawing/2014/main" id="{097C66AF-A063-4B86-9C0A-9C20601BB449}"/>
              </a:ext>
            </a:extLst>
          </p:cNvPr>
          <p:cNvSpPr>
            <a:spLocks noGrp="1"/>
          </p:cNvSpPr>
          <p:nvPr>
            <p:ph type="sldNum" sz="quarter" idx="12"/>
          </p:nvPr>
        </p:nvSpPr>
        <p:spPr/>
        <p:txBody>
          <a:bodyPr/>
          <a:lstStyle/>
          <a:p>
            <a:fld id="{0798D939-2D9E-2142-A80A-FFDECD1E5A9B}" type="slidenum">
              <a:rPr lang="en-US" smtClean="0"/>
              <a:t>9</a:t>
            </a:fld>
            <a:endParaRPr lang="en-US"/>
          </a:p>
        </p:txBody>
      </p:sp>
    </p:spTree>
    <p:extLst>
      <p:ext uri="{BB962C8B-B14F-4D97-AF65-F5344CB8AC3E}">
        <p14:creationId xmlns:p14="http://schemas.microsoft.com/office/powerpoint/2010/main" val="701999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docProps/app.xml><?xml version="1.0" encoding="utf-8"?>
<Properties xmlns="http://schemas.openxmlformats.org/officeDocument/2006/extended-properties" xmlns:vt="http://schemas.openxmlformats.org/officeDocument/2006/docPropsVTypes">
  <TotalTime>3118</TotalTime>
  <Words>541</Words>
  <Application>Microsoft Office PowerPoint</Application>
  <PresentationFormat>Widescreen</PresentationFormat>
  <Paragraphs>139</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open sans</vt:lpstr>
      <vt:lpstr>Verdana</vt:lpstr>
      <vt:lpstr>ThemeDARTH_updates</vt:lpstr>
      <vt:lpstr>R Shiny Tutorial</vt:lpstr>
      <vt:lpstr>Overview</vt:lpstr>
      <vt:lpstr>What is R Shiny</vt:lpstr>
      <vt:lpstr>R script vs Shiny</vt:lpstr>
      <vt:lpstr>Getting started with a template</vt:lpstr>
      <vt:lpstr>An R note</vt:lpstr>
      <vt:lpstr>Useful functions</vt:lpstr>
      <vt:lpstr>Useful functions</vt:lpstr>
      <vt:lpstr>Input Example </vt:lpstr>
      <vt:lpstr>Shiny R CheatSheet</vt:lpstr>
      <vt:lpstr>CSS and Shiny </vt:lpstr>
      <vt:lpstr>CSS and Shiny </vt:lpstr>
      <vt:lpstr>Reaching a wider audience</vt:lpstr>
      <vt:lpstr>Final 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Knowlton</dc:creator>
  <cp:lastModifiedBy>Petros Pechlivanoglou</cp:lastModifiedBy>
  <cp:revision>121</cp:revision>
  <dcterms:created xsi:type="dcterms:W3CDTF">2021-08-02T19:08:54Z</dcterms:created>
  <dcterms:modified xsi:type="dcterms:W3CDTF">2022-12-08T03:15:34Z</dcterms:modified>
</cp:coreProperties>
</file>