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6"/>
  </p:notesMasterIdLst>
  <p:sldIdLst>
    <p:sldId id="256" r:id="rId2"/>
    <p:sldId id="620" r:id="rId3"/>
    <p:sldId id="369" r:id="rId4"/>
    <p:sldId id="621" r:id="rId5"/>
    <p:sldId id="622" r:id="rId6"/>
    <p:sldId id="623" r:id="rId7"/>
    <p:sldId id="624" r:id="rId8"/>
    <p:sldId id="625" r:id="rId9"/>
    <p:sldId id="294" r:id="rId10"/>
    <p:sldId id="626" r:id="rId11"/>
    <p:sldId id="472" r:id="rId12"/>
    <p:sldId id="627" r:id="rId13"/>
    <p:sldId id="264"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p:restoredTop sz="94646"/>
  </p:normalViewPr>
  <p:slideViewPr>
    <p:cSldViewPr snapToGrid="0" snapToObjects="1">
      <p:cViewPr varScale="1">
        <p:scale>
          <a:sx n="86" d="100"/>
          <a:sy n="86" d="100"/>
        </p:scale>
        <p:origin x="1589" y="48"/>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9</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11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7/20/2020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7/20/2020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7/20/2020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7/20/2020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7/20/2020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7/20/2020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7/20/2020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7/20/2020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7/20/2020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7/20/2020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Decision Modeling in </a:t>
            </a:r>
            <a:r>
              <a:rPr lang="en-US"/>
              <a:t>R workshop</a:t>
            </a:r>
          </a:p>
          <a:p>
            <a:endParaRPr lang="en-US" dirty="0"/>
          </a:p>
          <a:p>
            <a:r>
              <a:rPr lang="en-US" dirty="0"/>
              <a:t>July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BAF7-C4E6-4CD6-97B8-F58EC285ACB7}"/>
              </a:ext>
            </a:extLst>
          </p:cNvPr>
          <p:cNvSpPr>
            <a:spLocks noGrp="1"/>
          </p:cNvSpPr>
          <p:nvPr>
            <p:ph type="title"/>
          </p:nvPr>
        </p:nvSpPr>
        <p:spPr/>
        <p:txBody>
          <a:bodyPr/>
          <a:lstStyle/>
          <a:p>
            <a:r>
              <a:rPr lang="en-CA" dirty="0"/>
              <a:t>D</a:t>
            </a:r>
            <a:r>
              <a:rPr lang="en-US" dirty="0"/>
              <a:t>raw the tree</a:t>
            </a:r>
            <a:endParaRPr lang="en-CA" dirty="0"/>
          </a:p>
        </p:txBody>
      </p:sp>
      <p:sp>
        <p:nvSpPr>
          <p:cNvPr id="4" name="Slide Number Placeholder 3">
            <a:extLst>
              <a:ext uri="{FF2B5EF4-FFF2-40B4-BE49-F238E27FC236}">
                <a16:creationId xmlns:a16="http://schemas.microsoft.com/office/drawing/2014/main" id="{F66A6787-8F01-41BB-B977-67D4A79D38E1}"/>
              </a:ext>
            </a:extLst>
          </p:cNvPr>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355122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802C-C526-4789-9344-88E816372EEA}"/>
              </a:ext>
            </a:extLst>
          </p:cNvPr>
          <p:cNvSpPr>
            <a:spLocks noGrp="1"/>
          </p:cNvSpPr>
          <p:nvPr>
            <p:ph type="title"/>
          </p:nvPr>
        </p:nvSpPr>
        <p:spPr/>
        <p:txBody>
          <a:bodyPr/>
          <a:lstStyle/>
          <a:p>
            <a:r>
              <a:rPr lang="en-CA" dirty="0"/>
              <a:t>Draw the tree</a:t>
            </a:r>
          </a:p>
        </p:txBody>
      </p:sp>
      <p:sp>
        <p:nvSpPr>
          <p:cNvPr id="4" name="Slide Number Placeholder 3">
            <a:extLst>
              <a:ext uri="{FF2B5EF4-FFF2-40B4-BE49-F238E27FC236}">
                <a16:creationId xmlns:a16="http://schemas.microsoft.com/office/drawing/2014/main" id="{1E893243-9C87-49BC-92EB-7EB38A3EF794}"/>
              </a:ext>
            </a:extLst>
          </p:cNvPr>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29376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47183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14</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28941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00665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563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37544"/>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6</a:t>
            </a:fld>
            <a:endParaRPr lang="en-US"/>
          </a:p>
        </p:txBody>
      </p:sp>
    </p:spTree>
    <p:extLst>
      <p:ext uri="{BB962C8B-B14F-4D97-AF65-F5344CB8AC3E}">
        <p14:creationId xmlns:p14="http://schemas.microsoft.com/office/powerpoint/2010/main" val="241699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algn="l"/>
            <a:r>
              <a:rPr lang="en-US" sz="1800" b="0" i="0" u="none" strike="noStrike" baseline="0" dirty="0">
                <a:latin typeface="LMRoman10-Regular-Identity-H"/>
              </a:rPr>
              <a:t>The expected value (average) of the outcomes (i.e. cost, QALYs) of </a:t>
            </a:r>
            <a:r>
              <a:rPr lang="en-US" sz="1800" b="0" i="0" u="none" strike="noStrike" baseline="0" dirty="0">
                <a:solidFill>
                  <a:srgbClr val="FF0000"/>
                </a:solidFill>
                <a:latin typeface="LMRoman10-Regular-Identity-H"/>
              </a:rPr>
              <a:t>a strategy </a:t>
            </a:r>
            <a:r>
              <a:rPr lang="en-US" sz="1800" b="0" i="0" u="none" strike="noStrike" baseline="0" dirty="0">
                <a:latin typeface="LMRoman10-Regular-Identity-H"/>
              </a:rPr>
              <a:t>in a decision tree can be </a:t>
            </a:r>
            <a:r>
              <a:rPr lang="en-CA" sz="1800" b="0" i="0" u="none" strike="noStrike" baseline="0" dirty="0">
                <a:latin typeface="LMRoman10-Regular-Identity-H"/>
              </a:rPr>
              <a:t>calculated by </a:t>
            </a:r>
            <a:r>
              <a:rPr lang="en-CA" sz="1800" dirty="0">
                <a:latin typeface="LMRoman10-Regular-Identity-H"/>
              </a:rPr>
              <a:t>using the below steps:</a:t>
            </a:r>
          </a:p>
          <a:p>
            <a:pPr algn="l"/>
            <a:endParaRPr lang="en-CA" sz="1800" b="0" i="0" u="none" strike="noStrike" baseline="0" dirty="0">
              <a:latin typeface="LMRoman10-Regular-Identity-H"/>
            </a:endParaRPr>
          </a:p>
          <a:p>
            <a:pPr marL="457200" indent="-342900" algn="l">
              <a:buFont typeface="+mj-lt"/>
              <a:buAutoNum type="arabicPeriod"/>
            </a:pPr>
            <a:r>
              <a:rPr lang="en-CA" sz="1800" dirty="0">
                <a:latin typeface="LMRoman10-Regular-Identity-H"/>
              </a:rPr>
              <a:t>Identify all branches in this strategy</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M</a:t>
            </a:r>
            <a:r>
              <a:rPr lang="en-CA" sz="1800" b="0" i="0" u="none" strike="noStrike" baseline="0" dirty="0">
                <a:latin typeface="LMRoman10-Regular-Identity-H"/>
              </a:rPr>
              <a:t>ultiply all conditional probabilities in a branch</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The product of all conditional probabilities is then multiplied with the outcome value of that branch</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Repeat steps 2 and 3 for each branch</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Sum (the product of conditional probabilities x outcome) for all branches under this strategy</a:t>
            </a:r>
            <a:endParaRPr lang="en-CA" dirty="0"/>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09467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C4-4A2F-4F9B-8CD6-73E15777F84E}"/>
              </a:ext>
            </a:extLst>
          </p:cNvPr>
          <p:cNvSpPr>
            <a:spLocks noGrp="1"/>
          </p:cNvSpPr>
          <p:nvPr>
            <p:ph type="title"/>
          </p:nvPr>
        </p:nvSpPr>
        <p:spPr/>
        <p:txBody>
          <a:bodyPr/>
          <a:lstStyle/>
          <a:p>
            <a:r>
              <a:rPr lang="en-CA" dirty="0"/>
              <a:t>Compute average outcomes – in R</a:t>
            </a:r>
          </a:p>
        </p:txBody>
      </p:sp>
      <p:sp>
        <p:nvSpPr>
          <p:cNvPr id="3" name="Content Placeholder 2">
            <a:extLst>
              <a:ext uri="{FF2B5EF4-FFF2-40B4-BE49-F238E27FC236}">
                <a16:creationId xmlns:a16="http://schemas.microsoft.com/office/drawing/2014/main" id="{FF4CE24E-A961-4CDF-B5EF-961D646A4BB6}"/>
              </a:ext>
            </a:extLst>
          </p:cNvPr>
          <p:cNvSpPr>
            <a:spLocks noGrp="1"/>
          </p:cNvSpPr>
          <p:nvPr>
            <p:ph idx="1"/>
          </p:nvPr>
        </p:nvSpPr>
        <p:spPr>
          <a:xfrm>
            <a:off x="840432" y="1656627"/>
            <a:ext cx="7620000" cy="4983162"/>
          </a:xfrm>
        </p:spPr>
        <p:txBody>
          <a:bodyPr/>
          <a:lstStyle/>
          <a:p>
            <a:r>
              <a:rPr lang="en-CA" dirty="0"/>
              <a:t>The steps to calculate expected outcome(s) could be done easily in R in the following way:</a:t>
            </a:r>
          </a:p>
          <a:p>
            <a:endParaRPr lang="en-CA" dirty="0"/>
          </a:p>
          <a:p>
            <a:pPr marL="571500" indent="-457200">
              <a:buFont typeface="+mj-lt"/>
              <a:buAutoNum type="arabicPeriod"/>
            </a:pPr>
            <a:r>
              <a:rPr lang="en-CA" dirty="0"/>
              <a:t>Store the product of all conditional probabilities of each branch in a vector</a:t>
            </a:r>
          </a:p>
          <a:p>
            <a:pPr marL="571500" indent="-457200">
              <a:buFont typeface="+mj-lt"/>
              <a:buAutoNum type="arabicPeriod"/>
            </a:pPr>
            <a:endParaRPr lang="en-CA" dirty="0"/>
          </a:p>
          <a:p>
            <a:pPr marL="571500" indent="-457200">
              <a:buFont typeface="+mj-lt"/>
              <a:buAutoNum type="arabicPeriod"/>
            </a:pPr>
            <a:r>
              <a:rPr lang="en-CA" dirty="0"/>
              <a:t>Store the associating outcomes in a vector</a:t>
            </a:r>
          </a:p>
          <a:p>
            <a:pPr marL="571500" indent="-457200">
              <a:buFont typeface="+mj-lt"/>
              <a:buAutoNum type="arabicPeriod"/>
            </a:pPr>
            <a:endParaRPr lang="en-CA" dirty="0"/>
          </a:p>
          <a:p>
            <a:pPr marL="571500" indent="-457200">
              <a:buFont typeface="+mj-lt"/>
              <a:buAutoNum type="arabicPeriod"/>
            </a:pPr>
            <a:r>
              <a:rPr lang="en-CA" dirty="0"/>
              <a:t>Take the product of the two vectors using matrix multiplication.</a:t>
            </a:r>
          </a:p>
        </p:txBody>
      </p:sp>
      <p:sp>
        <p:nvSpPr>
          <p:cNvPr id="4" name="Slide Number Placeholder 3">
            <a:extLst>
              <a:ext uri="{FF2B5EF4-FFF2-40B4-BE49-F238E27FC236}">
                <a16:creationId xmlns:a16="http://schemas.microsoft.com/office/drawing/2014/main" id="{98590198-E805-4FC1-92E3-09CD70C580E6}"/>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747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the figure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a:t>
            </a:r>
            <a:r>
              <a:rPr lang="en-US" altLang="en-US" sz="2400" b="0" dirty="0" err="1"/>
              <a:t>sequale</a:t>
            </a:r>
            <a:r>
              <a:rPr lang="en-US" altLang="en-US" sz="2400" b="0" dirty="0"/>
              <a:t>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248542713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253</TotalTime>
  <Words>513</Words>
  <Application>Microsoft Office PowerPoint</Application>
  <PresentationFormat>On-screen Show (4:3)</PresentationFormat>
  <Paragraphs>78</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LMRoman10-Regular-Identity-H</vt:lpstr>
      <vt:lpstr>Monotype Sorts</vt:lpstr>
      <vt:lpstr>Arial</vt:lpstr>
      <vt:lpstr>Calibri</vt:lpstr>
      <vt:lpstr>Courier New</vt:lpstr>
      <vt:lpstr>Times New Roman</vt:lpstr>
      <vt:lpstr>Verdana</vt:lpstr>
      <vt:lpstr>ThemeDARTH</vt:lpstr>
      <vt:lpstr>Decision Tree Modeling in R</vt:lpstr>
      <vt:lpstr>Building Decision Models in R</vt:lpstr>
      <vt:lpstr>Decision Tree (a type of model)</vt:lpstr>
      <vt:lpstr>Components of a decision tree</vt:lpstr>
      <vt:lpstr>Structure of a decision tree</vt:lpstr>
      <vt:lpstr>Plot of a sample decision tree</vt:lpstr>
      <vt:lpstr>Compute average outcomes</vt:lpstr>
      <vt:lpstr>Compute average outcomes – in R</vt:lpstr>
      <vt:lpstr>Simple Decision Tree</vt:lpstr>
      <vt:lpstr>Draw the tree</vt:lpstr>
      <vt:lpstr>There is a third option</vt:lpstr>
      <vt:lpstr>Draw the tree</vt:lpstr>
      <vt:lpstr>R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Alan Yang</cp:lastModifiedBy>
  <cp:revision>15</cp:revision>
  <dcterms:created xsi:type="dcterms:W3CDTF">2020-07-17T19:28:17Z</dcterms:created>
  <dcterms:modified xsi:type="dcterms:W3CDTF">2020-07-20T12:19:06Z</dcterms:modified>
</cp:coreProperties>
</file>