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7"/>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85" r:id="rId16"/>
    <p:sldId id="286" r:id="rId17"/>
    <p:sldId id="303" r:id="rId18"/>
    <p:sldId id="318" r:id="rId19"/>
    <p:sldId id="319" r:id="rId20"/>
    <p:sldId id="320" r:id="rId21"/>
    <p:sldId id="321" r:id="rId22"/>
    <p:sldId id="288" r:id="rId23"/>
    <p:sldId id="287" r:id="rId24"/>
    <p:sldId id="323" r:id="rId25"/>
    <p:sldId id="324" r:id="rId26"/>
    <p:sldId id="325" r:id="rId27"/>
    <p:sldId id="274" r:id="rId28"/>
    <p:sldId id="275" r:id="rId29"/>
    <p:sldId id="276" r:id="rId30"/>
    <p:sldId id="280" r:id="rId31"/>
    <p:sldId id="281" r:id="rId32"/>
    <p:sldId id="282" r:id="rId33"/>
    <p:sldId id="283" r:id="rId34"/>
    <p:sldId id="284"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1"/>
    <p:restoredTop sz="94646"/>
  </p:normalViewPr>
  <p:slideViewPr>
    <p:cSldViewPr snapToGrid="0" snapToObjects="1">
      <p:cViewPr varScale="1">
        <p:scale>
          <a:sx n="76" d="100"/>
          <a:sy n="76" d="100"/>
        </p:scale>
        <p:origin x="504"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7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1/27/20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1/27/20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1/27/20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1/27/20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1/27/20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1/27/20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a:t>Institution</a:t>
            </a:r>
            <a:endParaRPr lang="en-US" dirty="0"/>
          </a:p>
          <a:p>
            <a:r>
              <a:rPr lang="en-US" dirty="0"/>
              <a:t>MONTH, YEAR</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p.HD</a:t>
            </a:r>
            <a:r>
              <a:rPr lang="en-US" dirty="0"/>
              <a:t> = </a:t>
            </a:r>
            <a:r>
              <a:rPr lang="en-US" dirty="0" err="1"/>
              <a:t>pDie</a:t>
            </a:r>
            <a:r>
              <a:rPr lang="en-US" dirty="0"/>
              <a:t> + </a:t>
            </a:r>
            <a:r>
              <a:rPr lang="en-US" dirty="0" err="1"/>
              <a:t>pSick</a:t>
            </a:r>
            <a:r>
              <a:rPr lang="en-US" dirty="0"/>
              <a:t>*</a:t>
            </a:r>
            <a:r>
              <a:rPr lang="en-US" dirty="0" err="1"/>
              <a:t>pDieAcute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Age-Dependent Probabilities</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A is not the same every cycle</a:t>
            </a:r>
          </a:p>
          <a:p>
            <a:r>
              <a:rPr lang="en-US" sz="2400" dirty="0"/>
              <a:t>Replace matrix A with matrices A</a:t>
            </a:r>
            <a:r>
              <a:rPr lang="en-US" sz="2400" baseline="-25000" dirty="0"/>
              <a:t>t</a:t>
            </a:r>
            <a:r>
              <a:rPr lang="en-US" sz="2400" dirty="0"/>
              <a:t>, where t is a proxy for age</a:t>
            </a:r>
          </a:p>
        </p:txBody>
      </p:sp>
    </p:spTree>
    <p:extLst>
      <p:ext uri="{BB962C8B-B14F-4D97-AF65-F5344CB8AC3E}">
        <p14:creationId xmlns:p14="http://schemas.microsoft.com/office/powerpoint/2010/main" val="159761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3" name="Content Placeholder 2"/>
          <p:cNvSpPr>
            <a:spLocks noGrp="1"/>
          </p:cNvSpPr>
          <p:nvPr>
            <p:ph idx="1"/>
          </p:nvPr>
        </p:nvSpPr>
        <p:spPr/>
        <p:txBody>
          <a:bodyPr/>
          <a:lstStyle/>
          <a:p>
            <a:r>
              <a:rPr lang="en-US" dirty="0"/>
              <a:t>Some transition probabilities depend on time since an event, not age</a:t>
            </a:r>
          </a:p>
          <a:p>
            <a:pPr lvl="1"/>
            <a:r>
              <a:rPr lang="en-US" dirty="0"/>
              <a:t>E.g., The risk of developing recurrence among newly diagnosed cancer patients declines with time</a:t>
            </a:r>
          </a:p>
          <a:p>
            <a:r>
              <a:rPr lang="en-US" dirty="0"/>
              <a:t>The matrix A can be replaced with A</a:t>
            </a:r>
            <a:r>
              <a:rPr lang="en-US" baseline="-25000" dirty="0"/>
              <a:t>t</a:t>
            </a:r>
            <a:r>
              <a:rPr lang="en-US" dirty="0"/>
              <a:t> as long as the time-dependent risk pertains to the starting cohort</a:t>
            </a:r>
          </a:p>
          <a:p>
            <a:pPr lvl="1"/>
            <a:r>
              <a:rPr lang="en-US" dirty="0"/>
              <a:t>E.g., Cohort of newly diagnosed cancer patients</a:t>
            </a:r>
          </a:p>
          <a:p>
            <a:r>
              <a:rPr lang="en-US" dirty="0"/>
              <a:t>Replacing A with A</a:t>
            </a:r>
            <a:r>
              <a:rPr lang="en-US" baseline="-25000" dirty="0"/>
              <a:t>t</a:t>
            </a:r>
            <a:r>
              <a:rPr lang="en-US" dirty="0"/>
              <a:t> does not work otherwise</a:t>
            </a:r>
          </a:p>
          <a:p>
            <a:pPr lvl="1"/>
            <a:r>
              <a:rPr lang="en-US" dirty="0"/>
              <a:t>E.g., Cohort of healthy patients at risk for cancer, but once cancer is diagnosed the risk of recurrence depends on time since diagnosis</a:t>
            </a:r>
          </a:p>
          <a:p>
            <a:pPr lvl="1"/>
            <a:r>
              <a:rPr lang="en-US" dirty="0"/>
              <a:t>Requires “tunnel” states</a:t>
            </a:r>
          </a:p>
        </p:txBody>
      </p:sp>
    </p:spTree>
    <p:extLst>
      <p:ext uri="{BB962C8B-B14F-4D97-AF65-F5344CB8AC3E}">
        <p14:creationId xmlns:p14="http://schemas.microsoft.com/office/powerpoint/2010/main" val="384844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18</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5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history</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Tree>
    <p:extLst>
      <p:ext uri="{BB962C8B-B14F-4D97-AF65-F5344CB8AC3E}">
        <p14:creationId xmlns:p14="http://schemas.microsoft.com/office/powerpoint/2010/main" val="37592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State-Transition Cohort 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Tree>
    <p:extLst>
      <p:ext uri="{BB962C8B-B14F-4D97-AF65-F5344CB8AC3E}">
        <p14:creationId xmlns:p14="http://schemas.microsoft.com/office/powerpoint/2010/main" val="24870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Tree>
    <p:extLst>
      <p:ext uri="{BB962C8B-B14F-4D97-AF65-F5344CB8AC3E}">
        <p14:creationId xmlns:p14="http://schemas.microsoft.com/office/powerpoint/2010/main" val="35771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Tree>
    <p:extLst>
      <p:ext uri="{BB962C8B-B14F-4D97-AF65-F5344CB8AC3E}">
        <p14:creationId xmlns:p14="http://schemas.microsoft.com/office/powerpoint/2010/main" val="417257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67"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587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Tree>
    <p:extLst>
      <p:ext uri="{BB962C8B-B14F-4D97-AF65-F5344CB8AC3E}">
        <p14:creationId xmlns:p14="http://schemas.microsoft.com/office/powerpoint/2010/main" val="371368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Tree>
    <p:extLst>
      <p:ext uri="{BB962C8B-B14F-4D97-AF65-F5344CB8AC3E}">
        <p14:creationId xmlns:p14="http://schemas.microsoft.com/office/powerpoint/2010/main" val="100026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Tree>
    <p:extLst>
      <p:ext uri="{BB962C8B-B14F-4D97-AF65-F5344CB8AC3E}">
        <p14:creationId xmlns:p14="http://schemas.microsoft.com/office/powerpoint/2010/main" val="357277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2713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29</a:t>
            </a:fld>
            <a:endParaRPr/>
          </a:p>
        </p:txBody>
      </p:sp>
    </p:spTree>
    <p:extLst>
      <p:ext uri="{BB962C8B-B14F-4D97-AF65-F5344CB8AC3E}">
        <p14:creationId xmlns:p14="http://schemas.microsoft.com/office/powerpoint/2010/main" val="16714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State-</a:t>
            </a:r>
            <a:r>
              <a:rPr lang="nl-NL" dirty="0" err="1"/>
              <a:t>Transition</a:t>
            </a:r>
            <a:r>
              <a:rPr lang="nl-NL" dirty="0"/>
              <a:t> Cohort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pic>
        <p:nvPicPr>
          <p:cNvPr id="2" name="Picture 1"/>
          <p:cNvPicPr>
            <a:picLocks noChangeAspect="1"/>
          </p:cNvPicPr>
          <p:nvPr/>
        </p:nvPicPr>
        <p:blipFill>
          <a:blip r:embed="rId3"/>
          <a:stretch>
            <a:fillRect/>
          </a:stretch>
        </p:blipFill>
        <p:spPr>
          <a:xfrm>
            <a:off x="5891526"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34</a:t>
            </a:fld>
            <a:endParaRPr/>
          </a:p>
        </p:txBody>
      </p:sp>
    </p:spTree>
    <p:extLst>
      <p:ext uri="{BB962C8B-B14F-4D97-AF65-F5344CB8AC3E}">
        <p14:creationId xmlns:p14="http://schemas.microsoft.com/office/powerpoint/2010/main" val="127217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6125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1242</TotalTime>
  <Words>1994</Words>
  <Application>Microsoft Macintosh PowerPoint</Application>
  <PresentationFormat>On-screen Show (4:3)</PresentationFormat>
  <Paragraphs>494</Paragraphs>
  <Slides>35</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Arial</vt:lpstr>
      <vt:lpstr>Calibri</vt:lpstr>
      <vt:lpstr>Cambria</vt:lpstr>
      <vt:lpstr>Cambria Math</vt:lpstr>
      <vt:lpstr>Constantia</vt:lpstr>
      <vt:lpstr>Courier New</vt:lpstr>
      <vt:lpstr>Mangal</vt:lpstr>
      <vt:lpstr>Times New Roman</vt:lpstr>
      <vt:lpstr>Verdana</vt:lpstr>
      <vt:lpstr>ThemeDARTH</vt:lpstr>
      <vt:lpstr>Equation</vt:lpstr>
      <vt:lpstr>Markov Modeling in R</vt:lpstr>
      <vt:lpstr>State-Transition Cohort Models</vt:lpstr>
      <vt:lpstr>Building a State-Transition Cohort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Age-Dependent Probabilities</vt:lpstr>
      <vt:lpstr>Time-Dependent Probabilities</vt:lpstr>
      <vt:lpstr>State Time</vt:lpstr>
      <vt:lpstr>PowerPoint Presentation</vt:lpstr>
      <vt:lpstr>Other Types of Dependence</vt:lpstr>
      <vt:lpstr>When history matters, create more states…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80</cp:revision>
  <dcterms:created xsi:type="dcterms:W3CDTF">2018-07-06T17:43:18Z</dcterms:created>
  <dcterms:modified xsi:type="dcterms:W3CDTF">2020-01-27T17:42:46Z</dcterms:modified>
</cp:coreProperties>
</file>