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8"/>
  </p:notesMasterIdLst>
  <p:sldIdLst>
    <p:sldId id="347" r:id="rId2"/>
    <p:sldId id="348" r:id="rId3"/>
    <p:sldId id="320" r:id="rId4"/>
    <p:sldId id="285" r:id="rId5"/>
    <p:sldId id="323" r:id="rId6"/>
    <p:sldId id="321" r:id="rId7"/>
    <p:sldId id="352" r:id="rId8"/>
    <p:sldId id="353" r:id="rId9"/>
    <p:sldId id="293" r:id="rId10"/>
    <p:sldId id="303" r:id="rId11"/>
    <p:sldId id="351" r:id="rId12"/>
    <p:sldId id="288" r:id="rId13"/>
    <p:sldId id="291" r:id="rId14"/>
    <p:sldId id="354" r:id="rId15"/>
    <p:sldId id="258" r:id="rId16"/>
    <p:sldId id="34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5"/>
    <p:restoredTop sz="94646"/>
  </p:normalViewPr>
  <p:slideViewPr>
    <p:cSldViewPr snapToGrid="0" snapToObjects="1">
      <p:cViewPr>
        <p:scale>
          <a:sx n="100" d="100"/>
          <a:sy n="100" d="100"/>
        </p:scale>
        <p:origin x="235" y="-250"/>
      </p:cViewPr>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2021-08-24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418646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98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13</a:t>
            </a:fld>
            <a:endParaRPr/>
          </a:p>
        </p:txBody>
      </p:sp>
    </p:spTree>
    <p:extLst>
      <p:ext uri="{BB962C8B-B14F-4D97-AF65-F5344CB8AC3E}">
        <p14:creationId xmlns:p14="http://schemas.microsoft.com/office/powerpoint/2010/main" val="211294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73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465BA-58CD-5648-8542-F88D33A1D558}" type="datetime1">
              <a:rPr lang="en-US" smtClean="0"/>
              <a:t>2021-08-24</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0285D2B-991D-6E41-96CD-86451D0EA8B6}" type="datetime1">
              <a:rPr lang="en-US" smtClean="0"/>
              <a:t>2021-08-24</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F080E-3479-FC41-A03E-486F34AFEBA5}" type="datetime1">
              <a:rPr lang="en-US" smtClean="0"/>
              <a:t>2021-08-24</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A8F86B-5CB0-B646-932F-A77CEECF201B}" type="datetime1">
              <a:rPr lang="en-US" smtClean="0"/>
              <a:t>2021-08-24</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752AF0E9-FBC0-8F4F-83B9-AB34FBD396A5}" type="datetime1">
              <a:rPr lang="en-US" smtClean="0"/>
              <a:t>2021-08-24</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22F5944B-3964-1344-B4B0-FFFD5323E0E7}" type="datetime1">
              <a:rPr lang="en-US" smtClean="0"/>
              <a:t>2021-08-24</a:t>
            </a:fld>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356168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5DF245-8919-D744-8B83-42A2D27B59A3}" type="datetime1">
              <a:rPr lang="en-US" smtClean="0"/>
              <a:t>2021-08-24</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9" name="Table 28">
            <a:extLst>
              <a:ext uri="{FF2B5EF4-FFF2-40B4-BE49-F238E27FC236}">
                <a16:creationId xmlns:a16="http://schemas.microsoft.com/office/drawing/2014/main" id="{BD998225-2BBB-C047-A528-11A6CDC54658}"/>
              </a:ext>
            </a:extLst>
          </p:cNvPr>
          <p:cNvGraphicFramePr>
            <a:graphicFrameLocks noGrp="1"/>
          </p:cNvGraphicFramePr>
          <p:nvPr userDrawn="1">
            <p:extLst>
              <p:ext uri="{D42A27DB-BD31-4B8C-83A1-F6EECF244321}">
                <p14:modId xmlns:p14="http://schemas.microsoft.com/office/powerpoint/2010/main" val="2470095141"/>
              </p:ext>
            </p:extLst>
          </p:nvPr>
        </p:nvGraphicFramePr>
        <p:xfrm>
          <a:off x="1850216" y="143142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34" name="TextBox 33">
            <a:extLst>
              <a:ext uri="{FF2B5EF4-FFF2-40B4-BE49-F238E27FC236}">
                <a16:creationId xmlns:a16="http://schemas.microsoft.com/office/drawing/2014/main" id="{AD56CB17-1659-954D-BCEC-2A888DDCD17C}"/>
              </a:ext>
            </a:extLst>
          </p:cNvPr>
          <p:cNvSpPr txBox="1"/>
          <p:nvPr userDrawn="1"/>
        </p:nvSpPr>
        <p:spPr>
          <a:xfrm flipH="1">
            <a:off x="1860376" y="452470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F7D26989-5CE4-3041-A366-4434BE6C181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45E953D-E97C-834A-A1D9-07D20F0DF9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86507DD2-595B-8D42-BE52-9074BC56BB3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0A4F1BB9-677F-D946-94E0-DB5BEC4E88BF}"/>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18B24F12-DF4B-DA4F-A731-DF1D5AC9401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358B89A5-C100-6147-A8A3-F748CFB7666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86BD7E66-E1D4-D84C-BCBF-DBEC52FF769C}"/>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19304F46-6181-7145-A2CB-F70D16D8AE1B}"/>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182B41BC-7780-D843-B2EB-CA0E0733EE2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0B8FB18-61F8-2A49-80ED-DCC444C27B19}"/>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BFE1C1-52FA-014F-9922-AD9C38F32A04}" type="datetime1">
              <a:rPr lang="en-US" smtClean="0"/>
              <a:t>2021-08-24</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0C0508-C174-C448-A4A5-EBBC728F1201}" type="datetime1">
              <a:rPr lang="en-US" smtClean="0"/>
              <a:t>2021-08-24</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9347E7-97B4-2F43-A642-30C7025187B7}" type="datetime1">
              <a:rPr lang="en-US" smtClean="0"/>
              <a:t>2021-08-24</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6B9EDF-33B7-3446-A774-F418080B35CF}" type="datetime1">
              <a:rPr lang="en-US" smtClean="0"/>
              <a:t>2021-08-24</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3856A1F0-64A3-774A-BEF5-0BB470A3FBCB}" type="datetime1">
              <a:rPr lang="en-US" smtClean="0"/>
              <a:t>2021-08-24</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604F8-C7C2-9244-A9D0-D4B3019D66AA}" type="datetime1">
              <a:rPr lang="en-US" smtClean="0"/>
              <a:t>2021-08-24</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26A15BF6-4530-D64B-83B9-5FF391B1AA81}" type="datetime1">
              <a:rPr lang="en-US" smtClean="0"/>
              <a:t>2021-08-24</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6" r:id="rId15"/>
    <p:sldLayoutId id="2147483705"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Cost-Effectiveness and Decision Modeling in R Workshop</a:t>
            </a:r>
          </a:p>
          <a:p>
            <a:endParaRPr lang="en-US" dirty="0"/>
          </a:p>
          <a:p>
            <a:r>
              <a:rPr lang="en-US" dirty="0"/>
              <a:t>August 2021</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 variations in R</a:t>
            </a:r>
          </a:p>
        </p:txBody>
      </p:sp>
    </p:spTree>
    <p:extLst>
      <p:ext uri="{BB962C8B-B14F-4D97-AF65-F5344CB8AC3E}">
        <p14:creationId xmlns:p14="http://schemas.microsoft.com/office/powerpoint/2010/main" val="373464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10</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4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810945" cy="523220"/>
          </a:xfrm>
          <a:prstGeom prst="rect">
            <a:avLst/>
          </a:prstGeom>
          <a:noFill/>
          <a:ln w="9525">
            <a:noFill/>
            <a:miter lim="800000"/>
            <a:headEnd/>
            <a:tailEnd/>
          </a:ln>
        </p:spPr>
        <p:txBody>
          <a:bodyPr wrap="none">
            <a:spAutoFit/>
          </a:bodyPr>
          <a:lstStyle/>
          <a:p>
            <a:pPr>
              <a:defRPr/>
            </a:pPr>
            <a:r>
              <a:rPr lang="en-US" sz="2800" dirty="0" err="1"/>
              <a:t>p</a:t>
            </a:r>
            <a:r>
              <a:rPr lang="en-US" sz="2800" dirty="0" err="1">
                <a:latin typeface="+mn-lt"/>
              </a:rPr>
              <a:t>_Recur</a:t>
            </a:r>
            <a:r>
              <a:rPr lang="en-US" sz="2800" baseline="-25000" dirty="0" err="1">
                <a:latin typeface="+mn-lt"/>
              </a:rPr>
              <a:t>n</a:t>
            </a:r>
            <a:endParaRPr lang="en-US" sz="2800" baseline="-25000" dirty="0">
              <a:latin typeface="+mn-lt"/>
            </a:endParaRP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11</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060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pic>
        <p:nvPicPr>
          <p:cNvPr id="4" name="Picture 3">
            <a:extLst>
              <a:ext uri="{FF2B5EF4-FFF2-40B4-BE49-F238E27FC236}">
                <a16:creationId xmlns:a16="http://schemas.microsoft.com/office/drawing/2014/main" id="{CBC91326-13A8-7A4E-8A04-16C414B3FACC}"/>
              </a:ext>
            </a:extLst>
          </p:cNvPr>
          <p:cNvPicPr>
            <a:picLocks noChangeAspect="1"/>
          </p:cNvPicPr>
          <p:nvPr/>
        </p:nvPicPr>
        <p:blipFill>
          <a:blip r:embed="rId2"/>
          <a:stretch>
            <a:fillRect/>
          </a:stretch>
        </p:blipFill>
        <p:spPr>
          <a:xfrm>
            <a:off x="999581" y="3011318"/>
            <a:ext cx="8076687" cy="3711215"/>
          </a:xfrm>
          <a:prstGeom prst="rect">
            <a:avLst/>
          </a:prstGeom>
        </p:spPr>
      </p:pic>
      <p:sp>
        <p:nvSpPr>
          <p:cNvPr id="5" name="Slide Number Placeholder 4">
            <a:extLst>
              <a:ext uri="{FF2B5EF4-FFF2-40B4-BE49-F238E27FC236}">
                <a16:creationId xmlns:a16="http://schemas.microsoft.com/office/drawing/2014/main" id="{EC218EBE-8CD5-C548-BAC1-41BD5E8BE69D}"/>
              </a:ext>
            </a:extLst>
          </p:cNvPr>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184087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13</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Session</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639247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CFCC5B-744D-C14A-BFF0-C10DAC21A332}"/>
              </a:ext>
            </a:extLst>
          </p:cNvPr>
          <p:cNvSpPr>
            <a:spLocks noGrp="1"/>
          </p:cNvSpPr>
          <p:nvPr>
            <p:ph type="sldNum" sz="quarter" idx="12"/>
          </p:nvPr>
        </p:nvSpPr>
        <p:spPr/>
        <p:txBody>
          <a:bodyPr/>
          <a:lstStyle/>
          <a:p>
            <a:fld id="{0798D939-2D9E-2142-A80A-FFDECD1E5A9B}" type="slidenum">
              <a:rPr lang="en-US" smtClean="0"/>
              <a:t>14</a:t>
            </a:fld>
            <a:endParaRPr lang="en-US"/>
          </a:p>
        </p:txBody>
      </p:sp>
      <p:sp>
        <p:nvSpPr>
          <p:cNvPr id="5" name="Shape 2004">
            <a:extLst>
              <a:ext uri="{FF2B5EF4-FFF2-40B4-BE49-F238E27FC236}">
                <a16:creationId xmlns:a16="http://schemas.microsoft.com/office/drawing/2014/main" id="{9BFFB0C2-B3B1-2447-8109-6F9C3A9C0151}"/>
              </a:ext>
            </a:extLst>
          </p:cNvPr>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Excercise</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028964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15</a:t>
            </a:fld>
            <a:endParaRPr lang="en-US"/>
          </a:p>
        </p:txBody>
      </p:sp>
    </p:spTree>
    <p:extLst>
      <p:ext uri="{BB962C8B-B14F-4D97-AF65-F5344CB8AC3E}">
        <p14:creationId xmlns:p14="http://schemas.microsoft.com/office/powerpoint/2010/main" val="1236097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16</a:t>
            </a:fld>
            <a:endParaRPr/>
          </a:p>
        </p:txBody>
      </p:sp>
    </p:spTree>
    <p:extLst>
      <p:ext uri="{BB962C8B-B14F-4D97-AF65-F5344CB8AC3E}">
        <p14:creationId xmlns:p14="http://schemas.microsoft.com/office/powerpoint/2010/main" val="371798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normAutofit fontScale="92500" lnSpcReduction="20000"/>
              </a:bodyPr>
              <a:lstStyle/>
              <a:p>
                <a:r>
                  <a:rPr lang="en-US" b="1" dirty="0"/>
                  <a:t>Since start of the model </a:t>
                </a:r>
              </a:p>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pPr marL="411480" lvl="1" indent="0">
                  <a:buNone/>
                </a:pPr>
                <a:endParaRPr lang="en-US" dirty="0"/>
              </a:p>
              <a:p>
                <a:r>
                  <a:rPr lang="en-US" b="1" dirty="0"/>
                  <a:t>Depending on state residency </a:t>
                </a:r>
              </a:p>
              <a:p>
                <a:r>
                  <a:rPr lang="en-US" sz="2400" dirty="0"/>
                  <a:t>Some transition probabilities depend on time since an event, not age</a:t>
                </a:r>
              </a:p>
              <a:p>
                <a:pPr lvl="1"/>
                <a:r>
                  <a:rPr lang="en-US" sz="2400" dirty="0"/>
                  <a:t>e.g., The risk of developing recurrence among newly diagnosed cancer patients declines with time</a:t>
                </a:r>
              </a:p>
              <a:p>
                <a:pPr marL="411480" lvl="1" indent="0">
                  <a:buNone/>
                </a:pPr>
                <a:endParaRPr lang="en-US" sz="2800" dirty="0"/>
              </a:p>
              <a:p>
                <a:r>
                  <a:rPr lang="en-US" sz="2400" dirty="0"/>
                  <a:t>In other words, matrix </a:t>
                </a:r>
                <a14:m>
                  <m:oMath xmlns:m="http://schemas.openxmlformats.org/officeDocument/2006/math">
                    <m:r>
                      <a:rPr lang="es-ES" sz="2400" i="1">
                        <a:latin typeface="Cambria Math" panose="02040503050406030204" pitchFamily="18" charset="0"/>
                      </a:rPr>
                      <m:t>𝑃</m:t>
                    </m:r>
                  </m:oMath>
                </a14:m>
                <a:r>
                  <a:rPr lang="en-US" sz="2400" dirty="0"/>
                  <a:t> is not the same every cycle</a:t>
                </a:r>
              </a:p>
              <a:p>
                <a:endParaRPr lang="en-US" dirty="0"/>
              </a:p>
            </p:txBody>
          </p:sp>
        </mc:Choice>
        <mc:Fallback xmlns="">
          <p:sp>
            <p:nvSpPr>
              <p:cNvPr id="3" name="Content Placeholder 2">
                <a:extLst>
                  <a:ext uri="{FF2B5EF4-FFF2-40B4-BE49-F238E27FC236}">
                    <a16:creationId xmlns:a16="http://schemas.microsoft.com/office/drawing/2014/main" id="{1E7477C6-5987-F24E-B21A-5F1BD6165A46}"/>
                  </a:ext>
                </a:extLst>
              </p:cNvPr>
              <p:cNvSpPr>
                <a:spLocks noGrp="1" noRot="1" noChangeAspect="1" noMove="1" noResize="1" noEditPoints="1" noAdjustHandles="1" noChangeArrowheads="1" noChangeShapeType="1" noTextEdit="1"/>
              </p:cNvSpPr>
              <p:nvPr>
                <p:ph idx="1"/>
              </p:nvPr>
            </p:nvSpPr>
            <p:spPr>
              <a:blipFill>
                <a:blip r:embed="rId2"/>
                <a:stretch>
                  <a:fillRect t="-1781"/>
                </a:stretch>
              </a:blipFill>
            </p:spPr>
            <p:txBody>
              <a:bodyPr/>
              <a:lstStyle/>
              <a:p>
                <a:r>
                  <a:rPr lang="en-US">
                    <a:noFill/>
                  </a:rPr>
                  <a:t> </a:t>
                </a:r>
              </a:p>
            </p:txBody>
          </p:sp>
        </mc:Fallback>
      </mc:AlternateContent>
    </p:spTree>
    <p:extLst>
      <p:ext uri="{BB962C8B-B14F-4D97-AF65-F5344CB8AC3E}">
        <p14:creationId xmlns:p14="http://schemas.microsoft.com/office/powerpoint/2010/main" val="269693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p:txBody>
          <a:bodyPr/>
          <a:lstStyle/>
          <a:p>
            <a:r>
              <a:rPr lang="en-US" dirty="0"/>
              <a:t>Time dependency since start of the model</a:t>
            </a:r>
          </a:p>
        </p:txBody>
      </p:sp>
      <p:sp>
        <p:nvSpPr>
          <p:cNvPr id="3" name="Text Placeholder 2">
            <a:extLst>
              <a:ext uri="{FF2B5EF4-FFF2-40B4-BE49-F238E27FC236}">
                <a16:creationId xmlns:a16="http://schemas.microsoft.com/office/drawing/2014/main" id="{1AA0F4D1-4373-A644-A60E-0677C9245D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20CCB1-19CB-1546-9E16-E94874D76F90}"/>
              </a:ext>
            </a:extLst>
          </p:cNvPr>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349587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Time-dependency since model start</a:t>
            </a:r>
          </a:p>
        </p:txBody>
      </p:sp>
      <p:sp>
        <p:nvSpPr>
          <p:cNvPr id="3" name="Content Placeholder 2"/>
          <p:cNvSpPr>
            <a:spLocks noGrp="1"/>
          </p:cNvSpPr>
          <p:nvPr>
            <p:ph idx="1"/>
          </p:nvPr>
        </p:nvSpPr>
        <p:spPr>
          <a:xfrm>
            <a:off x="840432" y="1689904"/>
            <a:ext cx="7620000" cy="4710896"/>
          </a:xfrm>
        </p:spPr>
        <p:txBody>
          <a:bodyPr>
            <a:normAutofit/>
          </a:bodyPr>
          <a:lstStyle/>
          <a:p>
            <a:r>
              <a:rPr lang="en-US" sz="2400" dirty="0"/>
              <a:t>Transition probabilities often depend on time since model start</a:t>
            </a:r>
          </a:p>
          <a:p>
            <a:pPr lvl="1"/>
            <a:r>
              <a:rPr lang="en-US" sz="2400" dirty="0"/>
              <a:t>Background mortality</a:t>
            </a:r>
          </a:p>
          <a:p>
            <a:pPr lvl="1"/>
            <a:r>
              <a:rPr lang="en-US" sz="2400" dirty="0"/>
              <a:t>Risk of developing disease or experiencing an event</a:t>
            </a:r>
          </a:p>
          <a:p>
            <a:pPr lvl="1"/>
            <a:endParaRPr lang="en-US" sz="2400" dirty="0"/>
          </a:p>
          <a:p>
            <a:r>
              <a:rPr lang="en-US" sz="2400" dirty="0"/>
              <a:t>In other words, matrix P is not the same every cycle</a:t>
            </a:r>
          </a:p>
          <a:p>
            <a:endParaRPr lang="en-US" sz="2400" dirty="0"/>
          </a:p>
          <a:p>
            <a:r>
              <a:rPr lang="en-US" sz="2400" dirty="0"/>
              <a:t>Replace matrix P with matrices P</a:t>
            </a:r>
            <a:r>
              <a:rPr lang="en-US" sz="2400" baseline="-25000" dirty="0"/>
              <a:t>t</a:t>
            </a:r>
            <a:r>
              <a:rPr lang="en-US" sz="2400" dirty="0"/>
              <a:t>, where t is time since model start</a:t>
            </a:r>
          </a:p>
        </p:txBody>
      </p:sp>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a:t>
            </a:fld>
            <a:endParaRPr lang="en-US" dirty="0">
              <a:solidFill>
                <a:schemeClr val="accent1"/>
              </a:solidFill>
            </a:endParaRPr>
          </a:p>
        </p:txBody>
      </p:sp>
    </p:spTree>
    <p:extLst>
      <p:ext uri="{BB962C8B-B14F-4D97-AF65-F5344CB8AC3E}">
        <p14:creationId xmlns:p14="http://schemas.microsoft.com/office/powerpoint/2010/main" val="422560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173574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a:xfrm>
            <a:off x="872753" y="4918521"/>
            <a:ext cx="7939651" cy="1168400"/>
          </a:xfrm>
        </p:spPr>
        <p:txBody>
          <a:bodyPr/>
          <a:lstStyle/>
          <a:p>
            <a:r>
              <a:rPr lang="en-US" dirty="0"/>
              <a:t>Time-dependent based on state residence</a:t>
            </a:r>
          </a:p>
        </p:txBody>
      </p:sp>
      <p:sp>
        <p:nvSpPr>
          <p:cNvPr id="4" name="Slide Number Placeholder 3">
            <a:extLst>
              <a:ext uri="{FF2B5EF4-FFF2-40B4-BE49-F238E27FC236}">
                <a16:creationId xmlns:a16="http://schemas.microsoft.com/office/drawing/2014/main" id="{2FE70192-4129-864F-BBAE-75824DD18CFD}"/>
              </a:ext>
            </a:extLst>
          </p:cNvPr>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1764792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Other Types of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Markov models is a BIG assumption</a:t>
            </a:r>
          </a:p>
          <a:p>
            <a:pPr lvl="1"/>
            <a:r>
              <a:rPr lang="en-US" sz="2400" dirty="0"/>
              <a:t>Transition probabilities only depend on the current state and not on past states</a:t>
            </a:r>
          </a:p>
          <a:p>
            <a:r>
              <a:rPr lang="en-US" sz="2400" dirty="0"/>
              <a:t>Many transition probabilities depend on model history, not time since model start </a:t>
            </a:r>
          </a:p>
          <a:p>
            <a:pPr lvl="1"/>
            <a:r>
              <a:rPr lang="en-US" sz="2200" dirty="0"/>
              <a:t>Risk of myocardial infarction (MI) greater for persons with prior MI </a:t>
            </a:r>
          </a:p>
          <a:p>
            <a:pPr lvl="1"/>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7</a:t>
            </a:fld>
            <a:endParaRPr lang="en-US" dirty="0">
              <a:solidFill>
                <a:schemeClr val="accent1"/>
              </a:solidFill>
            </a:endParaRPr>
          </a:p>
        </p:txBody>
      </p:sp>
    </p:spTree>
    <p:extLst>
      <p:ext uri="{BB962C8B-B14F-4D97-AF65-F5344CB8AC3E}">
        <p14:creationId xmlns:p14="http://schemas.microsoft.com/office/powerpoint/2010/main" val="328567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a:xfrm>
            <a:off x="840432" y="1417638"/>
            <a:ext cx="4793665" cy="4983162"/>
          </a:xfrm>
        </p:spPr>
        <p:txBody>
          <a:bodyPr>
            <a:normAutofit/>
          </a:bodyPr>
          <a:lstStyle/>
          <a:p>
            <a:pPr marL="114300" indent="0">
              <a:buNone/>
            </a:pPr>
            <a:r>
              <a:rPr lang="en-US" sz="2000" dirty="0"/>
              <a:t>	Healthy – Sick - Dead:</a:t>
            </a:r>
          </a:p>
          <a:p>
            <a:endParaRPr lang="en-US" sz="2000" dirty="0"/>
          </a:p>
          <a:p>
            <a:endParaRPr lang="en-US" sz="2000" dirty="0"/>
          </a:p>
          <a:p>
            <a:pPr marL="114300" indent="0">
              <a:buNone/>
            </a:pPr>
            <a:r>
              <a:rPr lang="en-US" sz="1800" dirty="0"/>
              <a:t>Once recovered, the risk of getting sick again or dying increases </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184553" y="6501104"/>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8</a:t>
            </a:fld>
            <a:endParaRPr lang="en-US" dirty="0">
              <a:solidFill>
                <a:schemeClr val="accent1"/>
              </a:solidFill>
            </a:endParaRPr>
          </a:p>
        </p:txBody>
      </p:sp>
      <p:grpSp>
        <p:nvGrpSpPr>
          <p:cNvPr id="3" name="Group 2">
            <a:extLst>
              <a:ext uri="{FF2B5EF4-FFF2-40B4-BE49-F238E27FC236}">
                <a16:creationId xmlns:a16="http://schemas.microsoft.com/office/drawing/2014/main" id="{800C97F1-8079-4BE6-AAF5-3CD251E791CD}"/>
              </a:ext>
            </a:extLst>
          </p:cNvPr>
          <p:cNvGrpSpPr/>
          <p:nvPr/>
        </p:nvGrpSpPr>
        <p:grpSpPr>
          <a:xfrm>
            <a:off x="5634097" y="730156"/>
            <a:ext cx="2925767" cy="2900630"/>
            <a:chOff x="3997951" y="730156"/>
            <a:chExt cx="2925767" cy="2900630"/>
          </a:xfrm>
        </p:grpSpPr>
        <p:grpSp>
          <p:nvGrpSpPr>
            <p:cNvPr id="19" name="Group 18">
              <a:extLst>
                <a:ext uri="{FF2B5EF4-FFF2-40B4-BE49-F238E27FC236}">
                  <a16:creationId xmlns:a16="http://schemas.microsoft.com/office/drawing/2014/main" id="{BE184D66-2D44-47A4-A719-D3C95E5ECC10}"/>
                </a:ext>
              </a:extLst>
            </p:cNvPr>
            <p:cNvGrpSpPr/>
            <p:nvPr/>
          </p:nvGrpSpPr>
          <p:grpSpPr>
            <a:xfrm>
              <a:off x="3997951" y="730156"/>
              <a:ext cx="2925767" cy="2900630"/>
              <a:chOff x="2335461" y="1846641"/>
              <a:chExt cx="5015880" cy="4450219"/>
            </a:xfrm>
          </p:grpSpPr>
          <p:sp>
            <p:nvSpPr>
              <p:cNvPr id="20" name="Shape 646">
                <a:extLst>
                  <a:ext uri="{FF2B5EF4-FFF2-40B4-BE49-F238E27FC236}">
                    <a16:creationId xmlns:a16="http://schemas.microsoft.com/office/drawing/2014/main" id="{88C0276E-2056-4DF8-8D1C-060B3F803335}"/>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21" name="Shape 646">
                <a:extLst>
                  <a:ext uri="{FF2B5EF4-FFF2-40B4-BE49-F238E27FC236}">
                    <a16:creationId xmlns:a16="http://schemas.microsoft.com/office/drawing/2014/main" id="{FC26E0F2-546C-4CC0-AEC1-0680857DB7CF}"/>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a:t>
                </a:r>
                <a:endParaRPr sz="1000" b="1" dirty="0">
                  <a:solidFill>
                    <a:srgbClr val="3F3F3F"/>
                  </a:solidFill>
                  <a:latin typeface="Calibri"/>
                  <a:ea typeface="Calibri"/>
                  <a:cs typeface="Calibri"/>
                  <a:sym typeface="Calibri"/>
                </a:endParaRPr>
              </a:p>
            </p:txBody>
          </p:sp>
          <p:sp>
            <p:nvSpPr>
              <p:cNvPr id="22" name="Shape 646">
                <a:extLst>
                  <a:ext uri="{FF2B5EF4-FFF2-40B4-BE49-F238E27FC236}">
                    <a16:creationId xmlns:a16="http://schemas.microsoft.com/office/drawing/2014/main" id="{34BA0C1D-B33D-4BD8-9BDE-B30F5577C0E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23" name="Shape 651">
                <a:extLst>
                  <a:ext uri="{FF2B5EF4-FFF2-40B4-BE49-F238E27FC236}">
                    <a16:creationId xmlns:a16="http://schemas.microsoft.com/office/drawing/2014/main" id="{06677B15-9D20-4448-BA21-CFDAD393B49A}"/>
                  </a:ext>
                </a:extLst>
              </p:cNvPr>
              <p:cNvCxnSpPr>
                <a:stCxn id="20" idx="0"/>
                <a:endCxn id="21" idx="0"/>
              </p:cNvCxnSpPr>
              <p:nvPr/>
            </p:nvCxnSpPr>
            <p:spPr>
              <a:xfrm rot="5400000" flipH="1" flipV="1">
                <a:off x="4843401" y="1204995"/>
                <a:ext cx="12700" cy="3187080"/>
              </a:xfrm>
              <a:prstGeom prst="curvedConnector3">
                <a:avLst>
                  <a:gd name="adj1" fmla="val 4090906"/>
                </a:avLst>
              </a:prstGeom>
              <a:noFill/>
              <a:ln w="25400" cap="flat" cmpd="sng">
                <a:solidFill>
                  <a:schemeClr val="accent2"/>
                </a:solidFill>
                <a:prstDash val="solid"/>
                <a:round/>
                <a:headEnd type="triangle" w="med" len="med"/>
                <a:tailEnd type="triangle" w="med" len="med"/>
              </a:ln>
            </p:spPr>
          </p:cxnSp>
          <p:cxnSp>
            <p:nvCxnSpPr>
              <p:cNvPr id="24" name="Shape 651">
                <a:extLst>
                  <a:ext uri="{FF2B5EF4-FFF2-40B4-BE49-F238E27FC236}">
                    <a16:creationId xmlns:a16="http://schemas.microsoft.com/office/drawing/2014/main" id="{4E2A7A3F-891C-4A38-8FF2-51086ED20B7B}"/>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1763CFB0-0966-4E84-BD9B-1DC9DBC53C48}"/>
                  </a:ext>
                </a:extLst>
              </p:cNvPr>
              <p:cNvCxnSpPr>
                <a:stCxn id="21" idx="6"/>
                <a:endCxn id="2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653248CC-6B1A-4437-85E6-181D026175DB}"/>
                  </a:ext>
                </a:extLst>
              </p:cNvPr>
              <p:cNvCxnSpPr>
                <a:stCxn id="22" idx="2"/>
                <a:endCxn id="2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7" name="Shape 651">
                <a:extLst>
                  <a:ext uri="{FF2B5EF4-FFF2-40B4-BE49-F238E27FC236}">
                    <a16:creationId xmlns:a16="http://schemas.microsoft.com/office/drawing/2014/main" id="{B2F5BF56-5930-4037-A4B9-21E03C7CF1AE}"/>
                  </a:ext>
                </a:extLst>
              </p:cNvPr>
              <p:cNvCxnSpPr>
                <a:stCxn id="20" idx="4"/>
                <a:endCxn id="2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8" name="Shape 651">
                <a:extLst>
                  <a:ext uri="{FF2B5EF4-FFF2-40B4-BE49-F238E27FC236}">
                    <a16:creationId xmlns:a16="http://schemas.microsoft.com/office/drawing/2014/main" id="{6C77C007-E319-46E2-B900-5DDADDAF8A9D}"/>
                  </a:ext>
                </a:extLst>
              </p:cNvPr>
              <p:cNvCxnSpPr>
                <a:stCxn id="21" idx="4"/>
                <a:endCxn id="2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9" name="Shape 671">
                <a:extLst>
                  <a:ext uri="{FF2B5EF4-FFF2-40B4-BE49-F238E27FC236}">
                    <a16:creationId xmlns:a16="http://schemas.microsoft.com/office/drawing/2014/main" id="{BA51EAB2-B963-421A-A731-ABB27D7F6414}"/>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32" name="Shape 671">
              <a:extLst>
                <a:ext uri="{FF2B5EF4-FFF2-40B4-BE49-F238E27FC236}">
                  <a16:creationId xmlns:a16="http://schemas.microsoft.com/office/drawing/2014/main" id="{F7BFE984-6AC7-4D30-8943-2241A77D7FAA}"/>
                </a:ext>
              </a:extLst>
            </p:cNvPr>
            <p:cNvSpPr txBox="1"/>
            <p:nvPr/>
          </p:nvSpPr>
          <p:spPr>
            <a:xfrm>
              <a:off x="5239860" y="1066804"/>
              <a:ext cx="487438" cy="1995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grpSp>
        <p:nvGrpSpPr>
          <p:cNvPr id="34" name="Group 33">
            <a:extLst>
              <a:ext uri="{FF2B5EF4-FFF2-40B4-BE49-F238E27FC236}">
                <a16:creationId xmlns:a16="http://schemas.microsoft.com/office/drawing/2014/main" id="{43230AA1-FC0C-4729-A719-510CF1C46C60}"/>
              </a:ext>
            </a:extLst>
          </p:cNvPr>
          <p:cNvGrpSpPr/>
          <p:nvPr/>
        </p:nvGrpSpPr>
        <p:grpSpPr>
          <a:xfrm>
            <a:off x="1301402" y="3476768"/>
            <a:ext cx="2925767" cy="2900630"/>
            <a:chOff x="2335461" y="1846641"/>
            <a:chExt cx="5015880" cy="4450219"/>
          </a:xfrm>
        </p:grpSpPr>
        <p:sp>
          <p:nvSpPr>
            <p:cNvPr id="36" name="Shape 646">
              <a:extLst>
                <a:ext uri="{FF2B5EF4-FFF2-40B4-BE49-F238E27FC236}">
                  <a16:creationId xmlns:a16="http://schemas.microsoft.com/office/drawing/2014/main" id="{1C91EBD1-467A-4BAA-A349-9875540ACFF9}"/>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37" name="Shape 646">
              <a:extLst>
                <a:ext uri="{FF2B5EF4-FFF2-40B4-BE49-F238E27FC236}">
                  <a16:creationId xmlns:a16="http://schemas.microsoft.com/office/drawing/2014/main" id="{878ED5B6-AA23-4985-B976-0EA1A42FFFF3}"/>
                </a:ext>
              </a:extLst>
            </p:cNvPr>
            <p:cNvSpPr/>
            <p:nvPr/>
          </p:nvSpPr>
          <p:spPr>
            <a:xfrm>
              <a:off x="5557354" y="2798536"/>
              <a:ext cx="1793987" cy="1325027"/>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(S1)</a:t>
              </a:r>
              <a:endParaRPr sz="1000" b="1" dirty="0">
                <a:solidFill>
                  <a:srgbClr val="3F3F3F"/>
                </a:solidFill>
                <a:latin typeface="Calibri"/>
                <a:ea typeface="Calibri"/>
                <a:cs typeface="Calibri"/>
                <a:sym typeface="Calibri"/>
              </a:endParaRPr>
            </a:p>
          </p:txBody>
        </p:sp>
        <p:sp>
          <p:nvSpPr>
            <p:cNvPr id="38" name="Shape 646">
              <a:extLst>
                <a:ext uri="{FF2B5EF4-FFF2-40B4-BE49-F238E27FC236}">
                  <a16:creationId xmlns:a16="http://schemas.microsoft.com/office/drawing/2014/main" id="{0BDCBE5B-2CEB-4159-8726-B25A35F8F5F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39" name="Shape 651">
              <a:extLst>
                <a:ext uri="{FF2B5EF4-FFF2-40B4-BE49-F238E27FC236}">
                  <a16:creationId xmlns:a16="http://schemas.microsoft.com/office/drawing/2014/main" id="{ED44998E-D399-497B-872C-3FF64A91726C}"/>
                </a:ext>
              </a:extLst>
            </p:cNvPr>
            <p:cNvCxnSpPr>
              <a:cxnSpLocks/>
            </p:cNvCxnSpPr>
            <p:nvPr/>
          </p:nvCxnSpPr>
          <p:spPr>
            <a:xfrm rot="5400000" flipH="1" flipV="1">
              <a:off x="4853250" y="1196294"/>
              <a:ext cx="19485" cy="3204485"/>
            </a:xfrm>
            <a:prstGeom prst="curvedConnector3">
              <a:avLst>
                <a:gd name="adj1" fmla="val 1800000"/>
              </a:avLst>
            </a:prstGeom>
            <a:noFill/>
            <a:ln w="25400" cap="flat" cmpd="sng">
              <a:solidFill>
                <a:schemeClr val="accent2"/>
              </a:solidFill>
              <a:prstDash val="solid"/>
              <a:round/>
              <a:headEnd type="none" w="med" len="med"/>
              <a:tailEnd type="triangle" w="med" len="med"/>
            </a:ln>
          </p:spPr>
        </p:cxnSp>
        <p:cxnSp>
          <p:nvCxnSpPr>
            <p:cNvPr id="40" name="Shape 651">
              <a:extLst>
                <a:ext uri="{FF2B5EF4-FFF2-40B4-BE49-F238E27FC236}">
                  <a16:creationId xmlns:a16="http://schemas.microsoft.com/office/drawing/2014/main" id="{5B354F72-171C-4EBB-8EB9-FCF0785A61FF}"/>
                </a:ext>
              </a:extLst>
            </p:cNvPr>
            <p:cNvCxnSpPr>
              <a:stCxn id="36" idx="2"/>
              <a:endCxn id="36"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1" name="Shape 651">
              <a:extLst>
                <a:ext uri="{FF2B5EF4-FFF2-40B4-BE49-F238E27FC236}">
                  <a16:creationId xmlns:a16="http://schemas.microsoft.com/office/drawing/2014/main" id="{5E777EFE-CF87-473B-BCE9-261AA05274FC}"/>
                </a:ext>
              </a:extLst>
            </p:cNvPr>
            <p:cNvCxnSpPr>
              <a:cxnSpLocks/>
              <a:stCxn id="37" idx="6"/>
              <a:endCxn id="37" idx="7"/>
            </p:cNvCxnSpPr>
            <p:nvPr/>
          </p:nvCxnSpPr>
          <p:spPr>
            <a:xfrm flipH="1" flipV="1">
              <a:off x="7088617" y="2992581"/>
              <a:ext cx="262724" cy="468468"/>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42" name="Shape 651">
              <a:extLst>
                <a:ext uri="{FF2B5EF4-FFF2-40B4-BE49-F238E27FC236}">
                  <a16:creationId xmlns:a16="http://schemas.microsoft.com/office/drawing/2014/main" id="{8E9FD526-E88A-4601-A176-AF26A5E5B16E}"/>
                </a:ext>
              </a:extLst>
            </p:cNvPr>
            <p:cNvCxnSpPr>
              <a:stCxn id="38" idx="2"/>
              <a:endCxn id="38"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3" name="Shape 651">
              <a:extLst>
                <a:ext uri="{FF2B5EF4-FFF2-40B4-BE49-F238E27FC236}">
                  <a16:creationId xmlns:a16="http://schemas.microsoft.com/office/drawing/2014/main" id="{1A76646A-972A-4F26-BCBB-358DEEAD26FE}"/>
                </a:ext>
              </a:extLst>
            </p:cNvPr>
            <p:cNvCxnSpPr>
              <a:stCxn id="36" idx="4"/>
              <a:endCxn id="38"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44" name="Shape 651">
              <a:extLst>
                <a:ext uri="{FF2B5EF4-FFF2-40B4-BE49-F238E27FC236}">
                  <a16:creationId xmlns:a16="http://schemas.microsoft.com/office/drawing/2014/main" id="{C746F1C3-6C74-4077-B305-D495F76A8535}"/>
                </a:ext>
              </a:extLst>
            </p:cNvPr>
            <p:cNvCxnSpPr>
              <a:cxnSpLocks/>
              <a:stCxn id="37" idx="4"/>
              <a:endCxn id="38" idx="7"/>
            </p:cNvCxnSpPr>
            <p:nvPr/>
          </p:nvCxnSpPr>
          <p:spPr>
            <a:xfrm flipH="1">
              <a:off x="5489979" y="4123563"/>
              <a:ext cx="964369" cy="1002564"/>
            </a:xfrm>
            <a:prstGeom prst="straightConnector1">
              <a:avLst/>
            </a:prstGeom>
            <a:noFill/>
            <a:ln w="25400" cap="flat" cmpd="sng">
              <a:solidFill>
                <a:srgbClr val="3F3F3F"/>
              </a:solidFill>
              <a:prstDash val="solid"/>
              <a:round/>
              <a:headEnd type="none" w="sm" len="sm"/>
              <a:tailEnd type="triangle" w="lg" len="lg"/>
            </a:ln>
          </p:spPr>
        </p:cxnSp>
        <p:sp>
          <p:nvSpPr>
            <p:cNvPr id="45" name="Shape 671">
              <a:extLst>
                <a:ext uri="{FF2B5EF4-FFF2-40B4-BE49-F238E27FC236}">
                  <a16:creationId xmlns:a16="http://schemas.microsoft.com/office/drawing/2014/main" id="{CEE2E57A-1868-4380-A683-757F6AE27F38}"/>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58" name="Shape 646">
            <a:extLst>
              <a:ext uri="{FF2B5EF4-FFF2-40B4-BE49-F238E27FC236}">
                <a16:creationId xmlns:a16="http://schemas.microsoft.com/office/drawing/2014/main" id="{F58C1AED-7A64-4584-A2A7-9B4C39420C46}"/>
              </a:ext>
            </a:extLst>
          </p:cNvPr>
          <p:cNvSpPr/>
          <p:nvPr/>
        </p:nvSpPr>
        <p:spPr>
          <a:xfrm>
            <a:off x="4711451" y="4064551"/>
            <a:ext cx="1046434" cy="863646"/>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Recovered (R)</a:t>
            </a:r>
            <a:endParaRPr sz="1000" b="1" dirty="0">
              <a:solidFill>
                <a:srgbClr val="3F3F3F"/>
              </a:solidFill>
              <a:latin typeface="Calibri"/>
              <a:ea typeface="Calibri"/>
              <a:cs typeface="Calibri"/>
              <a:sym typeface="Calibri"/>
            </a:endParaRPr>
          </a:p>
        </p:txBody>
      </p:sp>
      <p:cxnSp>
        <p:nvCxnSpPr>
          <p:cNvPr id="59" name="Shape 651">
            <a:extLst>
              <a:ext uri="{FF2B5EF4-FFF2-40B4-BE49-F238E27FC236}">
                <a16:creationId xmlns:a16="http://schemas.microsoft.com/office/drawing/2014/main" id="{381F4E3C-1CDC-483E-A893-699CBADE4029}"/>
              </a:ext>
            </a:extLst>
          </p:cNvPr>
          <p:cNvCxnSpPr>
            <a:cxnSpLocks/>
          </p:cNvCxnSpPr>
          <p:nvPr/>
        </p:nvCxnSpPr>
        <p:spPr>
          <a:xfrm rot="5400000" flipH="1" flipV="1">
            <a:off x="4452984" y="3315522"/>
            <a:ext cx="32657" cy="1530716"/>
          </a:xfrm>
          <a:prstGeom prst="curvedConnector3">
            <a:avLst>
              <a:gd name="adj1" fmla="val 800003"/>
            </a:avLst>
          </a:prstGeom>
          <a:noFill/>
          <a:ln w="25400" cap="flat" cmpd="sng">
            <a:solidFill>
              <a:schemeClr val="accent2"/>
            </a:solidFill>
            <a:prstDash val="solid"/>
            <a:round/>
            <a:headEnd type="triangle" w="med" len="med"/>
            <a:tailEnd type="triangle" w="med" len="med"/>
          </a:ln>
        </p:spPr>
      </p:cxnSp>
      <p:cxnSp>
        <p:nvCxnSpPr>
          <p:cNvPr id="62" name="Shape 651">
            <a:extLst>
              <a:ext uri="{FF2B5EF4-FFF2-40B4-BE49-F238E27FC236}">
                <a16:creationId xmlns:a16="http://schemas.microsoft.com/office/drawing/2014/main" id="{304DC1E6-F587-4CB3-915F-6C1AD488FE57}"/>
              </a:ext>
            </a:extLst>
          </p:cNvPr>
          <p:cNvCxnSpPr>
            <a:cxnSpLocks/>
            <a:stCxn id="58" idx="6"/>
            <a:endCxn id="58" idx="7"/>
          </p:cNvCxnSpPr>
          <p:nvPr/>
        </p:nvCxnSpPr>
        <p:spPr>
          <a:xfrm flipH="1" flipV="1">
            <a:off x="5604638" y="4191029"/>
            <a:ext cx="153247" cy="305345"/>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07C418A-5FBB-4259-9C37-90045EAF98D6}"/>
              </a:ext>
            </a:extLst>
          </p:cNvPr>
          <p:cNvCxnSpPr>
            <a:cxnSpLocks/>
            <a:stCxn id="58" idx="3"/>
            <a:endCxn id="38" idx="6"/>
          </p:cNvCxnSpPr>
          <p:nvPr/>
        </p:nvCxnSpPr>
        <p:spPr>
          <a:xfrm flipH="1">
            <a:off x="3297656" y="4801719"/>
            <a:ext cx="1567042" cy="1128678"/>
          </a:xfrm>
          <a:prstGeom prst="straightConnector1">
            <a:avLst/>
          </a:prstGeom>
          <a:noFill/>
          <a:ln w="25400" cap="flat" cmpd="sng">
            <a:solidFill>
              <a:srgbClr val="3F3F3F"/>
            </a:solidFill>
            <a:prstDash val="solid"/>
            <a:round/>
            <a:headEnd type="none" w="sm" len="sm"/>
            <a:tailEnd type="triangle" w="lg" len="lg"/>
          </a:ln>
        </p:spPr>
      </p:cxnSp>
      <p:sp>
        <p:nvSpPr>
          <p:cNvPr id="68" name="Rectangle 67">
            <a:extLst>
              <a:ext uri="{FF2B5EF4-FFF2-40B4-BE49-F238E27FC236}">
                <a16:creationId xmlns:a16="http://schemas.microsoft.com/office/drawing/2014/main" id="{9706C428-6221-4805-92E8-72487E2C41C4}"/>
              </a:ext>
            </a:extLst>
          </p:cNvPr>
          <p:cNvSpPr/>
          <p:nvPr/>
        </p:nvSpPr>
        <p:spPr>
          <a:xfrm>
            <a:off x="4601494" y="5780067"/>
            <a:ext cx="4236673" cy="369332"/>
          </a:xfrm>
          <a:prstGeom prst="rect">
            <a:avLst/>
          </a:prstGeom>
        </p:spPr>
        <p:txBody>
          <a:bodyPr wrap="none">
            <a:spAutoFit/>
          </a:bodyPr>
          <a:lstStyle/>
          <a:p>
            <a:r>
              <a:rPr lang="en-US" dirty="0"/>
              <a:t>Healthy – Sick – Recovered - Dead</a:t>
            </a:r>
          </a:p>
        </p:txBody>
      </p:sp>
    </p:spTree>
    <p:extLst>
      <p:ext uri="{BB962C8B-B14F-4D97-AF65-F5344CB8AC3E}">
        <p14:creationId xmlns:p14="http://schemas.microsoft.com/office/powerpoint/2010/main" val="2441470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Tunnel states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114300" indent="0">
                  <a:buNone/>
                </a:pPr>
                <a:endParaRPr lang="en-US" sz="2000" dirty="0"/>
              </a:p>
              <a:p>
                <a:pPr marL="114300" indent="0">
                  <a:buNone/>
                </a:pPr>
                <a:r>
                  <a:rPr lang="en-US" sz="2000" dirty="0"/>
                  <a:t>If transition probabilities do not depend on the time since model start, replacing </a:t>
                </a:r>
                <a14:m>
                  <m:oMath xmlns:m="http://schemas.openxmlformats.org/officeDocument/2006/math">
                    <m:r>
                      <a:rPr lang="es-ES" sz="2000" i="1">
                        <a:latin typeface="Cambria Math" panose="02040503050406030204" pitchFamily="18" charset="0"/>
                      </a:rPr>
                      <m:t>𝑃</m:t>
                    </m:r>
                  </m:oMath>
                </a14:m>
                <a:r>
                  <a:rPr lang="en-US" sz="2000" dirty="0"/>
                  <a:t> with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𝑃</m:t>
                        </m:r>
                      </m:e>
                      <m:sub>
                        <m:r>
                          <a:rPr lang="es-ES" sz="2000" i="1">
                            <a:latin typeface="Cambria Math" panose="02040503050406030204" pitchFamily="18" charset="0"/>
                          </a:rPr>
                          <m:t>𝑡</m:t>
                        </m:r>
                      </m:sub>
                    </m:sSub>
                    <m:r>
                      <a:rPr lang="es-ES" sz="2000" b="0" i="0" smtClean="0">
                        <a:latin typeface="Cambria Math" panose="02040503050406030204" pitchFamily="18" charset="0"/>
                      </a:rPr>
                      <m:t> </m:t>
                    </m:r>
                  </m:oMath>
                </a14:m>
                <a:r>
                  <a:rPr lang="en-US" sz="2000" dirty="0"/>
                  <a:t>does not work</a:t>
                </a:r>
              </a:p>
              <a:p>
                <a:pPr lvl="1"/>
                <a:r>
                  <a:rPr lang="en-US" dirty="0"/>
                  <a:t>E.g., Cohort of healthy patients at risk for cancer, but once cancer is diagnosed the risk of recurrence depends on time since diagnosis</a:t>
                </a:r>
              </a:p>
              <a:p>
                <a:endParaRPr lang="en-US" sz="2000" dirty="0"/>
              </a:p>
              <a:p>
                <a:r>
                  <a:rPr lang="en-US" sz="2000" dirty="0"/>
                  <a:t>Solution?</a:t>
                </a:r>
              </a:p>
              <a:p>
                <a:pPr lvl="1"/>
                <a:r>
                  <a:rPr lang="en-US" sz="1800" dirty="0"/>
                  <a:t>Create “tunnel” states</a:t>
                </a:r>
              </a:p>
              <a:p>
                <a:pPr lvl="1"/>
                <a:endParaRPr lang="en-US" sz="1800" dirty="0"/>
              </a:p>
              <a:p>
                <a:pPr lvl="1"/>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88FFA15-08BF-3249-898C-43719AA1A524}"/>
              </a:ext>
            </a:extLst>
          </p:cNvPr>
          <p:cNvSpPr>
            <a:spLocks noGrp="1"/>
          </p:cNvSpPr>
          <p:nvPr>
            <p:ph type="sldNum" sz="quarter" idx="12"/>
          </p:nvPr>
        </p:nvSpPr>
        <p:spPr/>
        <p:txBody>
          <a:bodyPr/>
          <a:lstStyle/>
          <a:p>
            <a:fld id="{0798D939-2D9E-2142-A80A-FFDECD1E5A9B}" type="slidenum">
              <a:rPr lang="en-US" smtClean="0"/>
              <a:t>9</a:t>
            </a:fld>
            <a:endParaRPr lang="en-US"/>
          </a:p>
        </p:txBody>
      </p:sp>
      <p:pic>
        <p:nvPicPr>
          <p:cNvPr id="1026" name="Picture 2" descr="Image result for maastunnel&quot;">
            <a:extLst>
              <a:ext uri="{FF2B5EF4-FFF2-40B4-BE49-F238E27FC236}">
                <a16:creationId xmlns:a16="http://schemas.microsoft.com/office/drawing/2014/main" id="{46BC62FA-8C56-4972-A871-C0B2F8CC9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432" y="3909219"/>
            <a:ext cx="3926148" cy="261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4217</TotalTime>
  <Words>467</Words>
  <Application>Microsoft Office PowerPoint</Application>
  <PresentationFormat>On-screen Show (4:3)</PresentationFormat>
  <Paragraphs>97</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Courier New</vt:lpstr>
      <vt:lpstr>Verdana</vt:lpstr>
      <vt:lpstr>ThemeDARTH</vt:lpstr>
      <vt:lpstr>Cohort state-transition model variations in R</vt:lpstr>
      <vt:lpstr>Time-dependency</vt:lpstr>
      <vt:lpstr>Time dependency since start of the model</vt:lpstr>
      <vt:lpstr>Time-dependency since model start</vt:lpstr>
      <vt:lpstr>Time-varying probabilities in R</vt:lpstr>
      <vt:lpstr>Time-dependent based on state residence</vt:lpstr>
      <vt:lpstr>Other Types of Dependence</vt:lpstr>
      <vt:lpstr>When history matters, create more states…</vt:lpstr>
      <vt:lpstr>Tunnel states</vt:lpstr>
      <vt:lpstr>State Time</vt:lpstr>
      <vt:lpstr>PowerPoint Presentation</vt:lpstr>
      <vt:lpstr>Time-dependent probabilities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75</cp:revision>
  <cp:lastPrinted>2020-02-03T19:18:14Z</cp:lastPrinted>
  <dcterms:created xsi:type="dcterms:W3CDTF">2018-07-06T17:43:18Z</dcterms:created>
  <dcterms:modified xsi:type="dcterms:W3CDTF">2021-08-24T14:25:41Z</dcterms:modified>
</cp:coreProperties>
</file>