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83" r:id="rId1"/>
    <p:sldMasterId id="2147483684" r:id="rId2"/>
  </p:sldMasterIdLst>
  <p:notesMasterIdLst>
    <p:notesMasterId r:id="rId14"/>
  </p:notesMasterIdLst>
  <p:sldIdLst>
    <p:sldId id="289" r:id="rId3"/>
    <p:sldId id="290" r:id="rId4"/>
    <p:sldId id="291" r:id="rId5"/>
    <p:sldId id="292" r:id="rId6"/>
    <p:sldId id="293" r:id="rId7"/>
    <p:sldId id="294" r:id="rId8"/>
    <p:sldId id="295" r:id="rId9"/>
    <p:sldId id="296" r:id="rId10"/>
    <p:sldId id="617" r:id="rId11"/>
    <p:sldId id="297" r:id="rId12"/>
    <p:sldId id="298" r:id="rId13"/>
  </p:sldIdLst>
  <p:sldSz cx="9144000" cy="6858000" type="screen4x3"/>
  <p:notesSz cx="6858000" cy="9144000"/>
  <p:embeddedFontLst>
    <p:embeddedFont>
      <p:font typeface="Average" panose="02000503040000020003" pitchFamily="2" charset="77"/>
      <p:regular r:id="rId15"/>
    </p:embeddedFont>
    <p:embeddedFont>
      <p:font typeface="Calibri" panose="020F0502020204030204" pitchFamily="34" charset="0"/>
      <p:regular r:id="rId16"/>
      <p:bold r:id="rId17"/>
      <p:italic r:id="rId18"/>
      <p:boldItalic r:id="rId19"/>
    </p:embeddedFont>
    <p:embeddedFont>
      <p:font typeface="Oswald" pitchFamily="2" charset="77"/>
      <p:regular r:id="rId20"/>
      <p:bold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E790DD-FA42-4556-8A20-7455239501B9}">
  <a:tblStyle styleId="{FEE790DD-FA42-4556-8A20-7455239501B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4C4CEC1-1FF5-4AB4-B055-F4F4A43F6047}" styleName="Table_1">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96058B89-70D5-46DC-B6F7-36942F54876F}"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CB89493-4BBB-43BA-94DF-4A60B23350B9}" styleName="Table_3">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06"/>
    <p:restoredTop sz="94013"/>
  </p:normalViewPr>
  <p:slideViewPr>
    <p:cSldViewPr snapToGrid="0" snapToObjects="1">
      <p:cViewPr>
        <p:scale>
          <a:sx n="110" d="100"/>
          <a:sy n="110" d="100"/>
        </p:scale>
        <p:origin x="-744" y="-1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2a7b0ffb9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2a7b0ffb9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Part 1 = Showing code 3 state model</a:t>
            </a:r>
            <a:endParaRPr/>
          </a:p>
          <a:p>
            <a:pPr marL="0" lvl="0" indent="0" algn="l" rtl="0">
              <a:spcBef>
                <a:spcPts val="0"/>
              </a:spcBef>
              <a:spcAft>
                <a:spcPts val="0"/>
              </a:spcAft>
              <a:buNone/>
            </a:pPr>
            <a:r>
              <a:rPr lang="nl-NL"/>
              <a:t>Part 2 = Exercise build Sick-Sicker model </a:t>
            </a:r>
            <a:endParaRPr/>
          </a:p>
          <a:p>
            <a:pPr marL="0" lvl="0" indent="0" algn="l" rtl="0">
              <a:spcBef>
                <a:spcPts val="0"/>
              </a:spcBef>
              <a:spcAft>
                <a:spcPts val="0"/>
              </a:spcAft>
              <a:buNone/>
            </a:pPr>
            <a:r>
              <a:rPr lang="nl-NL"/>
              <a:t>Part 3 = Show answers of Sick-Sicker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ddbe0e68f_0_16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ddbe0e68f_0_16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ddbe0e68f_0_16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ddbe0e68f_0_16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2a7b0ffb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2a7b0ff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2a7b0ffb9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2a7b0ffb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2a7b0ffb9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2a7b0ffb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2a7b0ffb9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2a7b0ffb9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2a7b0ffb9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2a7b0ffb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2a7b0ffb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2a7b0ffb9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7" name="Google Shape;127;p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19"/>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grpSp>
        <p:nvGrpSpPr>
          <p:cNvPr id="161" name="Google Shape;161;p23"/>
          <p:cNvGrpSpPr/>
          <p:nvPr/>
        </p:nvGrpSpPr>
        <p:grpSpPr>
          <a:xfrm>
            <a:off x="4350279" y="3807170"/>
            <a:ext cx="443589" cy="140843"/>
            <a:chOff x="4137525" y="2915950"/>
            <a:chExt cx="869100" cy="207000"/>
          </a:xfrm>
        </p:grpSpPr>
        <p:sp>
          <p:nvSpPr>
            <p:cNvPr id="162" name="Google Shape;162;p2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3"/>
          <p:cNvSpPr txBox="1">
            <a:spLocks noGrp="1"/>
          </p:cNvSpPr>
          <p:nvPr>
            <p:ph type="ctrTitle"/>
          </p:nvPr>
        </p:nvSpPr>
        <p:spPr>
          <a:xfrm>
            <a:off x="671258" y="1321067"/>
            <a:ext cx="7801500" cy="23067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6" name="Google Shape;166;p23"/>
          <p:cNvSpPr txBox="1">
            <a:spLocks noGrp="1"/>
          </p:cNvSpPr>
          <p:nvPr>
            <p:ph type="subTitle" idx="1"/>
          </p:nvPr>
        </p:nvSpPr>
        <p:spPr>
          <a:xfrm>
            <a:off x="671250" y="4233168"/>
            <a:ext cx="78015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2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2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3" name="Google Shape;173;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2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pic>
        <p:nvPicPr>
          <p:cNvPr id="175" name="Google Shape;175;p25"/>
          <p:cNvPicPr preferRelativeResize="0"/>
          <p:nvPr/>
        </p:nvPicPr>
        <p:blipFill>
          <a:blip r:embed="rId2">
            <a:alphaModFix/>
          </a:blip>
          <a:stretch>
            <a:fillRect/>
          </a:stretch>
        </p:blipFill>
        <p:spPr>
          <a:xfrm>
            <a:off x="8091949" y="223367"/>
            <a:ext cx="841799" cy="7361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9" name="Google Shape;179;p26"/>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0" name="Google Shape;180;p2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2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6" name="Google Shape;186;p28"/>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7" name="Google Shape;187;p28"/>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72831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4741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9962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490250" y="701800"/>
            <a:ext cx="6227100" cy="54543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90" name="Google Shape;190;p29"/>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sp>
        <p:nvSpPr>
          <p:cNvPr id="192" name="Google Shape;192;p30"/>
          <p:cNvSpPr/>
          <p:nvPr/>
        </p:nvSpPr>
        <p:spPr>
          <a:xfrm>
            <a:off x="5935275" y="0"/>
            <a:ext cx="3208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30"/>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194" name="Google Shape;194;p30"/>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5" name="Google Shape;195;p30"/>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96" name="Google Shape;196;p30"/>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97" name="Google Shape;197;p30"/>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98"/>
        <p:cNvGrpSpPr/>
        <p:nvPr/>
      </p:nvGrpSpPr>
      <p:grpSpPr>
        <a:xfrm>
          <a:off x="0" y="0"/>
          <a:ext cx="0" cy="0"/>
          <a:chOff x="0" y="0"/>
          <a:chExt cx="0" cy="0"/>
        </a:xfrm>
      </p:grpSpPr>
      <p:sp>
        <p:nvSpPr>
          <p:cNvPr id="199" name="Google Shape;199;p31"/>
          <p:cNvSpPr/>
          <p:nvPr/>
        </p:nvSpPr>
        <p:spPr>
          <a:xfrm>
            <a:off x="4537375" y="0"/>
            <a:ext cx="4606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1" name="Google Shape;201;p31"/>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2" name="Google Shape;202;p3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03" name="Google Shape;203;p31"/>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spTree>
      <p:nvGrpSpPr>
        <p:cNvPr id="1" name="Shape 204"/>
        <p:cNvGrpSpPr/>
        <p:nvPr/>
      </p:nvGrpSpPr>
      <p:grpSpPr>
        <a:xfrm>
          <a:off x="0" y="0"/>
          <a:ext cx="0" cy="0"/>
          <a:chOff x="0" y="0"/>
          <a:chExt cx="0" cy="0"/>
        </a:xfrm>
      </p:grpSpPr>
      <p:sp>
        <p:nvSpPr>
          <p:cNvPr id="205" name="Google Shape;205;p32"/>
          <p:cNvSpPr/>
          <p:nvPr/>
        </p:nvSpPr>
        <p:spPr>
          <a:xfrm>
            <a:off x="175" y="2846600"/>
            <a:ext cx="9144000" cy="401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32"/>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07" name="Google Shape;207;p32"/>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8" name="Google Shape;208;p32"/>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9" name="Google Shape;209;p32"/>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0" name="Google Shape;210;p3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1 1 1">
  <p:cSld name="SECTION_TITLE_AND_DESCRIPTION_1_1_1">
    <p:spTree>
      <p:nvGrpSpPr>
        <p:cNvPr id="1" name="Shape 211"/>
        <p:cNvGrpSpPr/>
        <p:nvPr/>
      </p:nvGrpSpPr>
      <p:grpSpPr>
        <a:xfrm>
          <a:off x="0" y="0"/>
          <a:ext cx="0" cy="0"/>
          <a:chOff x="0" y="0"/>
          <a:chExt cx="0" cy="0"/>
        </a:xfrm>
      </p:grpSpPr>
      <p:sp>
        <p:nvSpPr>
          <p:cNvPr id="212" name="Google Shape;212;p33"/>
          <p:cNvSpPr/>
          <p:nvPr/>
        </p:nvSpPr>
        <p:spPr>
          <a:xfrm>
            <a:off x="175" y="4577800"/>
            <a:ext cx="9144000" cy="22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33"/>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16" name="Google Shape;216;p3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2">
  <p:cSld name="SECTION_TITLE_AND_DESCRIPTION_2">
    <p:spTree>
      <p:nvGrpSpPr>
        <p:cNvPr id="1" name="Shape 217"/>
        <p:cNvGrpSpPr/>
        <p:nvPr/>
      </p:nvGrpSpPr>
      <p:grpSpPr>
        <a:xfrm>
          <a:off x="0" y="0"/>
          <a:ext cx="0" cy="0"/>
          <a:chOff x="0" y="0"/>
          <a:chExt cx="0" cy="0"/>
        </a:xfrm>
      </p:grpSpPr>
      <p:sp>
        <p:nvSpPr>
          <p:cNvPr id="218" name="Google Shape;218;p34"/>
          <p:cNvSpPr/>
          <p:nvPr/>
        </p:nvSpPr>
        <p:spPr>
          <a:xfrm>
            <a:off x="533400" y="0"/>
            <a:ext cx="9102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34"/>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20" name="Google Shape;220;p3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1"/>
        <p:cNvGrpSpPr/>
        <p:nvPr/>
      </p:nvGrpSpPr>
      <p:grpSpPr>
        <a:xfrm>
          <a:off x="0" y="0"/>
          <a:ext cx="0" cy="0"/>
          <a:chOff x="0" y="0"/>
          <a:chExt cx="0" cy="0"/>
        </a:xfrm>
      </p:grpSpPr>
      <p:sp>
        <p:nvSpPr>
          <p:cNvPr id="222" name="Google Shape;222;p35"/>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223" name="Google Shape;223;p3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4"/>
        <p:cNvGrpSpPr/>
        <p:nvPr/>
      </p:nvGrpSpPr>
      <p:grpSpPr>
        <a:xfrm>
          <a:off x="0" y="0"/>
          <a:ext cx="0" cy="0"/>
          <a:chOff x="0" y="0"/>
          <a:chExt cx="0" cy="0"/>
        </a:xfrm>
      </p:grpSpPr>
      <p:sp>
        <p:nvSpPr>
          <p:cNvPr id="225" name="Google Shape;225;p36"/>
          <p:cNvSpPr txBox="1">
            <a:spLocks noGrp="1"/>
          </p:cNvSpPr>
          <p:nvPr>
            <p:ph type="title" hasCustomPrompt="1"/>
          </p:nvPr>
        </p:nvSpPr>
        <p:spPr>
          <a:xfrm>
            <a:off x="311700" y="1673700"/>
            <a:ext cx="8520600" cy="25209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6" name="Google Shape;226;p36"/>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27" name="Google Shape;227;p3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8"/>
        <p:cNvGrpSpPr/>
        <p:nvPr/>
      </p:nvGrpSpPr>
      <p:grpSpPr>
        <a:xfrm>
          <a:off x="0" y="0"/>
          <a:ext cx="0" cy="0"/>
          <a:chOff x="0" y="0"/>
          <a:chExt cx="0" cy="0"/>
        </a:xfrm>
      </p:grpSpPr>
      <p:sp>
        <p:nvSpPr>
          <p:cNvPr id="229" name="Google Shape;229;p3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4030354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9" name="Google Shape;69;p7"/>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70" name="Google Shape;70;p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1" name="Google Shape;71;p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2" name="Google Shape;72;p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859728"/>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158" name="Google Shape;158;p2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159" name="Google Shape;159;p22"/>
          <p:cNvSpPr txBox="1">
            <a:spLocks noGrp="1"/>
          </p:cNvSpPr>
          <p:nvPr>
            <p:ph type="sldNum" idx="12"/>
          </p:nvPr>
        </p:nvSpPr>
        <p:spPr>
          <a:xfrm>
            <a:off x="8490250" y="6241346"/>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9"/>
        <p:cNvGrpSpPr/>
        <p:nvPr/>
      </p:nvGrpSpPr>
      <p:grpSpPr>
        <a:xfrm>
          <a:off x="0" y="0"/>
          <a:ext cx="0" cy="0"/>
          <a:chOff x="0" y="0"/>
          <a:chExt cx="0" cy="0"/>
        </a:xfrm>
      </p:grpSpPr>
      <p:sp>
        <p:nvSpPr>
          <p:cNvPr id="540" name="Google Shape;540;p79"/>
          <p:cNvSpPr txBox="1">
            <a:spLocks noGrp="1"/>
          </p:cNvSpPr>
          <p:nvPr>
            <p:ph type="body" idx="1"/>
          </p:nvPr>
        </p:nvSpPr>
        <p:spPr>
          <a:xfrm>
            <a:off x="1129025" y="1780900"/>
            <a:ext cx="4676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41" name="Google Shape;541;p79"/>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42" name="Google Shape;542;p79"/>
          <p:cNvSpPr/>
          <p:nvPr/>
        </p:nvSpPr>
        <p:spPr>
          <a:xfrm>
            <a:off x="100" y="1479467"/>
            <a:ext cx="9144000" cy="539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3" name="Google Shape;543;p79" descr="Screenshot 2016-06-12 00.17.33.png"/>
          <p:cNvPicPr preferRelativeResize="0"/>
          <p:nvPr/>
        </p:nvPicPr>
        <p:blipFill>
          <a:blip r:embed="rId3">
            <a:alphaModFix/>
          </a:blip>
          <a:stretch>
            <a:fillRect/>
          </a:stretch>
        </p:blipFill>
        <p:spPr>
          <a:xfrm>
            <a:off x="100" y="1536625"/>
            <a:ext cx="8100199" cy="4555201"/>
          </a:xfrm>
          <a:prstGeom prst="rect">
            <a:avLst/>
          </a:prstGeom>
          <a:noFill/>
          <a:ln>
            <a:noFill/>
          </a:ln>
        </p:spPr>
      </p:pic>
      <p:sp>
        <p:nvSpPr>
          <p:cNvPr id="544" name="Google Shape;544;p79"/>
          <p:cNvSpPr txBox="1"/>
          <p:nvPr/>
        </p:nvSpPr>
        <p:spPr>
          <a:xfrm>
            <a:off x="6744449" y="1536633"/>
            <a:ext cx="1982861" cy="4799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nl-NL" dirty="0" err="1"/>
              <a:t>c_RPed</a:t>
            </a:r>
            <a:r>
              <a:rPr lang="nl-NL" dirty="0"/>
              <a:t>; </a:t>
            </a:r>
            <a:r>
              <a:rPr lang="nl-NL" dirty="0" err="1"/>
              <a:t>e_RPed</a:t>
            </a:r>
            <a:endParaRPr dirty="0"/>
          </a:p>
          <a:p>
            <a:pPr marL="0" lvl="0" indent="0" algn="l" rtl="0">
              <a:spcBef>
                <a:spcPts val="0"/>
              </a:spcBef>
              <a:spcAft>
                <a:spcPts val="0"/>
              </a:spcAft>
              <a:buNone/>
            </a:pPr>
            <a:endParaRPr sz="1600" dirty="0"/>
          </a:p>
          <a:p>
            <a:pPr marL="0" lvl="0" indent="0" algn="l" rtl="0">
              <a:spcBef>
                <a:spcPts val="0"/>
              </a:spcBef>
              <a:spcAft>
                <a:spcPts val="0"/>
              </a:spcAft>
              <a:buNone/>
            </a:pPr>
            <a:r>
              <a:rPr lang="nl-NL" dirty="0" err="1"/>
              <a:t>c_RPld</a:t>
            </a:r>
            <a:r>
              <a:rPr lang="nl-NL" dirty="0"/>
              <a:t>;  </a:t>
            </a:r>
            <a:r>
              <a:rPr lang="nl-NL" dirty="0" err="1"/>
              <a:t>e_RPld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nl-NL" dirty="0" err="1"/>
              <a:t>c_PCed</a:t>
            </a:r>
            <a:r>
              <a:rPr lang="nl-NL" dirty="0"/>
              <a:t>; </a:t>
            </a:r>
            <a:r>
              <a:rPr lang="nl-NL" dirty="0" err="1"/>
              <a:t>e_PCed</a:t>
            </a:r>
            <a:endParaRPr dirty="0"/>
          </a:p>
          <a:p>
            <a:pPr marL="0" lvl="0" indent="0" algn="l" rtl="0">
              <a:spcBef>
                <a:spcPts val="0"/>
              </a:spcBef>
              <a:spcAft>
                <a:spcPts val="0"/>
              </a:spcAft>
              <a:buNone/>
            </a:pPr>
            <a:endParaRPr sz="1600" dirty="0"/>
          </a:p>
          <a:p>
            <a:pPr marL="0" lvl="0" indent="0" algn="l" rtl="0">
              <a:spcBef>
                <a:spcPts val="0"/>
              </a:spcBef>
              <a:spcAft>
                <a:spcPts val="0"/>
              </a:spcAft>
              <a:buNone/>
            </a:pPr>
            <a:r>
              <a:rPr lang="nl-NL" dirty="0" err="1"/>
              <a:t>c_PCld</a:t>
            </a:r>
            <a:r>
              <a:rPr lang="nl-NL" dirty="0"/>
              <a:t>;  </a:t>
            </a:r>
            <a:r>
              <a:rPr lang="nl-NL" dirty="0" err="1"/>
              <a:t>e_PCld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nl-NL" dirty="0" err="1"/>
              <a:t>c_HCed</a:t>
            </a:r>
            <a:r>
              <a:rPr lang="nl-NL" dirty="0"/>
              <a:t>; </a:t>
            </a:r>
            <a:r>
              <a:rPr lang="nl-NL" dirty="0" err="1"/>
              <a:t>e_HCed</a:t>
            </a:r>
            <a:endParaRPr dirty="0"/>
          </a:p>
          <a:p>
            <a:pPr marL="0" lvl="0" indent="0" algn="l" rtl="0">
              <a:spcBef>
                <a:spcPts val="0"/>
              </a:spcBef>
              <a:spcAft>
                <a:spcPts val="0"/>
              </a:spcAft>
              <a:buNone/>
            </a:pPr>
            <a:endParaRPr sz="1600" dirty="0"/>
          </a:p>
          <a:p>
            <a:pPr marL="0" lvl="0" indent="0" algn="l" rtl="0">
              <a:spcBef>
                <a:spcPts val="0"/>
              </a:spcBef>
              <a:spcAft>
                <a:spcPts val="0"/>
              </a:spcAft>
              <a:buNone/>
            </a:pPr>
            <a:r>
              <a:rPr lang="nl-NL" dirty="0" err="1"/>
              <a:t>c_HCld</a:t>
            </a:r>
            <a:r>
              <a:rPr lang="nl-NL" dirty="0"/>
              <a:t>;  </a:t>
            </a:r>
            <a:r>
              <a:rPr lang="nl-NL"/>
              <a:t>e_HCld</a:t>
            </a:r>
            <a:endParaRPr dirty="0"/>
          </a:p>
        </p:txBody>
      </p:sp>
      <p:sp>
        <p:nvSpPr>
          <p:cNvPr id="2" name="TextBox 1">
            <a:extLst>
              <a:ext uri="{FF2B5EF4-FFF2-40B4-BE49-F238E27FC236}">
                <a16:creationId xmlns:a16="http://schemas.microsoft.com/office/drawing/2014/main" id="{311933C2-79D4-314F-9196-83555419E62B}"/>
              </a:ext>
            </a:extLst>
          </p:cNvPr>
          <p:cNvSpPr txBox="1"/>
          <p:nvPr/>
        </p:nvSpPr>
        <p:spPr>
          <a:xfrm>
            <a:off x="98854" y="6450145"/>
            <a:ext cx="3800148" cy="307777"/>
          </a:xfrm>
          <a:prstGeom prst="rect">
            <a:avLst/>
          </a:prstGeom>
          <a:noFill/>
        </p:spPr>
        <p:txBody>
          <a:bodyPr wrap="square" rtlCol="0">
            <a:spAutoFit/>
          </a:bodyPr>
          <a:lstStyle/>
          <a:p>
            <a:r>
              <a:rPr lang="en-US" dirty="0">
                <a:solidFill>
                  <a:schemeClr val="bg2"/>
                </a:solidFill>
              </a:rPr>
              <a:t>Decision tree made in </a:t>
            </a:r>
            <a:r>
              <a:rPr lang="en-US" dirty="0" err="1">
                <a:solidFill>
                  <a:schemeClr val="bg2"/>
                </a:solidFill>
              </a:rPr>
              <a:t>myopentree.com</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0"/>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550" name="Google Shape;550;p8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Google Shape;495;p72"/>
          <p:cNvPicPr preferRelativeResize="0"/>
          <p:nvPr/>
        </p:nvPicPr>
        <p:blipFill>
          <a:blip r:embed="rId3">
            <a:alphaModFix/>
          </a:blip>
          <a:stretch>
            <a:fillRect/>
          </a:stretch>
        </p:blipFill>
        <p:spPr>
          <a:xfrm>
            <a:off x="1114075" y="754232"/>
            <a:ext cx="7157925" cy="5368444"/>
          </a:xfrm>
          <a:prstGeom prst="rect">
            <a:avLst/>
          </a:prstGeom>
          <a:noFill/>
          <a:ln>
            <a:noFill/>
          </a:ln>
        </p:spPr>
      </p:pic>
      <p:sp>
        <p:nvSpPr>
          <p:cNvPr id="496" name="Google Shape;496;p72"/>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73" descr="screenshot.png"/>
          <p:cNvPicPr preferRelativeResize="0"/>
          <p:nvPr/>
        </p:nvPicPr>
        <p:blipFill rotWithShape="1">
          <a:blip r:embed="rId3">
            <a:alphaModFix/>
          </a:blip>
          <a:srcRect b="5249"/>
          <a:stretch/>
        </p:blipFill>
        <p:spPr>
          <a:xfrm>
            <a:off x="42275" y="248967"/>
            <a:ext cx="9144000" cy="6497807"/>
          </a:xfrm>
          <a:prstGeom prst="rect">
            <a:avLst/>
          </a:prstGeom>
          <a:noFill/>
          <a:ln>
            <a:noFill/>
          </a:ln>
        </p:spPr>
      </p:pic>
      <p:sp>
        <p:nvSpPr>
          <p:cNvPr id="502" name="Google Shape;502;p73"/>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06"/>
        <p:cNvGrpSpPr/>
        <p:nvPr/>
      </p:nvGrpSpPr>
      <p:grpSpPr>
        <a:xfrm>
          <a:off x="0" y="0"/>
          <a:ext cx="0" cy="0"/>
          <a:chOff x="0" y="0"/>
          <a:chExt cx="0" cy="0"/>
        </a:xfrm>
      </p:grpSpPr>
      <p:pic>
        <p:nvPicPr>
          <p:cNvPr id="507" name="Google Shape;507;p74"/>
          <p:cNvPicPr preferRelativeResize="0"/>
          <p:nvPr/>
        </p:nvPicPr>
        <p:blipFill>
          <a:blip r:embed="rId3">
            <a:alphaModFix/>
          </a:blip>
          <a:stretch>
            <a:fillRect/>
          </a:stretch>
        </p:blipFill>
        <p:spPr>
          <a:xfrm>
            <a:off x="0" y="0"/>
            <a:ext cx="6261100" cy="6858000"/>
          </a:xfrm>
          <a:prstGeom prst="rect">
            <a:avLst/>
          </a:prstGeom>
          <a:noFill/>
          <a:ln>
            <a:noFill/>
          </a:ln>
        </p:spPr>
      </p:pic>
      <p:sp>
        <p:nvSpPr>
          <p:cNvPr id="508" name="Google Shape;508;p74"/>
          <p:cNvSpPr txBox="1">
            <a:spLocks noGrp="1"/>
          </p:cNvSpPr>
          <p:nvPr>
            <p:ph type="title"/>
          </p:nvPr>
        </p:nvSpPr>
        <p:spPr>
          <a:xfrm>
            <a:off x="6536850" y="2569117"/>
            <a:ext cx="4615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The Decision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2"/>
        <p:cNvGrpSpPr/>
        <p:nvPr/>
      </p:nvGrpSpPr>
      <p:grpSpPr>
        <a:xfrm>
          <a:off x="0" y="0"/>
          <a:ext cx="0" cy="0"/>
          <a:chOff x="0" y="0"/>
          <a:chExt cx="0" cy="0"/>
        </a:xfrm>
      </p:grpSpPr>
      <p:sp>
        <p:nvSpPr>
          <p:cNvPr id="513" name="Google Shape;513;p75"/>
          <p:cNvSpPr txBox="1">
            <a:spLocks noGrp="1"/>
          </p:cNvSpPr>
          <p:nvPr>
            <p:ph type="title" idx="4294967295"/>
          </p:nvPr>
        </p:nvSpPr>
        <p:spPr>
          <a:xfrm>
            <a:off x="15309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Inputting data in R</a:t>
            </a:r>
            <a:endParaRPr/>
          </a:p>
        </p:txBody>
      </p:sp>
      <p:sp>
        <p:nvSpPr>
          <p:cNvPr id="514" name="Google Shape;514;p75"/>
          <p:cNvSpPr txBox="1">
            <a:spLocks noGrp="1"/>
          </p:cNvSpPr>
          <p:nvPr>
            <p:ph type="body" idx="4294967295"/>
          </p:nvPr>
        </p:nvSpPr>
        <p:spPr>
          <a:xfrm>
            <a:off x="1427000" y="1322733"/>
            <a:ext cx="7716900" cy="5188500"/>
          </a:xfrm>
          <a:prstGeom prst="rect">
            <a:avLst/>
          </a:prstGeom>
          <a:solidFill>
            <a:srgbClr val="000000">
              <a:alpha val="0"/>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Input  	 </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Probability of an event i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Conditional probability of  event j given event i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Effectiveness associated with experiencing the combination of events i and j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Costs associated with experiencing the combination of events i and j in treatment k.</a:t>
            </a:r>
            <a:endParaRPr sz="1900" b="1">
              <a:solidFill>
                <a:schemeClr val="dk1"/>
              </a:solidFill>
              <a:latin typeface="Verdana"/>
              <a:ea typeface="Verdana"/>
              <a:cs typeface="Verdana"/>
              <a:sym typeface="Verdana"/>
            </a:endParaRPr>
          </a:p>
          <a:p>
            <a:pPr marL="0" lvl="0" indent="0" algn="l" rtl="0">
              <a:spcBef>
                <a:spcPts val="1600"/>
              </a:spcBef>
              <a:spcAft>
                <a:spcPts val="1600"/>
              </a:spcAft>
              <a:buNone/>
            </a:pPr>
            <a:endParaRPr sz="1900" b="1">
              <a:solidFill>
                <a:schemeClr val="dk1"/>
              </a:solidFill>
              <a:latin typeface="Verdana"/>
              <a:ea typeface="Verdana"/>
              <a:cs typeface="Verdana"/>
              <a:sym typeface="Verdana"/>
            </a:endParaRPr>
          </a:p>
        </p:txBody>
      </p:sp>
      <p:pic>
        <p:nvPicPr>
          <p:cNvPr id="515" name="Google Shape;515;p75"/>
          <p:cNvPicPr preferRelativeResize="0"/>
          <p:nvPr/>
        </p:nvPicPr>
        <p:blipFill>
          <a:blip r:embed="rId3">
            <a:alphaModFix/>
          </a:blip>
          <a:stretch>
            <a:fillRect/>
          </a:stretch>
        </p:blipFill>
        <p:spPr>
          <a:xfrm>
            <a:off x="921900" y="1826563"/>
            <a:ext cx="428900" cy="283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9"/>
        <p:cNvGrpSpPr/>
        <p:nvPr/>
      </p:nvGrpSpPr>
      <p:grpSpPr>
        <a:xfrm>
          <a:off x="0" y="0"/>
          <a:ext cx="0" cy="0"/>
          <a:chOff x="0" y="0"/>
          <a:chExt cx="0" cy="0"/>
        </a:xfrm>
      </p:grpSpPr>
      <p:pic>
        <p:nvPicPr>
          <p:cNvPr id="520" name="Google Shape;520;p76"/>
          <p:cNvPicPr preferRelativeResize="0"/>
          <p:nvPr/>
        </p:nvPicPr>
        <p:blipFill>
          <a:blip r:embed="rId3">
            <a:alphaModFix/>
          </a:blip>
          <a:stretch>
            <a:fillRect/>
          </a:stretch>
        </p:blipFill>
        <p:spPr>
          <a:xfrm>
            <a:off x="2685450" y="4636167"/>
            <a:ext cx="3366425" cy="1829200"/>
          </a:xfrm>
          <a:prstGeom prst="rect">
            <a:avLst/>
          </a:prstGeom>
          <a:noFill/>
          <a:ln>
            <a:noFill/>
          </a:ln>
        </p:spPr>
      </p:pic>
      <p:sp>
        <p:nvSpPr>
          <p:cNvPr id="521" name="Google Shape;521;p76"/>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2" name="Google Shape;522;p76"/>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Initialize TE , TC   the vectors containing the total effectiveness and costs for all k strategies</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The expected effectiveness and cost for each intervention can be described with one single equation</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endParaRPr sz="1900" b="1">
              <a:solidFill>
                <a:schemeClr val="dk1"/>
              </a:solidFill>
              <a:latin typeface="Verdana"/>
              <a:ea typeface="Verdana"/>
              <a:cs typeface="Verdana"/>
              <a:sym typeface="Verdana"/>
            </a:endParaRPr>
          </a:p>
          <a:p>
            <a:pPr marL="0" lvl="0" indent="0" algn="l" rtl="0">
              <a:spcBef>
                <a:spcPts val="1600"/>
              </a:spcBef>
              <a:spcAft>
                <a:spcPts val="1600"/>
              </a:spcAft>
              <a:buNone/>
            </a:pPr>
            <a:endParaRPr sz="1900" b="1">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26"/>
        <p:cNvGrpSpPr/>
        <p:nvPr/>
      </p:nvGrpSpPr>
      <p:grpSpPr>
        <a:xfrm>
          <a:off x="0" y="0"/>
          <a:ext cx="0" cy="0"/>
          <a:chOff x="0" y="0"/>
          <a:chExt cx="0" cy="0"/>
        </a:xfrm>
      </p:grpSpPr>
      <p:sp>
        <p:nvSpPr>
          <p:cNvPr id="527" name="Google Shape;527;p77"/>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8" name="Google Shape;528;p77"/>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Output</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Costs:      ΔC</a:t>
            </a:r>
            <a:r>
              <a:rPr lang="nl-NL" sz="1900" b="1" baseline="-25000">
                <a:solidFill>
                  <a:schemeClr val="dk1"/>
                </a:solidFill>
                <a:latin typeface="Verdana"/>
                <a:ea typeface="Verdana"/>
                <a:cs typeface="Verdana"/>
                <a:sym typeface="Verdana"/>
              </a:rPr>
              <a:t>kl</a:t>
            </a:r>
            <a:r>
              <a:rPr lang="nl-NL" sz="1900" b="1">
                <a:solidFill>
                  <a:schemeClr val="dk1"/>
                </a:solidFill>
                <a:latin typeface="Verdana"/>
                <a:ea typeface="Verdana"/>
                <a:cs typeface="Verdana"/>
                <a:sym typeface="Verdana"/>
              </a:rPr>
              <a:t>  =  TC</a:t>
            </a:r>
            <a:r>
              <a:rPr lang="nl-NL" sz="1900" b="1" baseline="-25000">
                <a:solidFill>
                  <a:schemeClr val="dk1"/>
                </a:solidFill>
                <a:latin typeface="Verdana"/>
                <a:ea typeface="Verdana"/>
                <a:cs typeface="Verdana"/>
                <a:sym typeface="Verdana"/>
              </a:rPr>
              <a:t>l</a:t>
            </a:r>
            <a:r>
              <a:rPr lang="nl-NL" sz="1900" b="1">
                <a:solidFill>
                  <a:schemeClr val="dk1"/>
                </a:solidFill>
                <a:latin typeface="Verdana"/>
                <a:ea typeface="Verdana"/>
                <a:cs typeface="Verdana"/>
                <a:sym typeface="Verdana"/>
              </a:rPr>
              <a:t>  –  TC</a:t>
            </a:r>
            <a:r>
              <a:rPr lang="nl-NL" sz="1900" b="1" baseline="-25000">
                <a:solidFill>
                  <a:schemeClr val="dk1"/>
                </a:solidFill>
                <a:latin typeface="Verdana"/>
                <a:ea typeface="Verdana"/>
                <a:cs typeface="Verdana"/>
                <a:sym typeface="Verdana"/>
              </a:rPr>
              <a:t>k</a:t>
            </a:r>
            <a:endParaRPr sz="1900" b="1" baseline="-2500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Effects:     ΔΕ</a:t>
            </a:r>
            <a:r>
              <a:rPr lang="nl-NL" sz="1900" b="1" baseline="-25000">
                <a:solidFill>
                  <a:schemeClr val="dk1"/>
                </a:solidFill>
                <a:latin typeface="Verdana"/>
                <a:ea typeface="Verdana"/>
                <a:cs typeface="Verdana"/>
                <a:sym typeface="Verdana"/>
              </a:rPr>
              <a:t>kl</a:t>
            </a:r>
            <a:r>
              <a:rPr lang="nl-NL" sz="1900" b="1">
                <a:solidFill>
                  <a:schemeClr val="dk1"/>
                </a:solidFill>
                <a:latin typeface="Verdana"/>
                <a:ea typeface="Verdana"/>
                <a:cs typeface="Verdana"/>
                <a:sym typeface="Verdana"/>
              </a:rPr>
              <a:t> =  TE</a:t>
            </a:r>
            <a:r>
              <a:rPr lang="nl-NL" sz="1900" b="1" baseline="-25000">
                <a:solidFill>
                  <a:schemeClr val="dk1"/>
                </a:solidFill>
                <a:latin typeface="Verdana"/>
                <a:ea typeface="Verdana"/>
                <a:cs typeface="Verdana"/>
                <a:sym typeface="Verdana"/>
              </a:rPr>
              <a:t>l</a:t>
            </a:r>
            <a:r>
              <a:rPr lang="nl-NL" sz="1900" b="1">
                <a:solidFill>
                  <a:schemeClr val="dk1"/>
                </a:solidFill>
                <a:latin typeface="Verdana"/>
                <a:ea typeface="Verdana"/>
                <a:cs typeface="Verdana"/>
                <a:sym typeface="Verdana"/>
              </a:rPr>
              <a:t>   –  TE</a:t>
            </a:r>
            <a:r>
              <a:rPr lang="nl-NL" sz="1900" b="1" baseline="-25000">
                <a:solidFill>
                  <a:schemeClr val="dk1"/>
                </a:solidFill>
                <a:latin typeface="Verdana"/>
                <a:ea typeface="Verdana"/>
                <a:cs typeface="Verdana"/>
                <a:sym typeface="Verdana"/>
              </a:rPr>
              <a:t>k</a:t>
            </a:r>
            <a:endParaRPr sz="1900" b="1" baseline="-2500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Cost Effectiveness Ratio:</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ctr" rtl="0">
              <a:spcBef>
                <a:spcPts val="1600"/>
              </a:spcBef>
              <a:spcAft>
                <a:spcPts val="0"/>
              </a:spcAft>
              <a:buNone/>
            </a:pPr>
            <a:r>
              <a:rPr lang="nl-NL" sz="2600">
                <a:solidFill>
                  <a:srgbClr val="000000"/>
                </a:solidFill>
                <a:latin typeface="Verdana"/>
                <a:ea typeface="Verdana"/>
                <a:cs typeface="Verdana"/>
                <a:sym typeface="Verdana"/>
              </a:rPr>
              <a:t>ICER</a:t>
            </a:r>
            <a:r>
              <a:rPr lang="nl-NL" sz="4200" baseline="-25000">
                <a:solidFill>
                  <a:srgbClr val="000000"/>
                </a:solidFill>
                <a:latin typeface="Verdana"/>
                <a:ea typeface="Verdana"/>
                <a:cs typeface="Verdana"/>
                <a:sym typeface="Verdana"/>
              </a:rPr>
              <a:t>kl </a:t>
            </a:r>
            <a:r>
              <a:rPr lang="nl-NL" sz="3500">
                <a:solidFill>
                  <a:srgbClr val="000000"/>
                </a:solidFill>
                <a:latin typeface="Verdana"/>
                <a:ea typeface="Verdana"/>
                <a:cs typeface="Verdana"/>
                <a:sym typeface="Verdana"/>
              </a:rPr>
              <a:t>=</a:t>
            </a:r>
            <a:r>
              <a:rPr lang="nl-NL" sz="4000" baseline="-25000">
                <a:solidFill>
                  <a:srgbClr val="000000"/>
                </a:solidFill>
                <a:latin typeface="Verdana"/>
                <a:ea typeface="Verdana"/>
                <a:cs typeface="Verdana"/>
                <a:sym typeface="Verdana"/>
              </a:rPr>
              <a:t>   </a:t>
            </a:r>
            <a:r>
              <a:rPr lang="nl-NL" sz="2000">
                <a:solidFill>
                  <a:srgbClr val="000000"/>
                </a:solidFill>
                <a:latin typeface="Verdana"/>
                <a:ea typeface="Verdana"/>
                <a:cs typeface="Verdana"/>
                <a:sym typeface="Verdana"/>
              </a:rPr>
              <a:t>   </a:t>
            </a:r>
            <a:endParaRPr sz="2000">
              <a:solidFill>
                <a:srgbClr val="000000"/>
              </a:solidFill>
              <a:latin typeface="Verdana"/>
              <a:ea typeface="Verdana"/>
              <a:cs typeface="Verdana"/>
              <a:sym typeface="Verdana"/>
            </a:endParaRPr>
          </a:p>
          <a:p>
            <a:pPr marL="0" lvl="0" indent="0" algn="ctr" rtl="0">
              <a:spcBef>
                <a:spcPts val="800"/>
              </a:spcBef>
              <a:spcAft>
                <a:spcPts val="0"/>
              </a:spcAft>
              <a:buNone/>
            </a:pPr>
            <a:endParaRPr sz="2000">
              <a:solidFill>
                <a:srgbClr val="000000"/>
              </a:solidFill>
              <a:latin typeface="Verdana"/>
              <a:ea typeface="Verdana"/>
              <a:cs typeface="Verdana"/>
              <a:sym typeface="Verdana"/>
            </a:endParaRPr>
          </a:p>
          <a:p>
            <a:pPr marL="0" lvl="0" indent="0" algn="l" rtl="0">
              <a:spcBef>
                <a:spcPts val="800"/>
              </a:spcBef>
              <a:spcAft>
                <a:spcPts val="0"/>
              </a:spcAft>
              <a:buNone/>
            </a:pPr>
            <a:r>
              <a:rPr lang="nl-NL">
                <a:solidFill>
                  <a:srgbClr val="000000"/>
                </a:solidFill>
                <a:latin typeface="Verdana"/>
                <a:ea typeface="Verdana"/>
                <a:cs typeface="Verdana"/>
                <a:sym typeface="Verdana"/>
              </a:rPr>
              <a:t>Create graphical representations of the results (CE planes etc)</a:t>
            </a:r>
            <a:endParaRPr>
              <a:solidFill>
                <a:srgbClr val="000000"/>
              </a:solidFill>
              <a:latin typeface="Verdana"/>
              <a:ea typeface="Verdana"/>
              <a:cs typeface="Verdana"/>
              <a:sym typeface="Verdana"/>
            </a:endParaRPr>
          </a:p>
          <a:p>
            <a:pPr marL="0" lvl="0" indent="0" algn="l" rtl="0">
              <a:spcBef>
                <a:spcPts val="0"/>
              </a:spcBef>
              <a:spcAft>
                <a:spcPts val="1600"/>
              </a:spcAft>
              <a:buNone/>
            </a:pPr>
            <a:endParaRPr sz="1900" b="1">
              <a:solidFill>
                <a:srgbClr val="000000"/>
              </a:solidFill>
              <a:latin typeface="Verdana"/>
              <a:ea typeface="Verdana"/>
              <a:cs typeface="Verdana"/>
              <a:sym typeface="Verdana"/>
            </a:endParaRPr>
          </a:p>
        </p:txBody>
      </p:sp>
      <p:pic>
        <p:nvPicPr>
          <p:cNvPr id="529" name="Google Shape;529;p77"/>
          <p:cNvPicPr preferRelativeResize="0"/>
          <p:nvPr/>
        </p:nvPicPr>
        <p:blipFill>
          <a:blip r:embed="rId3">
            <a:alphaModFix/>
          </a:blip>
          <a:stretch>
            <a:fillRect/>
          </a:stretch>
        </p:blipFill>
        <p:spPr>
          <a:xfrm>
            <a:off x="5520375" y="4682875"/>
            <a:ext cx="781050" cy="92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3"/>
        <p:cNvGrpSpPr/>
        <p:nvPr/>
      </p:nvGrpSpPr>
      <p:grpSpPr>
        <a:xfrm>
          <a:off x="0" y="0"/>
          <a:ext cx="0" cy="0"/>
          <a:chOff x="0" y="0"/>
          <a:chExt cx="0" cy="0"/>
        </a:xfrm>
      </p:grpSpPr>
      <p:sp>
        <p:nvSpPr>
          <p:cNvPr id="534" name="Google Shape;534;p78"/>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35" name="Google Shape;535;p78"/>
          <p:cNvSpPr txBox="1">
            <a:spLocks noGrp="1"/>
          </p:cNvSpPr>
          <p:nvPr>
            <p:ph type="body" idx="1"/>
          </p:nvPr>
        </p:nvSpPr>
        <p:spPr>
          <a:xfrm>
            <a:off x="126825" y="1307733"/>
            <a:ext cx="9017100" cy="51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Estimating the cost-effectiveness of three follow-up practices for colorectal cancer after colorectal cancer treatment (Gray et al, 2011).</a:t>
            </a:r>
            <a:endParaRPr sz="1900" b="1">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in primary care (PC),</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in hospital care (HC) or</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Continue routine practice (RP).</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Strategies are different on:</a:t>
            </a:r>
            <a:endParaRPr sz="1900" b="1">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Probability of early detection (ed) vs late detection (ld) of recurrence of     colorectal cancer</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costs (C) in UK pounds.</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Differences in early detection rates are associated with life expectancy (LE)</a:t>
            </a:r>
            <a:endParaRPr sz="1900" b="1">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9</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3338629911"/>
              </p:ext>
            </p:extLst>
          </p:nvPr>
        </p:nvGraphicFramePr>
        <p:xfrm>
          <a:off x="840432" y="1417638"/>
          <a:ext cx="7620000" cy="505815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Value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p_PCed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791360519"/>
      </p:ext>
    </p:extLst>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44</TotalTime>
  <Words>440</Words>
  <Application>Microsoft Macintosh PowerPoint</Application>
  <PresentationFormat>On-screen Show (4:3)</PresentationFormat>
  <Paragraphs>110</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Times New Roman</vt:lpstr>
      <vt:lpstr>Average</vt:lpstr>
      <vt:lpstr>Oswald</vt:lpstr>
      <vt:lpstr>Calibri</vt:lpstr>
      <vt:lpstr>Arial</vt:lpstr>
      <vt:lpstr>Verdana</vt:lpstr>
      <vt:lpstr>Courier New</vt:lpstr>
      <vt:lpstr>DARTH Template presentation</vt:lpstr>
      <vt:lpstr>Slate</vt:lpstr>
      <vt:lpstr>Building Decision Models in R</vt:lpstr>
      <vt:lpstr>PowerPoint Presentation</vt:lpstr>
      <vt:lpstr>PowerPoint Presentation</vt:lpstr>
      <vt:lpstr>The Decision Tree</vt:lpstr>
      <vt:lpstr>Inputting data in R</vt:lpstr>
      <vt:lpstr>Conceptualizing a decision tree</vt:lpstr>
      <vt:lpstr>Conceptualizing a decision tree</vt:lpstr>
      <vt:lpstr>Example Decision Tree</vt:lpstr>
      <vt:lpstr>Decision Tree Example</vt:lpstr>
      <vt:lpstr>Example Decision Tree</vt:lpstr>
      <vt:lpstr>R Session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Decision Models in R</dc:title>
  <cp:lastModifiedBy>Eline Krijkamp</cp:lastModifiedBy>
  <cp:revision>8</cp:revision>
  <dcterms:modified xsi:type="dcterms:W3CDTF">2020-01-27T19:54:51Z</dcterms:modified>
</cp:coreProperties>
</file>