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2"/>
  </p:notesMasterIdLst>
  <p:sldIdLst>
    <p:sldId id="256" r:id="rId2"/>
    <p:sldId id="257" r:id="rId3"/>
    <p:sldId id="262" r:id="rId4"/>
    <p:sldId id="261" r:id="rId5"/>
    <p:sldId id="278" r:id="rId6"/>
    <p:sldId id="279" r:id="rId7"/>
    <p:sldId id="280" r:id="rId8"/>
    <p:sldId id="281" r:id="rId9"/>
    <p:sldId id="284" r:id="rId10"/>
    <p:sldId id="282" r:id="rId11"/>
    <p:sldId id="263" r:id="rId12"/>
    <p:sldId id="267" r:id="rId13"/>
    <p:sldId id="271" r:id="rId14"/>
    <p:sldId id="268" r:id="rId15"/>
    <p:sldId id="270" r:id="rId16"/>
    <p:sldId id="272" r:id="rId17"/>
    <p:sldId id="277" r:id="rId18"/>
    <p:sldId id="260" r:id="rId19"/>
    <p:sldId id="273" r:id="rId20"/>
    <p:sldId id="259" r:id="rId21"/>
    <p:sldId id="275" r:id="rId22"/>
    <p:sldId id="283" r:id="rId23"/>
    <p:sldId id="276" r:id="rId24"/>
    <p:sldId id="285" r:id="rId25"/>
    <p:sldId id="286" r:id="rId26"/>
    <p:sldId id="287" r:id="rId27"/>
    <p:sldId id="288" r:id="rId28"/>
    <p:sldId id="289" r:id="rId29"/>
    <p:sldId id="290" r:id="rId30"/>
    <p:sldId id="25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0"/>
    <p:restoredTop sz="94646"/>
  </p:normalViewPr>
  <p:slideViewPr>
    <p:cSldViewPr snapToGrid="0" snapToObjects="1">
      <p:cViewPr varScale="1">
        <p:scale>
          <a:sx n="127" d="100"/>
          <a:sy n="127" d="100"/>
        </p:scale>
        <p:origin x="10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10/5/18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97181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382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10/5/18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10/5/18</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10/5/18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10/5/18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10/5/18</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10/5/18</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59439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10/5/18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10/5/18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10/5/18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10/5/18</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10/5/18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10/5/18</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10/5/18</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University of Minnesota School of Public Health</a:t>
            </a:r>
          </a:p>
          <a:p>
            <a:r>
              <a:rPr lang="en-US" dirty="0"/>
              <a:t>July 23 </a:t>
            </a:r>
            <a:r>
              <a:rPr lang="mr-IN" dirty="0"/>
              <a:t>–</a:t>
            </a:r>
            <a:r>
              <a:rPr lang="en-US" dirty="0"/>
              <a:t> 26, 2018</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Model Calibration</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size=1,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5110484"/>
              </a:xfrm>
              <a:blipFill rotWithShape="0">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076211" y="1832648"/>
                <a:ext cx="7384221" cy="865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ℒ</m:t>
                      </m:r>
                      <m:d>
                        <m:dPr>
                          <m:ctrlPr>
                            <a:rPr lang="en-US" sz="2000" b="0" i="1" smtClean="0">
                              <a:latin typeface="Cambria Math" panose="02040503050406030204" pitchFamily="18" charset="0"/>
                            </a:rPr>
                          </m:ctrlPr>
                        </m:dPr>
                        <m:e>
                          <m:r>
                            <a:rPr lang="en-US" sz="2000" b="0" i="1" smtClean="0">
                              <a:latin typeface="Cambria Math" charset="0"/>
                            </a:rPr>
                            <m:t>𝑦</m:t>
                          </m:r>
                          <m:r>
                            <a:rPr lang="en-US" sz="2000" b="0" i="1" smtClean="0">
                              <a:latin typeface="Cambria Math" charset="0"/>
                            </a:rPr>
                            <m:t>|</m:t>
                          </m:r>
                          <m:r>
                            <a:rPr lang="en-US" sz="2000" b="0" i="1" smtClean="0">
                              <a:latin typeface="Cambria Math" charset="0"/>
                            </a:rPr>
                            <m:t>𝑀</m:t>
                          </m:r>
                          <m:r>
                            <a:rPr lang="en-US" sz="2000" b="0" i="1" smtClean="0">
                              <a:latin typeface="Cambria Math" charset="0"/>
                            </a:rPr>
                            <m:t>(</m:t>
                          </m:r>
                          <m:r>
                            <a:rPr lang="en-US" sz="2000" b="0" i="1" smtClean="0">
                              <a:latin typeface="Cambria Math" charset="0"/>
                            </a:rPr>
                            <m:t>𝜃</m:t>
                          </m:r>
                        </m:e>
                      </m:d>
                      <m:r>
                        <a:rPr lang="en-US" sz="2000" b="0" i="1" smtClean="0">
                          <a:latin typeface="Cambria Math" charset="0"/>
                        </a:rPr>
                        <m:t>)</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𝑇</m:t>
                          </m:r>
                        </m:num>
                        <m:den>
                          <m:r>
                            <a:rPr lang="es-ES" sz="2000" b="0" i="1" smtClean="0">
                              <a:latin typeface="Cambria Math" panose="02040503050406030204" pitchFamily="18" charset="0"/>
                            </a:rPr>
                            <m:t>2</m:t>
                          </m:r>
                        </m:den>
                      </m:f>
                      <m:nary>
                        <m:naryPr>
                          <m:chr m:val="∑"/>
                          <m:ctrlPr>
                            <a:rPr lang="en-US" sz="2000" i="1">
                              <a:latin typeface="Cambria Math" panose="02040503050406030204" pitchFamily="18" charset="0"/>
                            </a:rPr>
                          </m:ctrlPr>
                        </m:naryPr>
                        <m:sub>
                          <m:r>
                            <a:rPr lang="en-US" sz="2000" i="1">
                              <a:latin typeface="Cambria Math" charset="0"/>
                            </a:rPr>
                            <m:t>𝑖</m:t>
                          </m:r>
                          <m:r>
                            <a:rPr lang="en-US" sz="2000" i="1">
                              <a:latin typeface="Cambria Math" charset="0"/>
                            </a:rPr>
                            <m:t>=1</m:t>
                          </m:r>
                        </m:sub>
                        <m:sup>
                          <m:r>
                            <a:rPr lang="en-US" sz="2000" i="1">
                              <a:latin typeface="Cambria Math" charset="0"/>
                            </a:rPr>
                            <m:t>𝑇</m:t>
                          </m:r>
                        </m:sup>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log</m:t>
                              </m:r>
                            </m:fName>
                            <m:e>
                              <m:d>
                                <m:dPr>
                                  <m:ctrlPr>
                                    <a:rPr lang="es-ES" sz="2000" i="1">
                                      <a:latin typeface="Cambria Math" panose="02040503050406030204" pitchFamily="18" charset="0"/>
                                    </a:rPr>
                                  </m:ctrlPr>
                                </m:dPr>
                                <m:e>
                                  <m:r>
                                    <a:rPr lang="es-ES" sz="2000" i="1">
                                      <a:latin typeface="Cambria Math" panose="02040503050406030204" pitchFamily="18" charset="0"/>
                                    </a:rPr>
                                    <m:t>2</m:t>
                                  </m:r>
                                  <m:r>
                                    <a:rPr lang="es-ES" sz="2000" i="1">
                                      <a:latin typeface="Cambria Math" panose="02040503050406030204" pitchFamily="18" charset="0"/>
                                    </a:rPr>
                                    <m:t>𝜋</m:t>
                                  </m:r>
                                  <m:sSubSup>
                                    <m:sSubSupPr>
                                      <m:ctrlPr>
                                        <a:rPr lang="es-ES" sz="2000" i="1">
                                          <a:latin typeface="Cambria Math" panose="02040503050406030204" pitchFamily="18" charset="0"/>
                                        </a:rPr>
                                      </m:ctrlPr>
                                    </m:sSubSupPr>
                                    <m:e>
                                      <m:r>
                                        <a:rPr lang="es-ES" sz="2000" i="1">
                                          <a:latin typeface="Cambria Math" panose="02040503050406030204" pitchFamily="18" charset="0"/>
                                        </a:rPr>
                                        <m:t>𝜎</m:t>
                                      </m:r>
                                    </m:e>
                                    <m:sub>
                                      <m:r>
                                        <a:rPr lang="en-US" sz="2000" b="0" i="1" smtClean="0">
                                          <a:latin typeface="Cambria Math" charset="0"/>
                                        </a:rPr>
                                        <m:t>𝑖</m:t>
                                      </m:r>
                                    </m:sub>
                                    <m:sup>
                                      <m:r>
                                        <a:rPr lang="es-ES" sz="2000" i="1">
                                          <a:latin typeface="Cambria Math" panose="02040503050406030204" pitchFamily="18" charset="0"/>
                                        </a:rPr>
                                        <m:t>2</m:t>
                                      </m:r>
                                    </m:sup>
                                  </m:sSubSup>
                                  <m:r>
                                    <a:rPr lang="es-ES" sz="2000" i="1">
                                      <a:latin typeface="Cambria Math" panose="02040503050406030204" pitchFamily="18" charset="0"/>
                                    </a:rPr>
                                    <m:t> </m:t>
                                  </m:r>
                                </m:e>
                              </m:d>
                            </m:e>
                          </m:func>
                        </m:e>
                      </m:nary>
                      <m:r>
                        <a:rPr lang="es-E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a:rPr lang="en-US" sz="2000" b="0" i="1" smtClean="0">
                              <a:latin typeface="Cambria Math" charset="0"/>
                            </a:rPr>
                            <m:t>𝑖</m:t>
                          </m:r>
                          <m:r>
                            <a:rPr lang="en-US" sz="2000" b="0" i="1" smtClean="0">
                              <a:latin typeface="Cambria Math" charset="0"/>
                            </a:rPr>
                            <m:t>=1</m:t>
                          </m:r>
                        </m:sub>
                        <m:sup>
                          <m:r>
                            <a:rPr lang="en-US" sz="2000" b="0" i="1" smtClean="0">
                              <a:latin typeface="Cambria Math" charset="0"/>
                            </a:rPr>
                            <m:t>𝑇</m:t>
                          </m:r>
                        </m:sup>
                        <m:e>
                          <m:f>
                            <m:fPr>
                              <m:ctrlPr>
                                <a:rPr lang="en-US" sz="2000" b="0" i="1" smtClean="0">
                                  <a:latin typeface="Cambria Math" panose="02040503050406030204" pitchFamily="18" charset="0"/>
                                </a:rPr>
                              </m:ctrlPr>
                            </m:fPr>
                            <m:num>
                              <m:r>
                                <a:rPr lang="en-US" sz="2000" b="0" i="1" smtClean="0">
                                  <a:latin typeface="Cambria Math" charset="0"/>
                                </a:rPr>
                                <m:t>1</m:t>
                              </m:r>
                            </m:num>
                            <m:den>
                              <m:sSubSup>
                                <m:sSubSupPr>
                                  <m:ctrlPr>
                                    <a:rPr lang="en-US" sz="2000" b="0" i="1" smtClean="0">
                                      <a:latin typeface="Cambria Math" panose="02040503050406030204" pitchFamily="18" charset="0"/>
                                    </a:rPr>
                                  </m:ctrlPr>
                                </m:sSubSupPr>
                                <m:e>
                                  <m:r>
                                    <a:rPr lang="en-US" sz="2000" b="0" i="1" smtClean="0">
                                      <a:latin typeface="Cambria Math" charset="0"/>
                                    </a:rPr>
                                    <m:t>𝜎</m:t>
                                  </m:r>
                                </m:e>
                                <m:sub>
                                  <m:r>
                                    <a:rPr lang="en-US" sz="2000" b="0" i="1" smtClean="0">
                                      <a:latin typeface="Cambria Math" charset="0"/>
                                    </a:rPr>
                                    <m:t>𝑖</m:t>
                                  </m:r>
                                </m:sub>
                                <m:sup>
                                  <m:r>
                                    <a:rPr lang="en-US" sz="2000" b="0" i="1" smtClean="0">
                                      <a:latin typeface="Cambria Math" charset="0"/>
                                    </a:rPr>
                                    <m:t>2</m:t>
                                  </m:r>
                                </m:sup>
                              </m:sSubSup>
                            </m:den>
                          </m:f>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𝑖</m:t>
                                      </m:r>
                                    </m:sub>
                                  </m:sSub>
                                  <m:d>
                                    <m:dPr>
                                      <m:ctrlPr>
                                        <a:rPr lang="en-US" sz="2000" b="0" i="1" smtClean="0">
                                          <a:latin typeface="Cambria Math" panose="02040503050406030204" pitchFamily="18" charset="0"/>
                                        </a:rPr>
                                      </m:ctrlPr>
                                    </m:dPr>
                                    <m:e>
                                      <m:r>
                                        <a:rPr lang="en-US" sz="2000" b="0" i="1" smtClean="0">
                                          <a:latin typeface="Cambria Math" charset="0"/>
                                        </a:rPr>
                                        <m:t>𝜃</m:t>
                                      </m:r>
                                    </m:e>
                                  </m:d>
                                </m:e>
                              </m:d>
                            </m:e>
                            <m:sup>
                              <m:r>
                                <a:rPr lang="en-US" sz="2000" b="0" i="1" smtClean="0">
                                  <a:latin typeface="Cambria Math" charset="0"/>
                                </a:rPr>
                                <m:t>2</m:t>
                              </m:r>
                            </m:sup>
                          </m:sSup>
                          <m:r>
                            <a:rPr lang="en-US" sz="2000" b="0" i="1" smtClean="0">
                              <a:latin typeface="Cambria Math" charset="0"/>
                            </a:rPr>
                            <m:t> </m:t>
                          </m:r>
                        </m:e>
                      </m:nary>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76211" y="1832648"/>
                <a:ext cx="7384221" cy="86549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76210" y="3753425"/>
                <a:ext cx="7384221" cy="865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ℒ</m:t>
                      </m:r>
                      <m:d>
                        <m:dPr>
                          <m:ctrlPr>
                            <a:rPr lang="en-US" sz="2000" b="0" i="1" smtClean="0">
                              <a:latin typeface="Cambria Math" panose="02040503050406030204" pitchFamily="18" charset="0"/>
                            </a:rPr>
                          </m:ctrlPr>
                        </m:dPr>
                        <m:e>
                          <m:r>
                            <a:rPr lang="en-US" sz="2000" b="0" i="1" smtClean="0">
                              <a:latin typeface="Cambria Math" charset="0"/>
                            </a:rPr>
                            <m:t>𝑦</m:t>
                          </m:r>
                          <m:r>
                            <a:rPr lang="en-US" sz="2000" b="0" i="1" smtClean="0">
                              <a:latin typeface="Cambria Math" charset="0"/>
                            </a:rPr>
                            <m:t>|</m:t>
                          </m:r>
                          <m:r>
                            <a:rPr lang="en-US" sz="2000" b="0" i="1" smtClean="0">
                              <a:latin typeface="Cambria Math" charset="0"/>
                            </a:rPr>
                            <m:t>𝑀</m:t>
                          </m:r>
                          <m:r>
                            <a:rPr lang="en-US" sz="2000" b="0" i="1" smtClean="0">
                              <a:latin typeface="Cambria Math" charset="0"/>
                            </a:rPr>
                            <m:t>(</m:t>
                          </m:r>
                          <m:r>
                            <a:rPr lang="en-US" sz="2000" b="0" i="1" smtClean="0">
                              <a:latin typeface="Cambria Math" charset="0"/>
                            </a:rPr>
                            <m:t>𝜃</m:t>
                          </m:r>
                        </m:e>
                      </m:d>
                      <m:r>
                        <a:rPr lang="en-US" sz="2000" b="0" i="1" smtClean="0">
                          <a:latin typeface="Cambria Math" charset="0"/>
                        </a:rPr>
                        <m:t>)</m:t>
                      </m:r>
                      <m:r>
                        <a:rPr lang="es-ES" sz="2000" b="0" i="1" smtClean="0">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charset="0"/>
                            </a:rPr>
                            <m:t>𝑖</m:t>
                          </m:r>
                          <m:r>
                            <a:rPr lang="en-US" sz="2000" i="1">
                              <a:latin typeface="Cambria Math" charset="0"/>
                            </a:rPr>
                            <m:t>=1</m:t>
                          </m:r>
                        </m:sub>
                        <m:sup>
                          <m:r>
                            <a:rPr lang="en-US" sz="2000" i="1">
                              <a:latin typeface="Cambria Math" charset="0"/>
                            </a:rPr>
                            <m:t>𝑇</m:t>
                          </m:r>
                        </m:sup>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log</m:t>
                              </m:r>
                            </m:fName>
                            <m:e>
                              <m:d>
                                <m:dPr>
                                  <m:ctrlPr>
                                    <a:rPr lang="es-ES" sz="2000" i="1">
                                      <a:latin typeface="Cambria Math" panose="02040503050406030204" pitchFamily="18" charset="0"/>
                                    </a:rPr>
                                  </m:ctrlPr>
                                </m:dPr>
                                <m:e>
                                  <m:d>
                                    <m:dPr>
                                      <m:ctrlPr>
                                        <a:rPr lang="mr-IN" sz="2000" i="1" smtClean="0">
                                          <a:latin typeface="Cambria Math" panose="02040503050406030204" pitchFamily="18" charset="0"/>
                                        </a:rPr>
                                      </m:ctrlPr>
                                    </m:dPr>
                                    <m:e>
                                      <m:m>
                                        <m:mPr>
                                          <m:mcs>
                                            <m:mc>
                                              <m:mcPr>
                                                <m:count m:val="1"/>
                                                <m:mcJc m:val="center"/>
                                              </m:mcPr>
                                            </m:mc>
                                          </m:mcs>
                                          <m:ctrlPr>
                                            <a:rPr lang="mr-IN" sz="2000" i="1" smtClean="0">
                                              <a:latin typeface="Cambria Math" panose="02040503050406030204" pitchFamily="18" charset="0"/>
                                            </a:rPr>
                                          </m:ctrlPr>
                                        </m:mPr>
                                        <m:mr>
                                          <m:e>
                                            <m:r>
                                              <m:rPr>
                                                <m:brk m:alnAt="7"/>
                                              </m:rPr>
                                              <a:rPr lang="en-US" sz="2000" b="0" i="1" smtClean="0">
                                                <a:latin typeface="Cambria Math" charset="0"/>
                                              </a:rPr>
                                              <m:t>𝑛</m:t>
                                            </m:r>
                                          </m:e>
                                        </m:mr>
                                        <m:mr>
                                          <m:e>
                                            <m:sSub>
                                              <m:sSubPr>
                                                <m:ctrlPr>
                                                  <a:rPr lang="en-US" sz="200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e>
                                        </m:mr>
                                      </m:m>
                                    </m:e>
                                  </m:d>
                                  <m:sSup>
                                    <m:sSupPr>
                                      <m:ctrlPr>
                                        <a:rPr lang="mr-IN" sz="200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sup>
                                      <m:sSub>
                                        <m:sSubPr>
                                          <m:ctrlPr>
                                            <a:rPr lang="en-US" sz="200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sup>
                                  </m:sSup>
                                  <m:d>
                                    <m:dPr>
                                      <m:ctrlPr>
                                        <a:rPr lang="mr-IN" sz="2000" i="1" smtClean="0">
                                          <a:latin typeface="Cambria Math" panose="02040503050406030204" pitchFamily="18" charset="0"/>
                                        </a:rPr>
                                      </m:ctrlPr>
                                    </m:dPr>
                                    <m:e>
                                      <m:r>
                                        <a:rPr lang="en-US" sz="2000" i="1">
                                          <a:latin typeface="Cambria Math" charset="0"/>
                                        </a:rPr>
                                        <m:t>1−</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r>
                                            <a:rPr lang="en-US" sz="2000" i="1">
                                              <a:latin typeface="Cambria Math" charset="0"/>
                                            </a:rPr>
                                            <m:t>(</m:t>
                                          </m:r>
                                          <m:r>
                                            <a:rPr lang="en-US" sz="2000" i="1">
                                              <a:latin typeface="Cambria Math" charset="0"/>
                                            </a:rPr>
                                            <m:t>𝜃</m:t>
                                          </m:r>
                                          <m:r>
                                            <a:rPr lang="en-US" sz="2000" i="1">
                                              <a:latin typeface="Cambria Math" charset="0"/>
                                            </a:rPr>
                                            <m:t>)</m:t>
                                          </m:r>
                                        </m:e>
                                        <m:sup>
                                          <m:r>
                                            <a:rPr lang="en-US" sz="2000" i="1">
                                              <a:latin typeface="Cambria Math" charset="0"/>
                                            </a:rPr>
                                            <m:t>(</m:t>
                                          </m:r>
                                          <m:r>
                                            <a:rPr lang="en-US" sz="2000" i="1">
                                              <a:latin typeface="Cambria Math" charset="0"/>
                                            </a:rPr>
                                            <m:t>𝑛</m:t>
                                          </m:r>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up>
                                      </m:sSup>
                                    </m:e>
                                  </m:d>
                                </m:e>
                              </m:d>
                            </m:e>
                          </m:func>
                        </m:e>
                      </m:nary>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076210" y="3753425"/>
                <a:ext cx="7384221" cy="86549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783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2239072" y="3732756"/>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1750556" y="3200400"/>
            <a:ext cx="5324126" cy="3566160"/>
          </a:xfrm>
          <a:prstGeom prst="rect">
            <a:avLst/>
          </a:prstGeom>
        </p:spPr>
      </p:pic>
      <p:pic>
        <p:nvPicPr>
          <p:cNvPr id="6" name="Picture 5"/>
          <p:cNvPicPr>
            <a:picLocks noChangeAspect="1"/>
          </p:cNvPicPr>
          <p:nvPr/>
        </p:nvPicPr>
        <p:blipFill>
          <a:blip r:embed="rId3"/>
          <a:stretch>
            <a:fillRect/>
          </a:stretch>
        </p:blipFill>
        <p:spPr>
          <a:xfrm>
            <a:off x="2376204" y="3408905"/>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sp>
        <p:nvSpPr>
          <p:cNvPr id="6" name="TextBox 5"/>
          <p:cNvSpPr txBox="1"/>
          <p:nvPr/>
        </p:nvSpPr>
        <p:spPr>
          <a:xfrm>
            <a:off x="6963308"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2345643" y="3378021"/>
            <a:ext cx="4543672" cy="2785019"/>
          </a:xfrm>
          <a:prstGeom prst="rect">
            <a:avLst/>
          </a:prstGeom>
        </p:spPr>
      </p:pic>
      <p:sp>
        <p:nvSpPr>
          <p:cNvPr id="6" name="TextBox 5"/>
          <p:cNvSpPr txBox="1"/>
          <p:nvPr/>
        </p:nvSpPr>
        <p:spPr>
          <a:xfrm>
            <a:off x="7201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a:p>
            <a:r>
              <a:rPr lang="en-US" dirty="0"/>
              <a:t>Markov Chain Montel Carlo</a:t>
            </a:r>
          </a:p>
          <a:p>
            <a:pPr lvl="1"/>
            <a:r>
              <a:rPr lang="en-US" dirty="0"/>
              <a:t>Coupled with a likelihood-based measure of fit to conduct a Bayesian calibration</a:t>
            </a:r>
          </a:p>
        </p:txBody>
      </p:sp>
    </p:spTree>
    <p:extLst>
      <p:ext uri="{BB962C8B-B14F-4D97-AF65-F5344CB8AC3E}">
        <p14:creationId xmlns:p14="http://schemas.microsoft.com/office/powerpoint/2010/main" val="163540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sp>
        <p:nvSpPr>
          <p:cNvPr id="5" name="Rectangle 4"/>
          <p:cNvSpPr/>
          <p:nvPr/>
        </p:nvSpPr>
        <p:spPr>
          <a:xfrm>
            <a:off x="2484954"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4997885" y="4171167"/>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7041629"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3097059"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4906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05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2469953"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2541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70896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4" name="Rectangle 3">
            <a:extLst>
              <a:ext uri="{FF2B5EF4-FFF2-40B4-BE49-F238E27FC236}">
                <a16:creationId xmlns:a16="http://schemas.microsoft.com/office/drawing/2014/main" id="{6CD293E7-F056-C140-AD54-29E2C5B60DC0}"/>
              </a:ext>
            </a:extLst>
          </p:cNvPr>
          <p:cNvSpPr/>
          <p:nvPr/>
        </p:nvSpPr>
        <p:spPr>
          <a:xfrm>
            <a:off x="1477108" y="6031468"/>
            <a:ext cx="7666892" cy="738664"/>
          </a:xfrm>
          <a:prstGeom prst="rect">
            <a:avLst/>
          </a:prstGeom>
        </p:spPr>
        <p:txBody>
          <a:bodyPr wrap="square">
            <a:spAutoFit/>
          </a:bodyPr>
          <a:lstStyle/>
          <a:p>
            <a:pPr marL="304800" indent="-304800"/>
            <a:r>
              <a:rPr lang="en-US" sz="1400" dirty="0" err="1"/>
              <a:t>Alarid</a:t>
            </a:r>
            <a:r>
              <a:rPr lang="en-US" sz="1400" dirty="0"/>
              <a:t>-Escudero, F., </a:t>
            </a:r>
            <a:r>
              <a:rPr lang="en-US" sz="1400" dirty="0" err="1"/>
              <a:t>Maclehose</a:t>
            </a:r>
            <a:r>
              <a:rPr lang="en-US" sz="1400" dirty="0"/>
              <a:t>, R. F., Peralta, Y., Kuntz, K. M., &amp; Enns, E. A. (2018). Non-identifiability in model calibration and implications for medical decision making. </a:t>
            </a:r>
            <a:r>
              <a:rPr lang="en-US" sz="1400" i="1" dirty="0"/>
              <a:t>Medical Decision Making</a:t>
            </a:r>
            <a:r>
              <a:rPr lang="en-US" sz="1400" dirty="0"/>
              <a:t>, </a:t>
            </a:r>
            <a:r>
              <a:rPr lang="en-US" sz="1400" i="1" dirty="0"/>
              <a:t>In Press</a:t>
            </a:r>
            <a:r>
              <a:rPr lang="en-US" sz="1400" dirty="0"/>
              <a:t>.</a:t>
            </a:r>
            <a:endParaRPr lang="en-US" sz="1400" dirty="0">
              <a:effectLst/>
            </a:endParaRPr>
          </a:p>
        </p:txBody>
      </p:sp>
    </p:spTree>
    <p:extLst>
      <p:ext uri="{BB962C8B-B14F-4D97-AF65-F5344CB8AC3E}">
        <p14:creationId xmlns:p14="http://schemas.microsoft.com/office/powerpoint/2010/main" val="35134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840432" y="1417638"/>
            <a:ext cx="7917202" cy="4983162"/>
          </a:xfrm>
        </p:spPr>
        <p:txBody>
          <a:bodyPr/>
          <a:lstStyle/>
          <a:p>
            <a:r>
              <a:rPr lang="en-US" dirty="0"/>
              <a:t>Two unknown transition probabilities</a:t>
            </a:r>
          </a:p>
          <a:p>
            <a:pPr lvl="1"/>
            <a:r>
              <a:rPr lang="en-US" dirty="0" err="1"/>
              <a:t>p.Mets</a:t>
            </a:r>
            <a:r>
              <a:rPr lang="en-US" dirty="0"/>
              <a:t>: Monthly risk of developing distant recurrence, range =  [0.04, 0.16]</a:t>
            </a:r>
          </a:p>
          <a:p>
            <a:pPr lvl="1"/>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1393800" y="3234269"/>
            <a:ext cx="6356401" cy="3460435"/>
          </a:xfrm>
          <a:prstGeom prst="rect">
            <a:avLst/>
          </a:prstGeom>
        </p:spPr>
      </p:pic>
    </p:spTree>
    <p:extLst>
      <p:ext uri="{BB962C8B-B14F-4D97-AF65-F5344CB8AC3E}">
        <p14:creationId xmlns:p14="http://schemas.microsoft.com/office/powerpoint/2010/main" val="169084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2</a:t>
            </a:fld>
            <a:endParaRPr lang="en-US"/>
          </a:p>
        </p:txBody>
      </p:sp>
    </p:spTree>
    <p:extLst>
      <p:ext uri="{BB962C8B-B14F-4D97-AF65-F5344CB8AC3E}">
        <p14:creationId xmlns:p14="http://schemas.microsoft.com/office/powerpoint/2010/main" val="9958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Target: Relative survival</a:t>
            </a:r>
          </a:p>
        </p:txBody>
      </p:sp>
      <p:sp>
        <p:nvSpPr>
          <p:cNvPr id="6" name="Content Placeholder 5"/>
          <p:cNvSpPr>
            <a:spLocks noGrp="1"/>
          </p:cNvSpPr>
          <p:nvPr>
            <p:ph idx="1"/>
          </p:nvPr>
        </p:nvSpPr>
        <p:spPr/>
        <p:txBody>
          <a:bodyPr/>
          <a:lstStyle/>
          <a:p>
            <a:r>
              <a:rPr lang="en-US" dirty="0"/>
              <a:t>Data frame “</a:t>
            </a:r>
            <a:r>
              <a:rPr lang="en-US" dirty="0" err="1"/>
              <a:t>Surv</a:t>
            </a:r>
            <a:r>
              <a:rPr lang="en-US" dirty="0"/>
              <a:t>” stored in </a:t>
            </a:r>
            <a:r>
              <a:rPr lang="en-US" dirty="0" err="1"/>
              <a:t>datafile</a:t>
            </a:r>
            <a:r>
              <a:rPr lang="en-US" dirty="0"/>
              <a:t>  “</a:t>
            </a:r>
            <a:r>
              <a:rPr lang="en-US" dirty="0" err="1"/>
              <a:t>CRSTargets.Rdata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20</a:t>
            </a:fld>
            <a:endParaRPr lang="en-US"/>
          </a:p>
        </p:txBody>
      </p:sp>
      <p:pic>
        <p:nvPicPr>
          <p:cNvPr id="5" name="Picture 4"/>
          <p:cNvPicPr>
            <a:picLocks noChangeAspect="1"/>
          </p:cNvPicPr>
          <p:nvPr/>
        </p:nvPicPr>
        <p:blipFill>
          <a:blip r:embed="rId2"/>
          <a:stretch>
            <a:fillRect/>
          </a:stretch>
        </p:blipFill>
        <p:spPr>
          <a:xfrm>
            <a:off x="1156645" y="2264106"/>
            <a:ext cx="6830710" cy="4593893"/>
          </a:xfrm>
          <a:prstGeom prst="rect">
            <a:avLst/>
          </a:prstGeom>
        </p:spPr>
      </p:pic>
    </p:spTree>
    <p:extLst>
      <p:ext uri="{BB962C8B-B14F-4D97-AF65-F5344CB8AC3E}">
        <p14:creationId xmlns:p14="http://schemas.microsoft.com/office/powerpoint/2010/main" val="117325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specification</a:t>
            </a:r>
          </a:p>
        </p:txBody>
      </p:sp>
      <p:sp>
        <p:nvSpPr>
          <p:cNvPr id="3" name="Content Placeholder 2"/>
          <p:cNvSpPr>
            <a:spLocks noGrp="1"/>
          </p:cNvSpPr>
          <p:nvPr>
            <p:ph idx="1"/>
          </p:nvPr>
        </p:nvSpPr>
        <p:spPr/>
        <p:txBody>
          <a:bodyPr/>
          <a:lstStyle/>
          <a:p>
            <a:pPr>
              <a:spcAft>
                <a:spcPts val="600"/>
              </a:spcAft>
            </a:pPr>
            <a:r>
              <a:rPr lang="en-US" dirty="0"/>
              <a:t>Goodness-of-fit measure</a:t>
            </a:r>
          </a:p>
          <a:p>
            <a:pPr lvl="1">
              <a:spcAft>
                <a:spcPts val="600"/>
              </a:spcAft>
            </a:pPr>
            <a:r>
              <a:rPr lang="en-US" dirty="0"/>
              <a:t>Sample size and standard deviation of each target is given in target data frame “</a:t>
            </a:r>
            <a:r>
              <a:rPr lang="en-US" dirty="0" err="1"/>
              <a:t>Surv</a:t>
            </a:r>
            <a:r>
              <a:rPr lang="en-US" dirty="0"/>
              <a:t>”</a:t>
            </a:r>
          </a:p>
          <a:p>
            <a:pPr lvl="1">
              <a:spcAft>
                <a:spcPts val="1200"/>
              </a:spcAft>
            </a:pPr>
            <a:r>
              <a:rPr lang="en-US" dirty="0"/>
              <a:t>We will cover how to implement both weighted sum of squared errors and log-likelihood </a:t>
            </a:r>
            <a:r>
              <a:rPr lang="en-US" dirty="0" err="1"/>
              <a:t>GoF</a:t>
            </a:r>
            <a:r>
              <a:rPr lang="en-US" dirty="0"/>
              <a:t> measures</a:t>
            </a:r>
          </a:p>
          <a:p>
            <a:pPr>
              <a:spcAft>
                <a:spcPts val="600"/>
              </a:spcAft>
            </a:pPr>
            <a:r>
              <a:rPr lang="en-US" dirty="0"/>
              <a:t>Search strategy</a:t>
            </a:r>
          </a:p>
          <a:p>
            <a:pPr lvl="1">
              <a:spcAft>
                <a:spcPts val="600"/>
              </a:spcAft>
            </a:pPr>
            <a:r>
              <a:rPr lang="en-US" dirty="0"/>
              <a:t>Latin-hypercube random sampling (10,000 samples)</a:t>
            </a:r>
          </a:p>
          <a:p>
            <a:pPr lvl="1">
              <a:spcAft>
                <a:spcPts val="1200"/>
              </a:spcAft>
            </a:pPr>
            <a:r>
              <a:rPr lang="en-US" dirty="0"/>
              <a:t>We’ll also show how to use </a:t>
            </a:r>
            <a:r>
              <a:rPr lang="en-US" dirty="0" err="1"/>
              <a:t>Nelder</a:t>
            </a:r>
            <a:r>
              <a:rPr lang="en-US" dirty="0"/>
              <a:t>-Mead</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99573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Code Structure</a:t>
            </a:r>
          </a:p>
        </p:txBody>
      </p:sp>
      <p:sp>
        <p:nvSpPr>
          <p:cNvPr id="3" name="Content Placeholder 2"/>
          <p:cNvSpPr>
            <a:spLocks noGrp="1"/>
          </p:cNvSpPr>
          <p:nvPr>
            <p:ph idx="1"/>
          </p:nvPr>
        </p:nvSpPr>
        <p:spPr>
          <a:xfrm>
            <a:off x="840432" y="1417637"/>
            <a:ext cx="7620000" cy="5344903"/>
          </a:xfrm>
        </p:spPr>
        <p:txBody>
          <a:bodyPr>
            <a:normAutofit fontScale="92500" lnSpcReduction="10000"/>
          </a:bodyPr>
          <a:lstStyle/>
          <a:p>
            <a:pPr marL="571500" indent="-457200">
              <a:buFont typeface="+mj-lt"/>
              <a:buAutoNum type="arabicPeriod"/>
            </a:pPr>
            <a:r>
              <a:rPr lang="en-US" dirty="0"/>
              <a:t>Setup Markov model as a function</a:t>
            </a:r>
          </a:p>
          <a:p>
            <a:pPr lvl="1"/>
            <a:r>
              <a:rPr lang="en-US" dirty="0"/>
              <a:t>Inputs: parameter values </a:t>
            </a:r>
          </a:p>
          <a:p>
            <a:pPr lvl="1">
              <a:spcAft>
                <a:spcPts val="1200"/>
              </a:spcAft>
            </a:pPr>
            <a:r>
              <a:rPr lang="en-US" dirty="0"/>
              <a:t>Outputs: outcomes to be compared against calibration targets</a:t>
            </a:r>
          </a:p>
          <a:p>
            <a:pPr marL="571500" indent="-457200">
              <a:buFont typeface="+mj-lt"/>
              <a:buAutoNum type="arabicPeriod"/>
            </a:pPr>
            <a:r>
              <a:rPr lang="en-US" dirty="0"/>
              <a:t>Write function to compute goodness-of-fit</a:t>
            </a:r>
          </a:p>
          <a:p>
            <a:pPr lvl="1"/>
            <a:r>
              <a:rPr lang="en-US" dirty="0"/>
              <a:t>Inputs: set of values for parameters to be calibrated</a:t>
            </a:r>
          </a:p>
          <a:p>
            <a:pPr lvl="1">
              <a:spcAft>
                <a:spcPts val="1200"/>
              </a:spcAft>
            </a:pPr>
            <a:r>
              <a:rPr lang="en-US" dirty="0"/>
              <a:t>Outputs: goodness-of-fit for the resulting model outcomes to the calibration targets</a:t>
            </a:r>
          </a:p>
          <a:p>
            <a:pPr marL="571500" indent="-457200">
              <a:spcAft>
                <a:spcPts val="1200"/>
              </a:spcAft>
              <a:buFont typeface="+mj-lt"/>
              <a:buAutoNum type="arabicPeriod"/>
            </a:pPr>
            <a:r>
              <a:rPr lang="en-US" dirty="0"/>
              <a:t>Randomly sample values for parameters to be calibrated and run goodness-of-fit function for each set</a:t>
            </a:r>
          </a:p>
          <a:p>
            <a:pPr marL="571500" indent="-457200">
              <a:spcAft>
                <a:spcPts val="1200"/>
              </a:spcAft>
              <a:buFont typeface="+mj-lt"/>
              <a:buAutoNum type="arabicPeriod"/>
            </a:pPr>
            <a:r>
              <a:rPr lang="en-US" dirty="0"/>
              <a:t>Identify the set of parameter values that achieves the best goodness-of-fit</a:t>
            </a:r>
          </a:p>
          <a:p>
            <a:pPr marL="571500" indent="-457200">
              <a:spcAft>
                <a:spcPts val="1200"/>
              </a:spcAft>
              <a:buFont typeface="+mj-lt"/>
              <a:buAutoNum type="arabicPeriod"/>
            </a:pPr>
            <a:r>
              <a:rPr lang="en-US" dirty="0"/>
              <a:t>Find best set using a directed search approach</a:t>
            </a:r>
          </a:p>
          <a:p>
            <a:pPr marL="571500" indent="-457200">
              <a:spcAft>
                <a:spcPts val="1200"/>
              </a:spcAft>
              <a:buFont typeface="+mj-lt"/>
              <a:buAutoNum type="arabicPeriod"/>
            </a:pPr>
            <a:endParaRPr lang="en-US" dirty="0"/>
          </a:p>
        </p:txBody>
      </p:sp>
    </p:spTree>
    <p:extLst>
      <p:ext uri="{BB962C8B-B14F-4D97-AF65-F5344CB8AC3E}">
        <p14:creationId xmlns:p14="http://schemas.microsoft.com/office/powerpoint/2010/main" val="118292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974792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24</a:t>
            </a:fld>
            <a:endParaRPr/>
          </a:p>
        </p:txBody>
      </p:sp>
    </p:spTree>
    <p:extLst>
      <p:ext uri="{BB962C8B-B14F-4D97-AF65-F5344CB8AC3E}">
        <p14:creationId xmlns:p14="http://schemas.microsoft.com/office/powerpoint/2010/main" val="206555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0431" y="1417637"/>
                <a:ext cx="7982021" cy="5440363"/>
              </a:xfrm>
            </p:spPr>
            <p:txBody>
              <a:bodyPr>
                <a:normAutofit/>
              </a:bodyPr>
              <a:lstStyle/>
              <a:p>
                <a:pPr>
                  <a:spcAft>
                    <a:spcPts val="1200"/>
                  </a:spcAft>
                </a:pPr>
                <a:r>
                  <a:rPr lang="en-US" sz="1900" dirty="0"/>
                  <a:t>In addition to the likelihood, </a:t>
                </a:r>
                <a14:m>
                  <m:oMath xmlns:m="http://schemas.openxmlformats.org/officeDocument/2006/math">
                    <m:r>
                      <a:rPr lang="es-ES" sz="1900" i="1">
                        <a:latin typeface="Cambria Math" panose="02040503050406030204" pitchFamily="18" charset="0"/>
                      </a:rPr>
                      <m:t>𝐿</m:t>
                    </m:r>
                    <m:d>
                      <m:dPr>
                        <m:ctrlPr>
                          <a:rPr lang="es-ES" sz="1900" i="1">
                            <a:latin typeface="Cambria Math" panose="02040503050406030204" pitchFamily="18" charset="0"/>
                          </a:rPr>
                        </m:ctrlPr>
                      </m:dPr>
                      <m:e>
                        <m:r>
                          <a:rPr lang="es-ES" sz="1900" i="1">
                            <a:latin typeface="Cambria Math" panose="02040503050406030204" pitchFamily="18" charset="0"/>
                          </a:rPr>
                          <m:t>𝑦</m:t>
                        </m:r>
                        <m:r>
                          <a:rPr lang="es-ES" sz="1900" i="1">
                            <a:latin typeface="Cambria Math" panose="02040503050406030204" pitchFamily="18" charset="0"/>
                          </a:rPr>
                          <m:t>|</m:t>
                        </m:r>
                        <m:r>
                          <a:rPr lang="es-ES" sz="1900" i="1">
                            <a:latin typeface="Cambria Math" panose="02040503050406030204" pitchFamily="18" charset="0"/>
                          </a:rPr>
                          <m:t>𝜃</m:t>
                        </m:r>
                      </m:e>
                    </m:d>
                  </m:oMath>
                </a14:m>
                <a:r>
                  <a:rPr lang="en-US" sz="1900" dirty="0"/>
                  <a:t>, we require a </a:t>
                </a:r>
                <a:r>
                  <a:rPr lang="en-US" sz="1900" b="1" dirty="0"/>
                  <a:t>prior</a:t>
                </a:r>
                <a:r>
                  <a:rPr lang="en-US" sz="1900" dirty="0"/>
                  <a:t>, which reflects previous belief or knowledge about parameters of interest </a:t>
                </a:r>
              </a:p>
              <a:p>
                <a:pPr marL="114300" indent="0">
                  <a:spcAft>
                    <a:spcPts val="1200"/>
                  </a:spcAft>
                  <a:buNone/>
                </a:pPr>
                <a14:m>
                  <m:oMathPara xmlns:m="http://schemas.openxmlformats.org/officeDocument/2006/math">
                    <m:oMathParaPr>
                      <m:jc m:val="centerGroup"/>
                    </m:oMathParaPr>
                    <m:oMath xmlns:m="http://schemas.openxmlformats.org/officeDocument/2006/math">
                      <m:r>
                        <a:rPr lang="es-ES" sz="1900" b="0" i="1" smtClean="0">
                          <a:latin typeface="Cambria Math" panose="02040503050406030204" pitchFamily="18" charset="0"/>
                        </a:rPr>
                        <m:t>𝑝</m:t>
                      </m:r>
                      <m:d>
                        <m:dPr>
                          <m:ctrlPr>
                            <a:rPr lang="es-ES" sz="1900" b="0" i="1" smtClean="0">
                              <a:latin typeface="Cambria Math" panose="02040503050406030204" pitchFamily="18" charset="0"/>
                            </a:rPr>
                          </m:ctrlPr>
                        </m:dPr>
                        <m:e>
                          <m:r>
                            <a:rPr lang="es-ES" sz="1900" b="0" i="1" smtClean="0">
                              <a:latin typeface="Cambria Math" panose="02040503050406030204" pitchFamily="18" charset="0"/>
                            </a:rPr>
                            <m:t>𝜃</m:t>
                          </m:r>
                        </m:e>
                      </m:d>
                    </m:oMath>
                  </m:oMathPara>
                </a14:m>
                <a:endParaRPr lang="en-US" sz="1900" dirty="0"/>
              </a:p>
              <a:p>
                <a:pPr>
                  <a:spcAft>
                    <a:spcPts val="1200"/>
                  </a:spcAft>
                </a:pPr>
                <a:r>
                  <a:rPr lang="en-US" sz="1900" b="1" dirty="0"/>
                  <a:t>Result</a:t>
                </a:r>
                <a:r>
                  <a:rPr lang="en-US" sz="1900" dirty="0"/>
                  <a:t>: Posterior distributions of parameters that reflect the relative strength of both the priors and sample data</a:t>
                </a:r>
              </a:p>
              <a:p>
                <a:pPr marL="114300" indent="0">
                  <a:spcAft>
                    <a:spcPts val="1200"/>
                  </a:spcAft>
                  <a:buNone/>
                </a:pPr>
                <a14:m>
                  <m:oMathPara xmlns:m="http://schemas.openxmlformats.org/officeDocument/2006/math">
                    <m:oMathParaPr>
                      <m:jc m:val="centerGroup"/>
                    </m:oMathParaPr>
                    <m:oMath xmlns:m="http://schemas.openxmlformats.org/officeDocument/2006/math">
                      <m:r>
                        <a:rPr lang="es-ES" sz="1900" i="1">
                          <a:latin typeface="Cambria Math" panose="02040503050406030204" pitchFamily="18" charset="0"/>
                        </a:rPr>
                        <m:t>𝑝</m:t>
                      </m:r>
                      <m:d>
                        <m:dPr>
                          <m:ctrlPr>
                            <a:rPr lang="es-ES" sz="1900" i="1">
                              <a:latin typeface="Cambria Math" panose="02040503050406030204" pitchFamily="18" charset="0"/>
                            </a:rPr>
                          </m:ctrlPr>
                        </m:dPr>
                        <m:e>
                          <m:r>
                            <a:rPr lang="es-ES" sz="1900" i="1">
                              <a:latin typeface="Cambria Math" panose="02040503050406030204" pitchFamily="18" charset="0"/>
                            </a:rPr>
                            <m:t>𝜃</m:t>
                          </m:r>
                          <m:r>
                            <a:rPr lang="es-ES" sz="1900" b="0" i="1" smtClean="0">
                              <a:latin typeface="Cambria Math" panose="02040503050406030204" pitchFamily="18" charset="0"/>
                            </a:rPr>
                            <m:t>|</m:t>
                          </m:r>
                          <m:r>
                            <a:rPr lang="es-ES" sz="1900" b="0" i="1" smtClean="0">
                              <a:latin typeface="Cambria Math" panose="02040503050406030204" pitchFamily="18" charset="0"/>
                            </a:rPr>
                            <m:t>𝑦</m:t>
                          </m:r>
                        </m:e>
                      </m:d>
                      <m:r>
                        <a:rPr lang="es-ES" sz="1900" b="0" i="1" smtClean="0">
                          <a:latin typeface="Cambria Math" panose="02040503050406030204" pitchFamily="18" charset="0"/>
                        </a:rPr>
                        <m:t>=</m:t>
                      </m:r>
                      <m:f>
                        <m:fPr>
                          <m:ctrlPr>
                            <a:rPr lang="es-ES" sz="1900" b="0" i="1" smtClean="0">
                              <a:latin typeface="Cambria Math" panose="02040503050406030204" pitchFamily="18" charset="0"/>
                            </a:rPr>
                          </m:ctrlPr>
                        </m:fPr>
                        <m:num>
                          <m:r>
                            <a:rPr lang="es-ES" sz="1900" b="0" i="1" smtClean="0">
                              <a:latin typeface="Cambria Math" panose="02040503050406030204" pitchFamily="18" charset="0"/>
                            </a:rPr>
                            <m:t>𝐿</m:t>
                          </m:r>
                          <m:d>
                            <m:dPr>
                              <m:ctrlPr>
                                <a:rPr lang="es-ES" sz="1900" b="0" i="1" smtClean="0">
                                  <a:latin typeface="Cambria Math" panose="02040503050406030204" pitchFamily="18" charset="0"/>
                                </a:rPr>
                              </m:ctrlPr>
                            </m:dPr>
                            <m:e>
                              <m:r>
                                <a:rPr lang="es-ES" sz="1900" b="0" i="1" smtClean="0">
                                  <a:latin typeface="Cambria Math" panose="02040503050406030204" pitchFamily="18" charset="0"/>
                                </a:rPr>
                                <m:t>𝑦</m:t>
                              </m:r>
                              <m:r>
                                <a:rPr lang="es-ES" sz="1900" b="0" i="1" smtClean="0">
                                  <a:latin typeface="Cambria Math" panose="02040503050406030204" pitchFamily="18" charset="0"/>
                                </a:rPr>
                                <m:t>|</m:t>
                              </m:r>
                              <m:r>
                                <a:rPr lang="es-ES" sz="1900" b="0" i="1" smtClean="0">
                                  <a:latin typeface="Cambria Math" panose="02040503050406030204" pitchFamily="18" charset="0"/>
                                </a:rPr>
                                <m:t>𝜃</m:t>
                              </m:r>
                            </m:e>
                          </m:d>
                          <m:r>
                            <a:rPr lang="es-ES" sz="1900" b="0" i="1" smtClean="0">
                              <a:latin typeface="Cambria Math" panose="02040503050406030204" pitchFamily="18" charset="0"/>
                            </a:rPr>
                            <m:t>𝑝</m:t>
                          </m:r>
                          <m:d>
                            <m:dPr>
                              <m:ctrlPr>
                                <a:rPr lang="es-ES" sz="1900" b="0" i="1" smtClean="0">
                                  <a:latin typeface="Cambria Math" panose="02040503050406030204" pitchFamily="18" charset="0"/>
                                </a:rPr>
                              </m:ctrlPr>
                            </m:dPr>
                            <m:e>
                              <m:r>
                                <a:rPr lang="es-ES" sz="1900" b="0" i="1" smtClean="0">
                                  <a:latin typeface="Cambria Math" panose="02040503050406030204" pitchFamily="18" charset="0"/>
                                </a:rPr>
                                <m:t>𝜃</m:t>
                              </m:r>
                            </m:e>
                          </m:d>
                        </m:num>
                        <m:den>
                          <m:r>
                            <a:rPr lang="es-ES" sz="1900" b="0" i="1" smtClean="0">
                              <a:latin typeface="Cambria Math" panose="02040503050406030204" pitchFamily="18" charset="0"/>
                            </a:rPr>
                            <m:t>𝑝</m:t>
                          </m:r>
                          <m:d>
                            <m:dPr>
                              <m:ctrlPr>
                                <a:rPr lang="es-ES" sz="1900" b="0" i="1" smtClean="0">
                                  <a:latin typeface="Cambria Math" panose="02040503050406030204" pitchFamily="18" charset="0"/>
                                </a:rPr>
                              </m:ctrlPr>
                            </m:dPr>
                            <m:e>
                              <m:r>
                                <a:rPr lang="es-ES" sz="1900" b="0" i="1" smtClean="0">
                                  <a:latin typeface="Cambria Math" panose="02040503050406030204" pitchFamily="18" charset="0"/>
                                </a:rPr>
                                <m:t>𝑦</m:t>
                              </m:r>
                            </m:e>
                          </m:d>
                        </m:den>
                      </m:f>
                    </m:oMath>
                  </m:oMathPara>
                </a14:m>
                <a:br>
                  <a:rPr lang="en-US" sz="1900" dirty="0"/>
                </a:br>
                <a:endParaRPr lang="en-US" sz="1900" dirty="0"/>
              </a:p>
              <a:p>
                <a:pPr>
                  <a:spcAft>
                    <a:spcPts val="1200"/>
                  </a:spcAft>
                </a:pPr>
                <a:r>
                  <a:rPr lang="en-US" sz="1900" dirty="0"/>
                  <a:t>Denominator is not a function of </a:t>
                </a:r>
                <a14:m>
                  <m:oMath xmlns:m="http://schemas.openxmlformats.org/officeDocument/2006/math">
                    <m:r>
                      <a:rPr lang="es-ES" sz="1900" i="1">
                        <a:latin typeface="Cambria Math" panose="02040503050406030204" pitchFamily="18" charset="0"/>
                      </a:rPr>
                      <m:t>𝜃</m:t>
                    </m:r>
                  </m:oMath>
                </a14:m>
                <a:r>
                  <a:rPr lang="en-US" sz="1900" dirty="0">
                    <a:effectLst/>
                  </a:rPr>
                  <a:t>, so</a:t>
                </a:r>
              </a:p>
              <a:p>
                <a:pPr marL="114300" indent="0">
                  <a:spcAft>
                    <a:spcPts val="1200"/>
                  </a:spcAft>
                  <a:buNone/>
                </a:pPr>
                <a14:m>
                  <m:oMathPara xmlns:m="http://schemas.openxmlformats.org/officeDocument/2006/math">
                    <m:oMathParaPr>
                      <m:jc m:val="centerGroup"/>
                    </m:oMathParaPr>
                    <m:oMath xmlns:m="http://schemas.openxmlformats.org/officeDocument/2006/math">
                      <m:r>
                        <a:rPr lang="es-ES" sz="1900" i="1">
                          <a:latin typeface="Cambria Math" panose="02040503050406030204" pitchFamily="18" charset="0"/>
                        </a:rPr>
                        <m:t>𝑝</m:t>
                      </m:r>
                      <m:d>
                        <m:dPr>
                          <m:ctrlPr>
                            <a:rPr lang="es-ES" sz="1900" i="1">
                              <a:latin typeface="Cambria Math" panose="02040503050406030204" pitchFamily="18" charset="0"/>
                            </a:rPr>
                          </m:ctrlPr>
                        </m:dPr>
                        <m:e>
                          <m:r>
                            <a:rPr lang="es-ES" sz="1900" i="1">
                              <a:latin typeface="Cambria Math" panose="02040503050406030204" pitchFamily="18" charset="0"/>
                            </a:rPr>
                            <m:t>𝜃</m:t>
                          </m:r>
                          <m:r>
                            <a:rPr lang="es-ES" sz="1900" i="1">
                              <a:latin typeface="Cambria Math" panose="02040503050406030204" pitchFamily="18" charset="0"/>
                            </a:rPr>
                            <m:t>|</m:t>
                          </m:r>
                          <m:r>
                            <a:rPr lang="es-ES" sz="1900" i="1">
                              <a:latin typeface="Cambria Math" panose="02040503050406030204" pitchFamily="18" charset="0"/>
                            </a:rPr>
                            <m:t>𝑦</m:t>
                          </m:r>
                        </m:e>
                      </m:d>
                      <m:r>
                        <a:rPr lang="es-ES" sz="1900" b="0" i="1" smtClean="0">
                          <a:latin typeface="Cambria Math" panose="02040503050406030204" pitchFamily="18" charset="0"/>
                        </a:rPr>
                        <m:t>∝</m:t>
                      </m:r>
                      <m:r>
                        <a:rPr lang="es-ES" sz="1900" i="1">
                          <a:latin typeface="Cambria Math" panose="02040503050406030204" pitchFamily="18" charset="0"/>
                        </a:rPr>
                        <m:t>𝐿</m:t>
                      </m:r>
                      <m:d>
                        <m:dPr>
                          <m:ctrlPr>
                            <a:rPr lang="es-ES" sz="1900" i="1">
                              <a:latin typeface="Cambria Math" panose="02040503050406030204" pitchFamily="18" charset="0"/>
                            </a:rPr>
                          </m:ctrlPr>
                        </m:dPr>
                        <m:e>
                          <m:r>
                            <a:rPr lang="es-ES" sz="1900" i="1">
                              <a:latin typeface="Cambria Math" panose="02040503050406030204" pitchFamily="18" charset="0"/>
                            </a:rPr>
                            <m:t>𝑦</m:t>
                          </m:r>
                          <m:r>
                            <a:rPr lang="es-ES" sz="1900" i="1">
                              <a:latin typeface="Cambria Math" panose="02040503050406030204" pitchFamily="18" charset="0"/>
                            </a:rPr>
                            <m:t>|</m:t>
                          </m:r>
                          <m:r>
                            <a:rPr lang="es-ES" sz="1900" i="1">
                              <a:latin typeface="Cambria Math" panose="02040503050406030204" pitchFamily="18" charset="0"/>
                            </a:rPr>
                            <m:t>𝜃</m:t>
                          </m:r>
                        </m:e>
                      </m:d>
                      <m:r>
                        <a:rPr lang="es-ES" sz="1900" i="1">
                          <a:latin typeface="Cambria Math" panose="02040503050406030204" pitchFamily="18" charset="0"/>
                        </a:rPr>
                        <m:t>𝑝</m:t>
                      </m:r>
                      <m:d>
                        <m:dPr>
                          <m:ctrlPr>
                            <a:rPr lang="es-ES" sz="1900" i="1">
                              <a:latin typeface="Cambria Math" panose="02040503050406030204" pitchFamily="18" charset="0"/>
                            </a:rPr>
                          </m:ctrlPr>
                        </m:dPr>
                        <m:e>
                          <m:r>
                            <a:rPr lang="es-ES" sz="1900" i="1">
                              <a:latin typeface="Cambria Math" panose="02040503050406030204" pitchFamily="18" charset="0"/>
                            </a:rPr>
                            <m:t>𝜃</m:t>
                          </m:r>
                        </m:e>
                      </m:d>
                    </m:oMath>
                  </m:oMathPara>
                </a14:m>
                <a:endParaRPr lang="en-US" sz="1900" dirty="0"/>
              </a:p>
              <a:p>
                <a:pPr>
                  <a:spcAft>
                    <a:spcPts val="1200"/>
                  </a:spcAft>
                </a:pPr>
                <a:r>
                  <a:rPr lang="en-US" sz="1900" dirty="0"/>
                  <a:t>Notice that </a:t>
                </a:r>
                <a14:m>
                  <m:oMath xmlns:m="http://schemas.openxmlformats.org/officeDocument/2006/math">
                    <m:r>
                      <a:rPr lang="es-ES" sz="1900" i="1">
                        <a:latin typeface="Cambria Math" panose="02040503050406030204" pitchFamily="18" charset="0"/>
                      </a:rPr>
                      <m:t>𝑝</m:t>
                    </m:r>
                    <m:d>
                      <m:dPr>
                        <m:ctrlPr>
                          <a:rPr lang="es-ES" sz="1900" i="1">
                            <a:latin typeface="Cambria Math" panose="02040503050406030204" pitchFamily="18" charset="0"/>
                          </a:rPr>
                        </m:ctrlPr>
                      </m:dPr>
                      <m:e>
                        <m:r>
                          <a:rPr lang="es-ES" sz="1900" i="1">
                            <a:latin typeface="Cambria Math" panose="02040503050406030204" pitchFamily="18" charset="0"/>
                          </a:rPr>
                          <m:t>𝜃</m:t>
                        </m:r>
                        <m:r>
                          <a:rPr lang="es-ES" sz="1900" i="1">
                            <a:latin typeface="Cambria Math" panose="02040503050406030204" pitchFamily="18" charset="0"/>
                          </a:rPr>
                          <m:t>|</m:t>
                        </m:r>
                        <m:r>
                          <a:rPr lang="es-ES" sz="1900" i="1">
                            <a:latin typeface="Cambria Math" panose="02040503050406030204" pitchFamily="18" charset="0"/>
                          </a:rPr>
                          <m:t>𝑦</m:t>
                        </m:r>
                      </m:e>
                    </m:d>
                  </m:oMath>
                </a14:m>
                <a:r>
                  <a:rPr lang="en-US" sz="1900" dirty="0"/>
                  <a:t> is a distribution, not a single value</a:t>
                </a:r>
              </a:p>
              <a:p>
                <a:pPr lvl="1">
                  <a:spcAft>
                    <a:spcPts val="1200"/>
                  </a:spcAft>
                </a:pPr>
                <a:r>
                  <a:rPr lang="en-US" sz="1900" dirty="0"/>
                  <a:t>Relevant to our field. . . </a:t>
                </a:r>
                <a:r>
                  <a:rPr lang="en-US" sz="1900" b="1" dirty="0"/>
                  <a:t>Why?</a:t>
                </a:r>
                <a:endParaRPr lang="en-US" sz="19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0431" y="1417637"/>
                <a:ext cx="7982021" cy="5440363"/>
              </a:xfrm>
              <a:blipFill>
                <a:blip r:embed="rId2"/>
                <a:stretch>
                  <a:fillRect t="-466" r="-635"/>
                </a:stretch>
              </a:blipFill>
            </p:spPr>
            <p:txBody>
              <a:bodyPr/>
              <a:lstStyle/>
              <a:p>
                <a:r>
                  <a:rPr lang="en-US">
                    <a:noFill/>
                  </a:rPr>
                  <a:t> </a:t>
                </a:r>
              </a:p>
            </p:txBody>
          </p:sp>
        </mc:Fallback>
      </mc:AlternateContent>
    </p:spTree>
    <p:extLst>
      <p:ext uri="{BB962C8B-B14F-4D97-AF65-F5344CB8AC3E}">
        <p14:creationId xmlns:p14="http://schemas.microsoft.com/office/powerpoint/2010/main" val="538570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pPr>
              <a:spcAft>
                <a:spcPts val="1200"/>
              </a:spcAft>
            </a:pPr>
            <a:r>
              <a:rPr lang="en-US" sz="1900" b="1" dirty="0"/>
              <a:t>Pros: </a:t>
            </a:r>
            <a:r>
              <a:rPr lang="en-US" sz="1900" dirty="0"/>
              <a:t>We obtain distributions of parameters rather than only point estimates </a:t>
            </a:r>
          </a:p>
          <a:p>
            <a:pPr>
              <a:spcAft>
                <a:spcPts val="1200"/>
              </a:spcAft>
            </a:pPr>
            <a:r>
              <a:rPr lang="en-US" sz="1900" b="1" dirty="0"/>
              <a:t>Cons: </a:t>
            </a:r>
            <a:r>
              <a:rPr lang="en-US" sz="1900" dirty="0"/>
              <a:t>“Harder” to implement than other methods? </a:t>
            </a:r>
            <a:r>
              <a:rPr lang="en-US" sz="1900" dirty="0" err="1"/>
              <a:t>Mmm</a:t>
            </a:r>
            <a:r>
              <a:rPr lang="en-US" sz="1900" dirty="0"/>
              <a:t> not really! </a:t>
            </a:r>
          </a:p>
          <a:p>
            <a:pPr>
              <a:spcAft>
                <a:spcPts val="1200"/>
              </a:spcAft>
            </a:pPr>
            <a:r>
              <a:rPr lang="en-US" sz="1900" dirty="0"/>
              <a:t>Different methods to obtain posterior distributions </a:t>
            </a:r>
          </a:p>
          <a:p>
            <a:pPr lvl="1">
              <a:spcAft>
                <a:spcPts val="1200"/>
              </a:spcAft>
            </a:pPr>
            <a:r>
              <a:rPr lang="en-US" sz="1900" dirty="0"/>
              <a:t>Analytically (not so feasible with simulation models) </a:t>
            </a:r>
          </a:p>
          <a:p>
            <a:pPr lvl="1">
              <a:spcAft>
                <a:spcPts val="1200"/>
              </a:spcAft>
            </a:pPr>
            <a:r>
              <a:rPr lang="en-US" sz="1900" dirty="0"/>
              <a:t>Monte Carlo methods </a:t>
            </a:r>
          </a:p>
          <a:p>
            <a:pPr>
              <a:spcAft>
                <a:spcPts val="1200"/>
              </a:spcAft>
            </a:pPr>
            <a:r>
              <a:rPr lang="en-US" sz="1900" dirty="0"/>
              <a:t>Sampling methods (a significant amount of algorithms!): </a:t>
            </a:r>
          </a:p>
          <a:p>
            <a:pPr lvl="1">
              <a:spcAft>
                <a:spcPts val="1200"/>
              </a:spcAft>
            </a:pPr>
            <a:r>
              <a:rPr lang="en-US" dirty="0"/>
              <a:t>Sampling Importance Resampling (SIR) </a:t>
            </a:r>
            <a:endParaRPr lang="en-US" sz="1800" dirty="0"/>
          </a:p>
          <a:p>
            <a:pPr lvl="1">
              <a:spcAft>
                <a:spcPts val="1200"/>
              </a:spcAft>
            </a:pPr>
            <a:r>
              <a:rPr lang="en-US" sz="1900" dirty="0"/>
              <a:t>Incremental Mixture Importance Sampling (IMIS)</a:t>
            </a:r>
          </a:p>
          <a:p>
            <a:pPr>
              <a:spcAft>
                <a:spcPts val="1200"/>
              </a:spcAft>
            </a:pPr>
            <a:r>
              <a:rPr lang="en-US" sz="1900" dirty="0"/>
              <a:t>Markov chain Monte Carlo (MCMC) </a:t>
            </a:r>
          </a:p>
        </p:txBody>
      </p:sp>
    </p:spTree>
    <p:extLst>
      <p:ext uri="{BB962C8B-B14F-4D97-AF65-F5344CB8AC3E}">
        <p14:creationId xmlns:p14="http://schemas.microsoft.com/office/powerpoint/2010/main" val="1096546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Sampling Importance Resampling (SIR)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pPr>
                  <a:spcAft>
                    <a:spcPts val="1200"/>
                  </a:spcAft>
                </a:pPr>
                <a:r>
                  <a:rPr lang="en-US" sz="1900" dirty="0"/>
                  <a:t>Used to simulate posterior distributions (Rubin 1988) with three basic steps  </a:t>
                </a:r>
              </a:p>
              <a:p>
                <a:pPr marL="571500" indent="-457200">
                  <a:buFont typeface="+mj-lt"/>
                  <a:buAutoNum type="arabicPeriod"/>
                </a:pPr>
                <a:r>
                  <a:rPr lang="en-US" sz="1900" b="1" dirty="0"/>
                  <a:t>Sampling: </a:t>
                </a:r>
                <a:r>
                  <a:rPr lang="en-US" sz="1900" dirty="0"/>
                  <a:t>Sample a large number, </a:t>
                </a:r>
                <a14:m>
                  <m:oMath xmlns:m="http://schemas.openxmlformats.org/officeDocument/2006/math">
                    <m:r>
                      <a:rPr lang="es-ES" sz="2000" b="0" i="1" smtClean="0">
                        <a:latin typeface="Cambria Math" panose="02040503050406030204" pitchFamily="18" charset="0"/>
                      </a:rPr>
                      <m:t>𝑁</m:t>
                    </m:r>
                  </m:oMath>
                </a14:m>
                <a:r>
                  <a:rPr lang="en-US" sz="1900" dirty="0"/>
                  <a:t>, of parameter sets from their prior distributions</a:t>
                </a:r>
              </a:p>
              <a:p>
                <a:pPr marL="571500" indent="-457200">
                  <a:buFont typeface="+mj-lt"/>
                  <a:buAutoNum type="arabicPeriod"/>
                </a:pPr>
                <a:r>
                  <a:rPr lang="en-US" sz="1900" b="1" dirty="0"/>
                  <a:t>Importance: </a:t>
                </a:r>
              </a:p>
              <a:p>
                <a:pPr marL="868680" lvl="1" indent="-457200">
                  <a:buFont typeface="+mj-lt"/>
                  <a:buAutoNum type="arabicPeriod"/>
                </a:pPr>
                <a:r>
                  <a:rPr lang="en-US" sz="1700" dirty="0"/>
                  <a:t>For each parameter set </a:t>
                </a:r>
                <a14:m>
                  <m:oMath xmlns:m="http://schemas.openxmlformats.org/officeDocument/2006/math">
                    <m:r>
                      <a:rPr lang="es-ES" sz="1600" i="1">
                        <a:latin typeface="Cambria Math" panose="02040503050406030204" pitchFamily="18" charset="0"/>
                      </a:rPr>
                      <m:t>𝜃</m:t>
                    </m:r>
                    <m:d>
                      <m:dPr>
                        <m:ctrlPr>
                          <a:rPr lang="es-ES" sz="1600" i="1">
                            <a:latin typeface="Cambria Math" panose="02040503050406030204" pitchFamily="18" charset="0"/>
                          </a:rPr>
                        </m:ctrlPr>
                      </m:dPr>
                      <m:e>
                        <m:r>
                          <a:rPr lang="es-ES" sz="1600" i="1">
                            <a:latin typeface="Cambria Math" panose="02040503050406030204" pitchFamily="18" charset="0"/>
                          </a:rPr>
                          <m:t>𝑖</m:t>
                        </m:r>
                      </m:e>
                    </m:d>
                  </m:oMath>
                </a14:m>
                <a:r>
                  <a:rPr lang="en-US" sz="1700" dirty="0"/>
                  <a:t> </a:t>
                </a:r>
                <a14:m>
                  <m:oMath xmlns:m="http://schemas.openxmlformats.org/officeDocument/2006/math">
                    <m:d>
                      <m:dPr>
                        <m:ctrlPr>
                          <a:rPr lang="es-ES" sz="1600" i="1">
                            <a:latin typeface="Cambria Math" panose="02040503050406030204" pitchFamily="18" charset="0"/>
                          </a:rPr>
                        </m:ctrlPr>
                      </m:dPr>
                      <m:e>
                        <m:r>
                          <a:rPr lang="es-ES" sz="1600" i="1">
                            <a:latin typeface="Cambria Math" panose="02040503050406030204" pitchFamily="18" charset="0"/>
                          </a:rPr>
                          <m:t>𝑖</m:t>
                        </m:r>
                        <m:r>
                          <a:rPr lang="es-ES" sz="1600" b="0" i="1" smtClean="0">
                            <a:latin typeface="Cambria Math" panose="02040503050406030204" pitchFamily="18" charset="0"/>
                          </a:rPr>
                          <m:t>=1…</m:t>
                        </m:r>
                        <m:r>
                          <a:rPr lang="es-ES" sz="1600" b="0" i="1" smtClean="0">
                            <a:latin typeface="Cambria Math" panose="02040503050406030204" pitchFamily="18" charset="0"/>
                          </a:rPr>
                          <m:t>𝑁</m:t>
                        </m:r>
                      </m:e>
                    </m:d>
                  </m:oMath>
                </a14:m>
                <a:r>
                  <a:rPr lang="en-US" sz="1700" dirty="0"/>
                  <a:t> run the simulation model and compute the likelihood </a:t>
                </a:r>
                <a:r>
                  <a:rPr lang="en-US" sz="1700" b="1" dirty="0"/>
                  <a:t>What does this remind you of? </a:t>
                </a:r>
              </a:p>
              <a:p>
                <a:pPr marL="868680" lvl="1" indent="-457200">
                  <a:buFont typeface="+mj-lt"/>
                  <a:buAutoNum type="arabicPeriod"/>
                </a:pPr>
                <a:r>
                  <a:rPr lang="en-US" sz="1700" dirty="0"/>
                  <a:t>Compute the (normalized) sampling importance weights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𝑤</m:t>
                        </m:r>
                      </m:e>
                      <m:sub>
                        <m:r>
                          <a:rPr lang="es-ES" sz="1600" i="1">
                            <a:latin typeface="Cambria Math" panose="02040503050406030204" pitchFamily="18" charset="0"/>
                          </a:rPr>
                          <m:t>𝑖</m:t>
                        </m:r>
                      </m:sub>
                    </m:sSub>
                  </m:oMath>
                </a14:m>
                <a:r>
                  <a:rPr lang="en-US" sz="1700" i="1" dirty="0"/>
                  <a:t> </a:t>
                </a:r>
                <a:r>
                  <a:rPr lang="en-US" sz="1700" dirty="0"/>
                  <a:t>for each parameter set </a:t>
                </a:r>
                <a14:m>
                  <m:oMath xmlns:m="http://schemas.openxmlformats.org/officeDocument/2006/math">
                    <m:r>
                      <a:rPr lang="es-ES" sz="1600" b="0" i="1" smtClean="0">
                        <a:latin typeface="Cambria Math" panose="02040503050406030204" pitchFamily="18" charset="0"/>
                      </a:rPr>
                      <m:t>𝑖</m:t>
                    </m:r>
                  </m:oMath>
                </a14:m>
                <a:r>
                  <a:rPr lang="en-US" sz="1700" i="1" dirty="0"/>
                  <a:t> </a:t>
                </a:r>
                <a:r>
                  <a:rPr lang="en-US" sz="1700" dirty="0"/>
                  <a:t>as the ratio of the likelihood value of that set divided by the sum of the likelihood value of all parameter sets </a:t>
                </a:r>
              </a:p>
              <a:p>
                <a:pPr marL="411480" lvl="1" indent="0">
                  <a:buNone/>
                </a:pPr>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𝑤</m:t>
                          </m:r>
                        </m:e>
                        <m:sub>
                          <m:r>
                            <a:rPr lang="es-ES" sz="1800" b="0" i="1" smtClean="0">
                              <a:latin typeface="Cambria Math" panose="02040503050406030204" pitchFamily="18" charset="0"/>
                            </a:rPr>
                            <m:t>𝑖</m:t>
                          </m:r>
                        </m:sub>
                      </m:sSub>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num>
                        <m:den>
                          <m:nary>
                            <m:naryPr>
                              <m:chr m:val="∑"/>
                              <m:ctrlPr>
                                <a:rPr lang="es-ES" sz="1800" b="0" i="1" smtClean="0">
                                  <a:latin typeface="Cambria Math" panose="02040503050406030204" pitchFamily="18" charset="0"/>
                                </a:rPr>
                              </m:ctrlPr>
                            </m:naryPr>
                            <m:sub>
                              <m:r>
                                <m:rPr>
                                  <m:brk m:alnAt="23"/>
                                </m:rPr>
                                <a:rPr lang="es-ES" sz="1800" b="0" i="1" smtClean="0">
                                  <a:latin typeface="Cambria Math" panose="02040503050406030204" pitchFamily="18" charset="0"/>
                                </a:rPr>
                                <m:t>𝑖</m:t>
                              </m:r>
                              <m:r>
                                <a:rPr lang="es-ES" sz="1800" b="0" i="1" smtClean="0">
                                  <a:latin typeface="Cambria Math" panose="02040503050406030204" pitchFamily="18" charset="0"/>
                                </a:rPr>
                                <m:t>=1</m:t>
                              </m:r>
                            </m:sub>
                            <m:sup>
                              <m:r>
                                <a:rPr lang="es-ES" sz="1800" b="0" i="1" smtClean="0">
                                  <a:latin typeface="Cambria Math" panose="02040503050406030204" pitchFamily="18" charset="0"/>
                                </a:rPr>
                                <m:t>𝑁</m:t>
                              </m:r>
                            </m:sup>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e>
                          </m:nary>
                        </m:den>
                      </m:f>
                    </m:oMath>
                  </m:oMathPara>
                </a14:m>
                <a:endParaRPr lang="en-US" sz="1700" dirty="0"/>
              </a:p>
              <a:p>
                <a:pPr marL="457200" indent="-342900">
                  <a:buFont typeface="+mj-lt"/>
                  <a:buAutoNum type="arabicPeriod"/>
                </a:pPr>
                <a:r>
                  <a:rPr lang="en-US" sz="1900" b="1" dirty="0"/>
                  <a:t>Resampling: </a:t>
                </a:r>
                <a:r>
                  <a:rPr lang="en-US" sz="1900" dirty="0"/>
                  <a:t>Sample from the discrete distribution of </a:t>
                </a:r>
                <a14:m>
                  <m:oMath xmlns:m="http://schemas.openxmlformats.org/officeDocument/2006/math">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𝜃</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b="0" i="1" smtClean="0">
                                <a:latin typeface="Cambria Math" panose="02040503050406030204" pitchFamily="18" charset="0"/>
                              </a:rPr>
                              <m:t>𝑁</m:t>
                            </m:r>
                          </m:e>
                        </m:d>
                      </m:e>
                    </m:d>
                    <m:r>
                      <a:rPr lang="es-ES" sz="2000" b="0" i="1" smtClean="0">
                        <a:latin typeface="Cambria Math" panose="02040503050406030204" pitchFamily="18" charset="0"/>
                      </a:rPr>
                      <m:t> </m:t>
                    </m:r>
                  </m:oMath>
                </a14:m>
                <a:r>
                  <a:rPr lang="en-US" sz="19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1900" dirty="0"/>
              </a:p>
              <a:p>
                <a:pPr marL="571500" indent="-457200">
                  <a:spcAft>
                    <a:spcPts val="1200"/>
                  </a:spcAft>
                  <a:buFont typeface="+mj-lt"/>
                  <a:buAutoNum type="arabicPeriod"/>
                </a:pPr>
                <a:endParaRPr lang="en-US" sz="1900" dirty="0"/>
              </a:p>
            </p:txBody>
          </p:sp>
        </mc:Choice>
        <mc:Fallback>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blipFill>
                <a:blip r:embed="rId2"/>
                <a:stretch>
                  <a:fillRect t="-509" r="-1498" b="-1781"/>
                </a:stretch>
              </a:blipFill>
            </p:spPr>
            <p:txBody>
              <a:bodyPr/>
              <a:lstStyle/>
              <a:p>
                <a:r>
                  <a:rPr lang="en-US">
                    <a:noFill/>
                  </a:rPr>
                  <a:t> </a:t>
                </a:r>
              </a:p>
            </p:txBody>
          </p:sp>
        </mc:Fallback>
      </mc:AlternateContent>
    </p:spTree>
    <p:extLst>
      <p:ext uri="{BB962C8B-B14F-4D97-AF65-F5344CB8AC3E}">
        <p14:creationId xmlns:p14="http://schemas.microsoft.com/office/powerpoint/2010/main" val="4282853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pPr marL="571500" indent="-457200">
              <a:spcAft>
                <a:spcPts val="1200"/>
              </a:spcAft>
              <a:buFont typeface="+mj-lt"/>
              <a:buAutoNum type="arabicPeriod"/>
            </a:pPr>
            <a:endParaRPr lang="en-US" sz="1900" dirty="0"/>
          </a:p>
        </p:txBody>
      </p:sp>
    </p:spTree>
    <p:extLst>
      <p:ext uri="{BB962C8B-B14F-4D97-AF65-F5344CB8AC3E}">
        <p14:creationId xmlns:p14="http://schemas.microsoft.com/office/powerpoint/2010/main" val="3002795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a:t>Markov chain Monte Carlo (MCMC) </a:t>
            </a:r>
            <a:endParaRPr lang="en-US" sz="3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pPr>
                  <a:spcAft>
                    <a:spcPts val="1200"/>
                  </a:spcAft>
                </a:pPr>
                <a:r>
                  <a:rPr lang="en-US" sz="1900" dirty="0"/>
                  <a:t>Used to simulate posterior distributions (Rubin 1988) with three basic steps  </a:t>
                </a:r>
              </a:p>
              <a:p>
                <a:pPr marL="571500" indent="-457200">
                  <a:buFont typeface="+mj-lt"/>
                  <a:buAutoNum type="arabicPeriod"/>
                </a:pPr>
                <a:r>
                  <a:rPr lang="en-US" sz="1900" b="1" dirty="0"/>
                  <a:t>Sampling: </a:t>
                </a:r>
                <a:r>
                  <a:rPr lang="en-US" sz="1900" dirty="0"/>
                  <a:t>Sample a large number, </a:t>
                </a:r>
                <a14:m>
                  <m:oMath xmlns:m="http://schemas.openxmlformats.org/officeDocument/2006/math">
                    <m:r>
                      <a:rPr lang="es-ES" sz="2000" b="0" i="1" smtClean="0">
                        <a:latin typeface="Cambria Math" panose="02040503050406030204" pitchFamily="18" charset="0"/>
                      </a:rPr>
                      <m:t>𝑁</m:t>
                    </m:r>
                  </m:oMath>
                </a14:m>
                <a:r>
                  <a:rPr lang="en-US" sz="1900" dirty="0"/>
                  <a:t>, of parameter sets from their prior distributions</a:t>
                </a:r>
              </a:p>
              <a:p>
                <a:pPr marL="571500" indent="-457200">
                  <a:buFont typeface="+mj-lt"/>
                  <a:buAutoNum type="arabicPeriod"/>
                </a:pPr>
                <a:r>
                  <a:rPr lang="en-US" sz="1900" b="1" dirty="0"/>
                  <a:t>Importance: </a:t>
                </a:r>
              </a:p>
              <a:p>
                <a:pPr marL="868680" lvl="1" indent="-457200">
                  <a:buFont typeface="+mj-lt"/>
                  <a:buAutoNum type="arabicPeriod"/>
                </a:pPr>
                <a:r>
                  <a:rPr lang="en-US" sz="1700" dirty="0"/>
                  <a:t>For each parameter set </a:t>
                </a:r>
                <a14:m>
                  <m:oMath xmlns:m="http://schemas.openxmlformats.org/officeDocument/2006/math">
                    <m:r>
                      <a:rPr lang="es-ES" sz="1600" i="1">
                        <a:latin typeface="Cambria Math" panose="02040503050406030204" pitchFamily="18" charset="0"/>
                      </a:rPr>
                      <m:t>𝜃</m:t>
                    </m:r>
                    <m:d>
                      <m:dPr>
                        <m:ctrlPr>
                          <a:rPr lang="es-ES" sz="1600" i="1">
                            <a:latin typeface="Cambria Math" panose="02040503050406030204" pitchFamily="18" charset="0"/>
                          </a:rPr>
                        </m:ctrlPr>
                      </m:dPr>
                      <m:e>
                        <m:r>
                          <a:rPr lang="es-ES" sz="1600" i="1">
                            <a:latin typeface="Cambria Math" panose="02040503050406030204" pitchFamily="18" charset="0"/>
                          </a:rPr>
                          <m:t>𝑖</m:t>
                        </m:r>
                      </m:e>
                    </m:d>
                  </m:oMath>
                </a14:m>
                <a:r>
                  <a:rPr lang="en-US" sz="1700" dirty="0"/>
                  <a:t> </a:t>
                </a:r>
                <a14:m>
                  <m:oMath xmlns:m="http://schemas.openxmlformats.org/officeDocument/2006/math">
                    <m:d>
                      <m:dPr>
                        <m:ctrlPr>
                          <a:rPr lang="es-ES" sz="1600" i="1">
                            <a:latin typeface="Cambria Math" panose="02040503050406030204" pitchFamily="18" charset="0"/>
                          </a:rPr>
                        </m:ctrlPr>
                      </m:dPr>
                      <m:e>
                        <m:r>
                          <a:rPr lang="es-ES" sz="1600" i="1">
                            <a:latin typeface="Cambria Math" panose="02040503050406030204" pitchFamily="18" charset="0"/>
                          </a:rPr>
                          <m:t>𝑖</m:t>
                        </m:r>
                        <m:r>
                          <a:rPr lang="es-ES" sz="1600" b="0" i="1" smtClean="0">
                            <a:latin typeface="Cambria Math" panose="02040503050406030204" pitchFamily="18" charset="0"/>
                          </a:rPr>
                          <m:t>=1…</m:t>
                        </m:r>
                        <m:r>
                          <a:rPr lang="es-ES" sz="1600" b="0" i="1" smtClean="0">
                            <a:latin typeface="Cambria Math" panose="02040503050406030204" pitchFamily="18" charset="0"/>
                          </a:rPr>
                          <m:t>𝑁</m:t>
                        </m:r>
                      </m:e>
                    </m:d>
                  </m:oMath>
                </a14:m>
                <a:r>
                  <a:rPr lang="en-US" sz="1700" dirty="0"/>
                  <a:t> run the simulation model and compute the likelihood </a:t>
                </a:r>
                <a:r>
                  <a:rPr lang="en-US" sz="1700" b="1" dirty="0"/>
                  <a:t>What does this remind you of? </a:t>
                </a:r>
              </a:p>
              <a:p>
                <a:pPr marL="868680" lvl="1" indent="-457200">
                  <a:buFont typeface="+mj-lt"/>
                  <a:buAutoNum type="arabicPeriod"/>
                </a:pPr>
                <a:r>
                  <a:rPr lang="en-US" sz="1700" dirty="0"/>
                  <a:t>Compute the (normalized) sampling importance weights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𝑤</m:t>
                        </m:r>
                      </m:e>
                      <m:sub>
                        <m:r>
                          <a:rPr lang="es-ES" sz="1600" i="1">
                            <a:latin typeface="Cambria Math" panose="02040503050406030204" pitchFamily="18" charset="0"/>
                          </a:rPr>
                          <m:t>𝑖</m:t>
                        </m:r>
                      </m:sub>
                    </m:sSub>
                  </m:oMath>
                </a14:m>
                <a:r>
                  <a:rPr lang="en-US" sz="1700" i="1" dirty="0"/>
                  <a:t> </a:t>
                </a:r>
                <a:r>
                  <a:rPr lang="en-US" sz="1700" dirty="0"/>
                  <a:t>for each parameter set </a:t>
                </a:r>
                <a14:m>
                  <m:oMath xmlns:m="http://schemas.openxmlformats.org/officeDocument/2006/math">
                    <m:r>
                      <a:rPr lang="es-ES" sz="1600" b="0" i="1" smtClean="0">
                        <a:latin typeface="Cambria Math" panose="02040503050406030204" pitchFamily="18" charset="0"/>
                      </a:rPr>
                      <m:t>𝑖</m:t>
                    </m:r>
                  </m:oMath>
                </a14:m>
                <a:r>
                  <a:rPr lang="en-US" sz="1700" i="1" dirty="0"/>
                  <a:t> </a:t>
                </a:r>
                <a:r>
                  <a:rPr lang="en-US" sz="1700" dirty="0"/>
                  <a:t>as the ratio of the likelihood value of that set divided by the sum of the likelihood value of all parameter sets </a:t>
                </a:r>
              </a:p>
              <a:p>
                <a:pPr marL="411480" lvl="1" indent="0">
                  <a:buNone/>
                </a:pPr>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𝑤</m:t>
                          </m:r>
                        </m:e>
                        <m:sub>
                          <m:r>
                            <a:rPr lang="es-ES" sz="1800" b="0" i="1" smtClean="0">
                              <a:latin typeface="Cambria Math" panose="02040503050406030204" pitchFamily="18" charset="0"/>
                            </a:rPr>
                            <m:t>𝑖</m:t>
                          </m:r>
                        </m:sub>
                      </m:sSub>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num>
                        <m:den>
                          <m:nary>
                            <m:naryPr>
                              <m:chr m:val="∑"/>
                              <m:ctrlPr>
                                <a:rPr lang="es-ES" sz="1800" b="0" i="1" smtClean="0">
                                  <a:latin typeface="Cambria Math" panose="02040503050406030204" pitchFamily="18" charset="0"/>
                                </a:rPr>
                              </m:ctrlPr>
                            </m:naryPr>
                            <m:sub>
                              <m:r>
                                <m:rPr>
                                  <m:brk m:alnAt="23"/>
                                </m:rPr>
                                <a:rPr lang="es-ES" sz="1800" b="0" i="1" smtClean="0">
                                  <a:latin typeface="Cambria Math" panose="02040503050406030204" pitchFamily="18" charset="0"/>
                                </a:rPr>
                                <m:t>𝑖</m:t>
                              </m:r>
                              <m:r>
                                <a:rPr lang="es-ES" sz="1800" b="0" i="1" smtClean="0">
                                  <a:latin typeface="Cambria Math" panose="02040503050406030204" pitchFamily="18" charset="0"/>
                                </a:rPr>
                                <m:t>=1</m:t>
                              </m:r>
                            </m:sub>
                            <m:sup>
                              <m:r>
                                <a:rPr lang="es-ES" sz="1800" b="0" i="1" smtClean="0">
                                  <a:latin typeface="Cambria Math" panose="02040503050406030204" pitchFamily="18" charset="0"/>
                                </a:rPr>
                                <m:t>𝑁</m:t>
                              </m:r>
                            </m:sup>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e>
                          </m:nary>
                        </m:den>
                      </m:f>
                    </m:oMath>
                  </m:oMathPara>
                </a14:m>
                <a:endParaRPr lang="en-US" sz="1700" dirty="0"/>
              </a:p>
              <a:p>
                <a:pPr marL="457200" indent="-342900">
                  <a:buFont typeface="+mj-lt"/>
                  <a:buAutoNum type="arabicPeriod"/>
                </a:pPr>
                <a:r>
                  <a:rPr lang="en-US" sz="1900" b="1" dirty="0"/>
                  <a:t>Resampling: </a:t>
                </a:r>
                <a:r>
                  <a:rPr lang="en-US" sz="1900" dirty="0"/>
                  <a:t>Sample from the discrete distribution of </a:t>
                </a:r>
                <a14:m>
                  <m:oMath xmlns:m="http://schemas.openxmlformats.org/officeDocument/2006/math">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𝜃</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b="0" i="1" smtClean="0">
                                <a:latin typeface="Cambria Math" panose="02040503050406030204" pitchFamily="18" charset="0"/>
                              </a:rPr>
                              <m:t>𝑁</m:t>
                            </m:r>
                          </m:e>
                        </m:d>
                      </m:e>
                    </m:d>
                    <m:r>
                      <a:rPr lang="es-ES" sz="2000" b="0" i="1" smtClean="0">
                        <a:latin typeface="Cambria Math" panose="02040503050406030204" pitchFamily="18" charset="0"/>
                      </a:rPr>
                      <m:t> </m:t>
                    </m:r>
                  </m:oMath>
                </a14:m>
                <a:r>
                  <a:rPr lang="en-US" sz="19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1900" dirty="0"/>
              </a:p>
              <a:p>
                <a:pPr marL="571500" indent="-457200">
                  <a:spcAft>
                    <a:spcPts val="1200"/>
                  </a:spcAft>
                  <a:buFont typeface="+mj-lt"/>
                  <a:buAutoNum type="arabicPeriod"/>
                </a:pPr>
                <a:endParaRPr lang="en-US" sz="1900" dirty="0"/>
              </a:p>
            </p:txBody>
          </p:sp>
        </mc:Choice>
        <mc:Fallback>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blipFill>
                <a:blip r:embed="rId2"/>
                <a:stretch>
                  <a:fillRect t="-509" r="-1498" b="-1781"/>
                </a:stretch>
              </a:blipFill>
            </p:spPr>
            <p:txBody>
              <a:bodyPr/>
              <a:lstStyle/>
              <a:p>
                <a:r>
                  <a:rPr lang="en-US">
                    <a:noFill/>
                  </a:rPr>
                  <a:t> </a:t>
                </a:r>
              </a:p>
            </p:txBody>
          </p:sp>
        </mc:Fallback>
      </mc:AlternateContent>
    </p:spTree>
    <p:extLst>
      <p:ext uri="{BB962C8B-B14F-4D97-AF65-F5344CB8AC3E}">
        <p14:creationId xmlns:p14="http://schemas.microsoft.com/office/powerpoint/2010/main" val="125784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1792401" y="2997843"/>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30</a:t>
            </a:fld>
            <a:endParaRPr lang="en-US"/>
          </a:p>
        </p:txBody>
      </p:sp>
    </p:spTree>
    <p:extLst>
      <p:ext uri="{BB962C8B-B14F-4D97-AF65-F5344CB8AC3E}">
        <p14:creationId xmlns:p14="http://schemas.microsoft.com/office/powerpoint/2010/main" val="12360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4333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3420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3420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5825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40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817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817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6623366"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817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7844988" y="3411125"/>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1916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4880933" y="2609118"/>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51355" y="5459511"/>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r>
                  <a:rPr lang="en-US" dirty="0"/>
                  <a:t>Notation</a:t>
                </a:r>
              </a:p>
              <a:p>
                <a:pPr lvl="1"/>
                <a14:m>
                  <m:oMath xmlns:m="http://schemas.openxmlformats.org/officeDocument/2006/math">
                    <m:r>
                      <a:rPr lang="en-US" b="0" i="1" dirty="0" smtClean="0">
                        <a:latin typeface="Cambria Math" charset="0"/>
                      </a:rPr>
                      <m:t>𝑀</m:t>
                    </m:r>
                    <m:r>
                      <a:rPr lang="en-US" i="1" dirty="0">
                        <a:latin typeface="Cambria Math" charset="0"/>
                      </a:rPr>
                      <m:t> </m:t>
                    </m:r>
                  </m:oMath>
                </a14:m>
                <a:r>
                  <a:rPr lang="en-US" dirty="0"/>
                  <a:t>: a mathematical model (e.g., Markov model)</a:t>
                </a:r>
              </a:p>
              <a:p>
                <a:pPr lvl="1"/>
                <a14:m>
                  <m:oMath xmlns:m="http://schemas.openxmlformats.org/officeDocument/2006/math">
                    <m:r>
                      <a:rPr lang="en-US" b="0" i="1" dirty="0" smtClean="0">
                        <a:latin typeface="Cambria Math" charset="0"/>
                      </a:rPr>
                      <m:t>𝜃</m:t>
                    </m:r>
                    <m:r>
                      <a:rPr lang="en-US" i="1" dirty="0">
                        <a:latin typeface="Cambria Math" charset="0"/>
                      </a:rPr>
                      <m:t> </m:t>
                    </m:r>
                  </m:oMath>
                </a14:m>
                <a:r>
                  <a:rPr lang="en-US" dirty="0"/>
                  <a:t>: Set of </a:t>
                </a:r>
                <a14:m>
                  <m:oMath xmlns:m="http://schemas.openxmlformats.org/officeDocument/2006/math">
                    <m:r>
                      <a:rPr lang="en-US" b="0" i="1" dirty="0" smtClean="0">
                        <a:latin typeface="Cambria Math" charset="0"/>
                      </a:rPr>
                      <m:t>𝐾</m:t>
                    </m:r>
                  </m:oMath>
                </a14:m>
                <a:r>
                  <a:rPr lang="en-US" dirty="0"/>
                  <a:t> parameters to be calibrated</a:t>
                </a:r>
              </a:p>
              <a:p>
                <a:pPr lvl="1"/>
                <a14:m>
                  <m:oMath xmlns:m="http://schemas.openxmlformats.org/officeDocument/2006/math">
                    <m:r>
                      <a:rPr lang="en-US" b="0" i="1" dirty="0" smtClean="0">
                        <a:latin typeface="Cambria Math" charset="0"/>
                      </a:rPr>
                      <m:t>𝜙</m:t>
                    </m:r>
                    <m:r>
                      <a:rPr lang="en-US" b="0" i="1" dirty="0" smtClean="0">
                        <a:latin typeface="Cambria Math" charset="0"/>
                      </a:rPr>
                      <m:t>=</m:t>
                    </m:r>
                    <m:r>
                      <a:rPr lang="en-US" b="0" i="1" dirty="0" smtClean="0">
                        <a:latin typeface="Cambria Math" charset="0"/>
                      </a:rPr>
                      <m:t>𝑀</m:t>
                    </m:r>
                    <m:r>
                      <a:rPr lang="en-US" b="0" i="1" dirty="0" smtClean="0">
                        <a:latin typeface="Cambria Math" charset="0"/>
                      </a:rPr>
                      <m:t>(</m:t>
                    </m:r>
                    <m:r>
                      <a:rPr lang="en-US" b="0" i="1" dirty="0" smtClean="0">
                        <a:latin typeface="Cambria Math" charset="0"/>
                      </a:rPr>
                      <m:t>𝜃</m:t>
                    </m:r>
                    <m:r>
                      <a:rPr lang="en-US" b="0" i="1" dirty="0" smtClean="0">
                        <a:latin typeface="Cambria Math" charset="0"/>
                      </a:rPr>
                      <m:t>) </m:t>
                    </m:r>
                  </m:oMath>
                </a14:m>
                <a:r>
                  <a:rPr lang="en-US" dirty="0"/>
                  <a:t>: Model output for parameter set </a:t>
                </a:r>
                <a14:m>
                  <m:oMath xmlns:m="http://schemas.openxmlformats.org/officeDocument/2006/math">
                    <m:r>
                      <a:rPr lang="en-US" b="0" i="1" dirty="0" smtClean="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b="0" i="1" dirty="0" smtClean="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r="-2160"/>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24827" y="1871136"/>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724827" y="1871136"/>
                <a:ext cx="3464025"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24827" y="4590880"/>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b="0" i="1" smtClean="0">
                          <a:latin typeface="Cambria Math" panose="02040503050406030204" pitchFamily="18" charset="0"/>
                        </a:rPr>
                        <m:t>𝑊</m:t>
                      </m:r>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sSub>
                                <m:sSubPr>
                                  <m:ctrlPr>
                                    <a:rPr lang="en-US" sz="2200" b="0" i="1" smtClean="0">
                                      <a:latin typeface="Cambria Math" panose="02040503050406030204" pitchFamily="18" charset="0"/>
                                    </a:rPr>
                                  </m:ctrlPr>
                                </m:sSubPr>
                                <m:e>
                                  <m:r>
                                    <a:rPr lang="en-US" sz="2200" b="0" i="1" smtClean="0">
                                      <a:latin typeface="Cambria Math" charset="0"/>
                                    </a:rPr>
                                    <m:t>𝑤</m:t>
                                  </m:r>
                                </m:e>
                                <m:sub>
                                  <m:r>
                                    <a:rPr lang="en-US" sz="2200" b="0" i="1" smtClean="0">
                                      <a:latin typeface="Cambria Math" charset="0"/>
                                    </a:rPr>
                                    <m:t>𝑖</m:t>
                                  </m:r>
                                </m:sub>
                              </m:sSub>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724827" y="4590880"/>
                <a:ext cx="4068678" cy="951927"/>
              </a:xfrm>
              <a:prstGeom prst="rect">
                <a:avLst/>
              </a:prstGeom>
              <a:blipFill>
                <a:blip r:embed="rId4"/>
                <a:stretch>
                  <a:fillRect l="-623" t="-111842" r="-1558" b="-175000"/>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 work 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37569" y="3135709"/>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𝐿</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𝑦</m:t>
                          </m:r>
                        </m:e>
                        <m:e>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e>
                      </m:d>
                      <m:r>
                        <a:rPr lang="en-US" sz="2200" b="0" i="1" smtClean="0">
                          <a:latin typeface="Cambria Math" charset="0"/>
                          <a:ea typeface="Cambria Math" charset="0"/>
                          <a:cs typeface="Cambria Math" charset="0"/>
                        </a:rPr>
                        <m:t>= </m:t>
                      </m:r>
                      <m:nary>
                        <m:naryPr>
                          <m:chr m:val="∏"/>
                          <m:ctrlPr>
                            <a:rPr lang="en-US" sz="2200" b="0" i="1" smtClean="0">
                              <a:latin typeface="Cambria Math" panose="02040503050406030204" pitchFamily="18" charset="0"/>
                              <a:ea typeface="Cambria Math" charset="0"/>
                              <a:cs typeface="Cambria Math" charset="0"/>
                            </a:rPr>
                          </m:ctrlPr>
                        </m:naryPr>
                        <m:sub>
                          <m:r>
                            <a:rPr lang="en-US" sz="2200" b="0" i="1" smtClean="0">
                              <a:latin typeface="Cambria Math" charset="0"/>
                              <a:ea typeface="Cambria Math" charset="0"/>
                              <a:cs typeface="Cambria Math" charset="0"/>
                            </a:rPr>
                            <m:t>𝑖</m:t>
                          </m:r>
                          <m:r>
                            <a:rPr lang="en-US" sz="2200" b="0" i="1" smtClean="0">
                              <a:latin typeface="Cambria Math" charset="0"/>
                              <a:ea typeface="Cambria Math" charset="0"/>
                              <a:cs typeface="Cambria Math" charset="0"/>
                            </a:rPr>
                            <m:t>=1</m:t>
                          </m:r>
                        </m:sub>
                        <m:sup>
                          <m:r>
                            <a:rPr lang="en-US" sz="2200" b="0" i="1" smtClean="0">
                              <a:latin typeface="Cambria Math" charset="0"/>
                              <a:ea typeface="Cambria Math" charset="0"/>
                              <a:cs typeface="Cambria Math" charset="0"/>
                            </a:rPr>
                            <m:t>𝑇</m:t>
                          </m:r>
                        </m:sup>
                        <m:e>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𝐿</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𝑦</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r>
                            <a:rPr lang="en-US" sz="2200" b="0" i="1" smtClean="0">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937569" y="3135709"/>
                <a:ext cx="3888689"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37569" y="4857463"/>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ℒ</m:t>
                      </m:r>
                      <m:d>
                        <m:dPr>
                          <m:ctrlPr>
                            <a:rPr lang="en-US" sz="2200" b="0" i="1" smtClean="0">
                              <a:latin typeface="Cambria Math" panose="02040503050406030204" pitchFamily="18" charset="0"/>
                            </a:rPr>
                          </m:ctrlPr>
                        </m:dPr>
                        <m:e>
                          <m:r>
                            <a:rPr lang="en-US" sz="2200" b="0" i="1" smtClean="0">
                              <a:latin typeface="Cambria Math" charset="0"/>
                            </a:rPr>
                            <m:t>𝑦</m:t>
                          </m:r>
                          <m:r>
                            <a:rPr lang="en-US" sz="2200" b="0" i="1" smtClean="0">
                              <a:latin typeface="Cambria Math" charset="0"/>
                            </a:rPr>
                            <m:t>|</m:t>
                          </m:r>
                          <m:r>
                            <a:rPr lang="en-US" sz="2200" b="0" i="1" smtClean="0">
                              <a:latin typeface="Cambria Math" charset="0"/>
                            </a:rPr>
                            <m:t>𝑀</m:t>
                          </m:r>
                          <m:r>
                            <a:rPr lang="en-US" sz="2200" b="0" i="1" smtClean="0">
                              <a:latin typeface="Cambria Math" charset="0"/>
                            </a:rPr>
                            <m:t>(</m:t>
                          </m:r>
                          <m:r>
                            <a:rPr lang="en-US" sz="2200" b="0" i="1" smtClean="0">
                              <a:latin typeface="Cambria Math" charset="0"/>
                            </a:rPr>
                            <m:t>𝜃</m:t>
                          </m:r>
                        </m:e>
                      </m:d>
                      <m:r>
                        <a:rPr lang="en-US" sz="2200" b="0" i="1" smtClean="0">
                          <a:latin typeface="Cambria Math" charset="0"/>
                        </a:rPr>
                        <m:t>) =</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r>
                            <m:rPr>
                              <m:nor/>
                            </m:rPr>
                            <a:rPr lang="en-US" sz="2200" b="0" i="0" smtClean="0">
                              <a:latin typeface="Cambria Math" charset="0"/>
                            </a:rPr>
                            <m:t>log</m:t>
                          </m:r>
                          <m:sSub>
                            <m:sSubPr>
                              <m:ctrlPr>
                                <a:rPr lang="en-US" sz="2200" b="0" i="1" smtClean="0">
                                  <a:latin typeface="Cambria Math" panose="02040503050406030204" pitchFamily="18" charset="0"/>
                                </a:rPr>
                              </m:ctrlPr>
                            </m:sSubPr>
                            <m:e>
                              <m:r>
                                <a:rPr lang="en-US" sz="2200" b="0" i="1" smtClean="0">
                                  <a:latin typeface="Cambria Math" charset="0"/>
                                </a:rPr>
                                <m:t>𝐿</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r>
                            <a:rPr lang="en-US" sz="2200" b="0" i="1" smtClean="0">
                              <a:latin typeface="Cambria Math" charset="0"/>
                            </a:rPr>
                            <m:t>(</m:t>
                          </m:r>
                          <m:r>
                            <a:rPr lang="en-US" sz="2200" b="0" i="1" smtClean="0">
                              <a:latin typeface="Cambria Math" charset="0"/>
                            </a:rPr>
                            <m:t>𝜃</m:t>
                          </m:r>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937569" y="4857463"/>
                <a:ext cx="4248406" cy="95192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5110484"/>
              </a:xfrm>
              <a:blipFill rotWithShape="0">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70765" y="1924633"/>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𝜎</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r>
                            <a:rPr lang="en-US" sz="2200" b="0" i="1" smtClean="0">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sSubSup>
                                <m:sSubSupPr>
                                  <m:ctrlPr>
                                    <a:rPr lang="en-US" sz="2200" b="0" i="1" smtClean="0">
                                      <a:latin typeface="Cambria Math" panose="02040503050406030204" pitchFamily="18" charset="0"/>
                                    </a:rPr>
                                  </m:ctrlPr>
                                </m:sSubSupPr>
                                <m:e>
                                  <m:r>
                                    <a:rPr lang="en-US" sz="2200" b="0" i="1" smtClean="0">
                                      <a:latin typeface="Cambria Math" charset="0"/>
                                    </a:rPr>
                                    <m:t>𝜎</m:t>
                                  </m:r>
                                </m:e>
                                <m:sub>
                                  <m:r>
                                    <a:rPr lang="en-US" sz="2200" b="0" i="1" smtClean="0">
                                      <a:latin typeface="Cambria Math" charset="0"/>
                                    </a:rPr>
                                    <m:t>𝑖</m:t>
                                  </m:r>
                                </m:sub>
                                <m:sup>
                                  <m:r>
                                    <a:rPr lang="en-US" sz="2200" b="0" i="1" smtClean="0">
                                      <a:latin typeface="Cambria Math" charset="0"/>
                                    </a:rPr>
                                    <m:t>2</m:t>
                                  </m:r>
                                </m:sup>
                              </m:sSubSup>
                            </m:den>
                          </m:f>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1070765" y="1924633"/>
                <a:ext cx="7002470" cy="7251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79761" y="3864419"/>
                <a:ext cx="7131721" cy="760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𝑛</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m:rPr>
                          <m:sty m:val="p"/>
                        </m:rPr>
                        <a:rPr lang="en-US" sz="2200" b="0" i="0" smtClean="0">
                          <a:latin typeface="Cambria Math" charset="0"/>
                        </a:rPr>
                        <m:t>log</m:t>
                      </m:r>
                      <m:r>
                        <a:rPr lang="en-US" sz="2200" b="0" i="1" smtClean="0">
                          <a:latin typeface="Cambria Math" charset="0"/>
                        </a:rPr>
                        <m:t>⁡</m:t>
                      </m:r>
                      <m:d>
                        <m:dPr>
                          <m:ctrlPr>
                            <a:rPr lang="mr-IN" sz="2200" b="0" i="1" smtClean="0">
                              <a:latin typeface="Cambria Math" panose="02040503050406030204" pitchFamily="18" charset="0"/>
                            </a:rPr>
                          </m:ctrlPr>
                        </m:dPr>
                        <m:e>
                          <m:d>
                            <m:dPr>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m:rPr>
                                            <m:brk m:alnAt="7"/>
                                          </m:rPr>
                                          <a:rPr lang="en-US" sz="2200" b="0" i="1" smtClean="0">
                                            <a:latin typeface="Cambria Math" charset="0"/>
                                          </a:rPr>
                                          <m:t>𝑛</m:t>
                                        </m:r>
                                      </m:e>
                                      <m:sub>
                                        <m:r>
                                          <m:rPr>
                                            <m:brk m:alnAt="7"/>
                                          </m:rPr>
                                          <a:rPr lang="en-US" sz="2200" b="0" i="1" smtClean="0">
                                            <a:latin typeface="Cambria Math" charset="0"/>
                                          </a:rPr>
                                          <m:t>𝑖</m:t>
                                        </m:r>
                                      </m:sub>
                                    </m:sSub>
                                  </m:e>
                                </m:mr>
                                <m:m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e>
                                </m:mr>
                              </m:m>
                            </m:e>
                          </m:d>
                          <m:sSup>
                            <m:sSupPr>
                              <m:ctrlPr>
                                <a:rPr lang="mr-IN"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sup>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sup>
                          </m:sSup>
                          <m:d>
                            <m:dPr>
                              <m:ctrlPr>
                                <a:rPr lang="mr-IN" sz="2200" i="1">
                                  <a:latin typeface="Cambria Math" panose="02040503050406030204" pitchFamily="18" charset="0"/>
                                </a:rPr>
                              </m:ctrlPr>
                            </m:dPr>
                            <m:e>
                              <m:r>
                                <a:rPr lang="en-US" sz="2200" i="1">
                                  <a:latin typeface="Cambria Math" charset="0"/>
                                </a:rPr>
                                <m:t>1−</m:t>
                              </m:r>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m:t>
                                  </m:r>
                                </m:e>
                                <m:sup>
                                  <m:r>
                                    <a:rPr lang="en-US" sz="2200" i="1">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𝑛</m:t>
                                      </m:r>
                                    </m:e>
                                    <m:sub>
                                      <m:r>
                                        <a:rPr lang="en-US" sz="2200" b="0" i="1" smtClean="0">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up>
                              </m:sSup>
                            </m:e>
                          </m:d>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1179761" y="3864419"/>
                <a:ext cx="7131721" cy="76072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7218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818</TotalTime>
  <Words>1452</Words>
  <Application>Microsoft Macintosh PowerPoint</Application>
  <PresentationFormat>On-screen Show (4:3)</PresentationFormat>
  <Paragraphs>194</Paragraphs>
  <Slides>30</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Courier New</vt:lpstr>
      <vt:lpstr>Mangal</vt:lpstr>
      <vt:lpstr>Verdana</vt:lpstr>
      <vt:lpstr>ThemeDARTH</vt:lpstr>
      <vt:lpstr>Model Calibration</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specification</vt:lpstr>
      <vt:lpstr>Calibration Code Structure</vt:lpstr>
      <vt:lpstr>R Session</vt:lpstr>
      <vt:lpstr>Bayesian calibration</vt:lpstr>
      <vt:lpstr>Bayesian setup</vt:lpstr>
      <vt:lpstr>Pros and cons</vt:lpstr>
      <vt:lpstr>Sampling Importance Resampling (SIR) </vt:lpstr>
      <vt:lpstr>Incremental Mixture Importance Sampling (IMIS) </vt:lpstr>
      <vt:lpstr>Markov chain Monte Carlo (MCMC)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cp:lastModifiedBy>
  <cp:revision>64</cp:revision>
  <dcterms:created xsi:type="dcterms:W3CDTF">2018-07-06T17:43:18Z</dcterms:created>
  <dcterms:modified xsi:type="dcterms:W3CDTF">2018-10-06T00:56:49Z</dcterms:modified>
</cp:coreProperties>
</file>