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13"/>
  </p:notesMasterIdLst>
  <p:sldIdLst>
    <p:sldId id="276" r:id="rId2"/>
    <p:sldId id="278" r:id="rId3"/>
    <p:sldId id="312" r:id="rId4"/>
    <p:sldId id="275" r:id="rId5"/>
    <p:sldId id="313" r:id="rId6"/>
    <p:sldId id="272" r:id="rId7"/>
    <p:sldId id="314" r:id="rId8"/>
    <p:sldId id="271" r:id="rId9"/>
    <p:sldId id="315" r:id="rId10"/>
    <p:sldId id="316" r:id="rId11"/>
    <p:sldId id="25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1"/>
    <p:restoredTop sz="94646"/>
  </p:normalViewPr>
  <p:slideViewPr>
    <p:cSldViewPr snapToGrid="0" snapToObjects="1">
      <p:cViewPr varScale="1">
        <p:scale>
          <a:sx n="159" d="100"/>
          <a:sy n="159" d="100"/>
        </p:scale>
        <p:origin x="1176" y="184"/>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2/8/22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379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2562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60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246159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F69A25-FC8F-1E41-82C3-60BB70D84ECC}" type="datetime1">
              <a:rPr lang="en-US" smtClean="0"/>
              <a:t>2/8/22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3610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482A86D-E224-D84F-9B4E-CB4DACBEC078}" type="datetime1">
              <a:rPr lang="en-US" smtClean="0"/>
              <a:t>2/8/22</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58982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72DA5-F28C-3542-97D3-021892493D10}" type="datetime1">
              <a:rPr lang="en-US" smtClean="0"/>
              <a:t>2/8/22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6604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21F1C0-035C-3B41-B152-F242649CBAA9}" type="datetime1">
              <a:rPr lang="en-US" smtClean="0"/>
              <a:t>2/8/22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709474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B911320-3942-1145-A62F-28CB5FDC7165}" type="datetime1">
              <a:rPr lang="en-US" smtClean="0"/>
              <a:t>2/8/22</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8497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FC67E3EE-F8E1-A945-96B0-1B62DE885EEB}" type="datetime1">
              <a:rPr lang="en-US" smtClean="0"/>
              <a:t>2/8/22</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7851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861943E-DB49-C74B-90D3-3B219F0F58BF}" type="datetime1">
              <a:rPr lang="en-US" smtClean="0"/>
              <a:t>2/8/22</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extLst>
      <p:ext uri="{BB962C8B-B14F-4D97-AF65-F5344CB8AC3E}">
        <p14:creationId xmlns:p14="http://schemas.microsoft.com/office/powerpoint/2010/main" val="697174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238514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91127087"/>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Division of Public Administration, Center for Research and Teaching in Economics (CIDE),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Ottawa, Ottawa, Canada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111509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207277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A04CA3-5332-DE41-B91E-87FB1961F588}" type="datetime1">
              <a:rPr lang="en-US" smtClean="0"/>
              <a:t>2/8/22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4970748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84B688-DAA2-EC4A-8FCF-B0247FFD2F98}" type="datetime1">
              <a:rPr lang="en-US" smtClean="0"/>
              <a:t>2/8/22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75028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5DD5F2-345A-C74F-918D-6FF481781091}" type="datetime1">
              <a:rPr lang="en-US" smtClean="0"/>
              <a:t>2/8/22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5354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917C5A-7C0D-E340-B2BB-02A59EEB267F}" type="datetime1">
              <a:rPr lang="en-US" smtClean="0"/>
              <a:t>2/8/22</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80256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AE6552AD-FDDE-614C-9DFD-274349BF45AF}" type="datetime1">
              <a:rPr lang="en-US" smtClean="0"/>
              <a:t>2/8/22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38684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BA2767-B7F1-FE4B-8FC3-8B5AE6073D55}" type="datetime1">
              <a:rPr lang="en-US" smtClean="0"/>
              <a:t>2/8/22</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4595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F79C5F9-A6FE-DD49-8E9C-7E9EF5EC3160}" type="datetime1">
              <a:rPr lang="en-US" smtClean="0"/>
              <a:t>2/8/22</a:t>
            </a:fld>
            <a:endParaRPr lang="en-US"/>
          </a:p>
        </p:txBody>
      </p:sp>
    </p:spTree>
    <p:extLst>
      <p:ext uri="{BB962C8B-B14F-4D97-AF65-F5344CB8AC3E}">
        <p14:creationId xmlns:p14="http://schemas.microsoft.com/office/powerpoint/2010/main" val="52685143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9F9FAE1-F438-4B48-AF2D-14D69E6C5DC1}"/>
              </a:ext>
            </a:extLst>
          </p:cNvPr>
          <p:cNvSpPr>
            <a:spLocks noGrp="1"/>
          </p:cNvSpPr>
          <p:nvPr>
            <p:ph type="subTitle" idx="1"/>
          </p:nvPr>
        </p:nvSpPr>
        <p:spPr/>
        <p:txBody>
          <a:bodyPr/>
          <a:lstStyle/>
          <a:p>
            <a:r>
              <a:rPr lang="en-US" dirty="0"/>
              <a:t>DARTH workgroup</a:t>
            </a:r>
          </a:p>
          <a:p>
            <a:endParaRPr lang="en-US" dirty="0"/>
          </a:p>
        </p:txBody>
      </p:sp>
      <p:sp>
        <p:nvSpPr>
          <p:cNvPr id="3" name="Title 2">
            <a:extLst>
              <a:ext uri="{FF2B5EF4-FFF2-40B4-BE49-F238E27FC236}">
                <a16:creationId xmlns:a16="http://schemas.microsoft.com/office/drawing/2014/main" id="{5A79298B-AF4E-894B-AD93-F5525E210645}"/>
              </a:ext>
            </a:extLst>
          </p:cNvPr>
          <p:cNvSpPr>
            <a:spLocks noGrp="1"/>
          </p:cNvSpPr>
          <p:nvPr>
            <p:ph type="ctrTitle"/>
          </p:nvPr>
        </p:nvSpPr>
        <p:spPr/>
        <p:txBody>
          <a:bodyPr/>
          <a:lstStyle/>
          <a:p>
            <a:r>
              <a:rPr lang="en-US" dirty="0"/>
              <a:t>Matrix Algebra</a:t>
            </a:r>
          </a:p>
        </p:txBody>
      </p:sp>
    </p:spTree>
    <p:extLst>
      <p:ext uri="{BB962C8B-B14F-4D97-AF65-F5344CB8AC3E}">
        <p14:creationId xmlns:p14="http://schemas.microsoft.com/office/powerpoint/2010/main" val="684495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E714-791A-40EB-A346-2AE9011A0192}"/>
              </a:ext>
            </a:extLst>
          </p:cNvPr>
          <p:cNvSpPr>
            <a:spLocks noGrp="1"/>
          </p:cNvSpPr>
          <p:nvPr>
            <p:ph type="title"/>
          </p:nvPr>
        </p:nvSpPr>
        <p:spPr/>
        <p:txBody>
          <a:bodyPr/>
          <a:lstStyle/>
          <a:p>
            <a:r>
              <a:rPr lang="en-GB"/>
              <a:t>Matrix Transpose</a:t>
            </a:r>
          </a:p>
        </p:txBody>
      </p:sp>
      <p:sp>
        <p:nvSpPr>
          <p:cNvPr id="3" name="Content Placeholder 2">
            <a:extLst>
              <a:ext uri="{FF2B5EF4-FFF2-40B4-BE49-F238E27FC236}">
                <a16:creationId xmlns:a16="http://schemas.microsoft.com/office/drawing/2014/main" id="{3CE8D40F-1A82-4675-8E72-82B00CB24D11}"/>
              </a:ext>
            </a:extLst>
          </p:cNvPr>
          <p:cNvSpPr>
            <a:spLocks noGrp="1"/>
          </p:cNvSpPr>
          <p:nvPr>
            <p:ph idx="1"/>
          </p:nvPr>
        </p:nvSpPr>
        <p:spPr>
          <a:xfrm>
            <a:off x="707082" y="1395387"/>
            <a:ext cx="4157018" cy="2147159"/>
          </a:xfrm>
        </p:spPr>
        <p:txBody>
          <a:bodyPr>
            <a:normAutofit/>
          </a:bodyPr>
          <a:lstStyle/>
          <a:p>
            <a:r>
              <a:rPr lang="en-GB" sz="1600" dirty="0"/>
              <a:t>The transpose of a matrix is where the first </a:t>
            </a:r>
            <a:r>
              <a:rPr lang="en-GB" sz="1600" i="1" dirty="0"/>
              <a:t>row </a:t>
            </a:r>
            <a:r>
              <a:rPr lang="en-GB" sz="1600" dirty="0"/>
              <a:t>of the original matrix becomes the first </a:t>
            </a:r>
            <a:r>
              <a:rPr lang="en-GB" sz="1600" i="1" dirty="0"/>
              <a:t>column </a:t>
            </a:r>
            <a:r>
              <a:rPr lang="en-GB" sz="1600" dirty="0"/>
              <a:t>of the transposed matrix</a:t>
            </a:r>
          </a:p>
          <a:p>
            <a:r>
              <a:rPr lang="en-GB" sz="1600" dirty="0"/>
              <a:t>This is sometimes required to match the dimensions of matrices for calculations</a:t>
            </a:r>
          </a:p>
        </p:txBody>
      </p:sp>
      <p:graphicFrame>
        <p:nvGraphicFramePr>
          <p:cNvPr id="4" name="Table 4">
            <a:extLst>
              <a:ext uri="{FF2B5EF4-FFF2-40B4-BE49-F238E27FC236}">
                <a16:creationId xmlns:a16="http://schemas.microsoft.com/office/drawing/2014/main" id="{73460304-063F-4AE7-B618-573C4B65ED60}"/>
              </a:ext>
            </a:extLst>
          </p:cNvPr>
          <p:cNvGraphicFramePr>
            <a:graphicFrameLocks/>
          </p:cNvGraphicFramePr>
          <p:nvPr/>
        </p:nvGraphicFramePr>
        <p:xfrm>
          <a:off x="2698336" y="3582075"/>
          <a:ext cx="892472" cy="1608715"/>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chemeClr val="bg2">
                              <a:lumMod val="50000"/>
                            </a:schemeClr>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rgbClr val="FFC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6">
                              <a:lumMod val="75000"/>
                            </a:schemeClr>
                          </a:solidFill>
                        </a:rPr>
                        <a:t>8</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rgbClr val="92D05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1">
                              <a:lumMod val="75000"/>
                            </a:schemeClr>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rgbClr val="00B0F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4">
                              <a:lumMod val="75000"/>
                            </a:schemeClr>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2640030"/>
                  </a:ext>
                </a:extLst>
              </a:tr>
              <a:tr h="321743">
                <a:tc>
                  <a:txBody>
                    <a:bodyPr/>
                    <a:lstStyle/>
                    <a:p>
                      <a:pPr algn="ctr"/>
                      <a:r>
                        <a:rPr lang="en-GB" sz="1400">
                          <a:solidFill>
                            <a:srgbClr val="7030A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rgbClr val="00B050"/>
                          </a:solidFill>
                        </a:rPr>
                        <a:t>-6</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5" name="Double Bracket 4">
            <a:extLst>
              <a:ext uri="{FF2B5EF4-FFF2-40B4-BE49-F238E27FC236}">
                <a16:creationId xmlns:a16="http://schemas.microsoft.com/office/drawing/2014/main" id="{51A9CB9A-C8AA-4E80-B668-67CF82D86FAF}"/>
              </a:ext>
            </a:extLst>
          </p:cNvPr>
          <p:cNvSpPr/>
          <p:nvPr/>
        </p:nvSpPr>
        <p:spPr>
          <a:xfrm>
            <a:off x="2744564" y="3562310"/>
            <a:ext cx="892472" cy="1608716"/>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6" name="TextBox 5">
            <a:extLst>
              <a:ext uri="{FF2B5EF4-FFF2-40B4-BE49-F238E27FC236}">
                <a16:creationId xmlns:a16="http://schemas.microsoft.com/office/drawing/2014/main" id="{FBD4D07F-5EA2-4966-9D6D-5B43F073C151}"/>
              </a:ext>
            </a:extLst>
          </p:cNvPr>
          <p:cNvSpPr txBox="1"/>
          <p:nvPr/>
        </p:nvSpPr>
        <p:spPr>
          <a:xfrm>
            <a:off x="1632935" y="4063266"/>
            <a:ext cx="775389" cy="369332"/>
          </a:xfrm>
          <a:prstGeom prst="rect">
            <a:avLst/>
          </a:prstGeom>
          <a:noFill/>
        </p:spPr>
        <p:txBody>
          <a:bodyPr wrap="square" rtlCol="0">
            <a:spAutoFit/>
          </a:bodyPr>
          <a:lstStyle/>
          <a:p>
            <a:r>
              <a:rPr lang="en-GB" dirty="0"/>
              <a:t>B =</a:t>
            </a:r>
            <a:r>
              <a:rPr lang="en-GB" sz="1350" dirty="0"/>
              <a:t> </a:t>
            </a:r>
          </a:p>
        </p:txBody>
      </p:sp>
      <p:graphicFrame>
        <p:nvGraphicFramePr>
          <p:cNvPr id="7" name="Table 4">
            <a:extLst>
              <a:ext uri="{FF2B5EF4-FFF2-40B4-BE49-F238E27FC236}">
                <a16:creationId xmlns:a16="http://schemas.microsoft.com/office/drawing/2014/main" id="{DEC2C191-478B-45DF-B187-4F56C81BED81}"/>
              </a:ext>
            </a:extLst>
          </p:cNvPr>
          <p:cNvGraphicFramePr>
            <a:graphicFrameLocks/>
          </p:cNvGraphicFramePr>
          <p:nvPr/>
        </p:nvGraphicFramePr>
        <p:xfrm>
          <a:off x="1893414" y="5506958"/>
          <a:ext cx="2346750" cy="643486"/>
        </p:xfrm>
        <a:graphic>
          <a:graphicData uri="http://schemas.openxmlformats.org/drawingml/2006/table">
            <a:tbl>
              <a:tblPr firstRow="1" bandRow="1">
                <a:tableStyleId>{5C22544A-7EE6-4342-B048-85BDC9FD1C3A}</a:tableStyleId>
              </a:tblPr>
              <a:tblGrid>
                <a:gridCol w="469350">
                  <a:extLst>
                    <a:ext uri="{9D8B030D-6E8A-4147-A177-3AD203B41FA5}">
                      <a16:colId xmlns:a16="http://schemas.microsoft.com/office/drawing/2014/main" val="4001165306"/>
                    </a:ext>
                  </a:extLst>
                </a:gridCol>
                <a:gridCol w="469350">
                  <a:extLst>
                    <a:ext uri="{9D8B030D-6E8A-4147-A177-3AD203B41FA5}">
                      <a16:colId xmlns:a16="http://schemas.microsoft.com/office/drawing/2014/main" val="764922653"/>
                    </a:ext>
                  </a:extLst>
                </a:gridCol>
                <a:gridCol w="469350">
                  <a:extLst>
                    <a:ext uri="{9D8B030D-6E8A-4147-A177-3AD203B41FA5}">
                      <a16:colId xmlns:a16="http://schemas.microsoft.com/office/drawing/2014/main" val="35934956"/>
                    </a:ext>
                  </a:extLst>
                </a:gridCol>
                <a:gridCol w="469350">
                  <a:extLst>
                    <a:ext uri="{9D8B030D-6E8A-4147-A177-3AD203B41FA5}">
                      <a16:colId xmlns:a16="http://schemas.microsoft.com/office/drawing/2014/main" val="476197297"/>
                    </a:ext>
                  </a:extLst>
                </a:gridCol>
                <a:gridCol w="469350">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rgbClr val="FFC000"/>
                          </a:solidFill>
                        </a:rPr>
                        <a:t>5</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rgbClr val="92D05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rgbClr val="00B0F0"/>
                          </a:solidFill>
                        </a:rPr>
                        <a:t>4</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rgbClr val="7030A0"/>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chemeClr val="bg2">
                              <a:lumMod val="50000"/>
                            </a:schemeClr>
                          </a:solidFill>
                        </a:rPr>
                        <a:t>1</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schemeClr val="accent6">
                              <a:lumMod val="75000"/>
                            </a:schemeClr>
                          </a:solidFill>
                        </a:rPr>
                        <a:t>8</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schemeClr val="accent1">
                              <a:lumMod val="75000"/>
                            </a:schemeClr>
                          </a:solidFill>
                        </a:rPr>
                        <a:t>3</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schemeClr val="accent4">
                              <a:lumMod val="75000"/>
                            </a:schemeClr>
                          </a:solidFill>
                        </a:rPr>
                        <a:t>0</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srgbClr val="00B050"/>
                          </a:solidFill>
                        </a:rPr>
                        <a:t>-6</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bl>
          </a:graphicData>
        </a:graphic>
      </p:graphicFrame>
      <p:sp>
        <p:nvSpPr>
          <p:cNvPr id="8" name="Double Bracket 7">
            <a:extLst>
              <a:ext uri="{FF2B5EF4-FFF2-40B4-BE49-F238E27FC236}">
                <a16:creationId xmlns:a16="http://schemas.microsoft.com/office/drawing/2014/main" id="{1E333409-5FAE-4896-ACE9-8760DEA0C10D}"/>
              </a:ext>
            </a:extLst>
          </p:cNvPr>
          <p:cNvSpPr/>
          <p:nvPr/>
        </p:nvSpPr>
        <p:spPr>
          <a:xfrm>
            <a:off x="1893414" y="5506958"/>
            <a:ext cx="2346750" cy="643487"/>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9" name="TextBox 8">
            <a:extLst>
              <a:ext uri="{FF2B5EF4-FFF2-40B4-BE49-F238E27FC236}">
                <a16:creationId xmlns:a16="http://schemas.microsoft.com/office/drawing/2014/main" id="{58DCA362-2C92-4C19-8918-162C6D89A14E}"/>
              </a:ext>
            </a:extLst>
          </p:cNvPr>
          <p:cNvSpPr txBox="1"/>
          <p:nvPr/>
        </p:nvSpPr>
        <p:spPr>
          <a:xfrm>
            <a:off x="947940" y="5593115"/>
            <a:ext cx="752290" cy="369332"/>
          </a:xfrm>
          <a:prstGeom prst="rect">
            <a:avLst/>
          </a:prstGeom>
          <a:noFill/>
        </p:spPr>
        <p:txBody>
          <a:bodyPr wrap="square" rtlCol="0">
            <a:spAutoFit/>
          </a:bodyPr>
          <a:lstStyle/>
          <a:p>
            <a:r>
              <a:rPr lang="en-GB" dirty="0"/>
              <a:t>B</a:t>
            </a:r>
            <a:r>
              <a:rPr lang="en-GB" baseline="30000" dirty="0"/>
              <a:t>T</a:t>
            </a:r>
            <a:r>
              <a:rPr lang="en-GB" dirty="0"/>
              <a:t> =</a:t>
            </a:r>
            <a:r>
              <a:rPr lang="en-GB" sz="1350" dirty="0"/>
              <a:t> </a:t>
            </a:r>
          </a:p>
        </p:txBody>
      </p:sp>
      <p:pic>
        <p:nvPicPr>
          <p:cNvPr id="11" name="Picture 10">
            <a:extLst>
              <a:ext uri="{FF2B5EF4-FFF2-40B4-BE49-F238E27FC236}">
                <a16:creationId xmlns:a16="http://schemas.microsoft.com/office/drawing/2014/main" id="{756A30E1-4617-45A8-8466-B43F50B42195}"/>
              </a:ext>
            </a:extLst>
          </p:cNvPr>
          <p:cNvPicPr>
            <a:picLocks noChangeAspect="1"/>
          </p:cNvPicPr>
          <p:nvPr/>
        </p:nvPicPr>
        <p:blipFill rotWithShape="1">
          <a:blip r:embed="rId2"/>
          <a:srcRect l="50480" t="73885" r="41948" b="7723"/>
          <a:stretch/>
        </p:blipFill>
        <p:spPr>
          <a:xfrm>
            <a:off x="5035065" y="3770274"/>
            <a:ext cx="3308835" cy="2260386"/>
          </a:xfrm>
          <a:prstGeom prst="rect">
            <a:avLst/>
          </a:prstGeom>
          <a:ln/>
        </p:spPr>
        <p:style>
          <a:lnRef idx="2">
            <a:schemeClr val="accent1"/>
          </a:lnRef>
          <a:fillRef idx="1">
            <a:schemeClr val="lt1"/>
          </a:fillRef>
          <a:effectRef idx="0">
            <a:schemeClr val="accent1"/>
          </a:effectRef>
          <a:fontRef idx="minor">
            <a:schemeClr val="dk1"/>
          </a:fontRef>
        </p:style>
      </p:pic>
      <p:sp>
        <p:nvSpPr>
          <p:cNvPr id="12" name="TextBox 11">
            <a:extLst>
              <a:ext uri="{FF2B5EF4-FFF2-40B4-BE49-F238E27FC236}">
                <a16:creationId xmlns:a16="http://schemas.microsoft.com/office/drawing/2014/main" id="{71741811-A409-CB41-81B5-D123B368F8D0}"/>
              </a:ext>
            </a:extLst>
          </p:cNvPr>
          <p:cNvSpPr txBox="1"/>
          <p:nvPr/>
        </p:nvSpPr>
        <p:spPr>
          <a:xfrm>
            <a:off x="5035065" y="3212743"/>
            <a:ext cx="3308836" cy="369332"/>
          </a:xfrm>
          <a:prstGeom prst="rect">
            <a:avLst/>
          </a:prstGeom>
          <a:noFill/>
          <a:ln>
            <a:solidFill>
              <a:schemeClr val="accent1"/>
            </a:solidFill>
          </a:ln>
        </p:spPr>
        <p:txBody>
          <a:bodyPr wrap="square" rtlCol="0">
            <a:spAutoFit/>
          </a:bodyPr>
          <a:lstStyle/>
          <a:p>
            <a:r>
              <a:rPr lang="en-US" dirty="0"/>
              <a:t>In R</a:t>
            </a:r>
          </a:p>
        </p:txBody>
      </p:sp>
    </p:spTree>
    <p:extLst>
      <p:ext uri="{BB962C8B-B14F-4D97-AF65-F5344CB8AC3E}">
        <p14:creationId xmlns:p14="http://schemas.microsoft.com/office/powerpoint/2010/main" val="107628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609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31C4-751D-FF46-A08A-C1A4849F658F}"/>
              </a:ext>
            </a:extLst>
          </p:cNvPr>
          <p:cNvSpPr>
            <a:spLocks noGrp="1"/>
          </p:cNvSpPr>
          <p:nvPr>
            <p:ph type="title"/>
          </p:nvPr>
        </p:nvSpPr>
        <p:spPr>
          <a:xfrm>
            <a:off x="840432" y="274638"/>
            <a:ext cx="8191500" cy="1143000"/>
          </a:xfrm>
        </p:spPr>
        <p:txBody>
          <a:bodyPr/>
          <a:lstStyle/>
          <a:p>
            <a:r>
              <a:rPr lang="en-US" sz="2800" b="1" dirty="0"/>
              <a:t>Why matrix algebra in decision analysis? </a:t>
            </a:r>
          </a:p>
        </p:txBody>
      </p:sp>
      <p:grpSp>
        <p:nvGrpSpPr>
          <p:cNvPr id="58" name="Group 57">
            <a:extLst>
              <a:ext uri="{FF2B5EF4-FFF2-40B4-BE49-F238E27FC236}">
                <a16:creationId xmlns:a16="http://schemas.microsoft.com/office/drawing/2014/main" id="{D5801FF6-8AED-DF49-BE20-00B4C803B4F3}"/>
              </a:ext>
            </a:extLst>
          </p:cNvPr>
          <p:cNvGrpSpPr/>
          <p:nvPr/>
        </p:nvGrpSpPr>
        <p:grpSpPr>
          <a:xfrm>
            <a:off x="3039413" y="2722942"/>
            <a:ext cx="3559399" cy="1959187"/>
            <a:chOff x="2368023" y="2307251"/>
            <a:chExt cx="4950756" cy="3351655"/>
          </a:xfrm>
        </p:grpSpPr>
        <p:sp>
          <p:nvSpPr>
            <p:cNvPr id="62" name="Shape 646">
              <a:extLst>
                <a:ext uri="{FF2B5EF4-FFF2-40B4-BE49-F238E27FC236}">
                  <a16:creationId xmlns:a16="http://schemas.microsoft.com/office/drawing/2014/main" id="{64C3485B-ED7F-CC45-B4C4-60682931A400}"/>
                </a:ext>
              </a:extLst>
            </p:cNvPr>
            <p:cNvSpPr/>
            <p:nvPr/>
          </p:nvSpPr>
          <p:spPr>
            <a:xfrm>
              <a:off x="2368023" y="2313601"/>
              <a:ext cx="1828800" cy="1371600"/>
            </a:xfrm>
            <a:prstGeom prst="ellipse">
              <a:avLst/>
            </a:prstGeom>
            <a:solidFill>
              <a:schemeClr val="bg2"/>
            </a:solidFill>
            <a:ln w="25400" cap="flat" cmpd="sng">
              <a:solidFill>
                <a:schemeClr val="tx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3" name="Shape 646">
              <a:extLst>
                <a:ext uri="{FF2B5EF4-FFF2-40B4-BE49-F238E27FC236}">
                  <a16:creationId xmlns:a16="http://schemas.microsoft.com/office/drawing/2014/main" id="{9D82A9E9-0CB7-B444-A09D-EDDD60B74E75}"/>
                </a:ext>
              </a:extLst>
            </p:cNvPr>
            <p:cNvSpPr/>
            <p:nvPr/>
          </p:nvSpPr>
          <p:spPr>
            <a:xfrm>
              <a:off x="5489979" y="2313601"/>
              <a:ext cx="1828800" cy="1371600"/>
            </a:xfrm>
            <a:prstGeom prst="ellipse">
              <a:avLst/>
            </a:prstGeom>
            <a:solidFill>
              <a:schemeClr val="bg2"/>
            </a:solidFill>
            <a:ln w="25400" cap="flat" cmpd="sng">
              <a:solidFill>
                <a:schemeClr val="tx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4" name="Shape 646">
              <a:extLst>
                <a:ext uri="{FF2B5EF4-FFF2-40B4-BE49-F238E27FC236}">
                  <a16:creationId xmlns:a16="http://schemas.microsoft.com/office/drawing/2014/main" id="{84D4981D-6E1C-9A47-827C-67874FF1ADD7}"/>
                </a:ext>
              </a:extLst>
            </p:cNvPr>
            <p:cNvSpPr/>
            <p:nvPr/>
          </p:nvSpPr>
          <p:spPr>
            <a:xfrm>
              <a:off x="3918368" y="4287306"/>
              <a:ext cx="1828800" cy="1371600"/>
            </a:xfrm>
            <a:prstGeom prst="ellipse">
              <a:avLst/>
            </a:prstGeom>
            <a:solidFill>
              <a:schemeClr val="bg2"/>
            </a:solidFill>
            <a:ln w="25400" cap="flat" cmpd="sng">
              <a:solidFill>
                <a:schemeClr val="tx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65" name="Shape 651">
              <a:extLst>
                <a:ext uri="{FF2B5EF4-FFF2-40B4-BE49-F238E27FC236}">
                  <a16:creationId xmlns:a16="http://schemas.microsoft.com/office/drawing/2014/main" id="{88F33810-6F6B-284D-97DA-CF438D04E5AB}"/>
                </a:ext>
              </a:extLst>
            </p:cNvPr>
            <p:cNvCxnSpPr>
              <a:stCxn id="62" idx="0"/>
              <a:endCxn id="63"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4AD595BE-EF2F-CB43-A554-933DA7B77068}"/>
                </a:ext>
              </a:extLst>
            </p:cNvPr>
            <p:cNvCxnSpPr>
              <a:stCxn id="62" idx="2"/>
              <a:endCxn id="62"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7" name="Shape 651">
              <a:extLst>
                <a:ext uri="{FF2B5EF4-FFF2-40B4-BE49-F238E27FC236}">
                  <a16:creationId xmlns:a16="http://schemas.microsoft.com/office/drawing/2014/main" id="{41D065A7-2942-E04A-A9C5-CEC6B8780152}"/>
                </a:ext>
              </a:extLst>
            </p:cNvPr>
            <p:cNvCxnSpPr>
              <a:stCxn id="63" idx="6"/>
              <a:endCxn id="63"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8" name="Shape 651">
              <a:extLst>
                <a:ext uri="{FF2B5EF4-FFF2-40B4-BE49-F238E27FC236}">
                  <a16:creationId xmlns:a16="http://schemas.microsoft.com/office/drawing/2014/main" id="{410DACE5-2695-144D-A9C9-D6BBDD490DCD}"/>
                </a:ext>
              </a:extLst>
            </p:cNvPr>
            <p:cNvCxnSpPr>
              <a:stCxn id="64" idx="2"/>
              <a:endCxn id="64"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9" name="Shape 651">
              <a:extLst>
                <a:ext uri="{FF2B5EF4-FFF2-40B4-BE49-F238E27FC236}">
                  <a16:creationId xmlns:a16="http://schemas.microsoft.com/office/drawing/2014/main" id="{A08B490E-CD72-5946-882C-3D386519E746}"/>
                </a:ext>
              </a:extLst>
            </p:cNvPr>
            <p:cNvCxnSpPr>
              <a:stCxn id="62" idx="4"/>
              <a:endCxn id="64"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70" name="Shape 651">
              <a:extLst>
                <a:ext uri="{FF2B5EF4-FFF2-40B4-BE49-F238E27FC236}">
                  <a16:creationId xmlns:a16="http://schemas.microsoft.com/office/drawing/2014/main" id="{EEF7D015-AF71-3F43-9FE1-A890F61327B9}"/>
                </a:ext>
              </a:extLst>
            </p:cNvPr>
            <p:cNvCxnSpPr>
              <a:stCxn id="63" idx="4"/>
              <a:endCxn id="64"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
        <p:nvSpPr>
          <p:cNvPr id="82" name="TextBox 81">
            <a:extLst>
              <a:ext uri="{FF2B5EF4-FFF2-40B4-BE49-F238E27FC236}">
                <a16:creationId xmlns:a16="http://schemas.microsoft.com/office/drawing/2014/main" id="{33550CFA-3142-D249-9EA2-43EED2D92D5F}"/>
              </a:ext>
            </a:extLst>
          </p:cNvPr>
          <p:cNvSpPr txBox="1"/>
          <p:nvPr/>
        </p:nvSpPr>
        <p:spPr>
          <a:xfrm>
            <a:off x="902061" y="4976122"/>
            <a:ext cx="7843234" cy="1754326"/>
          </a:xfrm>
          <a:prstGeom prst="rect">
            <a:avLst/>
          </a:prstGeom>
          <a:solidFill>
            <a:schemeClr val="bg1"/>
          </a:solidFill>
        </p:spPr>
        <p:txBody>
          <a:bodyPr wrap="square" rtlCol="0">
            <a:spAutoFit/>
          </a:bodyPr>
          <a:lstStyle/>
          <a:p>
            <a:r>
              <a:rPr lang="en-US" dirty="0">
                <a:latin typeface="Calibri" panose="020F0502020204030204" pitchFamily="34" charset="0"/>
              </a:rPr>
              <a:t>An example that involves multiplication and addition is the estimation of the proportion of a cohort in a specific health states </a:t>
            </a:r>
          </a:p>
          <a:p>
            <a:r>
              <a:rPr lang="en-US" dirty="0">
                <a:latin typeface="Calibri" panose="020F0502020204030204" pitchFamily="34" charset="0"/>
              </a:rPr>
              <a:t># people in Sick = </a:t>
            </a:r>
            <a:endParaRPr lang="en-US" i="1" dirty="0">
              <a:latin typeface="Calibri" panose="020F0502020204030204" pitchFamily="34" charset="0"/>
            </a:endParaRPr>
          </a:p>
          <a:p>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Sick,Sick</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Sick</a:t>
            </a:r>
            <a:r>
              <a:rPr lang="en-US" dirty="0">
                <a:latin typeface="Calibri" panose="020F0502020204030204" pitchFamily="34" charset="0"/>
              </a:rPr>
              <a:t>) +  </a:t>
            </a:r>
          </a:p>
          <a:p>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Healthy</a:t>
            </a:r>
            <a:r>
              <a:rPr lang="en-US" i="1" baseline="-25000" dirty="0">
                <a:latin typeface="Calibri" panose="020F0502020204030204" pitchFamily="34" charset="0"/>
              </a:rPr>
              <a:t>, Sick</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Healthy</a:t>
            </a:r>
            <a:r>
              <a:rPr lang="en-US" dirty="0">
                <a:latin typeface="Calibri" panose="020F0502020204030204" pitchFamily="34" charset="0"/>
              </a:rPr>
              <a:t>) +</a:t>
            </a:r>
          </a:p>
          <a:p>
            <a:r>
              <a:rPr lang="en-US" dirty="0">
                <a:latin typeface="Calibri" panose="020F0502020204030204" pitchFamily="34" charset="0"/>
              </a:rPr>
              <a:t> </a:t>
            </a: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Dead</a:t>
            </a:r>
            <a:r>
              <a:rPr lang="en-US" i="1" baseline="-25000" dirty="0">
                <a:latin typeface="Calibri" panose="020F0502020204030204" pitchFamily="34" charset="0"/>
              </a:rPr>
              <a:t>, sick</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Dead</a:t>
            </a:r>
            <a:r>
              <a:rPr lang="en-US" dirty="0">
                <a:latin typeface="Calibri" panose="020F0502020204030204" pitchFamily="34" charset="0"/>
              </a:rPr>
              <a:t>)</a:t>
            </a:r>
          </a:p>
        </p:txBody>
      </p:sp>
      <p:sp>
        <p:nvSpPr>
          <p:cNvPr id="3" name="TextBox 2">
            <a:extLst>
              <a:ext uri="{FF2B5EF4-FFF2-40B4-BE49-F238E27FC236}">
                <a16:creationId xmlns:a16="http://schemas.microsoft.com/office/drawing/2014/main" id="{ABA735E3-07D9-9749-B56D-7AAAD8A8B680}"/>
              </a:ext>
            </a:extLst>
          </p:cNvPr>
          <p:cNvSpPr txBox="1"/>
          <p:nvPr/>
        </p:nvSpPr>
        <p:spPr>
          <a:xfrm>
            <a:off x="840432" y="1251843"/>
            <a:ext cx="8191500" cy="646331"/>
          </a:xfrm>
          <a:prstGeom prst="rect">
            <a:avLst/>
          </a:prstGeom>
          <a:noFill/>
        </p:spPr>
        <p:txBody>
          <a:bodyPr wrap="square" rtlCol="0">
            <a:spAutoFit/>
          </a:bodyPr>
          <a:lstStyle/>
          <a:p>
            <a:r>
              <a:rPr lang="en-US" dirty="0"/>
              <a:t>Calculations in decision analysis involve a lot of multiplying and adding one of the strengths of matrix algebra</a:t>
            </a:r>
          </a:p>
        </p:txBody>
      </p:sp>
      <p:sp>
        <p:nvSpPr>
          <p:cNvPr id="18" name="TextBox 17">
            <a:extLst>
              <a:ext uri="{FF2B5EF4-FFF2-40B4-BE49-F238E27FC236}">
                <a16:creationId xmlns:a16="http://schemas.microsoft.com/office/drawing/2014/main" id="{44A773AD-B639-2641-8C83-872939C4E91E}"/>
              </a:ext>
            </a:extLst>
          </p:cNvPr>
          <p:cNvSpPr txBox="1"/>
          <p:nvPr/>
        </p:nvSpPr>
        <p:spPr>
          <a:xfrm>
            <a:off x="2807594" y="1916133"/>
            <a:ext cx="4178754" cy="369332"/>
          </a:xfrm>
          <a:prstGeom prst="rect">
            <a:avLst/>
          </a:prstGeom>
          <a:noFill/>
        </p:spPr>
        <p:txBody>
          <a:bodyPr wrap="square" rtlCol="0">
            <a:spAutoFit/>
          </a:bodyPr>
          <a:lstStyle/>
          <a:p>
            <a:pPr algn="ctr"/>
            <a:r>
              <a:rPr lang="en-US" b="1" dirty="0"/>
              <a:t>State-transition model</a:t>
            </a:r>
          </a:p>
        </p:txBody>
      </p:sp>
    </p:spTree>
    <p:extLst>
      <p:ext uri="{BB962C8B-B14F-4D97-AF65-F5344CB8AC3E}">
        <p14:creationId xmlns:p14="http://schemas.microsoft.com/office/powerpoint/2010/main" val="350604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78B1-2111-4B65-8926-6CC92B4A2DDA}"/>
              </a:ext>
            </a:extLst>
          </p:cNvPr>
          <p:cNvSpPr>
            <a:spLocks noGrp="1"/>
          </p:cNvSpPr>
          <p:nvPr>
            <p:ph type="title"/>
          </p:nvPr>
        </p:nvSpPr>
        <p:spPr>
          <a:xfrm>
            <a:off x="840431" y="274638"/>
            <a:ext cx="8189327" cy="1143000"/>
          </a:xfrm>
        </p:spPr>
        <p:txBody>
          <a:bodyPr/>
          <a:lstStyle/>
          <a:p>
            <a:r>
              <a:rPr lang="en-GB" sz="3600" dirty="0"/>
              <a:t>Matrix Addition and Subtraction</a:t>
            </a:r>
          </a:p>
        </p:txBody>
      </p:sp>
      <p:graphicFrame>
        <p:nvGraphicFramePr>
          <p:cNvPr id="4" name="Table 4">
            <a:extLst>
              <a:ext uri="{FF2B5EF4-FFF2-40B4-BE49-F238E27FC236}">
                <a16:creationId xmlns:a16="http://schemas.microsoft.com/office/drawing/2014/main" id="{73842AB1-C7FF-49E9-8779-F38831AC4414}"/>
              </a:ext>
            </a:extLst>
          </p:cNvPr>
          <p:cNvGraphicFramePr>
            <a:graphicFrameLocks/>
          </p:cNvGraphicFramePr>
          <p:nvPr/>
        </p:nvGraphicFramePr>
        <p:xfrm>
          <a:off x="1032530" y="4299926"/>
          <a:ext cx="892472" cy="1608715"/>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chemeClr val="bg2">
                              <a:lumMod val="50000"/>
                            </a:schemeClr>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rgbClr val="FFC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6">
                              <a:lumMod val="75000"/>
                            </a:schemeClr>
                          </a:solidFill>
                        </a:rPr>
                        <a:t>8</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rgbClr val="92D05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chemeClr val="accent1">
                              <a:lumMod val="75000"/>
                            </a:schemeClr>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dirty="0">
                          <a:solidFill>
                            <a:srgbClr val="00B0F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4">
                              <a:lumMod val="75000"/>
                            </a:schemeClr>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2640030"/>
                  </a:ext>
                </a:extLst>
              </a:tr>
              <a:tr h="321743">
                <a:tc>
                  <a:txBody>
                    <a:bodyPr/>
                    <a:lstStyle/>
                    <a:p>
                      <a:pPr algn="ctr"/>
                      <a:r>
                        <a:rPr lang="en-GB" sz="1400">
                          <a:solidFill>
                            <a:srgbClr val="7030A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rgbClr val="00B050"/>
                          </a:solidFill>
                        </a:rPr>
                        <a:t>-6</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5" name="Double Bracket 4">
            <a:extLst>
              <a:ext uri="{FF2B5EF4-FFF2-40B4-BE49-F238E27FC236}">
                <a16:creationId xmlns:a16="http://schemas.microsoft.com/office/drawing/2014/main" id="{39ED0050-26F2-4620-B1EF-595884786407}"/>
              </a:ext>
            </a:extLst>
          </p:cNvPr>
          <p:cNvSpPr/>
          <p:nvPr/>
        </p:nvSpPr>
        <p:spPr>
          <a:xfrm>
            <a:off x="1032530" y="4299926"/>
            <a:ext cx="892472" cy="1608716"/>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graphicFrame>
        <p:nvGraphicFramePr>
          <p:cNvPr id="7" name="Table 4">
            <a:extLst>
              <a:ext uri="{FF2B5EF4-FFF2-40B4-BE49-F238E27FC236}">
                <a16:creationId xmlns:a16="http://schemas.microsoft.com/office/drawing/2014/main" id="{37D26838-11E3-4D47-AEB7-54A92CB462DA}"/>
              </a:ext>
            </a:extLst>
          </p:cNvPr>
          <p:cNvGraphicFramePr>
            <a:graphicFrameLocks/>
          </p:cNvGraphicFramePr>
          <p:nvPr/>
        </p:nvGraphicFramePr>
        <p:xfrm>
          <a:off x="2314061" y="4299926"/>
          <a:ext cx="892472" cy="1608715"/>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3</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chemeClr val="bg2">
                              <a:lumMod val="50000"/>
                            </a:schemeClr>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rgbClr val="FFC000"/>
                          </a:solidFill>
                        </a:rPr>
                        <a:t>9</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6">
                              <a:lumMod val="75000"/>
                            </a:schemeClr>
                          </a:solidFill>
                        </a:rPr>
                        <a:t>1</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rgbClr val="92D05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1">
                              <a:lumMod val="75000"/>
                            </a:schemeClr>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rgbClr val="00B0F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4">
                              <a:lumMod val="75000"/>
                            </a:schemeClr>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2640030"/>
                  </a:ext>
                </a:extLst>
              </a:tr>
              <a:tr h="321743">
                <a:tc>
                  <a:txBody>
                    <a:bodyPr/>
                    <a:lstStyle/>
                    <a:p>
                      <a:pPr algn="ctr"/>
                      <a:r>
                        <a:rPr lang="en-GB" sz="1400">
                          <a:solidFill>
                            <a:srgbClr val="7030A0"/>
                          </a:solidFill>
                        </a:rPr>
                        <a:t>7</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rgbClr val="00B05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8" name="Double Bracket 7">
            <a:extLst>
              <a:ext uri="{FF2B5EF4-FFF2-40B4-BE49-F238E27FC236}">
                <a16:creationId xmlns:a16="http://schemas.microsoft.com/office/drawing/2014/main" id="{B0010D77-EAED-431D-B475-E30501714E8D}"/>
              </a:ext>
            </a:extLst>
          </p:cNvPr>
          <p:cNvSpPr/>
          <p:nvPr/>
        </p:nvSpPr>
        <p:spPr>
          <a:xfrm>
            <a:off x="2314061" y="4299925"/>
            <a:ext cx="892472" cy="1608716"/>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10" name="TextBox 9">
            <a:extLst>
              <a:ext uri="{FF2B5EF4-FFF2-40B4-BE49-F238E27FC236}">
                <a16:creationId xmlns:a16="http://schemas.microsoft.com/office/drawing/2014/main" id="{1793589E-26B7-431B-BA03-FE5716E2B112}"/>
              </a:ext>
            </a:extLst>
          </p:cNvPr>
          <p:cNvSpPr txBox="1"/>
          <p:nvPr/>
        </p:nvSpPr>
        <p:spPr>
          <a:xfrm>
            <a:off x="1937043" y="4851512"/>
            <a:ext cx="404278" cy="415498"/>
          </a:xfrm>
          <a:prstGeom prst="rect">
            <a:avLst/>
          </a:prstGeom>
          <a:noFill/>
        </p:spPr>
        <p:txBody>
          <a:bodyPr wrap="none" rtlCol="0">
            <a:spAutoFit/>
          </a:bodyPr>
          <a:lstStyle/>
          <a:p>
            <a:r>
              <a:rPr lang="en-GB" sz="2100" dirty="0"/>
              <a:t>+</a:t>
            </a:r>
            <a:endParaRPr lang="en-GB" sz="1350" dirty="0"/>
          </a:p>
        </p:txBody>
      </p:sp>
      <p:sp>
        <p:nvSpPr>
          <p:cNvPr id="11" name="TextBox 10">
            <a:extLst>
              <a:ext uri="{FF2B5EF4-FFF2-40B4-BE49-F238E27FC236}">
                <a16:creationId xmlns:a16="http://schemas.microsoft.com/office/drawing/2014/main" id="{990718B0-39FC-4048-9C2C-EB85C67C9FEB}"/>
              </a:ext>
            </a:extLst>
          </p:cNvPr>
          <p:cNvSpPr txBox="1"/>
          <p:nvPr/>
        </p:nvSpPr>
        <p:spPr>
          <a:xfrm>
            <a:off x="3289728" y="4908074"/>
            <a:ext cx="325730" cy="300082"/>
          </a:xfrm>
          <a:prstGeom prst="rect">
            <a:avLst/>
          </a:prstGeom>
          <a:noFill/>
        </p:spPr>
        <p:txBody>
          <a:bodyPr wrap="none" rtlCol="0">
            <a:spAutoFit/>
          </a:bodyPr>
          <a:lstStyle/>
          <a:p>
            <a:r>
              <a:rPr lang="en-GB" sz="1350"/>
              <a:t>=</a:t>
            </a:r>
          </a:p>
        </p:txBody>
      </p:sp>
      <p:graphicFrame>
        <p:nvGraphicFramePr>
          <p:cNvPr id="13" name="Table 4">
            <a:extLst>
              <a:ext uri="{FF2B5EF4-FFF2-40B4-BE49-F238E27FC236}">
                <a16:creationId xmlns:a16="http://schemas.microsoft.com/office/drawing/2014/main" id="{2EE717C9-6591-4F64-B192-E43F87323779}"/>
              </a:ext>
            </a:extLst>
          </p:cNvPr>
          <p:cNvGraphicFramePr>
            <a:graphicFrameLocks/>
          </p:cNvGraphicFramePr>
          <p:nvPr/>
        </p:nvGraphicFramePr>
        <p:xfrm>
          <a:off x="3642070" y="4299925"/>
          <a:ext cx="892472" cy="1608715"/>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4</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chemeClr val="bg2">
                              <a:lumMod val="50000"/>
                            </a:schemeClr>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rgbClr val="FFC000"/>
                          </a:solidFill>
                        </a:rPr>
                        <a:t>14</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chemeClr val="accent6">
                              <a:lumMod val="75000"/>
                            </a:schemeClr>
                          </a:solidFill>
                        </a:rPr>
                        <a:t>9</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rgbClr val="92D05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1">
                              <a:lumMod val="75000"/>
                            </a:schemeClr>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rgbClr val="00B0F0"/>
                          </a:solidFill>
                        </a:rPr>
                        <a:t>7</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4">
                              <a:lumMod val="75000"/>
                            </a:schemeClr>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2640030"/>
                  </a:ext>
                </a:extLst>
              </a:tr>
              <a:tr h="321743">
                <a:tc>
                  <a:txBody>
                    <a:bodyPr/>
                    <a:lstStyle/>
                    <a:p>
                      <a:pPr algn="ctr"/>
                      <a:r>
                        <a:rPr lang="en-GB" sz="1400">
                          <a:solidFill>
                            <a:srgbClr val="7030A0"/>
                          </a:solidFill>
                        </a:rPr>
                        <a:t>8</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rgbClr val="00B05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14" name="Double Bracket 13">
            <a:extLst>
              <a:ext uri="{FF2B5EF4-FFF2-40B4-BE49-F238E27FC236}">
                <a16:creationId xmlns:a16="http://schemas.microsoft.com/office/drawing/2014/main" id="{8C15760B-7B46-47EB-836E-E427D6CB9BDF}"/>
              </a:ext>
            </a:extLst>
          </p:cNvPr>
          <p:cNvSpPr/>
          <p:nvPr/>
        </p:nvSpPr>
        <p:spPr>
          <a:xfrm>
            <a:off x="3642070" y="4299924"/>
            <a:ext cx="892472" cy="1608716"/>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pic>
        <p:nvPicPr>
          <p:cNvPr id="16" name="Picture 15">
            <a:extLst>
              <a:ext uri="{FF2B5EF4-FFF2-40B4-BE49-F238E27FC236}">
                <a16:creationId xmlns:a16="http://schemas.microsoft.com/office/drawing/2014/main" id="{1C9FF294-6239-4CF7-8B72-04BCCEC51DF4}"/>
              </a:ext>
            </a:extLst>
          </p:cNvPr>
          <p:cNvPicPr>
            <a:picLocks noChangeAspect="1"/>
          </p:cNvPicPr>
          <p:nvPr/>
        </p:nvPicPr>
        <p:blipFill rotWithShape="1">
          <a:blip r:embed="rId2"/>
          <a:srcRect l="373" t="62223" r="88048" b="7637"/>
          <a:stretch/>
        </p:blipFill>
        <p:spPr>
          <a:xfrm>
            <a:off x="4819222" y="2826129"/>
            <a:ext cx="4210536" cy="3082513"/>
          </a:xfrm>
          <a:prstGeom prst="rect">
            <a:avLst/>
          </a:prstGeom>
          <a:ln>
            <a:solidFill>
              <a:schemeClr val="accent1"/>
            </a:solidFill>
          </a:ln>
        </p:spPr>
      </p:pic>
      <p:sp>
        <p:nvSpPr>
          <p:cNvPr id="6" name="TextBox 5">
            <a:extLst>
              <a:ext uri="{FF2B5EF4-FFF2-40B4-BE49-F238E27FC236}">
                <a16:creationId xmlns:a16="http://schemas.microsoft.com/office/drawing/2014/main" id="{10CD987F-904A-D046-AD83-10A07ACB234E}"/>
              </a:ext>
            </a:extLst>
          </p:cNvPr>
          <p:cNvSpPr txBox="1"/>
          <p:nvPr/>
        </p:nvSpPr>
        <p:spPr>
          <a:xfrm>
            <a:off x="4819223" y="2366231"/>
            <a:ext cx="4210535" cy="369332"/>
          </a:xfrm>
          <a:prstGeom prst="rect">
            <a:avLst/>
          </a:prstGeom>
          <a:noFill/>
          <a:ln>
            <a:solidFill>
              <a:schemeClr val="accent1"/>
            </a:solidFill>
          </a:ln>
        </p:spPr>
        <p:txBody>
          <a:bodyPr wrap="square" rtlCol="0">
            <a:spAutoFit/>
          </a:bodyPr>
          <a:lstStyle/>
          <a:p>
            <a:r>
              <a:rPr lang="en-US" dirty="0"/>
              <a:t>In R</a:t>
            </a:r>
          </a:p>
        </p:txBody>
      </p:sp>
      <p:sp>
        <p:nvSpPr>
          <p:cNvPr id="18" name="Content Placeholder 2">
            <a:extLst>
              <a:ext uri="{FF2B5EF4-FFF2-40B4-BE49-F238E27FC236}">
                <a16:creationId xmlns:a16="http://schemas.microsoft.com/office/drawing/2014/main" id="{22CF83D7-E6E7-534D-BF77-10FFBB1572C6}"/>
              </a:ext>
            </a:extLst>
          </p:cNvPr>
          <p:cNvSpPr>
            <a:spLocks noGrp="1"/>
          </p:cNvSpPr>
          <p:nvPr>
            <p:ph idx="1"/>
          </p:nvPr>
        </p:nvSpPr>
        <p:spPr>
          <a:xfrm>
            <a:off x="840431" y="1471525"/>
            <a:ext cx="3780770" cy="2754611"/>
          </a:xfrm>
        </p:spPr>
        <p:txBody>
          <a:bodyPr/>
          <a:lstStyle/>
          <a:p>
            <a:r>
              <a:rPr lang="en-GB" dirty="0"/>
              <a:t>Matrix addition and subtraction are </a:t>
            </a:r>
            <a:r>
              <a:rPr lang="en-GB" b="1" i="1" dirty="0"/>
              <a:t>element-wise</a:t>
            </a:r>
            <a:r>
              <a:rPr lang="en-GB" i="1" dirty="0"/>
              <a:t> </a:t>
            </a:r>
            <a:r>
              <a:rPr lang="en-GB" dirty="0"/>
              <a:t>operations.</a:t>
            </a:r>
          </a:p>
          <a:p>
            <a:r>
              <a:rPr lang="en-GB" dirty="0"/>
              <a:t>Only matrices with the same dimensions can be added/subtracted</a:t>
            </a:r>
          </a:p>
        </p:txBody>
      </p:sp>
      <p:sp>
        <p:nvSpPr>
          <p:cNvPr id="19" name="TextBox 18">
            <a:extLst>
              <a:ext uri="{FF2B5EF4-FFF2-40B4-BE49-F238E27FC236}">
                <a16:creationId xmlns:a16="http://schemas.microsoft.com/office/drawing/2014/main" id="{19F22A10-D51C-254A-9F30-F520344FD3D5}"/>
              </a:ext>
            </a:extLst>
          </p:cNvPr>
          <p:cNvSpPr txBox="1"/>
          <p:nvPr/>
        </p:nvSpPr>
        <p:spPr>
          <a:xfrm>
            <a:off x="761387" y="6405912"/>
            <a:ext cx="4173707" cy="369332"/>
          </a:xfrm>
          <a:prstGeom prst="rect">
            <a:avLst/>
          </a:prstGeom>
          <a:noFill/>
        </p:spPr>
        <p:txBody>
          <a:bodyPr wrap="none" rtlCol="0">
            <a:spAutoFit/>
          </a:bodyPr>
          <a:lstStyle/>
          <a:p>
            <a:r>
              <a:rPr lang="en-US" i="1" dirty="0"/>
              <a:t>This works similar for subtractions</a:t>
            </a:r>
          </a:p>
        </p:txBody>
      </p:sp>
    </p:spTree>
    <p:extLst>
      <p:ext uri="{BB962C8B-B14F-4D97-AF65-F5344CB8AC3E}">
        <p14:creationId xmlns:p14="http://schemas.microsoft.com/office/powerpoint/2010/main" val="146242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70" name="Shape 770"/>
          <p:cNvSpPr txBox="1"/>
          <p:nvPr/>
        </p:nvSpPr>
        <p:spPr>
          <a:xfrm>
            <a:off x="3209831" y="39474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33693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0.75</a:t>
              </a:r>
              <a:endParaRPr sz="1800" dirty="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793" name="Shape 793"/>
          <p:cNvSpPr/>
          <p:nvPr/>
        </p:nvSpPr>
        <p:spPr>
          <a:xfrm>
            <a:off x="6546221"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3254655"/>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 name="TextBox 6">
            <a:extLst>
              <a:ext uri="{FF2B5EF4-FFF2-40B4-BE49-F238E27FC236}">
                <a16:creationId xmlns:a16="http://schemas.microsoft.com/office/drawing/2014/main" id="{C46B1234-C336-4CBD-84A6-3023458B569F}"/>
              </a:ext>
            </a:extLst>
          </p:cNvPr>
          <p:cNvSpPr txBox="1"/>
          <p:nvPr/>
        </p:nvSpPr>
        <p:spPr>
          <a:xfrm>
            <a:off x="7399046" y="2784053"/>
            <a:ext cx="343364" cy="369332"/>
          </a:xfrm>
          <a:prstGeom prst="rect">
            <a:avLst/>
          </a:prstGeom>
          <a:noFill/>
        </p:spPr>
        <p:txBody>
          <a:bodyPr wrap="none" rtlCol="0">
            <a:spAutoFit/>
          </a:bodyPr>
          <a:lstStyle/>
          <a:p>
            <a:r>
              <a:rPr lang="en-US"/>
              <a:t>B</a:t>
            </a:r>
          </a:p>
        </p:txBody>
      </p:sp>
      <p:grpSp>
        <p:nvGrpSpPr>
          <p:cNvPr id="40" name="Shape 771">
            <a:extLst>
              <a:ext uri="{FF2B5EF4-FFF2-40B4-BE49-F238E27FC236}">
                <a16:creationId xmlns:a16="http://schemas.microsoft.com/office/drawing/2014/main" id="{641303F5-025B-42E9-9124-A21A94A2251E}"/>
              </a:ext>
            </a:extLst>
          </p:cNvPr>
          <p:cNvGrpSpPr/>
          <p:nvPr/>
        </p:nvGrpSpPr>
        <p:grpSpPr>
          <a:xfrm>
            <a:off x="3801784" y="3369375"/>
            <a:ext cx="2235200" cy="1645800"/>
            <a:chOff x="4826000" y="3611334"/>
            <a:chExt cx="2235200" cy="1645800"/>
          </a:xfrm>
        </p:grpSpPr>
        <p:sp>
          <p:nvSpPr>
            <p:cNvPr id="41" name="Shape 772">
              <a:extLst>
                <a:ext uri="{FF2B5EF4-FFF2-40B4-BE49-F238E27FC236}">
                  <a16:creationId xmlns:a16="http://schemas.microsoft.com/office/drawing/2014/main" id="{C0F1E406-6A6B-44DA-9BB0-4442598B2F5C}"/>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 name="Shape 773">
              <a:extLst>
                <a:ext uri="{FF2B5EF4-FFF2-40B4-BE49-F238E27FC236}">
                  <a16:creationId xmlns:a16="http://schemas.microsoft.com/office/drawing/2014/main" id="{6E72F47B-36C0-4062-87C6-2AEF34911C3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3" name="Shape 774">
              <a:extLst>
                <a:ext uri="{FF2B5EF4-FFF2-40B4-BE49-F238E27FC236}">
                  <a16:creationId xmlns:a16="http://schemas.microsoft.com/office/drawing/2014/main" id="{108938AE-BF30-4A71-B4AB-78120703C44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0.75</a:t>
              </a:r>
              <a:endParaRPr sz="1800" dirty="0">
                <a:solidFill>
                  <a:schemeClr val="dk1"/>
                </a:solidFill>
                <a:latin typeface="Calibri"/>
                <a:ea typeface="Calibri"/>
                <a:cs typeface="Calibri"/>
                <a:sym typeface="Calibri"/>
              </a:endParaRPr>
            </a:p>
          </p:txBody>
        </p:sp>
        <p:sp>
          <p:nvSpPr>
            <p:cNvPr id="44" name="Shape 775">
              <a:extLst>
                <a:ext uri="{FF2B5EF4-FFF2-40B4-BE49-F238E27FC236}">
                  <a16:creationId xmlns:a16="http://schemas.microsoft.com/office/drawing/2014/main" id="{C5592D05-BB99-4961-95D7-F47F858472D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45" name="Shape 776">
              <a:extLst>
                <a:ext uri="{FF2B5EF4-FFF2-40B4-BE49-F238E27FC236}">
                  <a16:creationId xmlns:a16="http://schemas.microsoft.com/office/drawing/2014/main" id="{250563EC-B849-49E3-B6D8-59B36DADB363}"/>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48" name="Shape 777">
              <a:extLst>
                <a:ext uri="{FF2B5EF4-FFF2-40B4-BE49-F238E27FC236}">
                  <a16:creationId xmlns:a16="http://schemas.microsoft.com/office/drawing/2014/main" id="{AEA017B9-323B-42B3-917D-F5E0210D97BD}"/>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49" name="Shape 778">
              <a:extLst>
                <a:ext uri="{FF2B5EF4-FFF2-40B4-BE49-F238E27FC236}">
                  <a16:creationId xmlns:a16="http://schemas.microsoft.com/office/drawing/2014/main" id="{76055DB8-880B-4CF4-AA34-53C166551B1E}"/>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50" name="Shape 779">
              <a:extLst>
                <a:ext uri="{FF2B5EF4-FFF2-40B4-BE49-F238E27FC236}">
                  <a16:creationId xmlns:a16="http://schemas.microsoft.com/office/drawing/2014/main" id="{6C59B409-4471-4154-8278-A9A822D03B50}"/>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51" name="Shape 780">
              <a:extLst>
                <a:ext uri="{FF2B5EF4-FFF2-40B4-BE49-F238E27FC236}">
                  <a16:creationId xmlns:a16="http://schemas.microsoft.com/office/drawing/2014/main" id="{0089A642-2F2D-4EB3-B20C-44D9307CDC2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2" name="Shape 781">
              <a:extLst>
                <a:ext uri="{FF2B5EF4-FFF2-40B4-BE49-F238E27FC236}">
                  <a16:creationId xmlns:a16="http://schemas.microsoft.com/office/drawing/2014/main" id="{139F67DB-6D4D-44C9-80A2-5D82FCFB4076}"/>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3" name="Shape 782">
              <a:extLst>
                <a:ext uri="{FF2B5EF4-FFF2-40B4-BE49-F238E27FC236}">
                  <a16:creationId xmlns:a16="http://schemas.microsoft.com/office/drawing/2014/main" id="{770FB486-84AA-4265-9C58-198A8E5ACE72}"/>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54" name="Shape 793">
            <a:extLst>
              <a:ext uri="{FF2B5EF4-FFF2-40B4-BE49-F238E27FC236}">
                <a16:creationId xmlns:a16="http://schemas.microsoft.com/office/drawing/2014/main" id="{4F953FAB-2015-4FE7-AE7E-53021CE17F78}"/>
              </a:ext>
            </a:extLst>
          </p:cNvPr>
          <p:cNvSpPr/>
          <p:nvPr/>
        </p:nvSpPr>
        <p:spPr>
          <a:xfrm>
            <a:off x="3907874"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Shape 794">
            <a:extLst>
              <a:ext uri="{FF2B5EF4-FFF2-40B4-BE49-F238E27FC236}">
                <a16:creationId xmlns:a16="http://schemas.microsoft.com/office/drawing/2014/main" id="{6A943FE7-15FD-4FE6-91A5-B8D635D098FF}"/>
              </a:ext>
            </a:extLst>
          </p:cNvPr>
          <p:cNvSpPr/>
          <p:nvPr/>
        </p:nvSpPr>
        <p:spPr>
          <a:xfrm>
            <a:off x="4611506" y="3254655"/>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Shape 795">
            <a:extLst>
              <a:ext uri="{FF2B5EF4-FFF2-40B4-BE49-F238E27FC236}">
                <a16:creationId xmlns:a16="http://schemas.microsoft.com/office/drawing/2014/main" id="{54C65D16-3898-451E-A1DE-87E51020ACB0}"/>
              </a:ext>
            </a:extLst>
          </p:cNvPr>
          <p:cNvSpPr/>
          <p:nvPr/>
        </p:nvSpPr>
        <p:spPr>
          <a:xfrm>
            <a:off x="5298882"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Shape 772">
            <a:extLst>
              <a:ext uri="{FF2B5EF4-FFF2-40B4-BE49-F238E27FC236}">
                <a16:creationId xmlns:a16="http://schemas.microsoft.com/office/drawing/2014/main" id="{1E6DDA15-D595-420F-A77B-F08A449D6453}"/>
              </a:ext>
            </a:extLst>
          </p:cNvPr>
          <p:cNvSpPr/>
          <p:nvPr/>
        </p:nvSpPr>
        <p:spPr>
          <a:xfrm>
            <a:off x="798081" y="336937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9" name="Shape 773">
            <a:extLst>
              <a:ext uri="{FF2B5EF4-FFF2-40B4-BE49-F238E27FC236}">
                <a16:creationId xmlns:a16="http://schemas.microsoft.com/office/drawing/2014/main" id="{80D1AA2D-29A9-4192-A5E8-8076F8705BEE}"/>
              </a:ext>
            </a:extLst>
          </p:cNvPr>
          <p:cNvSpPr/>
          <p:nvPr/>
        </p:nvSpPr>
        <p:spPr>
          <a:xfrm flipH="1">
            <a:off x="2917781" y="336937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0" name="Shape 774">
            <a:extLst>
              <a:ext uri="{FF2B5EF4-FFF2-40B4-BE49-F238E27FC236}">
                <a16:creationId xmlns:a16="http://schemas.microsoft.com/office/drawing/2014/main" id="{AB929F30-2D44-46DD-8F01-9BCF4540C165}"/>
              </a:ext>
            </a:extLst>
          </p:cNvPr>
          <p:cNvSpPr txBox="1"/>
          <p:nvPr/>
        </p:nvSpPr>
        <p:spPr>
          <a:xfrm>
            <a:off x="913536" y="345719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1</a:t>
            </a:r>
            <a:r>
              <a:rPr lang="nl-NL" sz="1800" dirty="0">
                <a:solidFill>
                  <a:schemeClr val="dk1"/>
                </a:solidFill>
                <a:latin typeface="Calibri"/>
                <a:ea typeface="Calibri"/>
                <a:cs typeface="Calibri"/>
                <a:sym typeface="Calibri"/>
              </a:rPr>
              <a:t>.50</a:t>
            </a:r>
            <a:endParaRPr sz="1800" dirty="0">
              <a:solidFill>
                <a:schemeClr val="dk1"/>
              </a:solidFill>
              <a:latin typeface="Calibri"/>
              <a:ea typeface="Calibri"/>
              <a:cs typeface="Calibri"/>
              <a:sym typeface="Calibri"/>
            </a:endParaRPr>
          </a:p>
        </p:txBody>
      </p:sp>
      <p:sp>
        <p:nvSpPr>
          <p:cNvPr id="61" name="Shape 775">
            <a:extLst>
              <a:ext uri="{FF2B5EF4-FFF2-40B4-BE49-F238E27FC236}">
                <a16:creationId xmlns:a16="http://schemas.microsoft.com/office/drawing/2014/main" id="{14D599C2-782A-4D4E-84EB-182E68E2CEBC}"/>
              </a:ext>
            </a:extLst>
          </p:cNvPr>
          <p:cNvSpPr txBox="1"/>
          <p:nvPr/>
        </p:nvSpPr>
        <p:spPr>
          <a:xfrm>
            <a:off x="1596676" y="345719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0.40</a:t>
            </a:r>
            <a:endParaRPr sz="1800">
              <a:solidFill>
                <a:schemeClr val="dk1"/>
              </a:solidFill>
              <a:latin typeface="Calibri"/>
              <a:ea typeface="Calibri"/>
              <a:cs typeface="Calibri"/>
              <a:sym typeface="Calibri"/>
            </a:endParaRPr>
          </a:p>
        </p:txBody>
      </p:sp>
      <p:sp>
        <p:nvSpPr>
          <p:cNvPr id="62" name="Shape 776">
            <a:extLst>
              <a:ext uri="{FF2B5EF4-FFF2-40B4-BE49-F238E27FC236}">
                <a16:creationId xmlns:a16="http://schemas.microsoft.com/office/drawing/2014/main" id="{6E330860-46AA-42D8-B077-FE2200404CE7}"/>
              </a:ext>
            </a:extLst>
          </p:cNvPr>
          <p:cNvSpPr txBox="1"/>
          <p:nvPr/>
        </p:nvSpPr>
        <p:spPr>
          <a:xfrm>
            <a:off x="2284157" y="345719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a:t>
            </a:r>
            <a:endParaRPr sz="1800">
              <a:solidFill>
                <a:schemeClr val="dk1"/>
              </a:solidFill>
              <a:latin typeface="Calibri"/>
              <a:ea typeface="Calibri"/>
              <a:cs typeface="Calibri"/>
              <a:sym typeface="Calibri"/>
            </a:endParaRPr>
          </a:p>
        </p:txBody>
      </p:sp>
      <p:sp>
        <p:nvSpPr>
          <p:cNvPr id="63" name="Shape 777">
            <a:extLst>
              <a:ext uri="{FF2B5EF4-FFF2-40B4-BE49-F238E27FC236}">
                <a16:creationId xmlns:a16="http://schemas.microsoft.com/office/drawing/2014/main" id="{6A797739-FC92-458A-A0F0-D1AEA0ADEE80}"/>
              </a:ext>
            </a:extLst>
          </p:cNvPr>
          <p:cNvSpPr txBox="1"/>
          <p:nvPr/>
        </p:nvSpPr>
        <p:spPr>
          <a:xfrm>
            <a:off x="2284157" y="399567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0.3</a:t>
            </a:r>
            <a:endParaRPr sz="1800">
              <a:solidFill>
                <a:schemeClr val="dk1"/>
              </a:solidFill>
              <a:latin typeface="Calibri"/>
              <a:ea typeface="Calibri"/>
              <a:cs typeface="Calibri"/>
              <a:sym typeface="Calibri"/>
            </a:endParaRPr>
          </a:p>
        </p:txBody>
      </p:sp>
      <p:sp>
        <p:nvSpPr>
          <p:cNvPr id="64" name="Shape 778">
            <a:extLst>
              <a:ext uri="{FF2B5EF4-FFF2-40B4-BE49-F238E27FC236}">
                <a16:creationId xmlns:a16="http://schemas.microsoft.com/office/drawing/2014/main" id="{74E9B581-0B6D-42D9-8157-91686D340E2A}"/>
              </a:ext>
            </a:extLst>
          </p:cNvPr>
          <p:cNvSpPr txBox="1"/>
          <p:nvPr/>
        </p:nvSpPr>
        <p:spPr>
          <a:xfrm>
            <a:off x="1596676" y="399567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1</a:t>
            </a:r>
            <a:r>
              <a:rPr lang="nl-NL" sz="1800">
                <a:solidFill>
                  <a:schemeClr val="dk1"/>
                </a:solidFill>
                <a:latin typeface="Calibri"/>
                <a:ea typeface="Calibri"/>
                <a:cs typeface="Calibri"/>
                <a:sym typeface="Calibri"/>
              </a:rPr>
              <a:t>.70</a:t>
            </a:r>
            <a:endParaRPr sz="1800">
              <a:solidFill>
                <a:schemeClr val="dk1"/>
              </a:solidFill>
              <a:latin typeface="Calibri"/>
              <a:ea typeface="Calibri"/>
              <a:cs typeface="Calibri"/>
              <a:sym typeface="Calibri"/>
            </a:endParaRPr>
          </a:p>
        </p:txBody>
      </p:sp>
      <p:sp>
        <p:nvSpPr>
          <p:cNvPr id="65" name="Shape 779">
            <a:extLst>
              <a:ext uri="{FF2B5EF4-FFF2-40B4-BE49-F238E27FC236}">
                <a16:creationId xmlns:a16="http://schemas.microsoft.com/office/drawing/2014/main" id="{030544F3-02FC-4188-BED6-C20D305B4830}"/>
              </a:ext>
            </a:extLst>
          </p:cNvPr>
          <p:cNvSpPr txBox="1"/>
          <p:nvPr/>
        </p:nvSpPr>
        <p:spPr>
          <a:xfrm>
            <a:off x="2284157" y="453416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2.0</a:t>
            </a:r>
            <a:endParaRPr sz="1800">
              <a:solidFill>
                <a:schemeClr val="dk1"/>
              </a:solidFill>
              <a:latin typeface="Calibri"/>
              <a:ea typeface="Calibri"/>
              <a:cs typeface="Calibri"/>
              <a:sym typeface="Calibri"/>
            </a:endParaRPr>
          </a:p>
        </p:txBody>
      </p:sp>
      <p:sp>
        <p:nvSpPr>
          <p:cNvPr id="66" name="Shape 780">
            <a:extLst>
              <a:ext uri="{FF2B5EF4-FFF2-40B4-BE49-F238E27FC236}">
                <a16:creationId xmlns:a16="http://schemas.microsoft.com/office/drawing/2014/main" id="{48FBA6AD-FFE8-4427-B177-EC7AC67A1A6F}"/>
              </a:ext>
            </a:extLst>
          </p:cNvPr>
          <p:cNvSpPr txBox="1"/>
          <p:nvPr/>
        </p:nvSpPr>
        <p:spPr>
          <a:xfrm>
            <a:off x="913536" y="399567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7" name="Shape 781">
            <a:extLst>
              <a:ext uri="{FF2B5EF4-FFF2-40B4-BE49-F238E27FC236}">
                <a16:creationId xmlns:a16="http://schemas.microsoft.com/office/drawing/2014/main" id="{D7F3D920-91B1-4D7C-89B4-BF4158069B3B}"/>
              </a:ext>
            </a:extLst>
          </p:cNvPr>
          <p:cNvSpPr txBox="1"/>
          <p:nvPr/>
        </p:nvSpPr>
        <p:spPr>
          <a:xfrm>
            <a:off x="913536" y="453416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8" name="Shape 782">
            <a:extLst>
              <a:ext uri="{FF2B5EF4-FFF2-40B4-BE49-F238E27FC236}">
                <a16:creationId xmlns:a16="http://schemas.microsoft.com/office/drawing/2014/main" id="{4D680B3E-4808-47B1-A9AB-0716A06E9D9F}"/>
              </a:ext>
            </a:extLst>
          </p:cNvPr>
          <p:cNvSpPr txBox="1"/>
          <p:nvPr/>
        </p:nvSpPr>
        <p:spPr>
          <a:xfrm>
            <a:off x="1596676" y="453416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9" name="Shape 793">
            <a:extLst>
              <a:ext uri="{FF2B5EF4-FFF2-40B4-BE49-F238E27FC236}">
                <a16:creationId xmlns:a16="http://schemas.microsoft.com/office/drawing/2014/main" id="{DF2C425A-6383-4486-9B09-AB6038C9320A}"/>
              </a:ext>
            </a:extLst>
          </p:cNvPr>
          <p:cNvSpPr/>
          <p:nvPr/>
        </p:nvSpPr>
        <p:spPr>
          <a:xfrm>
            <a:off x="904171"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 name="Shape 794">
            <a:extLst>
              <a:ext uri="{FF2B5EF4-FFF2-40B4-BE49-F238E27FC236}">
                <a16:creationId xmlns:a16="http://schemas.microsoft.com/office/drawing/2014/main" id="{77E61FF7-5C88-49F1-BD69-1D78AB8D29DA}"/>
              </a:ext>
            </a:extLst>
          </p:cNvPr>
          <p:cNvSpPr/>
          <p:nvPr/>
        </p:nvSpPr>
        <p:spPr>
          <a:xfrm>
            <a:off x="1607803" y="3254655"/>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 name="Shape 795">
            <a:extLst>
              <a:ext uri="{FF2B5EF4-FFF2-40B4-BE49-F238E27FC236}">
                <a16:creationId xmlns:a16="http://schemas.microsoft.com/office/drawing/2014/main" id="{2F6537D4-209A-4979-8800-11FDEAA81764}"/>
              </a:ext>
            </a:extLst>
          </p:cNvPr>
          <p:cNvSpPr/>
          <p:nvPr/>
        </p:nvSpPr>
        <p:spPr>
          <a:xfrm>
            <a:off x="2295179"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 name="TextBox 3">
            <a:extLst>
              <a:ext uri="{FF2B5EF4-FFF2-40B4-BE49-F238E27FC236}">
                <a16:creationId xmlns:a16="http://schemas.microsoft.com/office/drawing/2014/main" id="{F9606F9E-E52A-49CA-8ADD-D3276DF4EBF6}"/>
              </a:ext>
            </a:extLst>
          </p:cNvPr>
          <p:cNvSpPr txBox="1"/>
          <p:nvPr/>
        </p:nvSpPr>
        <p:spPr>
          <a:xfrm>
            <a:off x="4759897" y="2784053"/>
            <a:ext cx="343364" cy="369332"/>
          </a:xfrm>
          <a:prstGeom prst="rect">
            <a:avLst/>
          </a:prstGeom>
          <a:noFill/>
        </p:spPr>
        <p:txBody>
          <a:bodyPr wrap="square" rtlCol="0">
            <a:spAutoFit/>
          </a:bodyPr>
          <a:lstStyle/>
          <a:p>
            <a:r>
              <a:rPr lang="en-US"/>
              <a:t>A</a:t>
            </a:r>
          </a:p>
        </p:txBody>
      </p:sp>
      <p:sp>
        <p:nvSpPr>
          <p:cNvPr id="5" name="TextBox 4">
            <a:extLst>
              <a:ext uri="{FF2B5EF4-FFF2-40B4-BE49-F238E27FC236}">
                <a16:creationId xmlns:a16="http://schemas.microsoft.com/office/drawing/2014/main" id="{367A1C34-1816-4CFD-94F9-E33AB5AD7F79}"/>
              </a:ext>
            </a:extLst>
          </p:cNvPr>
          <p:cNvSpPr txBox="1"/>
          <p:nvPr/>
        </p:nvSpPr>
        <p:spPr>
          <a:xfrm>
            <a:off x="1727174" y="2782525"/>
            <a:ext cx="444657" cy="369332"/>
          </a:xfrm>
          <a:prstGeom prst="rect">
            <a:avLst/>
          </a:prstGeom>
          <a:noFill/>
        </p:spPr>
        <p:txBody>
          <a:bodyPr wrap="square" rtlCol="0">
            <a:spAutoFit/>
          </a:bodyPr>
          <a:lstStyle/>
          <a:p>
            <a:r>
              <a:rPr lang="en-US"/>
              <a:t>C</a:t>
            </a:r>
          </a:p>
        </p:txBody>
      </p:sp>
      <p:sp>
        <p:nvSpPr>
          <p:cNvPr id="9" name="TextBox 8">
            <a:extLst>
              <a:ext uri="{FF2B5EF4-FFF2-40B4-BE49-F238E27FC236}">
                <a16:creationId xmlns:a16="http://schemas.microsoft.com/office/drawing/2014/main" id="{D5634431-E14C-4295-A0EA-CF4A6592CBD1}"/>
              </a:ext>
            </a:extLst>
          </p:cNvPr>
          <p:cNvSpPr txBox="1"/>
          <p:nvPr/>
        </p:nvSpPr>
        <p:spPr>
          <a:xfrm>
            <a:off x="6035903" y="3981989"/>
            <a:ext cx="343364" cy="369332"/>
          </a:xfrm>
          <a:prstGeom prst="rect">
            <a:avLst/>
          </a:prstGeom>
          <a:noFill/>
        </p:spPr>
        <p:txBody>
          <a:bodyPr wrap="square" rtlCol="0">
            <a:spAutoFit/>
          </a:bodyPr>
          <a:lstStyle/>
          <a:p>
            <a:r>
              <a:rPr lang="en-US"/>
              <a:t>+</a:t>
            </a:r>
          </a:p>
        </p:txBody>
      </p:sp>
      <p:sp>
        <p:nvSpPr>
          <p:cNvPr id="3" name="TextBox 2">
            <a:extLst>
              <a:ext uri="{FF2B5EF4-FFF2-40B4-BE49-F238E27FC236}">
                <a16:creationId xmlns:a16="http://schemas.microsoft.com/office/drawing/2014/main" id="{BBB0C5A3-20DB-5D44-8810-F7688BFBE816}"/>
              </a:ext>
            </a:extLst>
          </p:cNvPr>
          <p:cNvSpPr txBox="1"/>
          <p:nvPr/>
        </p:nvSpPr>
        <p:spPr>
          <a:xfrm>
            <a:off x="757871" y="6363366"/>
            <a:ext cx="4173707" cy="369332"/>
          </a:xfrm>
          <a:prstGeom prst="rect">
            <a:avLst/>
          </a:prstGeom>
          <a:noFill/>
        </p:spPr>
        <p:txBody>
          <a:bodyPr wrap="none" rtlCol="0">
            <a:spAutoFit/>
          </a:bodyPr>
          <a:lstStyle/>
          <a:p>
            <a:r>
              <a:rPr lang="en-US" i="1" dirty="0"/>
              <a:t>This works similar for subtractions</a:t>
            </a:r>
          </a:p>
        </p:txBody>
      </p:sp>
      <p:sp>
        <p:nvSpPr>
          <p:cNvPr id="6" name="TextBox 5">
            <a:extLst>
              <a:ext uri="{FF2B5EF4-FFF2-40B4-BE49-F238E27FC236}">
                <a16:creationId xmlns:a16="http://schemas.microsoft.com/office/drawing/2014/main" id="{6EF9C971-A9A8-9841-A1B7-0ED3BD20F427}"/>
              </a:ext>
            </a:extLst>
          </p:cNvPr>
          <p:cNvSpPr txBox="1"/>
          <p:nvPr/>
        </p:nvSpPr>
        <p:spPr>
          <a:xfrm>
            <a:off x="798081" y="5436322"/>
            <a:ext cx="2198038" cy="400110"/>
          </a:xfrm>
          <a:prstGeom prst="rect">
            <a:avLst/>
          </a:prstGeom>
          <a:noFill/>
        </p:spPr>
        <p:txBody>
          <a:bodyPr wrap="non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In R: </a:t>
            </a:r>
            <a:r>
              <a:rPr lang="en-US" sz="2000" dirty="0" err="1">
                <a:latin typeface="Consolas" panose="020B0609020204030204" pitchFamily="49" charset="0"/>
                <a:cs typeface="Consolas" panose="020B0609020204030204" pitchFamily="49" charset="0"/>
              </a:rPr>
              <a:t>m_A</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m_B</a:t>
            </a:r>
            <a:endParaRPr lang="en-US" sz="2000" dirty="0">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37DE1613-F25A-C04C-A5DD-D0FB36881A49}"/>
              </a:ext>
            </a:extLst>
          </p:cNvPr>
          <p:cNvSpPr txBox="1"/>
          <p:nvPr/>
        </p:nvSpPr>
        <p:spPr>
          <a:xfrm>
            <a:off x="4378382" y="1821462"/>
            <a:ext cx="1106393" cy="523220"/>
          </a:xfrm>
          <a:prstGeom prst="rect">
            <a:avLst/>
          </a:prstGeom>
          <a:noFill/>
        </p:spPr>
        <p:txBody>
          <a:bodyPr wrap="none" rtlCol="0">
            <a:spAutoFit/>
          </a:bodyPr>
          <a:lstStyle/>
          <a:p>
            <a:r>
              <a:rPr lang="en-US" sz="2800" dirty="0">
                <a:solidFill>
                  <a:schemeClr val="accent1"/>
                </a:solidFill>
              </a:rPr>
              <a:t>3 x </a:t>
            </a:r>
            <a:r>
              <a:rPr lang="en-US" sz="2800" dirty="0">
                <a:solidFill>
                  <a:schemeClr val="accent3"/>
                </a:solidFill>
              </a:rPr>
              <a:t>3</a:t>
            </a:r>
          </a:p>
        </p:txBody>
      </p:sp>
      <p:sp>
        <p:nvSpPr>
          <p:cNvPr id="57" name="TextBox 56">
            <a:extLst>
              <a:ext uri="{FF2B5EF4-FFF2-40B4-BE49-F238E27FC236}">
                <a16:creationId xmlns:a16="http://schemas.microsoft.com/office/drawing/2014/main" id="{FC14DBDA-E586-6F4D-B56C-D93FB95FCF37}"/>
              </a:ext>
            </a:extLst>
          </p:cNvPr>
          <p:cNvSpPr txBox="1"/>
          <p:nvPr/>
        </p:nvSpPr>
        <p:spPr>
          <a:xfrm>
            <a:off x="7016729" y="1809831"/>
            <a:ext cx="1106393" cy="523220"/>
          </a:xfrm>
          <a:prstGeom prst="rect">
            <a:avLst/>
          </a:prstGeom>
          <a:noFill/>
        </p:spPr>
        <p:txBody>
          <a:bodyPr wrap="none" rtlCol="0">
            <a:spAutoFit/>
          </a:bodyPr>
          <a:lstStyle/>
          <a:p>
            <a:r>
              <a:rPr lang="en-US" sz="2800" dirty="0">
                <a:solidFill>
                  <a:schemeClr val="accent3"/>
                </a:solidFill>
              </a:rPr>
              <a:t>3</a:t>
            </a:r>
            <a:r>
              <a:rPr lang="en-US" sz="2800" dirty="0">
                <a:solidFill>
                  <a:schemeClr val="accent1"/>
                </a:solidFill>
              </a:rPr>
              <a:t> x 3</a:t>
            </a:r>
          </a:p>
        </p:txBody>
      </p:sp>
      <p:sp>
        <p:nvSpPr>
          <p:cNvPr id="72" name="TextBox 71">
            <a:extLst>
              <a:ext uri="{FF2B5EF4-FFF2-40B4-BE49-F238E27FC236}">
                <a16:creationId xmlns:a16="http://schemas.microsoft.com/office/drawing/2014/main" id="{70E93B95-687E-7348-ADAD-ADF02BC61BD8}"/>
              </a:ext>
            </a:extLst>
          </p:cNvPr>
          <p:cNvSpPr txBox="1"/>
          <p:nvPr/>
        </p:nvSpPr>
        <p:spPr>
          <a:xfrm>
            <a:off x="4378382" y="1258536"/>
            <a:ext cx="1228221" cy="523220"/>
          </a:xfrm>
          <a:prstGeom prst="rect">
            <a:avLst/>
          </a:prstGeom>
          <a:noFill/>
        </p:spPr>
        <p:txBody>
          <a:bodyPr wrap="none" rtlCol="0">
            <a:spAutoFit/>
          </a:bodyPr>
          <a:lstStyle/>
          <a:p>
            <a:r>
              <a:rPr lang="en-US" sz="2800" dirty="0">
                <a:solidFill>
                  <a:schemeClr val="accent1"/>
                </a:solidFill>
              </a:rPr>
              <a:t>n x </a:t>
            </a:r>
            <a:r>
              <a:rPr lang="en-US" sz="2800" dirty="0">
                <a:solidFill>
                  <a:schemeClr val="accent3"/>
                </a:solidFill>
              </a:rPr>
              <a:t>m</a:t>
            </a:r>
          </a:p>
        </p:txBody>
      </p:sp>
      <p:sp>
        <p:nvSpPr>
          <p:cNvPr id="73" name="TextBox 72">
            <a:extLst>
              <a:ext uri="{FF2B5EF4-FFF2-40B4-BE49-F238E27FC236}">
                <a16:creationId xmlns:a16="http://schemas.microsoft.com/office/drawing/2014/main" id="{1A93E838-7AA6-0F41-9A00-6360C7D48C99}"/>
              </a:ext>
            </a:extLst>
          </p:cNvPr>
          <p:cNvSpPr txBox="1"/>
          <p:nvPr/>
        </p:nvSpPr>
        <p:spPr>
          <a:xfrm>
            <a:off x="6955814" y="1238754"/>
            <a:ext cx="1225015" cy="523220"/>
          </a:xfrm>
          <a:prstGeom prst="rect">
            <a:avLst/>
          </a:prstGeom>
          <a:noFill/>
        </p:spPr>
        <p:txBody>
          <a:bodyPr wrap="none" rtlCol="0">
            <a:spAutoFit/>
          </a:bodyPr>
          <a:lstStyle/>
          <a:p>
            <a:r>
              <a:rPr lang="en-US" sz="2800" dirty="0">
                <a:solidFill>
                  <a:schemeClr val="accent3"/>
                </a:solidFill>
              </a:rPr>
              <a:t>m</a:t>
            </a:r>
            <a:r>
              <a:rPr lang="en-US" sz="2800" dirty="0">
                <a:solidFill>
                  <a:schemeClr val="accent1"/>
                </a:solidFill>
              </a:rPr>
              <a:t> x p</a:t>
            </a:r>
          </a:p>
        </p:txBody>
      </p:sp>
      <p:sp>
        <p:nvSpPr>
          <p:cNvPr id="74" name="Oval 73">
            <a:extLst>
              <a:ext uri="{FF2B5EF4-FFF2-40B4-BE49-F238E27FC236}">
                <a16:creationId xmlns:a16="http://schemas.microsoft.com/office/drawing/2014/main" id="{937C3422-628E-FA44-AB3C-BB4EAD37FEE0}"/>
              </a:ext>
            </a:extLst>
          </p:cNvPr>
          <p:cNvSpPr/>
          <p:nvPr/>
        </p:nvSpPr>
        <p:spPr>
          <a:xfrm>
            <a:off x="3931355" y="3307273"/>
            <a:ext cx="615403" cy="56841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5" name="Oval 74">
            <a:extLst>
              <a:ext uri="{FF2B5EF4-FFF2-40B4-BE49-F238E27FC236}">
                <a16:creationId xmlns:a16="http://schemas.microsoft.com/office/drawing/2014/main" id="{701E5972-888A-8F4D-BA30-2D52AD4C92BE}"/>
              </a:ext>
            </a:extLst>
          </p:cNvPr>
          <p:cNvSpPr/>
          <p:nvPr/>
        </p:nvSpPr>
        <p:spPr>
          <a:xfrm>
            <a:off x="6591301" y="3342675"/>
            <a:ext cx="615403" cy="56841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6" name="Oval 75">
            <a:extLst>
              <a:ext uri="{FF2B5EF4-FFF2-40B4-BE49-F238E27FC236}">
                <a16:creationId xmlns:a16="http://schemas.microsoft.com/office/drawing/2014/main" id="{28D03DD6-3E24-9A42-A45F-F2ACE50E9043}"/>
              </a:ext>
            </a:extLst>
          </p:cNvPr>
          <p:cNvSpPr/>
          <p:nvPr/>
        </p:nvSpPr>
        <p:spPr>
          <a:xfrm>
            <a:off x="933813" y="3309863"/>
            <a:ext cx="615403" cy="56841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7" name="Oval 76">
            <a:extLst>
              <a:ext uri="{FF2B5EF4-FFF2-40B4-BE49-F238E27FC236}">
                <a16:creationId xmlns:a16="http://schemas.microsoft.com/office/drawing/2014/main" id="{01B9FC50-B7C2-1A47-AC5C-9FC9E16C98F0}"/>
              </a:ext>
            </a:extLst>
          </p:cNvPr>
          <p:cNvSpPr/>
          <p:nvPr/>
        </p:nvSpPr>
        <p:spPr>
          <a:xfrm>
            <a:off x="3949151" y="3868901"/>
            <a:ext cx="615403" cy="5684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8" name="Oval 77">
            <a:extLst>
              <a:ext uri="{FF2B5EF4-FFF2-40B4-BE49-F238E27FC236}">
                <a16:creationId xmlns:a16="http://schemas.microsoft.com/office/drawing/2014/main" id="{6EFB661A-45B7-2040-9555-FEEBA948311F}"/>
              </a:ext>
            </a:extLst>
          </p:cNvPr>
          <p:cNvSpPr/>
          <p:nvPr/>
        </p:nvSpPr>
        <p:spPr>
          <a:xfrm>
            <a:off x="6585716" y="3875685"/>
            <a:ext cx="615403" cy="5684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9" name="Oval 78">
            <a:extLst>
              <a:ext uri="{FF2B5EF4-FFF2-40B4-BE49-F238E27FC236}">
                <a16:creationId xmlns:a16="http://schemas.microsoft.com/office/drawing/2014/main" id="{34CDAA94-6E2F-9E45-A5B5-EE92830C6A89}"/>
              </a:ext>
            </a:extLst>
          </p:cNvPr>
          <p:cNvSpPr/>
          <p:nvPr/>
        </p:nvSpPr>
        <p:spPr>
          <a:xfrm>
            <a:off x="937057" y="3856115"/>
            <a:ext cx="615403" cy="5684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80" name="Oval 79">
            <a:extLst>
              <a:ext uri="{FF2B5EF4-FFF2-40B4-BE49-F238E27FC236}">
                <a16:creationId xmlns:a16="http://schemas.microsoft.com/office/drawing/2014/main" id="{DEBF90E4-3E7B-B14C-B4A4-EFB99ABF7777}"/>
              </a:ext>
            </a:extLst>
          </p:cNvPr>
          <p:cNvSpPr/>
          <p:nvPr/>
        </p:nvSpPr>
        <p:spPr>
          <a:xfrm>
            <a:off x="3952927" y="4394598"/>
            <a:ext cx="615403" cy="5684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81" name="Oval 80">
            <a:extLst>
              <a:ext uri="{FF2B5EF4-FFF2-40B4-BE49-F238E27FC236}">
                <a16:creationId xmlns:a16="http://schemas.microsoft.com/office/drawing/2014/main" id="{C3380CB9-CC88-CF42-9CE3-8CBB003F29E2}"/>
              </a:ext>
            </a:extLst>
          </p:cNvPr>
          <p:cNvSpPr/>
          <p:nvPr/>
        </p:nvSpPr>
        <p:spPr>
          <a:xfrm>
            <a:off x="6574617" y="4470085"/>
            <a:ext cx="615403" cy="5684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82" name="Oval 81">
            <a:extLst>
              <a:ext uri="{FF2B5EF4-FFF2-40B4-BE49-F238E27FC236}">
                <a16:creationId xmlns:a16="http://schemas.microsoft.com/office/drawing/2014/main" id="{A63EC04D-B523-784A-A35A-7A0CCA9C52A0}"/>
              </a:ext>
            </a:extLst>
          </p:cNvPr>
          <p:cNvSpPr/>
          <p:nvPr/>
        </p:nvSpPr>
        <p:spPr>
          <a:xfrm>
            <a:off x="926188" y="4393166"/>
            <a:ext cx="615403" cy="5684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84" name="Title 1">
            <a:extLst>
              <a:ext uri="{FF2B5EF4-FFF2-40B4-BE49-F238E27FC236}">
                <a16:creationId xmlns:a16="http://schemas.microsoft.com/office/drawing/2014/main" id="{01F129F5-1204-0547-9D6C-009E06895CB7}"/>
              </a:ext>
            </a:extLst>
          </p:cNvPr>
          <p:cNvSpPr>
            <a:spLocks noGrp="1"/>
          </p:cNvSpPr>
          <p:nvPr>
            <p:ph type="title"/>
          </p:nvPr>
        </p:nvSpPr>
        <p:spPr>
          <a:xfrm>
            <a:off x="840431" y="274638"/>
            <a:ext cx="8189327" cy="1143000"/>
          </a:xfrm>
        </p:spPr>
        <p:txBody>
          <a:bodyPr/>
          <a:lstStyle/>
          <a:p>
            <a:r>
              <a:rPr lang="en-GB" sz="3600" dirty="0"/>
              <a:t>Matrix Addition and Subtraction (2)</a:t>
            </a:r>
          </a:p>
        </p:txBody>
      </p:sp>
    </p:spTree>
    <p:extLst>
      <p:ext uri="{BB962C8B-B14F-4D97-AF65-F5344CB8AC3E}">
        <p14:creationId xmlns:p14="http://schemas.microsoft.com/office/powerpoint/2010/main" val="406224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4"/>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7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78"/>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7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7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8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81"/>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8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94"/>
                                        </p:tgtEl>
                                        <p:attrNameLst>
                                          <p:attrName>style.visibility</p:attrName>
                                        </p:attrNameLst>
                                      </p:cBhvr>
                                      <p:to>
                                        <p:strVal val="visible"/>
                                      </p:to>
                                    </p:set>
                                  </p:childTnLst>
                                </p:cTn>
                              </p:par>
                              <p:par>
                                <p:cTn id="91" presetID="10" presetClass="entr" presetSubtype="0" fill="hold" grpId="0" nodeType="with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fade">
                                      <p:cBhvr>
                                        <p:cTn id="93" dur="500"/>
                                        <p:tgtEl>
                                          <p:spTgt spid="6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fade">
                                      <p:cBhvr>
                                        <p:cTn id="99" dur="500"/>
                                        <p:tgtEl>
                                          <p:spTgt spid="68"/>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71"/>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6"/>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95"/>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6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63"/>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65"/>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6"/>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 grpId="0" animBg="1"/>
      <p:bldP spid="794" grpId="0" animBg="1"/>
      <p:bldP spid="795" grpId="0" animBg="1"/>
      <p:bldP spid="54" grpId="0" animBg="1"/>
      <p:bldP spid="55" grpId="0" animBg="1"/>
      <p:bldP spid="56" grpId="0" animBg="1"/>
      <p:bldP spid="58" grpId="0" animBg="1"/>
      <p:bldP spid="59" grpId="0" animBg="1"/>
      <p:bldP spid="60" grpId="0"/>
      <p:bldP spid="61" grpId="0"/>
      <p:bldP spid="62" grpId="0"/>
      <p:bldP spid="63" grpId="0"/>
      <p:bldP spid="64" grpId="0"/>
      <p:bldP spid="65" grpId="0"/>
      <p:bldP spid="66" grpId="0"/>
      <p:bldP spid="67" grpId="0"/>
      <p:bldP spid="68" grpId="0"/>
      <p:bldP spid="69" grpId="0" animBg="1"/>
      <p:bldP spid="70" grpId="0" animBg="1"/>
      <p:bldP spid="71" grpId="0" animBg="1"/>
      <p:bldP spid="5" grpId="0"/>
      <p:bldP spid="3" grpId="0"/>
      <p:bldP spid="6" grpId="0"/>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96057-7D67-45C8-B9E7-078D1A0ABD34}"/>
              </a:ext>
            </a:extLst>
          </p:cNvPr>
          <p:cNvSpPr>
            <a:spLocks noGrp="1"/>
          </p:cNvSpPr>
          <p:nvPr>
            <p:ph type="title"/>
          </p:nvPr>
        </p:nvSpPr>
        <p:spPr/>
        <p:txBody>
          <a:bodyPr/>
          <a:lstStyle/>
          <a:p>
            <a:r>
              <a:rPr lang="en-GB" dirty="0"/>
              <a:t>Matrix Multiplication</a:t>
            </a:r>
          </a:p>
        </p:txBody>
      </p:sp>
      <p:graphicFrame>
        <p:nvGraphicFramePr>
          <p:cNvPr id="4" name="Table 4">
            <a:extLst>
              <a:ext uri="{FF2B5EF4-FFF2-40B4-BE49-F238E27FC236}">
                <a16:creationId xmlns:a16="http://schemas.microsoft.com/office/drawing/2014/main" id="{FCE86765-FB92-4A4C-8378-462B1F9ED268}"/>
              </a:ext>
            </a:extLst>
          </p:cNvPr>
          <p:cNvGraphicFramePr>
            <a:graphicFrameLocks noGrp="1"/>
          </p:cNvGraphicFramePr>
          <p:nvPr>
            <p:ph idx="1"/>
          </p:nvPr>
        </p:nvGraphicFramePr>
        <p:xfrm>
          <a:off x="2683230" y="2748912"/>
          <a:ext cx="1784944" cy="1286972"/>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gridCol w="446236">
                  <a:extLst>
                    <a:ext uri="{9D8B030D-6E8A-4147-A177-3AD203B41FA5}">
                      <a16:colId xmlns:a16="http://schemas.microsoft.com/office/drawing/2014/main" val="937334679"/>
                    </a:ext>
                  </a:extLst>
                </a:gridCol>
                <a:gridCol w="446236">
                  <a:extLst>
                    <a:ext uri="{9D8B030D-6E8A-4147-A177-3AD203B41FA5}">
                      <a16:colId xmlns:a16="http://schemas.microsoft.com/office/drawing/2014/main" val="3575005880"/>
                    </a:ext>
                  </a:extLst>
                </a:gridCol>
              </a:tblGrid>
              <a:tr h="321743">
                <a:tc>
                  <a:txBody>
                    <a:bodyPr/>
                    <a:lstStyle/>
                    <a:p>
                      <a:pPr algn="ctr"/>
                      <a:r>
                        <a:rPr lang="en-GB" sz="1400" b="0">
                          <a:solidFill>
                            <a:sysClr val="windowText" lastClr="000000"/>
                          </a:solidFill>
                        </a:rPr>
                        <a:t>8</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dirty="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dirty="0">
                          <a:solidFill>
                            <a:sysClr val="windowText" lastClr="000000"/>
                          </a:solidFill>
                        </a:rPr>
                        <a:t>-2</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7</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5" name="Double Bracket 4">
            <a:extLst>
              <a:ext uri="{FF2B5EF4-FFF2-40B4-BE49-F238E27FC236}">
                <a16:creationId xmlns:a16="http://schemas.microsoft.com/office/drawing/2014/main" id="{3A9F2778-BF3E-46BF-9BFC-C6DC64216E3B}"/>
              </a:ext>
            </a:extLst>
          </p:cNvPr>
          <p:cNvSpPr/>
          <p:nvPr/>
        </p:nvSpPr>
        <p:spPr>
          <a:xfrm>
            <a:off x="2683228" y="2748912"/>
            <a:ext cx="1784943" cy="1286973"/>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6" name="TextBox 5">
            <a:extLst>
              <a:ext uri="{FF2B5EF4-FFF2-40B4-BE49-F238E27FC236}">
                <a16:creationId xmlns:a16="http://schemas.microsoft.com/office/drawing/2014/main" id="{676CACDC-E2E2-4937-ADC0-C579576F2397}"/>
              </a:ext>
            </a:extLst>
          </p:cNvPr>
          <p:cNvSpPr txBox="1"/>
          <p:nvPr/>
        </p:nvSpPr>
        <p:spPr>
          <a:xfrm>
            <a:off x="946874" y="1814559"/>
            <a:ext cx="7513558" cy="646331"/>
          </a:xfrm>
          <a:prstGeom prst="rect">
            <a:avLst/>
          </a:prstGeom>
          <a:noFill/>
        </p:spPr>
        <p:txBody>
          <a:bodyPr wrap="square" rtlCol="0">
            <a:spAutoFit/>
          </a:bodyPr>
          <a:lstStyle/>
          <a:p>
            <a:r>
              <a:rPr lang="en-GB" b="1" dirty="0"/>
              <a:t>Multiple a matrix by a number</a:t>
            </a:r>
          </a:p>
          <a:p>
            <a:r>
              <a:rPr lang="en-GB" dirty="0"/>
              <a:t>Each element in the matrix  multiplied with that number </a:t>
            </a:r>
            <a:r>
              <a:rPr lang="en-GB" b="1" dirty="0"/>
              <a:t> </a:t>
            </a:r>
          </a:p>
        </p:txBody>
      </p:sp>
      <p:sp>
        <p:nvSpPr>
          <p:cNvPr id="7" name="TextBox 6">
            <a:extLst>
              <a:ext uri="{FF2B5EF4-FFF2-40B4-BE49-F238E27FC236}">
                <a16:creationId xmlns:a16="http://schemas.microsoft.com/office/drawing/2014/main" id="{5D79A707-4447-4A6F-B0D1-A12E92E718DD}"/>
              </a:ext>
            </a:extLst>
          </p:cNvPr>
          <p:cNvSpPr txBox="1"/>
          <p:nvPr/>
        </p:nvSpPr>
        <p:spPr>
          <a:xfrm>
            <a:off x="1899504" y="3087414"/>
            <a:ext cx="671979" cy="461665"/>
          </a:xfrm>
          <a:prstGeom prst="rect">
            <a:avLst/>
          </a:prstGeom>
          <a:noFill/>
        </p:spPr>
        <p:txBody>
          <a:bodyPr wrap="none" rtlCol="0">
            <a:spAutoFit/>
          </a:bodyPr>
          <a:lstStyle/>
          <a:p>
            <a:r>
              <a:rPr lang="en-GB" sz="2400" dirty="0"/>
              <a:t>2 x</a:t>
            </a:r>
          </a:p>
        </p:txBody>
      </p:sp>
      <p:graphicFrame>
        <p:nvGraphicFramePr>
          <p:cNvPr id="8" name="Table 4">
            <a:extLst>
              <a:ext uri="{FF2B5EF4-FFF2-40B4-BE49-F238E27FC236}">
                <a16:creationId xmlns:a16="http://schemas.microsoft.com/office/drawing/2014/main" id="{80FD4E9F-E7A5-49B0-8B67-37891FEB87CE}"/>
              </a:ext>
            </a:extLst>
          </p:cNvPr>
          <p:cNvGraphicFramePr>
            <a:graphicFrameLocks/>
          </p:cNvGraphicFramePr>
          <p:nvPr/>
        </p:nvGraphicFramePr>
        <p:xfrm>
          <a:off x="5005243" y="2748912"/>
          <a:ext cx="1784944" cy="1286972"/>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gridCol w="446236">
                  <a:extLst>
                    <a:ext uri="{9D8B030D-6E8A-4147-A177-3AD203B41FA5}">
                      <a16:colId xmlns:a16="http://schemas.microsoft.com/office/drawing/2014/main" val="937334679"/>
                    </a:ext>
                  </a:extLst>
                </a:gridCol>
                <a:gridCol w="446236">
                  <a:extLst>
                    <a:ext uri="{9D8B030D-6E8A-4147-A177-3AD203B41FA5}">
                      <a16:colId xmlns:a16="http://schemas.microsoft.com/office/drawing/2014/main" val="3575005880"/>
                    </a:ext>
                  </a:extLst>
                </a:gridCol>
              </a:tblGrid>
              <a:tr h="321743">
                <a:tc>
                  <a:txBody>
                    <a:bodyPr/>
                    <a:lstStyle/>
                    <a:p>
                      <a:pPr algn="ctr"/>
                      <a:r>
                        <a:rPr lang="en-GB" sz="1400" b="0">
                          <a:solidFill>
                            <a:sysClr val="windowText" lastClr="000000"/>
                          </a:solidFill>
                        </a:rPr>
                        <a:t>16</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4</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4</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ysClr val="windowText" lastClr="000000"/>
                          </a:solidFill>
                        </a:rPr>
                        <a:t>-4</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10</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6</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-10</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ysClr val="windowText" lastClr="000000"/>
                          </a:solidFill>
                        </a:rPr>
                        <a:t>10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-6</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ysClr val="windowText" lastClr="000000"/>
                          </a:solidFill>
                        </a:rPr>
                        <a:t>6</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9" name="Double Bracket 8">
            <a:extLst>
              <a:ext uri="{FF2B5EF4-FFF2-40B4-BE49-F238E27FC236}">
                <a16:creationId xmlns:a16="http://schemas.microsoft.com/office/drawing/2014/main" id="{0B7A9B36-CA41-4B0A-8CF0-C0D6A90F8CA4}"/>
              </a:ext>
            </a:extLst>
          </p:cNvPr>
          <p:cNvSpPr/>
          <p:nvPr/>
        </p:nvSpPr>
        <p:spPr>
          <a:xfrm>
            <a:off x="5005241" y="2748912"/>
            <a:ext cx="1784943" cy="1286973"/>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10" name="TextBox 9">
            <a:extLst>
              <a:ext uri="{FF2B5EF4-FFF2-40B4-BE49-F238E27FC236}">
                <a16:creationId xmlns:a16="http://schemas.microsoft.com/office/drawing/2014/main" id="{0E58D411-8509-4C40-BFA6-8BC96CA8989D}"/>
              </a:ext>
            </a:extLst>
          </p:cNvPr>
          <p:cNvSpPr txBox="1"/>
          <p:nvPr/>
        </p:nvSpPr>
        <p:spPr>
          <a:xfrm>
            <a:off x="4579919" y="3168206"/>
            <a:ext cx="325730" cy="300082"/>
          </a:xfrm>
          <a:prstGeom prst="rect">
            <a:avLst/>
          </a:prstGeom>
          <a:noFill/>
        </p:spPr>
        <p:txBody>
          <a:bodyPr wrap="none" rtlCol="0">
            <a:spAutoFit/>
          </a:bodyPr>
          <a:lstStyle/>
          <a:p>
            <a:r>
              <a:rPr lang="en-GB" sz="1350" dirty="0"/>
              <a:t>=</a:t>
            </a:r>
          </a:p>
        </p:txBody>
      </p:sp>
      <p:sp>
        <p:nvSpPr>
          <p:cNvPr id="14" name="Rectangle 3">
            <a:extLst>
              <a:ext uri="{FF2B5EF4-FFF2-40B4-BE49-F238E27FC236}">
                <a16:creationId xmlns:a16="http://schemas.microsoft.com/office/drawing/2014/main" id="{F9B09B89-505D-4D10-8539-04605B3F2880}"/>
              </a:ext>
            </a:extLst>
          </p:cNvPr>
          <p:cNvSpPr>
            <a:spLocks noChangeArrowheads="1"/>
          </p:cNvSpPr>
          <p:nvPr/>
        </p:nvSpPr>
        <p:spPr bwMode="auto">
          <a:xfrm>
            <a:off x="946875" y="4858826"/>
            <a:ext cx="3610838" cy="893862"/>
          </a:xfrm>
          <a:prstGeom prst="round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&lt;- matrix(1:10, </a:t>
            </a:r>
            <a:r>
              <a:rPr lang="en-US" altLang="en-US" sz="1050" dirty="0" err="1">
                <a:solidFill>
                  <a:srgbClr val="0000FF"/>
                </a:solidFill>
                <a:latin typeface="Lucida Console" panose="020B0609040504020204" pitchFamily="49" charset="0"/>
              </a:rPr>
              <a:t>nrow</a:t>
            </a:r>
            <a:r>
              <a:rPr lang="en-US" altLang="en-US" sz="1050" dirty="0">
                <a:solidFill>
                  <a:srgbClr val="0000FF"/>
                </a:solidFill>
                <a:latin typeface="Lucida Console" panose="020B0609040504020204" pitchFamily="49" charset="0"/>
              </a:rPr>
              <a:t> = 2,ncol = 5) </a:t>
            </a:r>
          </a:p>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a:t>
            </a: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3</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5</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7</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9</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6</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8</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10</a:t>
            </a:r>
          </a:p>
        </p:txBody>
      </p:sp>
      <p:sp>
        <p:nvSpPr>
          <p:cNvPr id="16" name="Arrow: Right 15">
            <a:extLst>
              <a:ext uri="{FF2B5EF4-FFF2-40B4-BE49-F238E27FC236}">
                <a16:creationId xmlns:a16="http://schemas.microsoft.com/office/drawing/2014/main" id="{C7E6A253-EC03-4EDF-B081-7998C563059F}"/>
              </a:ext>
            </a:extLst>
          </p:cNvPr>
          <p:cNvSpPr/>
          <p:nvPr/>
        </p:nvSpPr>
        <p:spPr>
          <a:xfrm>
            <a:off x="4766436" y="5165927"/>
            <a:ext cx="568472" cy="22586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7" name="Rectangle 3">
            <a:extLst>
              <a:ext uri="{FF2B5EF4-FFF2-40B4-BE49-F238E27FC236}">
                <a16:creationId xmlns:a16="http://schemas.microsoft.com/office/drawing/2014/main" id="{62097DD7-341B-4251-B4D5-CA9CB281F273}"/>
              </a:ext>
            </a:extLst>
          </p:cNvPr>
          <p:cNvSpPr>
            <a:spLocks noChangeArrowheads="1"/>
          </p:cNvSpPr>
          <p:nvPr/>
        </p:nvSpPr>
        <p:spPr bwMode="auto">
          <a:xfrm>
            <a:off x="5543630" y="4951638"/>
            <a:ext cx="3280055" cy="715089"/>
          </a:xfrm>
          <a:prstGeom prst="round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2 *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a:t>
            </a: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6</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10</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14</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18</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8</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12</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16</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20</a:t>
            </a:r>
          </a:p>
        </p:txBody>
      </p:sp>
      <p:sp>
        <p:nvSpPr>
          <p:cNvPr id="13" name="TextBox 12">
            <a:extLst>
              <a:ext uri="{FF2B5EF4-FFF2-40B4-BE49-F238E27FC236}">
                <a16:creationId xmlns:a16="http://schemas.microsoft.com/office/drawing/2014/main" id="{8605B395-2AC9-8E4B-A633-C978229B6BC1}"/>
              </a:ext>
            </a:extLst>
          </p:cNvPr>
          <p:cNvSpPr txBox="1"/>
          <p:nvPr/>
        </p:nvSpPr>
        <p:spPr>
          <a:xfrm>
            <a:off x="946875" y="4425511"/>
            <a:ext cx="4210535" cy="369332"/>
          </a:xfrm>
          <a:prstGeom prst="rect">
            <a:avLst/>
          </a:prstGeom>
          <a:noFill/>
          <a:ln>
            <a:solidFill>
              <a:schemeClr val="accent1"/>
            </a:solidFill>
          </a:ln>
        </p:spPr>
        <p:txBody>
          <a:bodyPr wrap="square" rtlCol="0">
            <a:spAutoFit/>
          </a:bodyPr>
          <a:lstStyle/>
          <a:p>
            <a:r>
              <a:rPr lang="en-US" dirty="0"/>
              <a:t>In R</a:t>
            </a:r>
          </a:p>
        </p:txBody>
      </p:sp>
    </p:spTree>
    <p:extLst>
      <p:ext uri="{BB962C8B-B14F-4D97-AF65-F5344CB8AC3E}">
        <p14:creationId xmlns:p14="http://schemas.microsoft.com/office/powerpoint/2010/main" val="101198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70" name="Shape 770"/>
          <p:cNvSpPr txBox="1"/>
          <p:nvPr/>
        </p:nvSpPr>
        <p:spPr>
          <a:xfrm>
            <a:off x="3209831" y="320275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262465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793" name="Shape 793"/>
          <p:cNvSpPr/>
          <p:nvPr/>
        </p:nvSpPr>
        <p:spPr>
          <a:xfrm>
            <a:off x="6546221"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250993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Title 1">
            <a:extLst>
              <a:ext uri="{FF2B5EF4-FFF2-40B4-BE49-F238E27FC236}">
                <a16:creationId xmlns:a16="http://schemas.microsoft.com/office/drawing/2014/main" id="{0F99415C-4C69-4482-8257-F65379CAA0A3}"/>
              </a:ext>
            </a:extLst>
          </p:cNvPr>
          <p:cNvSpPr>
            <a:spLocks noGrp="1"/>
          </p:cNvSpPr>
          <p:nvPr>
            <p:ph type="title"/>
          </p:nvPr>
        </p:nvSpPr>
        <p:spPr>
          <a:xfrm>
            <a:off x="653682" y="1268761"/>
            <a:ext cx="8490318" cy="1143000"/>
          </a:xfrm>
        </p:spPr>
        <p:txBody>
          <a:bodyPr/>
          <a:lstStyle/>
          <a:p>
            <a:pPr algn="ctr"/>
            <a:r>
              <a:rPr lang="en-US" sz="3200" dirty="0"/>
              <a:t>Matrix Element-wise Multiplication</a:t>
            </a:r>
          </a:p>
        </p:txBody>
      </p:sp>
      <p:sp>
        <p:nvSpPr>
          <p:cNvPr id="7" name="TextBox 6">
            <a:extLst>
              <a:ext uri="{FF2B5EF4-FFF2-40B4-BE49-F238E27FC236}">
                <a16:creationId xmlns:a16="http://schemas.microsoft.com/office/drawing/2014/main" id="{C46B1234-C336-4CBD-84A6-3023458B569F}"/>
              </a:ext>
            </a:extLst>
          </p:cNvPr>
          <p:cNvSpPr txBox="1"/>
          <p:nvPr/>
        </p:nvSpPr>
        <p:spPr>
          <a:xfrm>
            <a:off x="7399046" y="2039333"/>
            <a:ext cx="343364" cy="369332"/>
          </a:xfrm>
          <a:prstGeom prst="rect">
            <a:avLst/>
          </a:prstGeom>
          <a:noFill/>
        </p:spPr>
        <p:txBody>
          <a:bodyPr wrap="none" rtlCol="0">
            <a:spAutoFit/>
          </a:bodyPr>
          <a:lstStyle/>
          <a:p>
            <a:r>
              <a:rPr lang="en-US"/>
              <a:t>B</a:t>
            </a:r>
          </a:p>
        </p:txBody>
      </p:sp>
      <p:grpSp>
        <p:nvGrpSpPr>
          <p:cNvPr id="40" name="Shape 771">
            <a:extLst>
              <a:ext uri="{FF2B5EF4-FFF2-40B4-BE49-F238E27FC236}">
                <a16:creationId xmlns:a16="http://schemas.microsoft.com/office/drawing/2014/main" id="{641303F5-025B-42E9-9124-A21A94A2251E}"/>
              </a:ext>
            </a:extLst>
          </p:cNvPr>
          <p:cNvGrpSpPr/>
          <p:nvPr/>
        </p:nvGrpSpPr>
        <p:grpSpPr>
          <a:xfrm>
            <a:off x="3801784" y="2624655"/>
            <a:ext cx="2235200" cy="1645800"/>
            <a:chOff x="4826000" y="3611334"/>
            <a:chExt cx="2235200" cy="1645800"/>
          </a:xfrm>
        </p:grpSpPr>
        <p:sp>
          <p:nvSpPr>
            <p:cNvPr id="41" name="Shape 772">
              <a:extLst>
                <a:ext uri="{FF2B5EF4-FFF2-40B4-BE49-F238E27FC236}">
                  <a16:creationId xmlns:a16="http://schemas.microsoft.com/office/drawing/2014/main" id="{C0F1E406-6A6B-44DA-9BB0-4442598B2F5C}"/>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 name="Shape 773">
              <a:extLst>
                <a:ext uri="{FF2B5EF4-FFF2-40B4-BE49-F238E27FC236}">
                  <a16:creationId xmlns:a16="http://schemas.microsoft.com/office/drawing/2014/main" id="{6E72F47B-36C0-4062-87C6-2AEF34911C3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3" name="Shape 774">
              <a:extLst>
                <a:ext uri="{FF2B5EF4-FFF2-40B4-BE49-F238E27FC236}">
                  <a16:creationId xmlns:a16="http://schemas.microsoft.com/office/drawing/2014/main" id="{108938AE-BF30-4A71-B4AB-78120703C44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44" name="Shape 775">
              <a:extLst>
                <a:ext uri="{FF2B5EF4-FFF2-40B4-BE49-F238E27FC236}">
                  <a16:creationId xmlns:a16="http://schemas.microsoft.com/office/drawing/2014/main" id="{C5592D05-BB99-4961-95D7-F47F858472D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45" name="Shape 776">
              <a:extLst>
                <a:ext uri="{FF2B5EF4-FFF2-40B4-BE49-F238E27FC236}">
                  <a16:creationId xmlns:a16="http://schemas.microsoft.com/office/drawing/2014/main" id="{250563EC-B849-49E3-B6D8-59B36DADB363}"/>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48" name="Shape 777">
              <a:extLst>
                <a:ext uri="{FF2B5EF4-FFF2-40B4-BE49-F238E27FC236}">
                  <a16:creationId xmlns:a16="http://schemas.microsoft.com/office/drawing/2014/main" id="{AEA017B9-323B-42B3-917D-F5E0210D97BD}"/>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49" name="Shape 778">
              <a:extLst>
                <a:ext uri="{FF2B5EF4-FFF2-40B4-BE49-F238E27FC236}">
                  <a16:creationId xmlns:a16="http://schemas.microsoft.com/office/drawing/2014/main" id="{76055DB8-880B-4CF4-AA34-53C166551B1E}"/>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50" name="Shape 779">
              <a:extLst>
                <a:ext uri="{FF2B5EF4-FFF2-40B4-BE49-F238E27FC236}">
                  <a16:creationId xmlns:a16="http://schemas.microsoft.com/office/drawing/2014/main" id="{6C59B409-4471-4154-8278-A9A822D03B50}"/>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51" name="Shape 780">
              <a:extLst>
                <a:ext uri="{FF2B5EF4-FFF2-40B4-BE49-F238E27FC236}">
                  <a16:creationId xmlns:a16="http://schemas.microsoft.com/office/drawing/2014/main" id="{0089A642-2F2D-4EB3-B20C-44D9307CDC2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2" name="Shape 781">
              <a:extLst>
                <a:ext uri="{FF2B5EF4-FFF2-40B4-BE49-F238E27FC236}">
                  <a16:creationId xmlns:a16="http://schemas.microsoft.com/office/drawing/2014/main" id="{139F67DB-6D4D-44C9-80A2-5D82FCFB4076}"/>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3" name="Shape 782">
              <a:extLst>
                <a:ext uri="{FF2B5EF4-FFF2-40B4-BE49-F238E27FC236}">
                  <a16:creationId xmlns:a16="http://schemas.microsoft.com/office/drawing/2014/main" id="{770FB486-84AA-4265-9C58-198A8E5ACE72}"/>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54" name="Shape 793">
            <a:extLst>
              <a:ext uri="{FF2B5EF4-FFF2-40B4-BE49-F238E27FC236}">
                <a16:creationId xmlns:a16="http://schemas.microsoft.com/office/drawing/2014/main" id="{4F953FAB-2015-4FE7-AE7E-53021CE17F78}"/>
              </a:ext>
            </a:extLst>
          </p:cNvPr>
          <p:cNvSpPr/>
          <p:nvPr/>
        </p:nvSpPr>
        <p:spPr>
          <a:xfrm>
            <a:off x="3907874"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Shape 794">
            <a:extLst>
              <a:ext uri="{FF2B5EF4-FFF2-40B4-BE49-F238E27FC236}">
                <a16:creationId xmlns:a16="http://schemas.microsoft.com/office/drawing/2014/main" id="{6A943FE7-15FD-4FE6-91A5-B8D635D098FF}"/>
              </a:ext>
            </a:extLst>
          </p:cNvPr>
          <p:cNvSpPr/>
          <p:nvPr/>
        </p:nvSpPr>
        <p:spPr>
          <a:xfrm>
            <a:off x="4611506" y="250993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Shape 795">
            <a:extLst>
              <a:ext uri="{FF2B5EF4-FFF2-40B4-BE49-F238E27FC236}">
                <a16:creationId xmlns:a16="http://schemas.microsoft.com/office/drawing/2014/main" id="{54C65D16-3898-451E-A1DE-87E51020ACB0}"/>
              </a:ext>
            </a:extLst>
          </p:cNvPr>
          <p:cNvSpPr/>
          <p:nvPr/>
        </p:nvSpPr>
        <p:spPr>
          <a:xfrm>
            <a:off x="5298882"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Shape 772">
            <a:extLst>
              <a:ext uri="{FF2B5EF4-FFF2-40B4-BE49-F238E27FC236}">
                <a16:creationId xmlns:a16="http://schemas.microsoft.com/office/drawing/2014/main" id="{1E6DDA15-D595-420F-A77B-F08A449D6453}"/>
              </a:ext>
            </a:extLst>
          </p:cNvPr>
          <p:cNvSpPr/>
          <p:nvPr/>
        </p:nvSpPr>
        <p:spPr>
          <a:xfrm>
            <a:off x="798081" y="262465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9" name="Shape 773">
            <a:extLst>
              <a:ext uri="{FF2B5EF4-FFF2-40B4-BE49-F238E27FC236}">
                <a16:creationId xmlns:a16="http://schemas.microsoft.com/office/drawing/2014/main" id="{80D1AA2D-29A9-4192-A5E8-8076F8705BEE}"/>
              </a:ext>
            </a:extLst>
          </p:cNvPr>
          <p:cNvSpPr/>
          <p:nvPr/>
        </p:nvSpPr>
        <p:spPr>
          <a:xfrm flipH="1">
            <a:off x="2917781" y="262465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0" name="Shape 774">
            <a:extLst>
              <a:ext uri="{FF2B5EF4-FFF2-40B4-BE49-F238E27FC236}">
                <a16:creationId xmlns:a16="http://schemas.microsoft.com/office/drawing/2014/main" id="{AB929F30-2D44-46DD-8F01-9BCF4540C165}"/>
              </a:ext>
            </a:extLst>
          </p:cNvPr>
          <p:cNvSpPr txBox="1"/>
          <p:nvPr/>
        </p:nvSpPr>
        <p:spPr>
          <a:xfrm>
            <a:off x="913536" y="271247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0.56</a:t>
            </a:r>
            <a:endParaRPr sz="1800">
              <a:solidFill>
                <a:schemeClr val="dk1"/>
              </a:solidFill>
              <a:latin typeface="Calibri"/>
              <a:ea typeface="Calibri"/>
              <a:cs typeface="Calibri"/>
              <a:sym typeface="Calibri"/>
            </a:endParaRPr>
          </a:p>
        </p:txBody>
      </p:sp>
      <p:sp>
        <p:nvSpPr>
          <p:cNvPr id="61" name="Shape 775">
            <a:extLst>
              <a:ext uri="{FF2B5EF4-FFF2-40B4-BE49-F238E27FC236}">
                <a16:creationId xmlns:a16="http://schemas.microsoft.com/office/drawing/2014/main" id="{14D599C2-782A-4D4E-84EB-182E68E2CEBC}"/>
              </a:ext>
            </a:extLst>
          </p:cNvPr>
          <p:cNvSpPr txBox="1"/>
          <p:nvPr/>
        </p:nvSpPr>
        <p:spPr>
          <a:xfrm>
            <a:off x="1596676" y="271247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0.04</a:t>
            </a:r>
            <a:endParaRPr sz="1800" dirty="0">
              <a:solidFill>
                <a:schemeClr val="dk1"/>
              </a:solidFill>
              <a:latin typeface="Calibri"/>
              <a:ea typeface="Calibri"/>
              <a:cs typeface="Calibri"/>
              <a:sym typeface="Calibri"/>
            </a:endParaRPr>
          </a:p>
        </p:txBody>
      </p:sp>
      <p:sp>
        <p:nvSpPr>
          <p:cNvPr id="62" name="Shape 776">
            <a:extLst>
              <a:ext uri="{FF2B5EF4-FFF2-40B4-BE49-F238E27FC236}">
                <a16:creationId xmlns:a16="http://schemas.microsoft.com/office/drawing/2014/main" id="{6E330860-46AA-42D8-B077-FE2200404CE7}"/>
              </a:ext>
            </a:extLst>
          </p:cNvPr>
          <p:cNvSpPr txBox="1"/>
          <p:nvPr/>
        </p:nvSpPr>
        <p:spPr>
          <a:xfrm>
            <a:off x="2284157" y="2712475"/>
            <a:ext cx="714654"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.0025</a:t>
            </a:r>
            <a:endParaRPr sz="1800">
              <a:solidFill>
                <a:schemeClr val="dk1"/>
              </a:solidFill>
              <a:latin typeface="Calibri"/>
              <a:ea typeface="Calibri"/>
              <a:cs typeface="Calibri"/>
              <a:sym typeface="Calibri"/>
            </a:endParaRPr>
          </a:p>
        </p:txBody>
      </p:sp>
      <p:sp>
        <p:nvSpPr>
          <p:cNvPr id="63" name="Shape 777">
            <a:extLst>
              <a:ext uri="{FF2B5EF4-FFF2-40B4-BE49-F238E27FC236}">
                <a16:creationId xmlns:a16="http://schemas.microsoft.com/office/drawing/2014/main" id="{6A797739-FC92-458A-A0F0-D1AEA0ADEE80}"/>
              </a:ext>
            </a:extLst>
          </p:cNvPr>
          <p:cNvSpPr txBox="1"/>
          <p:nvPr/>
        </p:nvSpPr>
        <p:spPr>
          <a:xfrm>
            <a:off x="2284157" y="32509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.023</a:t>
            </a:r>
            <a:endParaRPr sz="1800">
              <a:solidFill>
                <a:schemeClr val="dk1"/>
              </a:solidFill>
              <a:latin typeface="Calibri"/>
              <a:ea typeface="Calibri"/>
              <a:cs typeface="Calibri"/>
              <a:sym typeface="Calibri"/>
            </a:endParaRPr>
          </a:p>
        </p:txBody>
      </p:sp>
      <p:sp>
        <p:nvSpPr>
          <p:cNvPr id="64" name="Shape 778">
            <a:extLst>
              <a:ext uri="{FF2B5EF4-FFF2-40B4-BE49-F238E27FC236}">
                <a16:creationId xmlns:a16="http://schemas.microsoft.com/office/drawing/2014/main" id="{74E9B581-0B6D-42D9-8157-91686D340E2A}"/>
              </a:ext>
            </a:extLst>
          </p:cNvPr>
          <p:cNvSpPr txBox="1"/>
          <p:nvPr/>
        </p:nvSpPr>
        <p:spPr>
          <a:xfrm>
            <a:off x="1596676" y="32509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0.72</a:t>
            </a:r>
            <a:endParaRPr sz="1800">
              <a:solidFill>
                <a:schemeClr val="dk1"/>
              </a:solidFill>
              <a:latin typeface="Calibri"/>
              <a:ea typeface="Calibri"/>
              <a:cs typeface="Calibri"/>
              <a:sym typeface="Calibri"/>
            </a:endParaRPr>
          </a:p>
        </p:txBody>
      </p:sp>
      <p:sp>
        <p:nvSpPr>
          <p:cNvPr id="65" name="Shape 779">
            <a:extLst>
              <a:ext uri="{FF2B5EF4-FFF2-40B4-BE49-F238E27FC236}">
                <a16:creationId xmlns:a16="http://schemas.microsoft.com/office/drawing/2014/main" id="{030544F3-02FC-4188-BED6-C20D305B4830}"/>
              </a:ext>
            </a:extLst>
          </p:cNvPr>
          <p:cNvSpPr txBox="1"/>
          <p:nvPr/>
        </p:nvSpPr>
        <p:spPr>
          <a:xfrm>
            <a:off x="2284157" y="378944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66" name="Shape 780">
            <a:extLst>
              <a:ext uri="{FF2B5EF4-FFF2-40B4-BE49-F238E27FC236}">
                <a16:creationId xmlns:a16="http://schemas.microsoft.com/office/drawing/2014/main" id="{48FBA6AD-FFE8-4427-B177-EC7AC67A1A6F}"/>
              </a:ext>
            </a:extLst>
          </p:cNvPr>
          <p:cNvSpPr txBox="1"/>
          <p:nvPr/>
        </p:nvSpPr>
        <p:spPr>
          <a:xfrm>
            <a:off x="913536" y="32509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7" name="Shape 781">
            <a:extLst>
              <a:ext uri="{FF2B5EF4-FFF2-40B4-BE49-F238E27FC236}">
                <a16:creationId xmlns:a16="http://schemas.microsoft.com/office/drawing/2014/main" id="{D7F3D920-91B1-4D7C-89B4-BF4158069B3B}"/>
              </a:ext>
            </a:extLst>
          </p:cNvPr>
          <p:cNvSpPr txBox="1"/>
          <p:nvPr/>
        </p:nvSpPr>
        <p:spPr>
          <a:xfrm>
            <a:off x="913536" y="378944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8" name="Shape 782">
            <a:extLst>
              <a:ext uri="{FF2B5EF4-FFF2-40B4-BE49-F238E27FC236}">
                <a16:creationId xmlns:a16="http://schemas.microsoft.com/office/drawing/2014/main" id="{4D680B3E-4808-47B1-A9AB-0716A06E9D9F}"/>
              </a:ext>
            </a:extLst>
          </p:cNvPr>
          <p:cNvSpPr txBox="1"/>
          <p:nvPr/>
        </p:nvSpPr>
        <p:spPr>
          <a:xfrm>
            <a:off x="1596676" y="378944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9" name="Shape 793">
            <a:extLst>
              <a:ext uri="{FF2B5EF4-FFF2-40B4-BE49-F238E27FC236}">
                <a16:creationId xmlns:a16="http://schemas.microsoft.com/office/drawing/2014/main" id="{DF2C425A-6383-4486-9B09-AB6038C9320A}"/>
              </a:ext>
            </a:extLst>
          </p:cNvPr>
          <p:cNvSpPr/>
          <p:nvPr/>
        </p:nvSpPr>
        <p:spPr>
          <a:xfrm>
            <a:off x="904171"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 name="Shape 794">
            <a:extLst>
              <a:ext uri="{FF2B5EF4-FFF2-40B4-BE49-F238E27FC236}">
                <a16:creationId xmlns:a16="http://schemas.microsoft.com/office/drawing/2014/main" id="{77E61FF7-5C88-49F1-BD69-1D78AB8D29DA}"/>
              </a:ext>
            </a:extLst>
          </p:cNvPr>
          <p:cNvSpPr/>
          <p:nvPr/>
        </p:nvSpPr>
        <p:spPr>
          <a:xfrm>
            <a:off x="1607803" y="250993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 name="Shape 795">
            <a:extLst>
              <a:ext uri="{FF2B5EF4-FFF2-40B4-BE49-F238E27FC236}">
                <a16:creationId xmlns:a16="http://schemas.microsoft.com/office/drawing/2014/main" id="{2F6537D4-209A-4979-8800-11FDEAA81764}"/>
              </a:ext>
            </a:extLst>
          </p:cNvPr>
          <p:cNvSpPr/>
          <p:nvPr/>
        </p:nvSpPr>
        <p:spPr>
          <a:xfrm>
            <a:off x="2295179"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 name="TextBox 3">
            <a:extLst>
              <a:ext uri="{FF2B5EF4-FFF2-40B4-BE49-F238E27FC236}">
                <a16:creationId xmlns:a16="http://schemas.microsoft.com/office/drawing/2014/main" id="{F9606F9E-E52A-49CA-8ADD-D3276DF4EBF6}"/>
              </a:ext>
            </a:extLst>
          </p:cNvPr>
          <p:cNvSpPr txBox="1"/>
          <p:nvPr/>
        </p:nvSpPr>
        <p:spPr>
          <a:xfrm>
            <a:off x="4759897" y="2039333"/>
            <a:ext cx="343364" cy="369332"/>
          </a:xfrm>
          <a:prstGeom prst="rect">
            <a:avLst/>
          </a:prstGeom>
          <a:noFill/>
        </p:spPr>
        <p:txBody>
          <a:bodyPr wrap="square" rtlCol="0">
            <a:spAutoFit/>
          </a:bodyPr>
          <a:lstStyle/>
          <a:p>
            <a:r>
              <a:rPr lang="en-US"/>
              <a:t>A</a:t>
            </a:r>
          </a:p>
        </p:txBody>
      </p:sp>
      <p:sp>
        <p:nvSpPr>
          <p:cNvPr id="5" name="TextBox 4">
            <a:extLst>
              <a:ext uri="{FF2B5EF4-FFF2-40B4-BE49-F238E27FC236}">
                <a16:creationId xmlns:a16="http://schemas.microsoft.com/office/drawing/2014/main" id="{367A1C34-1816-4CFD-94F9-E33AB5AD7F79}"/>
              </a:ext>
            </a:extLst>
          </p:cNvPr>
          <p:cNvSpPr txBox="1"/>
          <p:nvPr/>
        </p:nvSpPr>
        <p:spPr>
          <a:xfrm>
            <a:off x="1727174" y="2037805"/>
            <a:ext cx="444657" cy="369332"/>
          </a:xfrm>
          <a:prstGeom prst="rect">
            <a:avLst/>
          </a:prstGeom>
          <a:noFill/>
        </p:spPr>
        <p:txBody>
          <a:bodyPr wrap="square" rtlCol="0">
            <a:spAutoFit/>
          </a:bodyPr>
          <a:lstStyle/>
          <a:p>
            <a:r>
              <a:rPr lang="en-US"/>
              <a:t>C</a:t>
            </a:r>
          </a:p>
        </p:txBody>
      </p:sp>
      <p:sp>
        <p:nvSpPr>
          <p:cNvPr id="9" name="TextBox 8">
            <a:extLst>
              <a:ext uri="{FF2B5EF4-FFF2-40B4-BE49-F238E27FC236}">
                <a16:creationId xmlns:a16="http://schemas.microsoft.com/office/drawing/2014/main" id="{D5634431-E14C-4295-A0EA-CF4A6592CBD1}"/>
              </a:ext>
            </a:extLst>
          </p:cNvPr>
          <p:cNvSpPr txBox="1"/>
          <p:nvPr/>
        </p:nvSpPr>
        <p:spPr>
          <a:xfrm>
            <a:off x="6035903" y="3237269"/>
            <a:ext cx="343364" cy="369332"/>
          </a:xfrm>
          <a:prstGeom prst="rect">
            <a:avLst/>
          </a:prstGeom>
          <a:noFill/>
        </p:spPr>
        <p:txBody>
          <a:bodyPr wrap="square" rtlCol="0">
            <a:spAutoFit/>
          </a:bodyPr>
          <a:lstStyle/>
          <a:p>
            <a:r>
              <a:rPr lang="en-US" dirty="0"/>
              <a:t>*</a:t>
            </a:r>
          </a:p>
        </p:txBody>
      </p:sp>
      <p:sp>
        <p:nvSpPr>
          <p:cNvPr id="57" name="TextBox 56">
            <a:extLst>
              <a:ext uri="{FF2B5EF4-FFF2-40B4-BE49-F238E27FC236}">
                <a16:creationId xmlns:a16="http://schemas.microsoft.com/office/drawing/2014/main" id="{7264E856-93C0-BB4B-89AA-E412892CFBEF}"/>
              </a:ext>
            </a:extLst>
          </p:cNvPr>
          <p:cNvSpPr txBox="1"/>
          <p:nvPr/>
        </p:nvSpPr>
        <p:spPr>
          <a:xfrm>
            <a:off x="699608" y="6313390"/>
            <a:ext cx="3831498" cy="369332"/>
          </a:xfrm>
          <a:prstGeom prst="rect">
            <a:avLst/>
          </a:prstGeom>
          <a:noFill/>
        </p:spPr>
        <p:txBody>
          <a:bodyPr wrap="none" rtlCol="0">
            <a:spAutoFit/>
          </a:bodyPr>
          <a:lstStyle/>
          <a:p>
            <a:r>
              <a:rPr lang="en-US" i="1" dirty="0"/>
              <a:t>This works similar for divisions</a:t>
            </a:r>
          </a:p>
        </p:txBody>
      </p:sp>
      <p:sp>
        <p:nvSpPr>
          <p:cNvPr id="73" name="TextBox 72">
            <a:extLst>
              <a:ext uri="{FF2B5EF4-FFF2-40B4-BE49-F238E27FC236}">
                <a16:creationId xmlns:a16="http://schemas.microsoft.com/office/drawing/2014/main" id="{0137DBCD-EBF2-574F-99D0-B330A34938F4}"/>
              </a:ext>
            </a:extLst>
          </p:cNvPr>
          <p:cNvSpPr txBox="1"/>
          <p:nvPr/>
        </p:nvSpPr>
        <p:spPr>
          <a:xfrm>
            <a:off x="885745" y="5061230"/>
            <a:ext cx="2198038" cy="400110"/>
          </a:xfrm>
          <a:prstGeom prst="rect">
            <a:avLst/>
          </a:prstGeom>
          <a:noFill/>
        </p:spPr>
        <p:txBody>
          <a:bodyPr wrap="non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In R: </a:t>
            </a:r>
            <a:r>
              <a:rPr lang="en-US" sz="2000" dirty="0" err="1">
                <a:latin typeface="Consolas" panose="020B0609020204030204" pitchFamily="49" charset="0"/>
                <a:cs typeface="Consolas" panose="020B0609020204030204" pitchFamily="49" charset="0"/>
              </a:rPr>
              <a:t>m_A</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m_B</a:t>
            </a:r>
            <a:endParaRPr lang="en-US" sz="2000" dirty="0">
              <a:latin typeface="Consolas" panose="020B0609020204030204" pitchFamily="49" charset="0"/>
              <a:cs typeface="Consolas" panose="020B0609020204030204" pitchFamily="49" charset="0"/>
            </a:endParaRPr>
          </a:p>
        </p:txBody>
      </p:sp>
      <p:sp>
        <p:nvSpPr>
          <p:cNvPr id="72" name="Title 1">
            <a:extLst>
              <a:ext uri="{FF2B5EF4-FFF2-40B4-BE49-F238E27FC236}">
                <a16:creationId xmlns:a16="http://schemas.microsoft.com/office/drawing/2014/main" id="{46EF9A67-0576-8A4C-A8F7-A566B5884F19}"/>
              </a:ext>
            </a:extLst>
          </p:cNvPr>
          <p:cNvSpPr txBox="1">
            <a:spLocks/>
          </p:cNvSpPr>
          <p:nvPr/>
        </p:nvSpPr>
        <p:spPr>
          <a:xfrm>
            <a:off x="840432"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cap="none" spc="-100" baseline="0">
                <a:ln>
                  <a:noFill/>
                </a:ln>
                <a:solidFill>
                  <a:schemeClr val="tx1"/>
                </a:solidFill>
                <a:effectLst/>
                <a:latin typeface="+mj-lt"/>
                <a:ea typeface="+mj-ea"/>
                <a:cs typeface="+mj-cs"/>
              </a:defRPr>
            </a:lvl1pPr>
          </a:lstStyle>
          <a:p>
            <a:r>
              <a:rPr lang="en-GB" dirty="0"/>
              <a:t>Matrix Multiplication (2)</a:t>
            </a:r>
          </a:p>
        </p:txBody>
      </p:sp>
    </p:spTree>
    <p:extLst>
      <p:ext uri="{BB962C8B-B14F-4D97-AF65-F5344CB8AC3E}">
        <p14:creationId xmlns:p14="http://schemas.microsoft.com/office/powerpoint/2010/main" val="360349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4"/>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500"/>
                                        <p:tgtEl>
                                          <p:spTgt spid="68"/>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79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 grpId="0" animBg="1"/>
      <p:bldP spid="794" grpId="0" animBg="1"/>
      <p:bldP spid="795" grpId="0" animBg="1"/>
      <p:bldP spid="54" grpId="0" animBg="1"/>
      <p:bldP spid="55" grpId="0" animBg="1"/>
      <p:bldP spid="56" grpId="0" animBg="1"/>
      <p:bldP spid="58" grpId="0" animBg="1"/>
      <p:bldP spid="59" grpId="0" animBg="1"/>
      <p:bldP spid="60" grpId="0"/>
      <p:bldP spid="61" grpId="0"/>
      <p:bldP spid="62" grpId="0"/>
      <p:bldP spid="63" grpId="0"/>
      <p:bldP spid="64" grpId="0"/>
      <p:bldP spid="65" grpId="0"/>
      <p:bldP spid="66" grpId="0"/>
      <p:bldP spid="67" grpId="0"/>
      <p:bldP spid="68" grpId="0"/>
      <p:bldP spid="69" grpId="0" animBg="1"/>
      <p:bldP spid="70" grpId="0" animBg="1"/>
      <p:bldP spid="71" grpId="0" animBg="1"/>
      <p:bldP spid="5" grpId="0"/>
      <p:bldP spid="57" grpId="0"/>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885E-CAB9-41BD-9B1F-E59A0AB02962}"/>
              </a:ext>
            </a:extLst>
          </p:cNvPr>
          <p:cNvSpPr>
            <a:spLocks noGrp="1"/>
          </p:cNvSpPr>
          <p:nvPr>
            <p:ph type="title"/>
          </p:nvPr>
        </p:nvSpPr>
        <p:spPr/>
        <p:txBody>
          <a:bodyPr/>
          <a:lstStyle/>
          <a:p>
            <a:r>
              <a:rPr lang="en-GB" dirty="0"/>
              <a:t>Matrix Multiplication (3)</a:t>
            </a:r>
          </a:p>
        </p:txBody>
      </p:sp>
      <p:sp>
        <p:nvSpPr>
          <p:cNvPr id="3" name="Content Placeholder 2">
            <a:extLst>
              <a:ext uri="{FF2B5EF4-FFF2-40B4-BE49-F238E27FC236}">
                <a16:creationId xmlns:a16="http://schemas.microsoft.com/office/drawing/2014/main" id="{A83EAABC-49B5-4CCC-B458-41DF0126FA41}"/>
              </a:ext>
            </a:extLst>
          </p:cNvPr>
          <p:cNvSpPr>
            <a:spLocks noGrp="1"/>
          </p:cNvSpPr>
          <p:nvPr>
            <p:ph idx="1"/>
          </p:nvPr>
        </p:nvSpPr>
        <p:spPr>
          <a:xfrm>
            <a:off x="6517618" y="1828686"/>
            <a:ext cx="2409585" cy="3764807"/>
          </a:xfrm>
        </p:spPr>
        <p:txBody>
          <a:bodyPr>
            <a:normAutofit/>
          </a:bodyPr>
          <a:lstStyle/>
          <a:p>
            <a:pPr marL="0" indent="0">
              <a:buNone/>
            </a:pPr>
            <a:r>
              <a:rPr lang="en-GB" sz="1800" dirty="0"/>
              <a:t>Matrix multiplication requires the first matrix to have the same number of </a:t>
            </a:r>
            <a:r>
              <a:rPr lang="en-GB" sz="1800" i="1" dirty="0"/>
              <a:t>columns </a:t>
            </a:r>
            <a:r>
              <a:rPr lang="en-GB" sz="1800" dirty="0"/>
              <a:t>and the number of </a:t>
            </a:r>
            <a:r>
              <a:rPr lang="en-GB" sz="1800" i="1" dirty="0"/>
              <a:t>rows </a:t>
            </a:r>
            <a:r>
              <a:rPr lang="en-GB" sz="1800" dirty="0"/>
              <a:t>in the second matrix.</a:t>
            </a:r>
          </a:p>
        </p:txBody>
      </p:sp>
      <p:graphicFrame>
        <p:nvGraphicFramePr>
          <p:cNvPr id="4" name="Table 4">
            <a:extLst>
              <a:ext uri="{FF2B5EF4-FFF2-40B4-BE49-F238E27FC236}">
                <a16:creationId xmlns:a16="http://schemas.microsoft.com/office/drawing/2014/main" id="{C634C1D0-A1DF-4F12-BAD0-30778C6A36F7}"/>
              </a:ext>
            </a:extLst>
          </p:cNvPr>
          <p:cNvGraphicFramePr>
            <a:graphicFrameLocks/>
          </p:cNvGraphicFramePr>
          <p:nvPr/>
        </p:nvGraphicFramePr>
        <p:xfrm>
          <a:off x="2795649" y="2596865"/>
          <a:ext cx="1338708" cy="1286972"/>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gridCol w="446236">
                  <a:extLst>
                    <a:ext uri="{9D8B030D-6E8A-4147-A177-3AD203B41FA5}">
                      <a16:colId xmlns:a16="http://schemas.microsoft.com/office/drawing/2014/main" val="937334679"/>
                    </a:ext>
                  </a:extLst>
                </a:gridCol>
              </a:tblGrid>
              <a:tr h="321743">
                <a:tc>
                  <a:txBody>
                    <a:bodyPr/>
                    <a:lstStyle/>
                    <a:p>
                      <a:pPr algn="ctr"/>
                      <a:r>
                        <a:rPr lang="en-GB" sz="1400" b="0">
                          <a:solidFill>
                            <a:sysClr val="windowText" lastClr="000000"/>
                          </a:solidFill>
                        </a:rPr>
                        <a:t>8</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dirty="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ysClr val="windowText" lastClr="000000"/>
                          </a:solidFill>
                        </a:rPr>
                        <a:t>-2</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3</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7</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5" name="Double Bracket 4">
            <a:extLst>
              <a:ext uri="{FF2B5EF4-FFF2-40B4-BE49-F238E27FC236}">
                <a16:creationId xmlns:a16="http://schemas.microsoft.com/office/drawing/2014/main" id="{C37690DE-BEDF-4676-859F-5278842C185A}"/>
              </a:ext>
            </a:extLst>
          </p:cNvPr>
          <p:cNvSpPr/>
          <p:nvPr/>
        </p:nvSpPr>
        <p:spPr>
          <a:xfrm>
            <a:off x="2765826" y="2588108"/>
            <a:ext cx="1338710" cy="1286973"/>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6" name="TextBox 5">
            <a:extLst>
              <a:ext uri="{FF2B5EF4-FFF2-40B4-BE49-F238E27FC236}">
                <a16:creationId xmlns:a16="http://schemas.microsoft.com/office/drawing/2014/main" id="{FAA3D609-ED77-4F65-A302-6659969074D4}"/>
              </a:ext>
            </a:extLst>
          </p:cNvPr>
          <p:cNvSpPr txBox="1"/>
          <p:nvPr/>
        </p:nvSpPr>
        <p:spPr>
          <a:xfrm>
            <a:off x="906391" y="1828686"/>
            <a:ext cx="5194051" cy="461665"/>
          </a:xfrm>
          <a:prstGeom prst="rect">
            <a:avLst/>
          </a:prstGeom>
          <a:noFill/>
        </p:spPr>
        <p:txBody>
          <a:bodyPr wrap="none" rtlCol="0">
            <a:spAutoFit/>
          </a:bodyPr>
          <a:lstStyle/>
          <a:p>
            <a:r>
              <a:rPr lang="en-GB" sz="2400" b="1" dirty="0"/>
              <a:t>Multiple a matrix by a matrix</a:t>
            </a:r>
            <a:endParaRPr lang="en-GB" sz="1600" b="1" dirty="0"/>
          </a:p>
        </p:txBody>
      </p:sp>
      <p:graphicFrame>
        <p:nvGraphicFramePr>
          <p:cNvPr id="8" name="Table 4">
            <a:extLst>
              <a:ext uri="{FF2B5EF4-FFF2-40B4-BE49-F238E27FC236}">
                <a16:creationId xmlns:a16="http://schemas.microsoft.com/office/drawing/2014/main" id="{EB1D5771-DCBB-4C52-BF60-01D18FF7743B}"/>
              </a:ext>
            </a:extLst>
          </p:cNvPr>
          <p:cNvGraphicFramePr>
            <a:graphicFrameLocks/>
          </p:cNvGraphicFramePr>
          <p:nvPr/>
        </p:nvGraphicFramePr>
        <p:xfrm>
          <a:off x="4623532" y="2803439"/>
          <a:ext cx="1338708" cy="643486"/>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gridCol w="446236">
                  <a:extLst>
                    <a:ext uri="{9D8B030D-6E8A-4147-A177-3AD203B41FA5}">
                      <a16:colId xmlns:a16="http://schemas.microsoft.com/office/drawing/2014/main" val="937334679"/>
                    </a:ext>
                  </a:extLst>
                </a:gridCol>
              </a:tblGrid>
              <a:tr h="321743">
                <a:tc>
                  <a:txBody>
                    <a:bodyPr/>
                    <a:lstStyle/>
                    <a:p>
                      <a:pPr algn="ctr"/>
                      <a:endParaRPr lang="en-GB" sz="1400" b="0" dirty="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GB" sz="1400" b="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GB" sz="1400" b="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42677502"/>
                  </a:ext>
                </a:extLst>
              </a:tr>
              <a:tr h="321743">
                <a:tc>
                  <a:txBody>
                    <a:bodyPr/>
                    <a:lstStyle/>
                    <a:p>
                      <a:pPr algn="ctr"/>
                      <a:endParaRPr lang="en-GB" sz="140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endParaRPr lang="en-GB" sz="140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endParaRPr lang="en-GB" sz="1400" dirty="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2624136320"/>
                  </a:ext>
                </a:extLst>
              </a:tr>
            </a:tbl>
          </a:graphicData>
        </a:graphic>
      </p:graphicFrame>
      <p:sp>
        <p:nvSpPr>
          <p:cNvPr id="9" name="Double Bracket 8">
            <a:extLst>
              <a:ext uri="{FF2B5EF4-FFF2-40B4-BE49-F238E27FC236}">
                <a16:creationId xmlns:a16="http://schemas.microsoft.com/office/drawing/2014/main" id="{201F0609-93A3-4038-99C9-CD921D22C998}"/>
              </a:ext>
            </a:extLst>
          </p:cNvPr>
          <p:cNvSpPr/>
          <p:nvPr/>
        </p:nvSpPr>
        <p:spPr>
          <a:xfrm>
            <a:off x="4524866" y="2709087"/>
            <a:ext cx="1529504" cy="812656"/>
          </a:xfrm>
          <a:prstGeom prst="bracketPair">
            <a:avLst/>
          </a:prstGeom>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10" name="TextBox 9">
            <a:extLst>
              <a:ext uri="{FF2B5EF4-FFF2-40B4-BE49-F238E27FC236}">
                <a16:creationId xmlns:a16="http://schemas.microsoft.com/office/drawing/2014/main" id="{EDFB48B9-D5A9-4B22-A616-CA50A0AE8956}"/>
              </a:ext>
            </a:extLst>
          </p:cNvPr>
          <p:cNvSpPr txBox="1"/>
          <p:nvPr/>
        </p:nvSpPr>
        <p:spPr>
          <a:xfrm>
            <a:off x="4110228" y="2931513"/>
            <a:ext cx="325730" cy="300082"/>
          </a:xfrm>
          <a:prstGeom prst="rect">
            <a:avLst/>
          </a:prstGeom>
          <a:noFill/>
        </p:spPr>
        <p:txBody>
          <a:bodyPr wrap="none" rtlCol="0">
            <a:spAutoFit/>
          </a:bodyPr>
          <a:lstStyle/>
          <a:p>
            <a:r>
              <a:rPr lang="en-GB" sz="1350"/>
              <a:t>=</a:t>
            </a:r>
          </a:p>
        </p:txBody>
      </p:sp>
      <p:graphicFrame>
        <p:nvGraphicFramePr>
          <p:cNvPr id="11" name="Table 4">
            <a:extLst>
              <a:ext uri="{FF2B5EF4-FFF2-40B4-BE49-F238E27FC236}">
                <a16:creationId xmlns:a16="http://schemas.microsoft.com/office/drawing/2014/main" id="{6F79C1CA-449F-49A3-B01D-7A91F5F3BCE1}"/>
              </a:ext>
            </a:extLst>
          </p:cNvPr>
          <p:cNvGraphicFramePr>
            <a:graphicFrameLocks/>
          </p:cNvGraphicFramePr>
          <p:nvPr/>
        </p:nvGraphicFramePr>
        <p:xfrm>
          <a:off x="716665" y="2847586"/>
          <a:ext cx="1560344" cy="643486"/>
        </p:xfrm>
        <a:graphic>
          <a:graphicData uri="http://schemas.openxmlformats.org/drawingml/2006/table">
            <a:tbl>
              <a:tblPr firstRow="1" bandRow="1">
                <a:tableStyleId>{5C22544A-7EE6-4342-B048-85BDC9FD1C3A}</a:tableStyleId>
              </a:tblPr>
              <a:tblGrid>
                <a:gridCol w="390086">
                  <a:extLst>
                    <a:ext uri="{9D8B030D-6E8A-4147-A177-3AD203B41FA5}">
                      <a16:colId xmlns:a16="http://schemas.microsoft.com/office/drawing/2014/main" val="4001165306"/>
                    </a:ext>
                  </a:extLst>
                </a:gridCol>
                <a:gridCol w="390086">
                  <a:extLst>
                    <a:ext uri="{9D8B030D-6E8A-4147-A177-3AD203B41FA5}">
                      <a16:colId xmlns:a16="http://schemas.microsoft.com/office/drawing/2014/main" val="3719912369"/>
                    </a:ext>
                  </a:extLst>
                </a:gridCol>
                <a:gridCol w="390086">
                  <a:extLst>
                    <a:ext uri="{9D8B030D-6E8A-4147-A177-3AD203B41FA5}">
                      <a16:colId xmlns:a16="http://schemas.microsoft.com/office/drawing/2014/main" val="937334679"/>
                    </a:ext>
                  </a:extLst>
                </a:gridCol>
                <a:gridCol w="390086">
                  <a:extLst>
                    <a:ext uri="{9D8B030D-6E8A-4147-A177-3AD203B41FA5}">
                      <a16:colId xmlns:a16="http://schemas.microsoft.com/office/drawing/2014/main" val="1282871424"/>
                    </a:ext>
                  </a:extLst>
                </a:gridCol>
              </a:tblGrid>
              <a:tr h="321743">
                <a:tc>
                  <a:txBody>
                    <a:bodyPr/>
                    <a:lstStyle/>
                    <a:p>
                      <a:pPr algn="ctr"/>
                      <a:r>
                        <a:rPr lang="en-GB" sz="1400" b="0">
                          <a:solidFill>
                            <a:sysClr val="windowText" lastClr="000000"/>
                          </a:solidFill>
                        </a:rPr>
                        <a:t>8</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dirty="0">
                          <a:solidFill>
                            <a:sysClr val="windowText" lastClr="000000"/>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ysClr val="windowText" lastClr="000000"/>
                          </a:solidFill>
                        </a:rPr>
                        <a:t>-2</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3</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1</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bl>
          </a:graphicData>
        </a:graphic>
      </p:graphicFrame>
      <p:sp>
        <p:nvSpPr>
          <p:cNvPr id="12" name="Double Bracket 11">
            <a:extLst>
              <a:ext uri="{FF2B5EF4-FFF2-40B4-BE49-F238E27FC236}">
                <a16:creationId xmlns:a16="http://schemas.microsoft.com/office/drawing/2014/main" id="{DC586931-BA8E-4A5A-9EBD-C58EFE1BD746}"/>
              </a:ext>
            </a:extLst>
          </p:cNvPr>
          <p:cNvSpPr/>
          <p:nvPr/>
        </p:nvSpPr>
        <p:spPr>
          <a:xfrm>
            <a:off x="725045" y="2878256"/>
            <a:ext cx="1560342" cy="643487"/>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13" name="TextBox 12">
            <a:extLst>
              <a:ext uri="{FF2B5EF4-FFF2-40B4-BE49-F238E27FC236}">
                <a16:creationId xmlns:a16="http://schemas.microsoft.com/office/drawing/2014/main" id="{126FE530-D107-46B2-BC27-7FAF4081A264}"/>
              </a:ext>
            </a:extLst>
          </p:cNvPr>
          <p:cNvSpPr txBox="1"/>
          <p:nvPr/>
        </p:nvSpPr>
        <p:spPr>
          <a:xfrm>
            <a:off x="2377414" y="2973042"/>
            <a:ext cx="233267" cy="304591"/>
          </a:xfrm>
          <a:prstGeom prst="rect">
            <a:avLst/>
          </a:prstGeom>
          <a:noFill/>
        </p:spPr>
        <p:txBody>
          <a:bodyPr wrap="square" rtlCol="0">
            <a:spAutoFit/>
          </a:bodyPr>
          <a:lstStyle/>
          <a:p>
            <a:r>
              <a:rPr lang="en-GB" sz="1350" dirty="0"/>
              <a:t>X</a:t>
            </a:r>
          </a:p>
        </p:txBody>
      </p:sp>
      <p:sp>
        <p:nvSpPr>
          <p:cNvPr id="14" name="TextBox 13">
            <a:extLst>
              <a:ext uri="{FF2B5EF4-FFF2-40B4-BE49-F238E27FC236}">
                <a16:creationId xmlns:a16="http://schemas.microsoft.com/office/drawing/2014/main" id="{D6118620-7718-4FC0-A654-3E888091401B}"/>
              </a:ext>
            </a:extLst>
          </p:cNvPr>
          <p:cNvSpPr txBox="1"/>
          <p:nvPr/>
        </p:nvSpPr>
        <p:spPr>
          <a:xfrm>
            <a:off x="1115525" y="4042948"/>
            <a:ext cx="779381" cy="369332"/>
          </a:xfrm>
          <a:prstGeom prst="rect">
            <a:avLst/>
          </a:prstGeom>
          <a:noFill/>
        </p:spPr>
        <p:txBody>
          <a:bodyPr wrap="none" rtlCol="0">
            <a:spAutoFit/>
          </a:bodyPr>
          <a:lstStyle/>
          <a:p>
            <a:r>
              <a:rPr lang="en-GB" dirty="0">
                <a:solidFill>
                  <a:srgbClr val="FFC000"/>
                </a:solidFill>
              </a:rPr>
              <a:t>2</a:t>
            </a:r>
            <a:r>
              <a:rPr lang="en-GB" dirty="0"/>
              <a:t> x </a:t>
            </a:r>
            <a:r>
              <a:rPr lang="en-GB" dirty="0">
                <a:solidFill>
                  <a:srgbClr val="0070C0"/>
                </a:solidFill>
              </a:rPr>
              <a:t>4</a:t>
            </a:r>
          </a:p>
        </p:txBody>
      </p:sp>
      <p:sp>
        <p:nvSpPr>
          <p:cNvPr id="15" name="TextBox 14">
            <a:extLst>
              <a:ext uri="{FF2B5EF4-FFF2-40B4-BE49-F238E27FC236}">
                <a16:creationId xmlns:a16="http://schemas.microsoft.com/office/drawing/2014/main" id="{413577EF-39F8-46A4-9AF4-4F097DC24BFB}"/>
              </a:ext>
            </a:extLst>
          </p:cNvPr>
          <p:cNvSpPr txBox="1"/>
          <p:nvPr/>
        </p:nvSpPr>
        <p:spPr>
          <a:xfrm>
            <a:off x="3022892" y="4033521"/>
            <a:ext cx="779381" cy="369332"/>
          </a:xfrm>
          <a:prstGeom prst="rect">
            <a:avLst/>
          </a:prstGeom>
          <a:noFill/>
        </p:spPr>
        <p:txBody>
          <a:bodyPr wrap="none" rtlCol="0">
            <a:spAutoFit/>
          </a:bodyPr>
          <a:lstStyle/>
          <a:p>
            <a:r>
              <a:rPr lang="en-GB" dirty="0">
                <a:solidFill>
                  <a:srgbClr val="0070C0"/>
                </a:solidFill>
              </a:rPr>
              <a:t>4</a:t>
            </a:r>
            <a:r>
              <a:rPr lang="en-GB" dirty="0"/>
              <a:t> x </a:t>
            </a:r>
            <a:r>
              <a:rPr lang="en-GB" dirty="0">
                <a:solidFill>
                  <a:srgbClr val="00B050"/>
                </a:solidFill>
              </a:rPr>
              <a:t>3</a:t>
            </a:r>
          </a:p>
        </p:txBody>
      </p:sp>
      <p:sp>
        <p:nvSpPr>
          <p:cNvPr id="16" name="TextBox 15">
            <a:extLst>
              <a:ext uri="{FF2B5EF4-FFF2-40B4-BE49-F238E27FC236}">
                <a16:creationId xmlns:a16="http://schemas.microsoft.com/office/drawing/2014/main" id="{10F0E8C8-2483-4E68-BA1D-6B376FCE5FAD}"/>
              </a:ext>
            </a:extLst>
          </p:cNvPr>
          <p:cNvSpPr txBox="1"/>
          <p:nvPr/>
        </p:nvSpPr>
        <p:spPr>
          <a:xfrm>
            <a:off x="4965876" y="4013464"/>
            <a:ext cx="779381" cy="369332"/>
          </a:xfrm>
          <a:prstGeom prst="rect">
            <a:avLst/>
          </a:prstGeom>
          <a:noFill/>
        </p:spPr>
        <p:txBody>
          <a:bodyPr wrap="none" rtlCol="0">
            <a:spAutoFit/>
          </a:bodyPr>
          <a:lstStyle/>
          <a:p>
            <a:r>
              <a:rPr lang="en-GB" dirty="0">
                <a:solidFill>
                  <a:srgbClr val="FFC000"/>
                </a:solidFill>
              </a:rPr>
              <a:t>2</a:t>
            </a:r>
            <a:r>
              <a:rPr lang="en-GB" dirty="0"/>
              <a:t> x </a:t>
            </a:r>
            <a:r>
              <a:rPr lang="en-GB" dirty="0">
                <a:solidFill>
                  <a:srgbClr val="00B050"/>
                </a:solidFill>
              </a:rPr>
              <a:t>3</a:t>
            </a:r>
            <a:endParaRPr lang="en-GB" dirty="0">
              <a:solidFill>
                <a:srgbClr val="0070C0"/>
              </a:solidFill>
            </a:endParaRPr>
          </a:p>
        </p:txBody>
      </p:sp>
      <p:sp>
        <p:nvSpPr>
          <p:cNvPr id="17" name="Rectangle 16">
            <a:extLst>
              <a:ext uri="{FF2B5EF4-FFF2-40B4-BE49-F238E27FC236}">
                <a16:creationId xmlns:a16="http://schemas.microsoft.com/office/drawing/2014/main" id="{C98848EE-C6AE-44EA-9217-04F71B56CA98}"/>
              </a:ext>
            </a:extLst>
          </p:cNvPr>
          <p:cNvSpPr/>
          <p:nvPr/>
        </p:nvSpPr>
        <p:spPr>
          <a:xfrm>
            <a:off x="877336" y="5083155"/>
            <a:ext cx="351497" cy="3462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51DCF119-D106-4E1B-A795-E8DC5D02C73F}"/>
              </a:ext>
            </a:extLst>
          </p:cNvPr>
          <p:cNvSpPr txBox="1"/>
          <p:nvPr/>
        </p:nvSpPr>
        <p:spPr>
          <a:xfrm>
            <a:off x="1233812" y="5077725"/>
            <a:ext cx="373820" cy="369332"/>
          </a:xfrm>
          <a:prstGeom prst="rect">
            <a:avLst/>
          </a:prstGeom>
          <a:noFill/>
        </p:spPr>
        <p:txBody>
          <a:bodyPr wrap="none" rtlCol="0">
            <a:spAutoFit/>
          </a:bodyPr>
          <a:lstStyle/>
          <a:p>
            <a:r>
              <a:rPr lang="en-GB" dirty="0"/>
              <a:t>=</a:t>
            </a:r>
          </a:p>
        </p:txBody>
      </p:sp>
      <p:sp>
        <p:nvSpPr>
          <p:cNvPr id="19" name="TextBox 18">
            <a:extLst>
              <a:ext uri="{FF2B5EF4-FFF2-40B4-BE49-F238E27FC236}">
                <a16:creationId xmlns:a16="http://schemas.microsoft.com/office/drawing/2014/main" id="{7CFF8C30-C6F8-452A-A8A5-66E3C7757A25}"/>
              </a:ext>
            </a:extLst>
          </p:cNvPr>
          <p:cNvSpPr txBox="1"/>
          <p:nvPr/>
        </p:nvSpPr>
        <p:spPr>
          <a:xfrm>
            <a:off x="1524785" y="5077725"/>
            <a:ext cx="779381" cy="369332"/>
          </a:xfrm>
          <a:prstGeom prst="rect">
            <a:avLst/>
          </a:prstGeom>
          <a:noFill/>
        </p:spPr>
        <p:txBody>
          <a:bodyPr wrap="none" rtlCol="0">
            <a:spAutoFit/>
          </a:bodyPr>
          <a:lstStyle/>
          <a:p>
            <a:r>
              <a:rPr lang="en-GB" dirty="0"/>
              <a:t>8 x 8</a:t>
            </a:r>
          </a:p>
        </p:txBody>
      </p:sp>
      <p:sp>
        <p:nvSpPr>
          <p:cNvPr id="20" name="TextBox 19">
            <a:extLst>
              <a:ext uri="{FF2B5EF4-FFF2-40B4-BE49-F238E27FC236}">
                <a16:creationId xmlns:a16="http://schemas.microsoft.com/office/drawing/2014/main" id="{94EA433A-9450-4F8A-B25F-80DE2743B1ED}"/>
              </a:ext>
            </a:extLst>
          </p:cNvPr>
          <p:cNvSpPr txBox="1"/>
          <p:nvPr/>
        </p:nvSpPr>
        <p:spPr>
          <a:xfrm>
            <a:off x="2116688" y="5060071"/>
            <a:ext cx="1444626" cy="369332"/>
          </a:xfrm>
          <a:prstGeom prst="rect">
            <a:avLst/>
          </a:prstGeom>
          <a:noFill/>
        </p:spPr>
        <p:txBody>
          <a:bodyPr wrap="none" rtlCol="0">
            <a:spAutoFit/>
          </a:bodyPr>
          <a:lstStyle/>
          <a:p>
            <a:r>
              <a:rPr lang="en-GB" dirty="0"/>
              <a:t> + 0 x (-2)</a:t>
            </a:r>
          </a:p>
        </p:txBody>
      </p:sp>
      <p:sp>
        <p:nvSpPr>
          <p:cNvPr id="21" name="TextBox 20">
            <a:extLst>
              <a:ext uri="{FF2B5EF4-FFF2-40B4-BE49-F238E27FC236}">
                <a16:creationId xmlns:a16="http://schemas.microsoft.com/office/drawing/2014/main" id="{2E276D1D-F32D-4B5C-8FB4-ACAAB1D2F61D}"/>
              </a:ext>
            </a:extLst>
          </p:cNvPr>
          <p:cNvSpPr txBox="1"/>
          <p:nvPr/>
        </p:nvSpPr>
        <p:spPr>
          <a:xfrm>
            <a:off x="3446297" y="5060765"/>
            <a:ext cx="1050288" cy="369332"/>
          </a:xfrm>
          <a:prstGeom prst="rect">
            <a:avLst/>
          </a:prstGeom>
          <a:noFill/>
        </p:spPr>
        <p:txBody>
          <a:bodyPr wrap="none" rtlCol="0">
            <a:spAutoFit/>
          </a:bodyPr>
          <a:lstStyle/>
          <a:p>
            <a:r>
              <a:rPr lang="en-GB" dirty="0"/>
              <a:t>+ 2 x 5</a:t>
            </a:r>
          </a:p>
        </p:txBody>
      </p:sp>
      <p:sp>
        <p:nvSpPr>
          <p:cNvPr id="22" name="TextBox 21">
            <a:extLst>
              <a:ext uri="{FF2B5EF4-FFF2-40B4-BE49-F238E27FC236}">
                <a16:creationId xmlns:a16="http://schemas.microsoft.com/office/drawing/2014/main" id="{5A21D66A-3A70-4017-996E-70197DB069C2}"/>
              </a:ext>
            </a:extLst>
          </p:cNvPr>
          <p:cNvSpPr txBox="1"/>
          <p:nvPr/>
        </p:nvSpPr>
        <p:spPr>
          <a:xfrm>
            <a:off x="4398934" y="5049988"/>
            <a:ext cx="1697901" cy="369332"/>
          </a:xfrm>
          <a:prstGeom prst="rect">
            <a:avLst/>
          </a:prstGeom>
          <a:noFill/>
        </p:spPr>
        <p:txBody>
          <a:bodyPr wrap="none" rtlCol="0">
            <a:spAutoFit/>
          </a:bodyPr>
          <a:lstStyle/>
          <a:p>
            <a:r>
              <a:rPr lang="en-GB" dirty="0"/>
              <a:t>+ 2 x 3 = 80</a:t>
            </a:r>
          </a:p>
        </p:txBody>
      </p:sp>
      <p:sp>
        <p:nvSpPr>
          <p:cNvPr id="24" name="TextBox 23">
            <a:extLst>
              <a:ext uri="{FF2B5EF4-FFF2-40B4-BE49-F238E27FC236}">
                <a16:creationId xmlns:a16="http://schemas.microsoft.com/office/drawing/2014/main" id="{08C7EE27-AC8D-464A-A414-E89F880BD6ED}"/>
              </a:ext>
            </a:extLst>
          </p:cNvPr>
          <p:cNvSpPr txBox="1"/>
          <p:nvPr/>
        </p:nvSpPr>
        <p:spPr>
          <a:xfrm>
            <a:off x="4632023" y="2850593"/>
            <a:ext cx="435673" cy="300082"/>
          </a:xfrm>
          <a:prstGeom prst="rect">
            <a:avLst/>
          </a:prstGeom>
          <a:noFill/>
        </p:spPr>
        <p:txBody>
          <a:bodyPr wrap="square">
            <a:spAutoFit/>
          </a:bodyPr>
          <a:lstStyle/>
          <a:p>
            <a:pPr algn="ctr"/>
            <a:r>
              <a:rPr lang="en-GB" sz="1350"/>
              <a:t>80</a:t>
            </a:r>
          </a:p>
        </p:txBody>
      </p:sp>
      <p:sp>
        <p:nvSpPr>
          <p:cNvPr id="25" name="Rectangle 24">
            <a:extLst>
              <a:ext uri="{FF2B5EF4-FFF2-40B4-BE49-F238E27FC236}">
                <a16:creationId xmlns:a16="http://schemas.microsoft.com/office/drawing/2014/main" id="{60B1BD63-A036-4C54-A1E7-1978128EEC7A}"/>
              </a:ext>
            </a:extLst>
          </p:cNvPr>
          <p:cNvSpPr/>
          <p:nvPr/>
        </p:nvSpPr>
        <p:spPr>
          <a:xfrm>
            <a:off x="872108" y="5803463"/>
            <a:ext cx="351497" cy="3462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7655061E-EDE4-4404-B31A-E1526A21BE41}"/>
              </a:ext>
            </a:extLst>
          </p:cNvPr>
          <p:cNvSpPr txBox="1"/>
          <p:nvPr/>
        </p:nvSpPr>
        <p:spPr>
          <a:xfrm>
            <a:off x="1241643" y="5763953"/>
            <a:ext cx="373820" cy="369332"/>
          </a:xfrm>
          <a:prstGeom prst="rect">
            <a:avLst/>
          </a:prstGeom>
          <a:noFill/>
        </p:spPr>
        <p:txBody>
          <a:bodyPr wrap="none" rtlCol="0">
            <a:spAutoFit/>
          </a:bodyPr>
          <a:lstStyle/>
          <a:p>
            <a:r>
              <a:rPr lang="en-GB"/>
              <a:t>=</a:t>
            </a:r>
          </a:p>
        </p:txBody>
      </p:sp>
      <p:sp>
        <p:nvSpPr>
          <p:cNvPr id="27" name="TextBox 26">
            <a:extLst>
              <a:ext uri="{FF2B5EF4-FFF2-40B4-BE49-F238E27FC236}">
                <a16:creationId xmlns:a16="http://schemas.microsoft.com/office/drawing/2014/main" id="{1C4FF13D-0F8C-42B8-9960-C4AAEA490EE4}"/>
              </a:ext>
            </a:extLst>
          </p:cNvPr>
          <p:cNvSpPr txBox="1"/>
          <p:nvPr/>
        </p:nvSpPr>
        <p:spPr>
          <a:xfrm>
            <a:off x="1525248" y="5768444"/>
            <a:ext cx="779381" cy="369332"/>
          </a:xfrm>
          <a:prstGeom prst="rect">
            <a:avLst/>
          </a:prstGeom>
          <a:noFill/>
        </p:spPr>
        <p:txBody>
          <a:bodyPr wrap="none" rtlCol="0">
            <a:spAutoFit/>
          </a:bodyPr>
          <a:lstStyle/>
          <a:p>
            <a:r>
              <a:rPr lang="en-GB" dirty="0"/>
              <a:t>8 x 0</a:t>
            </a:r>
          </a:p>
        </p:txBody>
      </p:sp>
      <p:sp>
        <p:nvSpPr>
          <p:cNvPr id="28" name="TextBox 27">
            <a:extLst>
              <a:ext uri="{FF2B5EF4-FFF2-40B4-BE49-F238E27FC236}">
                <a16:creationId xmlns:a16="http://schemas.microsoft.com/office/drawing/2014/main" id="{C7FA5DEE-E7F5-4BDA-8B0F-855DE2BC1936}"/>
              </a:ext>
            </a:extLst>
          </p:cNvPr>
          <p:cNvSpPr txBox="1"/>
          <p:nvPr/>
        </p:nvSpPr>
        <p:spPr>
          <a:xfrm>
            <a:off x="2119576" y="5750790"/>
            <a:ext cx="1132041" cy="369332"/>
          </a:xfrm>
          <a:prstGeom prst="rect">
            <a:avLst/>
          </a:prstGeom>
          <a:noFill/>
        </p:spPr>
        <p:txBody>
          <a:bodyPr wrap="none" rtlCol="0">
            <a:spAutoFit/>
          </a:bodyPr>
          <a:lstStyle/>
          <a:p>
            <a:r>
              <a:rPr lang="en-GB" dirty="0"/>
              <a:t> + 0 x 5</a:t>
            </a:r>
          </a:p>
        </p:txBody>
      </p:sp>
      <p:sp>
        <p:nvSpPr>
          <p:cNvPr id="29" name="TextBox 28">
            <a:extLst>
              <a:ext uri="{FF2B5EF4-FFF2-40B4-BE49-F238E27FC236}">
                <a16:creationId xmlns:a16="http://schemas.microsoft.com/office/drawing/2014/main" id="{1D9A53CD-DAA0-44AF-9BEE-9C04CF48166F}"/>
              </a:ext>
            </a:extLst>
          </p:cNvPr>
          <p:cNvSpPr txBox="1"/>
          <p:nvPr/>
        </p:nvSpPr>
        <p:spPr>
          <a:xfrm>
            <a:off x="3142516" y="5750790"/>
            <a:ext cx="1050288" cy="369332"/>
          </a:xfrm>
          <a:prstGeom prst="rect">
            <a:avLst/>
          </a:prstGeom>
          <a:noFill/>
        </p:spPr>
        <p:txBody>
          <a:bodyPr wrap="none" rtlCol="0">
            <a:spAutoFit/>
          </a:bodyPr>
          <a:lstStyle/>
          <a:p>
            <a:r>
              <a:rPr lang="en-GB" dirty="0"/>
              <a:t>+ 2 x 7</a:t>
            </a:r>
          </a:p>
        </p:txBody>
      </p:sp>
      <p:sp>
        <p:nvSpPr>
          <p:cNvPr id="30" name="TextBox 29">
            <a:extLst>
              <a:ext uri="{FF2B5EF4-FFF2-40B4-BE49-F238E27FC236}">
                <a16:creationId xmlns:a16="http://schemas.microsoft.com/office/drawing/2014/main" id="{3FC720F9-14B3-445F-9135-7301FBC8E1F6}"/>
              </a:ext>
            </a:extLst>
          </p:cNvPr>
          <p:cNvSpPr txBox="1"/>
          <p:nvPr/>
        </p:nvSpPr>
        <p:spPr>
          <a:xfrm>
            <a:off x="4081590" y="5726674"/>
            <a:ext cx="2010487" cy="369332"/>
          </a:xfrm>
          <a:prstGeom prst="rect">
            <a:avLst/>
          </a:prstGeom>
          <a:noFill/>
        </p:spPr>
        <p:txBody>
          <a:bodyPr wrap="none" rtlCol="0">
            <a:spAutoFit/>
          </a:bodyPr>
          <a:lstStyle/>
          <a:p>
            <a:r>
              <a:rPr lang="en-GB" dirty="0"/>
              <a:t>+ 2 x (-1) = 12</a:t>
            </a:r>
          </a:p>
        </p:txBody>
      </p:sp>
      <p:sp>
        <p:nvSpPr>
          <p:cNvPr id="31" name="TextBox 30">
            <a:extLst>
              <a:ext uri="{FF2B5EF4-FFF2-40B4-BE49-F238E27FC236}">
                <a16:creationId xmlns:a16="http://schemas.microsoft.com/office/drawing/2014/main" id="{7B0880DB-52FA-4D9F-92B2-14276FDDFFEC}"/>
              </a:ext>
            </a:extLst>
          </p:cNvPr>
          <p:cNvSpPr txBox="1"/>
          <p:nvPr/>
        </p:nvSpPr>
        <p:spPr>
          <a:xfrm>
            <a:off x="5056341" y="2842765"/>
            <a:ext cx="435673" cy="300082"/>
          </a:xfrm>
          <a:prstGeom prst="rect">
            <a:avLst/>
          </a:prstGeom>
          <a:noFill/>
        </p:spPr>
        <p:txBody>
          <a:bodyPr wrap="square">
            <a:spAutoFit/>
          </a:bodyPr>
          <a:lstStyle/>
          <a:p>
            <a:pPr algn="ctr"/>
            <a:r>
              <a:rPr lang="en-GB" sz="1350" dirty="0"/>
              <a:t>12</a:t>
            </a:r>
          </a:p>
        </p:txBody>
      </p:sp>
      <p:sp>
        <p:nvSpPr>
          <p:cNvPr id="32" name="TextBox 31">
            <a:extLst>
              <a:ext uri="{FF2B5EF4-FFF2-40B4-BE49-F238E27FC236}">
                <a16:creationId xmlns:a16="http://schemas.microsoft.com/office/drawing/2014/main" id="{14A813E8-2B0D-4931-A341-FD04855253CD}"/>
              </a:ext>
            </a:extLst>
          </p:cNvPr>
          <p:cNvSpPr txBox="1"/>
          <p:nvPr/>
        </p:nvSpPr>
        <p:spPr>
          <a:xfrm>
            <a:off x="5513675" y="2856685"/>
            <a:ext cx="435673" cy="300082"/>
          </a:xfrm>
          <a:prstGeom prst="rect">
            <a:avLst/>
          </a:prstGeom>
          <a:noFill/>
        </p:spPr>
        <p:txBody>
          <a:bodyPr wrap="square">
            <a:spAutoFit/>
          </a:bodyPr>
          <a:lstStyle/>
          <a:p>
            <a:pPr algn="ctr"/>
            <a:r>
              <a:rPr lang="en-GB" sz="1350" dirty="0"/>
              <a:t>12</a:t>
            </a:r>
          </a:p>
        </p:txBody>
      </p:sp>
      <p:sp>
        <p:nvSpPr>
          <p:cNvPr id="33" name="TextBox 32">
            <a:extLst>
              <a:ext uri="{FF2B5EF4-FFF2-40B4-BE49-F238E27FC236}">
                <a16:creationId xmlns:a16="http://schemas.microsoft.com/office/drawing/2014/main" id="{71F44EC8-AD58-4D9B-AFAC-17A9A364762A}"/>
              </a:ext>
            </a:extLst>
          </p:cNvPr>
          <p:cNvSpPr txBox="1"/>
          <p:nvPr/>
        </p:nvSpPr>
        <p:spPr>
          <a:xfrm>
            <a:off x="4632023" y="3153918"/>
            <a:ext cx="435673" cy="300082"/>
          </a:xfrm>
          <a:prstGeom prst="rect">
            <a:avLst/>
          </a:prstGeom>
          <a:noFill/>
        </p:spPr>
        <p:txBody>
          <a:bodyPr wrap="square">
            <a:spAutoFit/>
          </a:bodyPr>
          <a:lstStyle/>
          <a:p>
            <a:pPr algn="ctr"/>
            <a:r>
              <a:rPr lang="en-GB" sz="1350"/>
              <a:t>-8</a:t>
            </a:r>
          </a:p>
        </p:txBody>
      </p:sp>
      <p:sp>
        <p:nvSpPr>
          <p:cNvPr id="34" name="TextBox 33">
            <a:extLst>
              <a:ext uri="{FF2B5EF4-FFF2-40B4-BE49-F238E27FC236}">
                <a16:creationId xmlns:a16="http://schemas.microsoft.com/office/drawing/2014/main" id="{2D5C3F33-F0B7-4AE2-BB9E-90ADAE594D9E}"/>
              </a:ext>
            </a:extLst>
          </p:cNvPr>
          <p:cNvSpPr txBox="1"/>
          <p:nvPr/>
        </p:nvSpPr>
        <p:spPr>
          <a:xfrm>
            <a:off x="5090490" y="3153918"/>
            <a:ext cx="435673" cy="300082"/>
          </a:xfrm>
          <a:prstGeom prst="rect">
            <a:avLst/>
          </a:prstGeom>
          <a:noFill/>
        </p:spPr>
        <p:txBody>
          <a:bodyPr wrap="square">
            <a:spAutoFit/>
          </a:bodyPr>
          <a:lstStyle/>
          <a:p>
            <a:pPr algn="ctr"/>
            <a:r>
              <a:rPr lang="en-GB" sz="1350"/>
              <a:t>45</a:t>
            </a:r>
          </a:p>
        </p:txBody>
      </p:sp>
      <p:sp>
        <p:nvSpPr>
          <p:cNvPr id="35" name="TextBox 34">
            <a:extLst>
              <a:ext uri="{FF2B5EF4-FFF2-40B4-BE49-F238E27FC236}">
                <a16:creationId xmlns:a16="http://schemas.microsoft.com/office/drawing/2014/main" id="{53128C5F-351A-4C60-8B10-2C6F40F64138}"/>
              </a:ext>
            </a:extLst>
          </p:cNvPr>
          <p:cNvSpPr txBox="1"/>
          <p:nvPr/>
        </p:nvSpPr>
        <p:spPr>
          <a:xfrm>
            <a:off x="5511273" y="3127592"/>
            <a:ext cx="435673" cy="300082"/>
          </a:xfrm>
          <a:prstGeom prst="rect">
            <a:avLst/>
          </a:prstGeom>
          <a:noFill/>
        </p:spPr>
        <p:txBody>
          <a:bodyPr wrap="square">
            <a:spAutoFit/>
          </a:bodyPr>
          <a:lstStyle/>
          <a:p>
            <a:pPr algn="ctr"/>
            <a:r>
              <a:rPr lang="en-GB" sz="1350"/>
              <a:t>3</a:t>
            </a:r>
          </a:p>
        </p:txBody>
      </p:sp>
    </p:spTree>
    <p:extLst>
      <p:ext uri="{BB962C8B-B14F-4D97-AF65-F5344CB8AC3E}">
        <p14:creationId xmlns:p14="http://schemas.microsoft.com/office/powerpoint/2010/main" val="421201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animBg="1"/>
      <p:bldP spid="18" grpId="0"/>
      <p:bldP spid="19" grpId="0"/>
      <p:bldP spid="20" grpId="0"/>
      <p:bldP spid="21" grpId="0"/>
      <p:bldP spid="22" grpId="0"/>
      <p:bldP spid="24" grpId="0"/>
      <p:bldP spid="25" grpId="0" animBg="1"/>
      <p:bldP spid="26" grpId="0"/>
      <p:bldP spid="27" grpId="0"/>
      <p:bldP spid="28" grpId="0"/>
      <p:bldP spid="29" grpId="0"/>
      <p:bldP spid="30" grpId="0"/>
      <p:bldP spid="31" grpId="0"/>
      <p:bldP spid="32" grpId="0"/>
      <p:bldP spid="33" grpId="0"/>
      <p:bldP spid="34"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756"/>
        <p:cNvGrpSpPr/>
        <p:nvPr/>
      </p:nvGrpSpPr>
      <p:grpSpPr>
        <a:xfrm>
          <a:off x="0" y="0"/>
          <a:ext cx="0" cy="0"/>
          <a:chOff x="0" y="0"/>
          <a:chExt cx="0" cy="0"/>
        </a:xfrm>
      </p:grpSpPr>
      <p:grpSp>
        <p:nvGrpSpPr>
          <p:cNvPr id="762" name="Shape 762"/>
          <p:cNvGrpSpPr/>
          <p:nvPr/>
        </p:nvGrpSpPr>
        <p:grpSpPr>
          <a:xfrm>
            <a:off x="4044053" y="3743166"/>
            <a:ext cx="2235200" cy="548700"/>
            <a:chOff x="4038643" y="4217897"/>
            <a:chExt cx="2235200" cy="548700"/>
          </a:xfrm>
        </p:grpSpPr>
        <p:grpSp>
          <p:nvGrpSpPr>
            <p:cNvPr id="763" name="Shape 763"/>
            <p:cNvGrpSpPr/>
            <p:nvPr/>
          </p:nvGrpSpPr>
          <p:grpSpPr>
            <a:xfrm>
              <a:off x="4038643" y="4217897"/>
              <a:ext cx="2235200" cy="548700"/>
              <a:chOff x="1297709" y="3997072"/>
              <a:chExt cx="2235200" cy="548700"/>
            </a:xfrm>
          </p:grpSpPr>
          <p:sp>
            <p:nvSpPr>
              <p:cNvPr id="764" name="Shape 76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65" name="Shape 76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6" name="Shape 766"/>
            <p:cNvSpPr txBox="1"/>
            <p:nvPr/>
          </p:nvSpPr>
          <p:spPr>
            <a:xfrm>
              <a:off x="415788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767" name="Shape 767"/>
            <p:cNvSpPr txBox="1"/>
            <p:nvPr/>
          </p:nvSpPr>
          <p:spPr>
            <a:xfrm>
              <a:off x="484102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68" name="Shape 768"/>
            <p:cNvSpPr txBox="1"/>
            <p:nvPr/>
          </p:nvSpPr>
          <p:spPr>
            <a:xfrm>
              <a:off x="5528501"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770" name="Shape 770"/>
          <p:cNvSpPr txBox="1"/>
          <p:nvPr/>
        </p:nvSpPr>
        <p:spPr>
          <a:xfrm>
            <a:off x="3209831" y="37696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31915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83" name="Shape 783"/>
          <p:cNvGrpSpPr/>
          <p:nvPr/>
        </p:nvGrpSpPr>
        <p:grpSpPr>
          <a:xfrm>
            <a:off x="803754" y="3750614"/>
            <a:ext cx="2235200" cy="548700"/>
            <a:chOff x="1297709" y="3997072"/>
            <a:chExt cx="2235200" cy="548700"/>
          </a:xfrm>
        </p:grpSpPr>
        <p:sp>
          <p:nvSpPr>
            <p:cNvPr id="784" name="Shape 78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85" name="Shape 78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89" name="Shape 789"/>
          <p:cNvSpPr txBox="1"/>
          <p:nvPr/>
        </p:nvSpPr>
        <p:spPr>
          <a:xfrm>
            <a:off x="890345" y="38422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90" name="Shape 790"/>
          <p:cNvSpPr txBox="1"/>
          <p:nvPr/>
        </p:nvSpPr>
        <p:spPr>
          <a:xfrm>
            <a:off x="1573485" y="38422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91" name="Shape 791"/>
          <p:cNvSpPr txBox="1"/>
          <p:nvPr/>
        </p:nvSpPr>
        <p:spPr>
          <a:xfrm>
            <a:off x="2260966" y="38422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92" name="Shape 792"/>
          <p:cNvSpPr/>
          <p:nvPr/>
        </p:nvSpPr>
        <p:spPr>
          <a:xfrm rot="-5400000">
            <a:off x="4835941" y="3002389"/>
            <a:ext cx="683400" cy="20004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3" name="Shape 793"/>
          <p:cNvSpPr/>
          <p:nvPr/>
        </p:nvSpPr>
        <p:spPr>
          <a:xfrm>
            <a:off x="6546221" y="30830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30768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30830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Title 1">
            <a:extLst>
              <a:ext uri="{FF2B5EF4-FFF2-40B4-BE49-F238E27FC236}">
                <a16:creationId xmlns:a16="http://schemas.microsoft.com/office/drawing/2014/main" id="{0F99415C-4C69-4482-8257-F65379CAA0A3}"/>
              </a:ext>
            </a:extLst>
          </p:cNvPr>
          <p:cNvSpPr>
            <a:spLocks noGrp="1"/>
          </p:cNvSpPr>
          <p:nvPr>
            <p:ph type="title"/>
          </p:nvPr>
        </p:nvSpPr>
        <p:spPr>
          <a:xfrm>
            <a:off x="840432" y="274638"/>
            <a:ext cx="7620000" cy="1143000"/>
          </a:xfrm>
        </p:spPr>
        <p:txBody>
          <a:bodyPr/>
          <a:lstStyle/>
          <a:p>
            <a:r>
              <a:rPr lang="en-US" dirty="0"/>
              <a:t>Matrix Multiplication (4) </a:t>
            </a:r>
          </a:p>
        </p:txBody>
      </p:sp>
      <p:sp>
        <p:nvSpPr>
          <p:cNvPr id="47" name="Content Placeholder 2">
            <a:extLst>
              <a:ext uri="{FF2B5EF4-FFF2-40B4-BE49-F238E27FC236}">
                <a16:creationId xmlns:a16="http://schemas.microsoft.com/office/drawing/2014/main" id="{D9DA81FC-F925-46B8-8A35-91DE52598E54}"/>
              </a:ext>
            </a:extLst>
          </p:cNvPr>
          <p:cNvSpPr>
            <a:spLocks noGrp="1"/>
          </p:cNvSpPr>
          <p:nvPr>
            <p:ph idx="1"/>
          </p:nvPr>
        </p:nvSpPr>
        <p:spPr>
          <a:xfrm>
            <a:off x="840432" y="1493557"/>
            <a:ext cx="7620000" cy="5431938"/>
          </a:xfrm>
        </p:spPr>
        <p:txBody>
          <a:bodyPr>
            <a:normAutofit/>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p:txBody>
      </p:sp>
      <p:sp>
        <p:nvSpPr>
          <p:cNvPr id="6" name="TextBox 5">
            <a:extLst>
              <a:ext uri="{FF2B5EF4-FFF2-40B4-BE49-F238E27FC236}">
                <a16:creationId xmlns:a16="http://schemas.microsoft.com/office/drawing/2014/main" id="{48F0EC4F-560D-4268-A58A-F91984A00C27}"/>
              </a:ext>
            </a:extLst>
          </p:cNvPr>
          <p:cNvSpPr txBox="1"/>
          <p:nvPr/>
        </p:nvSpPr>
        <p:spPr>
          <a:xfrm>
            <a:off x="5006750" y="3189965"/>
            <a:ext cx="341760" cy="369332"/>
          </a:xfrm>
          <a:prstGeom prst="rect">
            <a:avLst/>
          </a:prstGeom>
          <a:noFill/>
        </p:spPr>
        <p:txBody>
          <a:bodyPr wrap="none" rtlCol="0">
            <a:spAutoFit/>
          </a:bodyPr>
          <a:lstStyle/>
          <a:p>
            <a:r>
              <a:rPr lang="en-US"/>
              <a:t>A</a:t>
            </a:r>
          </a:p>
        </p:txBody>
      </p:sp>
      <p:sp>
        <p:nvSpPr>
          <p:cNvPr id="7" name="TextBox 6">
            <a:extLst>
              <a:ext uri="{FF2B5EF4-FFF2-40B4-BE49-F238E27FC236}">
                <a16:creationId xmlns:a16="http://schemas.microsoft.com/office/drawing/2014/main" id="{C46B1234-C336-4CBD-84A6-3023458B569F}"/>
              </a:ext>
            </a:extLst>
          </p:cNvPr>
          <p:cNvSpPr txBox="1"/>
          <p:nvPr/>
        </p:nvSpPr>
        <p:spPr>
          <a:xfrm>
            <a:off x="7399046" y="2606253"/>
            <a:ext cx="343364" cy="369332"/>
          </a:xfrm>
          <a:prstGeom prst="rect">
            <a:avLst/>
          </a:prstGeom>
          <a:noFill/>
        </p:spPr>
        <p:txBody>
          <a:bodyPr wrap="none" rtlCol="0">
            <a:spAutoFit/>
          </a:bodyPr>
          <a:lstStyle/>
          <a:p>
            <a:r>
              <a:rPr lang="en-US"/>
              <a:t>B</a:t>
            </a:r>
          </a:p>
        </p:txBody>
      </p:sp>
      <p:sp>
        <p:nvSpPr>
          <p:cNvPr id="8" name="TextBox 7">
            <a:extLst>
              <a:ext uri="{FF2B5EF4-FFF2-40B4-BE49-F238E27FC236}">
                <a16:creationId xmlns:a16="http://schemas.microsoft.com/office/drawing/2014/main" id="{C863D72A-ADAE-4DA6-A7B0-2E2F812E417C}"/>
              </a:ext>
            </a:extLst>
          </p:cNvPr>
          <p:cNvSpPr txBox="1"/>
          <p:nvPr/>
        </p:nvSpPr>
        <p:spPr>
          <a:xfrm>
            <a:off x="1733805" y="3273708"/>
            <a:ext cx="341760" cy="369332"/>
          </a:xfrm>
          <a:prstGeom prst="rect">
            <a:avLst/>
          </a:prstGeom>
          <a:noFill/>
        </p:spPr>
        <p:txBody>
          <a:bodyPr wrap="square" rtlCol="0">
            <a:spAutoFit/>
          </a:bodyPr>
          <a:lstStyle/>
          <a:p>
            <a:r>
              <a:rPr lang="en-US"/>
              <a:t>C</a:t>
            </a:r>
          </a:p>
        </p:txBody>
      </p:sp>
      <p:sp>
        <p:nvSpPr>
          <p:cNvPr id="39" name="TextBox 38">
            <a:extLst>
              <a:ext uri="{FF2B5EF4-FFF2-40B4-BE49-F238E27FC236}">
                <a16:creationId xmlns:a16="http://schemas.microsoft.com/office/drawing/2014/main" id="{D5B06BCB-4ACF-D04F-BD88-E0BD29B84986}"/>
              </a:ext>
            </a:extLst>
          </p:cNvPr>
          <p:cNvSpPr txBox="1"/>
          <p:nvPr/>
        </p:nvSpPr>
        <p:spPr>
          <a:xfrm>
            <a:off x="798081" y="5436322"/>
            <a:ext cx="2480166" cy="400110"/>
          </a:xfrm>
          <a:prstGeom prst="rect">
            <a:avLst/>
          </a:prstGeom>
          <a:noFill/>
        </p:spPr>
        <p:txBody>
          <a:bodyPr wrap="non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In R: </a:t>
            </a:r>
            <a:r>
              <a:rPr lang="en-US" sz="2000" dirty="0" err="1">
                <a:latin typeface="Consolas" panose="020B0609020204030204" pitchFamily="49" charset="0"/>
                <a:cs typeface="Consolas" panose="020B0609020204030204" pitchFamily="49" charset="0"/>
              </a:rPr>
              <a:t>m_A</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m_B</a:t>
            </a:r>
            <a:endParaRPr lang="en-US" sz="2000" dirty="0">
              <a:latin typeface="Consolas" panose="020B0609020204030204" pitchFamily="49" charset="0"/>
              <a:cs typeface="Consolas" panose="020B0609020204030204" pitchFamily="49" charset="0"/>
            </a:endParaRPr>
          </a:p>
        </p:txBody>
      </p:sp>
      <p:sp>
        <p:nvSpPr>
          <p:cNvPr id="43" name="Oval 42">
            <a:extLst>
              <a:ext uri="{FF2B5EF4-FFF2-40B4-BE49-F238E27FC236}">
                <a16:creationId xmlns:a16="http://schemas.microsoft.com/office/drawing/2014/main" id="{816636CA-1D77-454D-9C3B-BFE7989EDFB7}"/>
              </a:ext>
            </a:extLst>
          </p:cNvPr>
          <p:cNvSpPr/>
          <p:nvPr/>
        </p:nvSpPr>
        <p:spPr>
          <a:xfrm>
            <a:off x="4222197" y="3723454"/>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2" name="TextBox 1">
            <a:extLst>
              <a:ext uri="{FF2B5EF4-FFF2-40B4-BE49-F238E27FC236}">
                <a16:creationId xmlns:a16="http://schemas.microsoft.com/office/drawing/2014/main" id="{9E823EB3-A938-E04F-966A-FD190D4092FB}"/>
              </a:ext>
            </a:extLst>
          </p:cNvPr>
          <p:cNvSpPr txBox="1"/>
          <p:nvPr/>
        </p:nvSpPr>
        <p:spPr>
          <a:xfrm>
            <a:off x="4494490" y="1420607"/>
            <a:ext cx="1399742" cy="369332"/>
          </a:xfrm>
          <a:prstGeom prst="rect">
            <a:avLst/>
          </a:prstGeom>
          <a:noFill/>
        </p:spPr>
        <p:txBody>
          <a:bodyPr wrap="none" rtlCol="0">
            <a:spAutoFit/>
          </a:bodyPr>
          <a:lstStyle/>
          <a:p>
            <a:r>
              <a:rPr lang="en-US" dirty="0"/>
              <a:t>1.0 * 0.75</a:t>
            </a:r>
          </a:p>
        </p:txBody>
      </p:sp>
      <p:sp>
        <p:nvSpPr>
          <p:cNvPr id="45" name="TextBox 44">
            <a:extLst>
              <a:ext uri="{FF2B5EF4-FFF2-40B4-BE49-F238E27FC236}">
                <a16:creationId xmlns:a16="http://schemas.microsoft.com/office/drawing/2014/main" id="{B396487B-63B5-2243-8CCB-F036B7095BFE}"/>
              </a:ext>
            </a:extLst>
          </p:cNvPr>
          <p:cNvSpPr txBox="1"/>
          <p:nvPr/>
        </p:nvSpPr>
        <p:spPr>
          <a:xfrm>
            <a:off x="4494490" y="1829704"/>
            <a:ext cx="1252266" cy="369332"/>
          </a:xfrm>
          <a:prstGeom prst="rect">
            <a:avLst/>
          </a:prstGeom>
          <a:noFill/>
        </p:spPr>
        <p:txBody>
          <a:bodyPr wrap="none" rtlCol="0">
            <a:spAutoFit/>
          </a:bodyPr>
          <a:lstStyle/>
          <a:p>
            <a:r>
              <a:rPr lang="en-US" dirty="0"/>
              <a:t>0.0 * 0.0</a:t>
            </a:r>
          </a:p>
        </p:txBody>
      </p:sp>
      <p:sp>
        <p:nvSpPr>
          <p:cNvPr id="48" name="TextBox 47">
            <a:extLst>
              <a:ext uri="{FF2B5EF4-FFF2-40B4-BE49-F238E27FC236}">
                <a16:creationId xmlns:a16="http://schemas.microsoft.com/office/drawing/2014/main" id="{FA327FE5-662B-9348-B015-3C08E025DF8D}"/>
              </a:ext>
            </a:extLst>
          </p:cNvPr>
          <p:cNvSpPr txBox="1"/>
          <p:nvPr/>
        </p:nvSpPr>
        <p:spPr>
          <a:xfrm>
            <a:off x="4494824" y="2207891"/>
            <a:ext cx="1252266" cy="369332"/>
          </a:xfrm>
          <a:prstGeom prst="rect">
            <a:avLst/>
          </a:prstGeom>
          <a:noFill/>
        </p:spPr>
        <p:txBody>
          <a:bodyPr wrap="none" rtlCol="0">
            <a:spAutoFit/>
          </a:bodyPr>
          <a:lstStyle/>
          <a:p>
            <a:r>
              <a:rPr lang="en-US" dirty="0"/>
              <a:t>0.0 * 0.0</a:t>
            </a:r>
          </a:p>
        </p:txBody>
      </p:sp>
      <p:sp>
        <p:nvSpPr>
          <p:cNvPr id="49" name="TextBox 48">
            <a:extLst>
              <a:ext uri="{FF2B5EF4-FFF2-40B4-BE49-F238E27FC236}">
                <a16:creationId xmlns:a16="http://schemas.microsoft.com/office/drawing/2014/main" id="{8215E315-94A3-E742-83D1-3C21D17AD67A}"/>
              </a:ext>
            </a:extLst>
          </p:cNvPr>
          <p:cNvSpPr txBox="1"/>
          <p:nvPr/>
        </p:nvSpPr>
        <p:spPr>
          <a:xfrm>
            <a:off x="4505757" y="1445255"/>
            <a:ext cx="1252266" cy="369332"/>
          </a:xfrm>
          <a:prstGeom prst="rect">
            <a:avLst/>
          </a:prstGeom>
          <a:noFill/>
        </p:spPr>
        <p:txBody>
          <a:bodyPr wrap="none" rtlCol="0">
            <a:spAutoFit/>
          </a:bodyPr>
          <a:lstStyle/>
          <a:p>
            <a:r>
              <a:rPr lang="en-US" dirty="0"/>
              <a:t>1.0 * 0.2</a:t>
            </a:r>
          </a:p>
        </p:txBody>
      </p:sp>
      <p:sp>
        <p:nvSpPr>
          <p:cNvPr id="50" name="TextBox 49">
            <a:extLst>
              <a:ext uri="{FF2B5EF4-FFF2-40B4-BE49-F238E27FC236}">
                <a16:creationId xmlns:a16="http://schemas.microsoft.com/office/drawing/2014/main" id="{7F0CFF09-F2F3-0C4E-86F0-C2D13567E507}"/>
              </a:ext>
            </a:extLst>
          </p:cNvPr>
          <p:cNvSpPr txBox="1"/>
          <p:nvPr/>
        </p:nvSpPr>
        <p:spPr>
          <a:xfrm>
            <a:off x="4505757" y="1854352"/>
            <a:ext cx="1399742" cy="369332"/>
          </a:xfrm>
          <a:prstGeom prst="rect">
            <a:avLst/>
          </a:prstGeom>
          <a:noFill/>
        </p:spPr>
        <p:txBody>
          <a:bodyPr wrap="none" rtlCol="0">
            <a:spAutoFit/>
          </a:bodyPr>
          <a:lstStyle/>
          <a:p>
            <a:r>
              <a:rPr lang="en-US" dirty="0"/>
              <a:t>0.0 * 0.85</a:t>
            </a:r>
          </a:p>
        </p:txBody>
      </p:sp>
      <p:sp>
        <p:nvSpPr>
          <p:cNvPr id="51" name="TextBox 50">
            <a:extLst>
              <a:ext uri="{FF2B5EF4-FFF2-40B4-BE49-F238E27FC236}">
                <a16:creationId xmlns:a16="http://schemas.microsoft.com/office/drawing/2014/main" id="{1BD220C5-2DF8-5D4C-A826-EB3513E8C46F}"/>
              </a:ext>
            </a:extLst>
          </p:cNvPr>
          <p:cNvSpPr txBox="1"/>
          <p:nvPr/>
        </p:nvSpPr>
        <p:spPr>
          <a:xfrm>
            <a:off x="4506091" y="2232539"/>
            <a:ext cx="1252266" cy="369332"/>
          </a:xfrm>
          <a:prstGeom prst="rect">
            <a:avLst/>
          </a:prstGeom>
          <a:noFill/>
        </p:spPr>
        <p:txBody>
          <a:bodyPr wrap="none" rtlCol="0">
            <a:spAutoFit/>
          </a:bodyPr>
          <a:lstStyle/>
          <a:p>
            <a:r>
              <a:rPr lang="en-US" dirty="0"/>
              <a:t>0.0 * 0.0</a:t>
            </a:r>
          </a:p>
        </p:txBody>
      </p:sp>
      <p:sp>
        <p:nvSpPr>
          <p:cNvPr id="52" name="Oval 51">
            <a:extLst>
              <a:ext uri="{FF2B5EF4-FFF2-40B4-BE49-F238E27FC236}">
                <a16:creationId xmlns:a16="http://schemas.microsoft.com/office/drawing/2014/main" id="{58DA938E-FEDA-8145-B127-DE34ED63D03B}"/>
              </a:ext>
            </a:extLst>
          </p:cNvPr>
          <p:cNvSpPr/>
          <p:nvPr/>
        </p:nvSpPr>
        <p:spPr>
          <a:xfrm>
            <a:off x="6573495" y="3164875"/>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53" name="Oval 52">
            <a:extLst>
              <a:ext uri="{FF2B5EF4-FFF2-40B4-BE49-F238E27FC236}">
                <a16:creationId xmlns:a16="http://schemas.microsoft.com/office/drawing/2014/main" id="{02AA746B-739C-D944-BF8F-69E5D08C1164}"/>
              </a:ext>
            </a:extLst>
          </p:cNvPr>
          <p:cNvSpPr/>
          <p:nvPr/>
        </p:nvSpPr>
        <p:spPr>
          <a:xfrm>
            <a:off x="4856950" y="3750568"/>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54" name="Oval 53">
            <a:extLst>
              <a:ext uri="{FF2B5EF4-FFF2-40B4-BE49-F238E27FC236}">
                <a16:creationId xmlns:a16="http://schemas.microsoft.com/office/drawing/2014/main" id="{64DE05CA-DFF6-9147-8398-39522B3AE9FB}"/>
              </a:ext>
            </a:extLst>
          </p:cNvPr>
          <p:cNvSpPr/>
          <p:nvPr/>
        </p:nvSpPr>
        <p:spPr>
          <a:xfrm>
            <a:off x="6584622" y="3693560"/>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55" name="Oval 54">
            <a:extLst>
              <a:ext uri="{FF2B5EF4-FFF2-40B4-BE49-F238E27FC236}">
                <a16:creationId xmlns:a16="http://schemas.microsoft.com/office/drawing/2014/main" id="{4A938044-DA88-6E40-9CA7-F7E01C614332}"/>
              </a:ext>
            </a:extLst>
          </p:cNvPr>
          <p:cNvSpPr/>
          <p:nvPr/>
        </p:nvSpPr>
        <p:spPr>
          <a:xfrm>
            <a:off x="5553872" y="3768847"/>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56" name="Oval 55">
            <a:extLst>
              <a:ext uri="{FF2B5EF4-FFF2-40B4-BE49-F238E27FC236}">
                <a16:creationId xmlns:a16="http://schemas.microsoft.com/office/drawing/2014/main" id="{F51C3D91-0266-6148-9598-C7C16517179D}"/>
              </a:ext>
            </a:extLst>
          </p:cNvPr>
          <p:cNvSpPr/>
          <p:nvPr/>
        </p:nvSpPr>
        <p:spPr>
          <a:xfrm>
            <a:off x="6572801" y="4258799"/>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4" name="Left Brace 3">
            <a:extLst>
              <a:ext uri="{FF2B5EF4-FFF2-40B4-BE49-F238E27FC236}">
                <a16:creationId xmlns:a16="http://schemas.microsoft.com/office/drawing/2014/main" id="{FDD61113-3955-2245-B8AF-126D27876B0A}"/>
              </a:ext>
            </a:extLst>
          </p:cNvPr>
          <p:cNvSpPr/>
          <p:nvPr/>
        </p:nvSpPr>
        <p:spPr>
          <a:xfrm>
            <a:off x="3927370" y="1394381"/>
            <a:ext cx="589653" cy="1188615"/>
          </a:xfrm>
          <a:prstGeom prst="leftBrace">
            <a:avLst/>
          </a:pr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Straight Arrow Connector 61">
            <a:extLst>
              <a:ext uri="{FF2B5EF4-FFF2-40B4-BE49-F238E27FC236}">
                <a16:creationId xmlns:a16="http://schemas.microsoft.com/office/drawing/2014/main" id="{1FE1A8E2-4F5C-D34E-9509-7F80C02864A5}"/>
              </a:ext>
            </a:extLst>
          </p:cNvPr>
          <p:cNvCxnSpPr/>
          <p:nvPr/>
        </p:nvCxnSpPr>
        <p:spPr>
          <a:xfrm flipH="1">
            <a:off x="1294469" y="2067533"/>
            <a:ext cx="2526031" cy="1520205"/>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A12295B-1BDE-B24F-9DCD-093305B6222B}"/>
              </a:ext>
            </a:extLst>
          </p:cNvPr>
          <p:cNvCxnSpPr>
            <a:cxnSpLocks/>
          </p:cNvCxnSpPr>
          <p:nvPr/>
        </p:nvCxnSpPr>
        <p:spPr>
          <a:xfrm flipH="1">
            <a:off x="2029059" y="2012014"/>
            <a:ext cx="1886070" cy="1745332"/>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81BAC17-CE49-D049-AFD9-6E3442B0990F}"/>
              </a:ext>
            </a:extLst>
          </p:cNvPr>
          <p:cNvSpPr txBox="1"/>
          <p:nvPr/>
        </p:nvSpPr>
        <p:spPr>
          <a:xfrm>
            <a:off x="4494490" y="1420363"/>
            <a:ext cx="1399742" cy="369332"/>
          </a:xfrm>
          <a:prstGeom prst="rect">
            <a:avLst/>
          </a:prstGeom>
          <a:noFill/>
        </p:spPr>
        <p:txBody>
          <a:bodyPr wrap="none" rtlCol="0">
            <a:spAutoFit/>
          </a:bodyPr>
          <a:lstStyle/>
          <a:p>
            <a:r>
              <a:rPr lang="en-US" dirty="0"/>
              <a:t>1.0 * 0.05</a:t>
            </a:r>
          </a:p>
        </p:txBody>
      </p:sp>
      <p:sp>
        <p:nvSpPr>
          <p:cNvPr id="66" name="TextBox 65">
            <a:extLst>
              <a:ext uri="{FF2B5EF4-FFF2-40B4-BE49-F238E27FC236}">
                <a16:creationId xmlns:a16="http://schemas.microsoft.com/office/drawing/2014/main" id="{F509ACEC-687B-1742-8E1F-9A54B5D8467E}"/>
              </a:ext>
            </a:extLst>
          </p:cNvPr>
          <p:cNvSpPr txBox="1"/>
          <p:nvPr/>
        </p:nvSpPr>
        <p:spPr>
          <a:xfrm>
            <a:off x="4494490" y="1829460"/>
            <a:ext cx="1399742" cy="369332"/>
          </a:xfrm>
          <a:prstGeom prst="rect">
            <a:avLst/>
          </a:prstGeom>
          <a:noFill/>
        </p:spPr>
        <p:txBody>
          <a:bodyPr wrap="none" rtlCol="0">
            <a:spAutoFit/>
          </a:bodyPr>
          <a:lstStyle/>
          <a:p>
            <a:r>
              <a:rPr lang="en-US" dirty="0"/>
              <a:t>0.0 * 0.15</a:t>
            </a:r>
          </a:p>
        </p:txBody>
      </p:sp>
      <p:sp>
        <p:nvSpPr>
          <p:cNvPr id="67" name="TextBox 66">
            <a:extLst>
              <a:ext uri="{FF2B5EF4-FFF2-40B4-BE49-F238E27FC236}">
                <a16:creationId xmlns:a16="http://schemas.microsoft.com/office/drawing/2014/main" id="{CE724194-EF5B-F64A-B634-D4742309F342}"/>
              </a:ext>
            </a:extLst>
          </p:cNvPr>
          <p:cNvSpPr txBox="1"/>
          <p:nvPr/>
        </p:nvSpPr>
        <p:spPr>
          <a:xfrm>
            <a:off x="4494824" y="2207647"/>
            <a:ext cx="1252266" cy="369332"/>
          </a:xfrm>
          <a:prstGeom prst="rect">
            <a:avLst/>
          </a:prstGeom>
          <a:noFill/>
        </p:spPr>
        <p:txBody>
          <a:bodyPr wrap="none" rtlCol="0">
            <a:spAutoFit/>
          </a:bodyPr>
          <a:lstStyle/>
          <a:p>
            <a:r>
              <a:rPr lang="en-US" dirty="0"/>
              <a:t>0.0 * 1.0</a:t>
            </a:r>
          </a:p>
        </p:txBody>
      </p:sp>
      <p:cxnSp>
        <p:nvCxnSpPr>
          <p:cNvPr id="68" name="Straight Arrow Connector 67">
            <a:extLst>
              <a:ext uri="{FF2B5EF4-FFF2-40B4-BE49-F238E27FC236}">
                <a16:creationId xmlns:a16="http://schemas.microsoft.com/office/drawing/2014/main" id="{33CE905F-DEEA-534C-99B6-85477191CE8A}"/>
              </a:ext>
            </a:extLst>
          </p:cNvPr>
          <p:cNvCxnSpPr>
            <a:cxnSpLocks/>
          </p:cNvCxnSpPr>
          <p:nvPr/>
        </p:nvCxnSpPr>
        <p:spPr>
          <a:xfrm flipH="1">
            <a:off x="2615315" y="2087933"/>
            <a:ext cx="1349089" cy="1701902"/>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86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2"/>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53"/>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5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2"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2" nodeType="click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55"/>
                                        </p:tgtEl>
                                        <p:attrNameLst>
                                          <p:attrName>style.visibility</p:attrName>
                                        </p:attrNameLst>
                                      </p:cBhvr>
                                      <p:to>
                                        <p:strVal val="hidden"/>
                                      </p:to>
                                    </p:set>
                                  </p:childTnLst>
                                </p:cTn>
                              </p:par>
                              <p:par>
                                <p:cTn id="61" presetID="1" presetClass="exit" presetSubtype="0" fill="hold" grpId="3" nodeType="withEffect">
                                  <p:stCondLst>
                                    <p:cond delay="0"/>
                                  </p:stCondLst>
                                  <p:childTnLst>
                                    <p:set>
                                      <p:cBhvr>
                                        <p:cTn id="62" dur="1" fill="hold">
                                          <p:stCondLst>
                                            <p:cond delay="0"/>
                                          </p:stCondLst>
                                        </p:cTn>
                                        <p:tgtEl>
                                          <p:spTgt spid="56"/>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8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4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45"/>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1"/>
                                          </p:stCondLst>
                                        </p:cTn>
                                        <p:tgtEl>
                                          <p:spTgt spid="793"/>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79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79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1"/>
                                          </p:stCondLst>
                                        </p:cTn>
                                        <p:tgtEl>
                                          <p:spTgt spid="79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49"/>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50"/>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5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9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79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xit" presetSubtype="0" fill="hold" grpId="1" nodeType="withEffect">
                                  <p:stCondLst>
                                    <p:cond delay="0"/>
                                  </p:stCondLst>
                                  <p:childTnLst>
                                    <p:set>
                                      <p:cBhvr>
                                        <p:cTn id="134" dur="1" fill="hold">
                                          <p:stCondLst>
                                            <p:cond delay="0"/>
                                          </p:stCondLst>
                                        </p:cTn>
                                        <p:tgtEl>
                                          <p:spTgt spid="55"/>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6"/>
                                        </p:tgtEl>
                                        <p:attrNameLst>
                                          <p:attrName>style.visibility</p:attrName>
                                        </p:attrNameLst>
                                      </p:cBhvr>
                                      <p:to>
                                        <p:strVal val="visible"/>
                                      </p:to>
                                    </p:set>
                                  </p:childTnLst>
                                </p:cTn>
                              </p:par>
                              <p:par>
                                <p:cTn id="139" presetID="1" presetClass="exit" presetSubtype="0" fill="hold" grpId="1" nodeType="withEffect">
                                  <p:stCondLst>
                                    <p:cond delay="0"/>
                                  </p:stCondLst>
                                  <p:childTnLst>
                                    <p:set>
                                      <p:cBhvr>
                                        <p:cTn id="140" dur="1" fill="hold">
                                          <p:stCondLst>
                                            <p:cond delay="0"/>
                                          </p:stCondLst>
                                        </p:cTn>
                                        <p:tgtEl>
                                          <p:spTgt spid="56"/>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39"/>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3" grpId="0" animBg="1"/>
      <p:bldP spid="43" grpId="1" animBg="1"/>
      <p:bldP spid="2" grpId="0"/>
      <p:bldP spid="2" grpId="1"/>
      <p:bldP spid="45" grpId="0"/>
      <p:bldP spid="45" grpId="1"/>
      <p:bldP spid="48" grpId="0"/>
      <p:bldP spid="48" grpId="1"/>
      <p:bldP spid="49" grpId="0"/>
      <p:bldP spid="49" grpId="1"/>
      <p:bldP spid="50" grpId="0"/>
      <p:bldP spid="50" grpId="1"/>
      <p:bldP spid="51" grpId="0"/>
      <p:bldP spid="51" grpId="1"/>
      <p:bldP spid="52" grpId="0" animBg="1"/>
      <p:bldP spid="52" grpId="1" animBg="1"/>
      <p:bldP spid="53" grpId="0" animBg="1"/>
      <p:bldP spid="53" grpId="1" animBg="1"/>
      <p:bldP spid="54" grpId="0" animBg="1"/>
      <p:bldP spid="54" grpId="1" animBg="1"/>
      <p:bldP spid="55" grpId="0" animBg="1"/>
      <p:bldP spid="55" grpId="1" animBg="1"/>
      <p:bldP spid="55" grpId="2" animBg="1"/>
      <p:bldP spid="55" grpId="3" animBg="1"/>
      <p:bldP spid="56" grpId="0" animBg="1"/>
      <p:bldP spid="56" grpId="1" animBg="1"/>
      <p:bldP spid="56" grpId="2" animBg="1"/>
      <p:bldP spid="56" grpId="3" animBg="1"/>
      <p:bldP spid="4" grpId="0" animBg="1"/>
      <p:bldP spid="65" grpId="0"/>
      <p:bldP spid="66" grpId="0"/>
      <p:bldP spid="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6146437F-8694-419F-9815-07A0B4CFCC8C}"/>
              </a:ext>
            </a:extLst>
          </p:cNvPr>
          <p:cNvSpPr>
            <a:spLocks noChangeArrowheads="1"/>
          </p:cNvSpPr>
          <p:nvPr/>
        </p:nvSpPr>
        <p:spPr bwMode="auto">
          <a:xfrm>
            <a:off x="840432" y="2759721"/>
            <a:ext cx="3096568" cy="1430179"/>
          </a:xfrm>
          <a:prstGeom prst="round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a:t>
            </a: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3</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5</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7</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9</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6</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8</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10</a:t>
            </a:r>
          </a:p>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matC</a:t>
            </a:r>
            <a:r>
              <a:rPr lang="en-US" altLang="en-US" sz="1050" dirty="0">
                <a:solidFill>
                  <a:srgbClr val="0000FF"/>
                </a:solidFill>
                <a:latin typeface="Lucida Console" panose="020B0609040504020204" pitchFamily="49" charset="0"/>
              </a:rPr>
              <a:t> </a:t>
            </a: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3</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5</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3</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5</a:t>
            </a:r>
          </a:p>
        </p:txBody>
      </p:sp>
      <p:sp>
        <p:nvSpPr>
          <p:cNvPr id="2" name="Title 1">
            <a:extLst>
              <a:ext uri="{FF2B5EF4-FFF2-40B4-BE49-F238E27FC236}">
                <a16:creationId xmlns:a16="http://schemas.microsoft.com/office/drawing/2014/main" id="{EB2DD6A2-F42D-4BB5-A069-F33B262E8411}"/>
              </a:ext>
            </a:extLst>
          </p:cNvPr>
          <p:cNvSpPr>
            <a:spLocks noGrp="1"/>
          </p:cNvSpPr>
          <p:nvPr>
            <p:ph type="title"/>
          </p:nvPr>
        </p:nvSpPr>
        <p:spPr/>
        <p:txBody>
          <a:bodyPr/>
          <a:lstStyle/>
          <a:p>
            <a:r>
              <a:rPr lang="en-GB" dirty="0"/>
              <a:t>Matrix Multiplication in R</a:t>
            </a:r>
          </a:p>
        </p:txBody>
      </p:sp>
      <p:sp>
        <p:nvSpPr>
          <p:cNvPr id="3" name="Content Placeholder 2">
            <a:extLst>
              <a:ext uri="{FF2B5EF4-FFF2-40B4-BE49-F238E27FC236}">
                <a16:creationId xmlns:a16="http://schemas.microsoft.com/office/drawing/2014/main" id="{300938B3-B481-44ED-BD49-8793C3551B8D}"/>
              </a:ext>
            </a:extLst>
          </p:cNvPr>
          <p:cNvSpPr>
            <a:spLocks noGrp="1"/>
          </p:cNvSpPr>
          <p:nvPr>
            <p:ph idx="1"/>
          </p:nvPr>
        </p:nvSpPr>
        <p:spPr>
          <a:xfrm>
            <a:off x="563627" y="1968466"/>
            <a:ext cx="7886700" cy="607046"/>
          </a:xfrm>
        </p:spPr>
        <p:txBody>
          <a:bodyPr>
            <a:normAutofit fontScale="92500" lnSpcReduction="20000"/>
          </a:bodyPr>
          <a:lstStyle/>
          <a:p>
            <a:r>
              <a:rPr lang="en-GB" dirty="0"/>
              <a:t>The standard multiplication operator in R </a:t>
            </a:r>
            <a:r>
              <a:rPr lang="en-GB" dirty="0">
                <a:solidFill>
                  <a:schemeClr val="accent5"/>
                </a:solidFill>
              </a:rPr>
              <a:t>*</a:t>
            </a:r>
            <a:r>
              <a:rPr lang="en-GB" dirty="0"/>
              <a:t> gives </a:t>
            </a:r>
            <a:r>
              <a:rPr lang="en-GB" i="1" dirty="0"/>
              <a:t>element-wise </a:t>
            </a:r>
            <a:r>
              <a:rPr lang="en-GB" dirty="0"/>
              <a:t>multiplication </a:t>
            </a:r>
          </a:p>
          <a:p>
            <a:pPr marL="0" indent="0">
              <a:buNone/>
            </a:pPr>
            <a:endParaRPr lang="en-GB" dirty="0"/>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0503137B-03CF-4304-887C-BDDE938DFCA8}"/>
              </a:ext>
            </a:extLst>
          </p:cNvPr>
          <p:cNvPicPr>
            <a:picLocks noChangeAspect="1"/>
          </p:cNvPicPr>
          <p:nvPr/>
        </p:nvPicPr>
        <p:blipFill rotWithShape="1">
          <a:blip r:embed="rId2"/>
          <a:srcRect l="50474" t="81936" r="29760" b="7673"/>
          <a:stretch/>
        </p:blipFill>
        <p:spPr>
          <a:xfrm>
            <a:off x="1077037" y="5064284"/>
            <a:ext cx="7569963" cy="1119172"/>
          </a:xfrm>
          <a:prstGeom prst="rect">
            <a:avLst/>
          </a:prstGeom>
          <a:solidFill>
            <a:srgbClr val="FFFFFF"/>
          </a:solidFill>
          <a:ln w="9525">
            <a:solidFill>
              <a:schemeClr val="accent1"/>
            </a:solidFill>
            <a:miter lim="800000"/>
            <a:headEnd/>
            <a:tailEnd/>
          </a:ln>
          <a:effectLst/>
        </p:spPr>
      </p:pic>
      <p:sp>
        <p:nvSpPr>
          <p:cNvPr id="8" name="Arrow: Right 7">
            <a:extLst>
              <a:ext uri="{FF2B5EF4-FFF2-40B4-BE49-F238E27FC236}">
                <a16:creationId xmlns:a16="http://schemas.microsoft.com/office/drawing/2014/main" id="{920CCD2D-67AB-49E0-A34F-FDC3143D8594}"/>
              </a:ext>
            </a:extLst>
          </p:cNvPr>
          <p:cNvSpPr/>
          <p:nvPr/>
        </p:nvSpPr>
        <p:spPr>
          <a:xfrm>
            <a:off x="4115255" y="3316066"/>
            <a:ext cx="568472" cy="22586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0" name="Rectangle 3">
            <a:extLst>
              <a:ext uri="{FF2B5EF4-FFF2-40B4-BE49-F238E27FC236}">
                <a16:creationId xmlns:a16="http://schemas.microsoft.com/office/drawing/2014/main" id="{9D71073E-D389-4EC3-961E-5BB056A90CA1}"/>
              </a:ext>
            </a:extLst>
          </p:cNvPr>
          <p:cNvSpPr>
            <a:spLocks noChangeArrowheads="1"/>
          </p:cNvSpPr>
          <p:nvPr/>
        </p:nvSpPr>
        <p:spPr bwMode="auto">
          <a:xfrm>
            <a:off x="5003800" y="3092057"/>
            <a:ext cx="3009900" cy="730643"/>
          </a:xfrm>
          <a:prstGeom prst="round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 </a:t>
            </a:r>
            <a:r>
              <a:rPr lang="en-US" altLang="en-US" sz="1050" dirty="0" err="1">
                <a:solidFill>
                  <a:srgbClr val="0000FF"/>
                </a:solidFill>
                <a:latin typeface="Lucida Console" panose="020B0609040504020204" pitchFamily="49" charset="0"/>
              </a:rPr>
              <a:t>matC</a:t>
            </a:r>
            <a:endParaRPr lang="en-US" altLang="en-US" sz="1050" dirty="0">
              <a:solidFill>
                <a:srgbClr val="0000FF"/>
              </a:solidFill>
              <a:latin typeface="Lucida Console" panose="020B0609040504020204" pitchFamily="49" charset="0"/>
            </a:endParaRP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9</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25</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14</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36</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16</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6</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24</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50</a:t>
            </a:r>
          </a:p>
        </p:txBody>
      </p:sp>
      <p:sp>
        <p:nvSpPr>
          <p:cNvPr id="11" name="Content Placeholder 2">
            <a:extLst>
              <a:ext uri="{FF2B5EF4-FFF2-40B4-BE49-F238E27FC236}">
                <a16:creationId xmlns:a16="http://schemas.microsoft.com/office/drawing/2014/main" id="{8D897BC1-741C-4033-B3DC-84377F69CA09}"/>
              </a:ext>
            </a:extLst>
          </p:cNvPr>
          <p:cNvSpPr txBox="1">
            <a:spLocks/>
          </p:cNvSpPr>
          <p:nvPr/>
        </p:nvSpPr>
        <p:spPr>
          <a:xfrm>
            <a:off x="735362" y="4626997"/>
            <a:ext cx="7886700" cy="408176"/>
          </a:xfrm>
          <a:prstGeom prst="rect">
            <a:avLst/>
          </a:prstGeom>
        </p:spPr>
        <p:txBody>
          <a:bodyPr vert="horz" lIns="91440" tIns="45720" rIns="91440" bIns="45720" rtlCol="0">
            <a:normAutofit fontScale="92500"/>
          </a:bodyPr>
          <a:lstStyle>
            <a:lvl1pPr marL="342900" indent="-228600">
              <a:spcBef>
                <a:spcPct val="20000"/>
              </a:spcBef>
              <a:buClr>
                <a:schemeClr val="accent1"/>
              </a:buClr>
              <a:buSzPct val="100000"/>
              <a:buFont typeface="Arial" pitchFamily="34" charset="0"/>
              <a:buChar char="•"/>
              <a:defRPr sz="2200"/>
            </a:lvl1pPr>
            <a:lvl2pPr marL="640080" indent="-228600">
              <a:spcBef>
                <a:spcPct val="20000"/>
              </a:spcBef>
              <a:buClr>
                <a:schemeClr val="accent2"/>
              </a:buClr>
              <a:buSzPct val="100000"/>
              <a:buFont typeface="Arial" pitchFamily="34" charset="0"/>
              <a:buChar char="•"/>
              <a:defRPr sz="2000"/>
            </a:lvl2pPr>
            <a:lvl3pPr marL="1005840" indent="-228600">
              <a:spcBef>
                <a:spcPct val="20000"/>
              </a:spcBef>
              <a:buClr>
                <a:schemeClr val="accent3"/>
              </a:buClr>
              <a:buSzPct val="100000"/>
              <a:buFont typeface="Arial" pitchFamily="34" charset="0"/>
              <a:buChar char="•"/>
            </a:lvl3pPr>
            <a:lvl4pPr marL="1280160" indent="-228600">
              <a:spcBef>
                <a:spcPct val="20000"/>
              </a:spcBef>
              <a:buClr>
                <a:schemeClr val="accent4"/>
              </a:buClr>
              <a:buSzPct val="100000"/>
              <a:buFont typeface="Arial" pitchFamily="34" charset="0"/>
              <a:buChar char="•"/>
              <a:defRPr sz="1600"/>
            </a:lvl4pPr>
            <a:lvl5pPr marL="1554480" indent="-228600">
              <a:spcBef>
                <a:spcPct val="20000"/>
              </a:spcBef>
              <a:buClr>
                <a:schemeClr val="accent5"/>
              </a:buClr>
              <a:buSzPct val="100000"/>
              <a:buFont typeface="Arial" pitchFamily="34" charset="0"/>
              <a:buChar char="•"/>
              <a:defRPr sz="1400" baseline="0"/>
            </a:lvl5pPr>
            <a:lvl6pPr marL="1737360" indent="-182880">
              <a:spcBef>
                <a:spcPct val="20000"/>
              </a:spcBef>
              <a:buClr>
                <a:schemeClr val="accent1"/>
              </a:buClr>
              <a:buFont typeface="Arial" pitchFamily="34" charset="0"/>
              <a:buChar char="•"/>
              <a:defRPr sz="1400" baseline="0"/>
            </a:lvl6pPr>
            <a:lvl7pPr marL="1920240" indent="-182880">
              <a:spcBef>
                <a:spcPct val="20000"/>
              </a:spcBef>
              <a:buClr>
                <a:schemeClr val="accent2"/>
              </a:buClr>
              <a:buFont typeface="Arial" pitchFamily="34" charset="0"/>
              <a:buChar char="•"/>
              <a:defRPr sz="1400"/>
            </a:lvl7pPr>
            <a:lvl8pPr marL="2103120" indent="-182880">
              <a:spcBef>
                <a:spcPct val="20000"/>
              </a:spcBef>
              <a:buClr>
                <a:schemeClr val="accent3"/>
              </a:buClr>
              <a:buFont typeface="Arial" pitchFamily="34" charset="0"/>
              <a:buChar char="•"/>
              <a:defRPr sz="1400"/>
            </a:lvl8pPr>
            <a:lvl9pPr marL="2286000" indent="-182880">
              <a:spcBef>
                <a:spcPct val="20000"/>
              </a:spcBef>
              <a:buClr>
                <a:schemeClr val="accent4"/>
              </a:buClr>
              <a:buFont typeface="Arial" pitchFamily="34" charset="0"/>
              <a:buChar char="•"/>
              <a:defRPr sz="1400"/>
            </a:lvl9pPr>
          </a:lstStyle>
          <a:p>
            <a:r>
              <a:rPr lang="en-GB" dirty="0"/>
              <a:t>Matrix multiplication is achieved using the </a:t>
            </a:r>
            <a:r>
              <a:rPr lang="en-GB" dirty="0">
                <a:solidFill>
                  <a:schemeClr val="accent5"/>
                </a:solidFill>
              </a:rPr>
              <a:t>%*%</a:t>
            </a:r>
            <a:r>
              <a:rPr lang="en-GB" dirty="0"/>
              <a:t> operator </a:t>
            </a:r>
          </a:p>
          <a:p>
            <a:endParaRPr lang="en-GB" dirty="0"/>
          </a:p>
          <a:p>
            <a:endParaRPr lang="en-GB" dirty="0"/>
          </a:p>
          <a:p>
            <a:endParaRPr lang="en-GB" dirty="0"/>
          </a:p>
        </p:txBody>
      </p:sp>
    </p:spTree>
    <p:extLst>
      <p:ext uri="{BB962C8B-B14F-4D97-AF65-F5344CB8AC3E}">
        <p14:creationId xmlns:p14="http://schemas.microsoft.com/office/powerpoint/2010/main" val="325888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ThemeDARTH_updates</Template>
  <TotalTime>7447</TotalTime>
  <Words>810</Words>
  <Application>Microsoft Macintosh PowerPoint</Application>
  <PresentationFormat>On-screen Show (4:3)</PresentationFormat>
  <Paragraphs>295</Paragraphs>
  <Slides>11</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Consolas</vt:lpstr>
      <vt:lpstr>Lucida Console</vt:lpstr>
      <vt:lpstr>Verdana</vt:lpstr>
      <vt:lpstr>ThemeDARTH_updates</vt:lpstr>
      <vt:lpstr>Matrix Algebra</vt:lpstr>
      <vt:lpstr>Why matrix algebra in decision analysis? </vt:lpstr>
      <vt:lpstr>Matrix Addition and Subtraction</vt:lpstr>
      <vt:lpstr>Matrix Addition and Subtraction (2)</vt:lpstr>
      <vt:lpstr>Matrix Multiplication</vt:lpstr>
      <vt:lpstr>Matrix Element-wise Multiplication</vt:lpstr>
      <vt:lpstr>Matrix Multiplication (3)</vt:lpstr>
      <vt:lpstr>Matrix Multiplication (4) </vt:lpstr>
      <vt:lpstr>Matrix Multiplication in R</vt:lpstr>
      <vt:lpstr>Matrix Transpose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Fernando Alarid Escudero</cp:lastModifiedBy>
  <cp:revision>154</cp:revision>
  <cp:lastPrinted>2021-04-19T15:58:18Z</cp:lastPrinted>
  <dcterms:created xsi:type="dcterms:W3CDTF">2018-07-06T17:43:18Z</dcterms:created>
  <dcterms:modified xsi:type="dcterms:W3CDTF">2022-02-08T23:33:03Z</dcterms:modified>
</cp:coreProperties>
</file>