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60" r:id="rId2"/>
    <p:sldId id="261" r:id="rId3"/>
    <p:sldId id="262" r:id="rId4"/>
    <p:sldId id="263" r:id="rId5"/>
    <p:sldId id="264" r:id="rId6"/>
    <p:sldId id="276" r:id="rId7"/>
    <p:sldId id="273" r:id="rId8"/>
    <p:sldId id="275" r:id="rId9"/>
    <p:sldId id="274" r:id="rId10"/>
    <p:sldId id="277" r:id="rId11"/>
    <p:sldId id="278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04"/>
    <p:restoredTop sz="87382" autoAdjust="0"/>
  </p:normalViewPr>
  <p:slideViewPr>
    <p:cSldViewPr>
      <p:cViewPr>
        <p:scale>
          <a:sx n="80" d="100"/>
          <a:sy n="80" d="100"/>
        </p:scale>
        <p:origin x="648" y="4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381104-F94C-4175-B361-FD61334C33BE}" type="datetimeFigureOut">
              <a:rPr lang="en-GB" smtClean="0"/>
              <a:t>26/01/2022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4DB690-0944-4A5F-8A2A-89B319C2DB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16531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The tekst</a:t>
            </a:r>
            <a:r>
              <a:rPr lang="nl-NL" baseline="0" dirty="0"/>
              <a:t> of </a:t>
            </a:r>
            <a:r>
              <a:rPr lang="nl-NL" baseline="0" dirty="0" err="1"/>
              <a:t>the</a:t>
            </a:r>
            <a:r>
              <a:rPr lang="nl-NL" baseline="0" dirty="0"/>
              <a:t> last part is a </a:t>
            </a:r>
            <a:r>
              <a:rPr lang="nl-NL" baseline="0" dirty="0" err="1"/>
              <a:t>little</a:t>
            </a:r>
            <a:r>
              <a:rPr lang="nl-NL" baseline="0" dirty="0"/>
              <a:t> smaller  - </a:t>
            </a:r>
            <a:r>
              <a:rPr lang="nl-NL" baseline="0" dirty="0" err="1"/>
              <a:t>due</a:t>
            </a:r>
            <a:r>
              <a:rPr lang="nl-NL" baseline="0" dirty="0"/>
              <a:t> </a:t>
            </a:r>
            <a:r>
              <a:rPr lang="nl-NL" baseline="0" dirty="0" err="1"/>
              <a:t>to</a:t>
            </a:r>
            <a:r>
              <a:rPr lang="nl-NL" baseline="0" dirty="0"/>
              <a:t> </a:t>
            </a:r>
            <a:r>
              <a:rPr lang="nl-NL" baseline="0" dirty="0" err="1"/>
              <a:t>the</a:t>
            </a:r>
            <a:r>
              <a:rPr lang="nl-NL" baseline="0" dirty="0"/>
              <a:t> </a:t>
            </a:r>
            <a:r>
              <a:rPr lang="nl-NL" baseline="0" dirty="0" err="1"/>
              <a:t>fact</a:t>
            </a:r>
            <a:r>
              <a:rPr lang="nl-NL" baseline="0" dirty="0"/>
              <a:t> </a:t>
            </a:r>
            <a:r>
              <a:rPr lang="nl-NL" baseline="0" dirty="0" err="1"/>
              <a:t>that</a:t>
            </a:r>
            <a:r>
              <a:rPr lang="nl-NL" baseline="0" dirty="0"/>
              <a:t> </a:t>
            </a:r>
            <a:r>
              <a:rPr lang="nl-NL" baseline="0" dirty="0" err="1"/>
              <a:t>the</a:t>
            </a:r>
            <a:r>
              <a:rPr lang="nl-NL" baseline="0" dirty="0"/>
              <a:t> matrix is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4DB690-0944-4A5F-8A2A-89B319C2DB08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4092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The tekst</a:t>
            </a:r>
            <a:r>
              <a:rPr lang="nl-NL" baseline="0" dirty="0"/>
              <a:t> of </a:t>
            </a:r>
            <a:r>
              <a:rPr lang="nl-NL" baseline="0" dirty="0" err="1"/>
              <a:t>the</a:t>
            </a:r>
            <a:r>
              <a:rPr lang="nl-NL" baseline="0" dirty="0"/>
              <a:t> last part is a </a:t>
            </a:r>
            <a:r>
              <a:rPr lang="nl-NL" baseline="0" dirty="0" err="1"/>
              <a:t>little</a:t>
            </a:r>
            <a:r>
              <a:rPr lang="nl-NL" baseline="0" dirty="0"/>
              <a:t> smaller  - </a:t>
            </a:r>
            <a:r>
              <a:rPr lang="nl-NL" baseline="0" dirty="0" err="1"/>
              <a:t>due</a:t>
            </a:r>
            <a:r>
              <a:rPr lang="nl-NL" baseline="0" dirty="0"/>
              <a:t> </a:t>
            </a:r>
            <a:r>
              <a:rPr lang="nl-NL" baseline="0" dirty="0" err="1"/>
              <a:t>to</a:t>
            </a:r>
            <a:r>
              <a:rPr lang="nl-NL" baseline="0" dirty="0"/>
              <a:t> </a:t>
            </a:r>
            <a:r>
              <a:rPr lang="nl-NL" baseline="0" dirty="0" err="1"/>
              <a:t>the</a:t>
            </a:r>
            <a:r>
              <a:rPr lang="nl-NL" baseline="0" dirty="0"/>
              <a:t> </a:t>
            </a:r>
            <a:r>
              <a:rPr lang="nl-NL" baseline="0" dirty="0" err="1"/>
              <a:t>fact</a:t>
            </a:r>
            <a:r>
              <a:rPr lang="nl-NL" baseline="0" dirty="0"/>
              <a:t> </a:t>
            </a:r>
            <a:r>
              <a:rPr lang="nl-NL" baseline="0" dirty="0" err="1"/>
              <a:t>that</a:t>
            </a:r>
            <a:r>
              <a:rPr lang="nl-NL" baseline="0" dirty="0"/>
              <a:t> </a:t>
            </a:r>
            <a:r>
              <a:rPr lang="nl-NL" baseline="0" dirty="0" err="1"/>
              <a:t>the</a:t>
            </a:r>
            <a:r>
              <a:rPr lang="nl-NL" baseline="0" dirty="0"/>
              <a:t> matrix is 225%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4DB690-0944-4A5F-8A2A-89B319C2DB08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4092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150% of</a:t>
            </a:r>
            <a:r>
              <a:rPr lang="nl-NL" baseline="0" dirty="0"/>
              <a:t> PDF </a:t>
            </a:r>
            <a:r>
              <a:rPr lang="nl-NL" dirty="0" err="1"/>
              <a:t>to</a:t>
            </a:r>
            <a:r>
              <a:rPr lang="nl-NL" dirty="0"/>
              <a:t> take snap</a:t>
            </a:r>
            <a:r>
              <a:rPr lang="nl-NL" baseline="0" dirty="0"/>
              <a:t> shots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4DB690-0944-4A5F-8A2A-89B319C2DB08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82205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4DB690-0944-4A5F-8A2A-89B319C2DB08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77405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The tekst</a:t>
            </a:r>
            <a:r>
              <a:rPr lang="nl-NL" baseline="0" dirty="0"/>
              <a:t> of </a:t>
            </a:r>
            <a:r>
              <a:rPr lang="nl-NL" baseline="0" dirty="0" err="1"/>
              <a:t>the</a:t>
            </a:r>
            <a:r>
              <a:rPr lang="nl-NL" baseline="0" dirty="0"/>
              <a:t> last part is a </a:t>
            </a:r>
            <a:r>
              <a:rPr lang="nl-NL" baseline="0" dirty="0" err="1"/>
              <a:t>little</a:t>
            </a:r>
            <a:r>
              <a:rPr lang="nl-NL" baseline="0" dirty="0"/>
              <a:t> smaller  - </a:t>
            </a:r>
            <a:r>
              <a:rPr lang="nl-NL" baseline="0" dirty="0" err="1"/>
              <a:t>due</a:t>
            </a:r>
            <a:r>
              <a:rPr lang="nl-NL" baseline="0" dirty="0"/>
              <a:t> </a:t>
            </a:r>
            <a:r>
              <a:rPr lang="nl-NL" baseline="0" dirty="0" err="1"/>
              <a:t>to</a:t>
            </a:r>
            <a:r>
              <a:rPr lang="nl-NL" baseline="0" dirty="0"/>
              <a:t> </a:t>
            </a:r>
            <a:r>
              <a:rPr lang="nl-NL" baseline="0" dirty="0" err="1"/>
              <a:t>the</a:t>
            </a:r>
            <a:r>
              <a:rPr lang="nl-NL" baseline="0" dirty="0"/>
              <a:t> </a:t>
            </a:r>
            <a:r>
              <a:rPr lang="nl-NL" baseline="0" dirty="0" err="1"/>
              <a:t>fact</a:t>
            </a:r>
            <a:r>
              <a:rPr lang="nl-NL" baseline="0" dirty="0"/>
              <a:t> </a:t>
            </a:r>
            <a:r>
              <a:rPr lang="nl-NL" baseline="0" dirty="0" err="1"/>
              <a:t>that</a:t>
            </a:r>
            <a:r>
              <a:rPr lang="nl-NL" baseline="0" dirty="0"/>
              <a:t> </a:t>
            </a:r>
            <a:r>
              <a:rPr lang="nl-NL" baseline="0" dirty="0" err="1"/>
              <a:t>the</a:t>
            </a:r>
            <a:r>
              <a:rPr lang="nl-NL" baseline="0" dirty="0"/>
              <a:t> matrix is 225%</a:t>
            </a:r>
          </a:p>
          <a:p>
            <a:endParaRPr lang="nl-NL" baseline="0" dirty="0"/>
          </a:p>
          <a:p>
            <a:r>
              <a:rPr lang="nl-NL" baseline="0" dirty="0"/>
              <a:t>P_(t)[H, H]</a:t>
            </a:r>
          </a:p>
          <a:p>
            <a:r>
              <a:rPr lang="nl-NL" baseline="0" dirty="0"/>
              <a:t>S_1 </a:t>
            </a:r>
            <a:r>
              <a:rPr lang="nl-NL" baseline="0" dirty="0" err="1"/>
              <a:t>not</a:t>
            </a:r>
            <a:r>
              <a:rPr lang="nl-NL" baseline="0" dirty="0"/>
              <a:t> a </a:t>
            </a:r>
            <a:r>
              <a:rPr lang="nl-NL" baseline="0" dirty="0" err="1"/>
              <a:t>subscribt</a:t>
            </a:r>
            <a:r>
              <a:rPr lang="nl-NL" baseline="0" dirty="0"/>
              <a:t> = S1</a:t>
            </a:r>
          </a:p>
          <a:p>
            <a:endParaRPr lang="nl-NL" baseline="0" dirty="0"/>
          </a:p>
          <a:p>
            <a:r>
              <a:rPr lang="nl-NL" baseline="0" dirty="0"/>
              <a:t>3D- </a:t>
            </a:r>
            <a:r>
              <a:rPr lang="nl-NL" baseline="0" dirty="0" err="1"/>
              <a:t>arrray</a:t>
            </a:r>
            <a:r>
              <a:rPr lang="nl-NL" baseline="0" dirty="0"/>
              <a:t> </a:t>
            </a:r>
            <a:r>
              <a:rPr lang="nl-NL" baseline="0" dirty="0" err="1"/>
              <a:t>with</a:t>
            </a:r>
            <a:r>
              <a:rPr lang="nl-NL" baseline="0" dirty="0"/>
              <a:t> tunnels </a:t>
            </a:r>
            <a:r>
              <a:rPr lang="nl-NL" baseline="0" dirty="0">
                <a:sym typeface="Wingdings" pitchFamily="2" charset="2"/>
              </a:rPr>
              <a:t> </a:t>
            </a:r>
          </a:p>
          <a:p>
            <a:endParaRPr lang="nl-NL" baseline="0" dirty="0">
              <a:sym typeface="Wingdings" pitchFamily="2" charset="2"/>
            </a:endParaRPr>
          </a:p>
          <a:p>
            <a:r>
              <a:rPr lang="nl-NL" baseline="0" dirty="0">
                <a:sym typeface="Wingdings" pitchFamily="2" charset="2"/>
              </a:rPr>
              <a:t>P(1)_HH </a:t>
            </a:r>
          </a:p>
          <a:p>
            <a:r>
              <a:rPr lang="nl-NL" baseline="0" dirty="0">
                <a:sym typeface="Wingdings" pitchFamily="2" charset="2"/>
              </a:rPr>
              <a:t>S(1)_1…</a:t>
            </a:r>
            <a:endParaRPr lang="nl-NL" baseline="0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4DB690-0944-4A5F-8A2A-89B319C2DB08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71250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4DB690-0944-4A5F-8A2A-89B319C2DB08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68167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4DB690-0944-4A5F-8A2A-89B319C2DB08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45003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4DB690-0944-4A5F-8A2A-89B319C2DB08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51132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B85EC-EFA6-4E19-A184-28529D458E8B}" type="datetimeFigureOut">
              <a:rPr lang="en-GB" smtClean="0"/>
              <a:t>26/01/2022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CDC03-2D83-4BAC-B57B-9CD90D8CAF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4607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B85EC-EFA6-4E19-A184-28529D458E8B}" type="datetimeFigureOut">
              <a:rPr lang="en-GB" smtClean="0"/>
              <a:t>26/01/2022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CDC03-2D83-4BAC-B57B-9CD90D8CAF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6150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B85EC-EFA6-4E19-A184-28529D458E8B}" type="datetimeFigureOut">
              <a:rPr lang="en-GB" smtClean="0"/>
              <a:t>26/01/2022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CDC03-2D83-4BAC-B57B-9CD90D8CAF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1065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B85EC-EFA6-4E19-A184-28529D458E8B}" type="datetimeFigureOut">
              <a:rPr lang="en-GB" smtClean="0"/>
              <a:t>26/01/2022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CDC03-2D83-4BAC-B57B-9CD90D8CAF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0119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B85EC-EFA6-4E19-A184-28529D458E8B}" type="datetimeFigureOut">
              <a:rPr lang="en-GB" smtClean="0"/>
              <a:t>26/01/2022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CDC03-2D83-4BAC-B57B-9CD90D8CAF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0050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B85EC-EFA6-4E19-A184-28529D458E8B}" type="datetimeFigureOut">
              <a:rPr lang="en-GB" smtClean="0"/>
              <a:t>26/01/2022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CDC03-2D83-4BAC-B57B-9CD90D8CAF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1788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B85EC-EFA6-4E19-A184-28529D458E8B}" type="datetimeFigureOut">
              <a:rPr lang="en-GB" smtClean="0"/>
              <a:t>26/01/2022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CDC03-2D83-4BAC-B57B-9CD90D8CAF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9010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B85EC-EFA6-4E19-A184-28529D458E8B}" type="datetimeFigureOut">
              <a:rPr lang="en-GB" smtClean="0"/>
              <a:t>26/01/2022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CDC03-2D83-4BAC-B57B-9CD90D8CAF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7818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B85EC-EFA6-4E19-A184-28529D458E8B}" type="datetimeFigureOut">
              <a:rPr lang="en-GB" smtClean="0"/>
              <a:t>26/01/2022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CDC03-2D83-4BAC-B57B-9CD90D8CAF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0190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B85EC-EFA6-4E19-A184-28529D458E8B}" type="datetimeFigureOut">
              <a:rPr lang="en-GB" smtClean="0"/>
              <a:t>26/01/2022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CDC03-2D83-4BAC-B57B-9CD90D8CAF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9472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B85EC-EFA6-4E19-A184-28529D458E8B}" type="datetimeFigureOut">
              <a:rPr lang="en-GB" smtClean="0"/>
              <a:t>26/01/2022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CDC03-2D83-4BAC-B57B-9CD90D8CAF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1792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4B85EC-EFA6-4E19-A184-28529D458E8B}" type="datetimeFigureOut">
              <a:rPr lang="en-GB" smtClean="0"/>
              <a:t>26/01/2022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4CDC03-2D83-4BAC-B57B-9CD90D8CAF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343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emf"/><Relationship Id="rId3" Type="http://schemas.openxmlformats.org/officeDocument/2006/relationships/image" Target="../media/image31.emf"/><Relationship Id="rId7" Type="http://schemas.openxmlformats.org/officeDocument/2006/relationships/image" Target="../media/image38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0.png"/><Relationship Id="rId5" Type="http://schemas.openxmlformats.org/officeDocument/2006/relationships/image" Target="../media/image35.png"/><Relationship Id="rId4" Type="http://schemas.openxmlformats.org/officeDocument/2006/relationships/image" Target="../media/image33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2.png"/><Relationship Id="rId10" Type="http://schemas.openxmlformats.org/officeDocument/2006/relationships/image" Target="../media/image13.png"/><Relationship Id="rId4" Type="http://schemas.openxmlformats.org/officeDocument/2006/relationships/image" Target="../media/image6.png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18.png"/><Relationship Id="rId18" Type="http://schemas.openxmlformats.org/officeDocument/2006/relationships/image" Target="../media/image29.png"/><Relationship Id="rId3" Type="http://schemas.openxmlformats.org/officeDocument/2006/relationships/image" Target="../media/image9.png"/><Relationship Id="rId7" Type="http://schemas.openxmlformats.org/officeDocument/2006/relationships/image" Target="../media/image10.png"/><Relationship Id="rId12" Type="http://schemas.openxmlformats.org/officeDocument/2006/relationships/image" Target="../media/image23.png"/><Relationship Id="rId17" Type="http://schemas.openxmlformats.org/officeDocument/2006/relationships/image" Target="../media/image28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14.png"/><Relationship Id="rId5" Type="http://schemas.openxmlformats.org/officeDocument/2006/relationships/image" Target="../media/image16.png"/><Relationship Id="rId15" Type="http://schemas.openxmlformats.org/officeDocument/2006/relationships/image" Target="../media/image24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8.emf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30.emf"/><Relationship Id="rId4" Type="http://schemas.openxmlformats.org/officeDocument/2006/relationships/image" Target="../media/image29.emf"/><Relationship Id="rId9" Type="http://schemas.openxmlformats.org/officeDocument/2006/relationships/image" Target="../media/image27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emf"/><Relationship Id="rId3" Type="http://schemas.openxmlformats.org/officeDocument/2006/relationships/image" Target="../media/image31.emf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1" t="5819" r="3381" b="7195"/>
          <a:stretch/>
        </p:blipFill>
        <p:spPr bwMode="auto">
          <a:xfrm>
            <a:off x="2219000" y="3429000"/>
            <a:ext cx="5251010" cy="2477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93" r="5613" b="10512"/>
          <a:stretch/>
        </p:blipFill>
        <p:spPr bwMode="auto">
          <a:xfrm>
            <a:off x="35496" y="3933056"/>
            <a:ext cx="6167387" cy="24534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8" name="Straight Connector 17"/>
          <p:cNvCxnSpPr/>
          <p:nvPr/>
        </p:nvCxnSpPr>
        <p:spPr>
          <a:xfrm flipV="1">
            <a:off x="6156176" y="5301208"/>
            <a:ext cx="2664296" cy="104952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994864" y="3017470"/>
            <a:ext cx="2448272" cy="97752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6156176" y="2924944"/>
            <a:ext cx="2664296" cy="104952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dirty="0" err="1"/>
              <a:t>Transition</a:t>
            </a:r>
            <a:r>
              <a:rPr lang="nl-NL" dirty="0"/>
              <a:t> Array first 2 </a:t>
            </a:r>
            <a:r>
              <a:rPr lang="nl-NL" dirty="0" err="1"/>
              <a:t>layers</a:t>
            </a:r>
            <a:endParaRPr lang="en-GB" dirty="0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220E2707-07B4-6046-9D00-4FA33F8C65E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820" t="51739" r="34088" b="38900"/>
          <a:stretch/>
        </p:blipFill>
        <p:spPr>
          <a:xfrm>
            <a:off x="17219984" y="5721948"/>
            <a:ext cx="27507056" cy="12299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7743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315F1-1137-0A48-9DC7-F2F2E30BB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AFDBDC-FC94-054A-A261-E168E76256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9428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hthoek 19">
            <a:extLst>
              <a:ext uri="{FF2B5EF4-FFF2-40B4-BE49-F238E27FC236}">
                <a16:creationId xmlns:a16="http://schemas.microsoft.com/office/drawing/2014/main" id="{ABACB394-95A7-4447-A306-3CACA0DFCC45}"/>
              </a:ext>
            </a:extLst>
          </p:cNvPr>
          <p:cNvSpPr/>
          <p:nvPr/>
        </p:nvSpPr>
        <p:spPr>
          <a:xfrm>
            <a:off x="-1513840" y="2348880"/>
            <a:ext cx="16913652" cy="50401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8" name="Afbeelding 17">
            <a:extLst>
              <a:ext uri="{FF2B5EF4-FFF2-40B4-BE49-F238E27FC236}">
                <a16:creationId xmlns:a16="http://schemas.microsoft.com/office/drawing/2014/main" id="{B1E47A83-5B4C-7D4D-8912-E60AD30F651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92" t="66245" r="16030" b="18501"/>
          <a:stretch/>
        </p:blipFill>
        <p:spPr>
          <a:xfrm>
            <a:off x="3707904" y="2645106"/>
            <a:ext cx="10842183" cy="342000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7" name="Afbeelding 16">
            <a:extLst>
              <a:ext uri="{FF2B5EF4-FFF2-40B4-BE49-F238E27FC236}">
                <a16:creationId xmlns:a16="http://schemas.microsoft.com/office/drawing/2014/main" id="{5F54E719-6070-F84B-AA80-29D2CD003E2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44" t="48608" r="19124" b="37036"/>
          <a:stretch/>
        </p:blipFill>
        <p:spPr>
          <a:xfrm>
            <a:off x="2653574" y="3105328"/>
            <a:ext cx="10180251" cy="327600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24" name="Afbeelding 23">
            <a:extLst>
              <a:ext uri="{FF2B5EF4-FFF2-40B4-BE49-F238E27FC236}">
                <a16:creationId xmlns:a16="http://schemas.microsoft.com/office/drawing/2014/main" id="{970DEC9F-8DDC-5C48-9CE2-2256B2A09C5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12" t="11421" r="15177" b="73603"/>
          <a:stretch/>
        </p:blipFill>
        <p:spPr>
          <a:xfrm>
            <a:off x="-1513840" y="3651075"/>
            <a:ext cx="12738410" cy="3452404"/>
          </a:xfrm>
          <a:prstGeom prst="rect">
            <a:avLst/>
          </a:prstGeom>
          <a:solidFill>
            <a:schemeClr val="bg1"/>
          </a:solidFill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33">
                <a:extLst>
                  <a:ext uri="{FF2B5EF4-FFF2-40B4-BE49-F238E27FC236}">
                    <a16:creationId xmlns:a16="http://schemas.microsoft.com/office/drawing/2014/main" id="{2859DBAE-15D3-F140-BC7F-63226329587D}"/>
                  </a:ext>
                </a:extLst>
              </p:cNvPr>
              <p:cNvSpPr txBox="1"/>
              <p:nvPr/>
            </p:nvSpPr>
            <p:spPr>
              <a:xfrm>
                <a:off x="539687" y="3810526"/>
                <a:ext cx="43191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sz="1600" b="0" i="1" smtClean="0">
                              <a:latin typeface="Cambria Math"/>
                            </a:rPr>
                            <m:t>𝑛</m:t>
                          </m:r>
                        </m:e>
                        <m:sub>
                          <m:r>
                            <a:rPr lang="nl-NL" sz="1600" b="0" i="1" smtClean="0">
                              <a:latin typeface="Cambria Math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8" name="TextBox 33">
                <a:extLst>
                  <a:ext uri="{FF2B5EF4-FFF2-40B4-BE49-F238E27FC236}">
                    <a16:creationId xmlns:a16="http://schemas.microsoft.com/office/drawing/2014/main" id="{2859DBAE-15D3-F140-BC7F-6322632958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687" y="3810526"/>
                <a:ext cx="431913" cy="3385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32">
                <a:extLst>
                  <a:ext uri="{FF2B5EF4-FFF2-40B4-BE49-F238E27FC236}">
                    <a16:creationId xmlns:a16="http://schemas.microsoft.com/office/drawing/2014/main" id="{A002951E-0771-D846-8A0E-F7C95D933105}"/>
                  </a:ext>
                </a:extLst>
              </p:cNvPr>
              <p:cNvSpPr txBox="1"/>
              <p:nvPr/>
            </p:nvSpPr>
            <p:spPr>
              <a:xfrm>
                <a:off x="1691680" y="3450486"/>
                <a:ext cx="43191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sz="1600" b="0" i="1" smtClean="0">
                              <a:latin typeface="Cambria Math"/>
                            </a:rPr>
                            <m:t>𝑛</m:t>
                          </m:r>
                        </m:e>
                        <m:sub>
                          <m:r>
                            <a:rPr lang="nl-NL" sz="1600" b="0" i="1" smtClean="0">
                              <a:latin typeface="Cambria Math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GB" sz="3200" dirty="0"/>
              </a:p>
            </p:txBody>
          </p:sp>
        </mc:Choice>
        <mc:Fallback xmlns="">
          <p:sp>
            <p:nvSpPr>
              <p:cNvPr id="11" name="TextBox 32">
                <a:extLst>
                  <a:ext uri="{FF2B5EF4-FFF2-40B4-BE49-F238E27FC236}">
                    <a16:creationId xmlns:a16="http://schemas.microsoft.com/office/drawing/2014/main" id="{A002951E-0771-D846-8A0E-F7C95D9331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1680" y="3450486"/>
                <a:ext cx="431913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Connector 6">
            <a:extLst>
              <a:ext uri="{FF2B5EF4-FFF2-40B4-BE49-F238E27FC236}">
                <a16:creationId xmlns:a16="http://schemas.microsoft.com/office/drawing/2014/main" id="{880085DA-D291-4A4D-8DD4-FA2C7052EEC6}"/>
              </a:ext>
            </a:extLst>
          </p:cNvPr>
          <p:cNvCxnSpPr>
            <a:cxnSpLocks/>
          </p:cNvCxnSpPr>
          <p:nvPr/>
        </p:nvCxnSpPr>
        <p:spPr>
          <a:xfrm flipV="1">
            <a:off x="1110658" y="2728336"/>
            <a:ext cx="2673527" cy="100127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6">
            <a:extLst>
              <a:ext uri="{FF2B5EF4-FFF2-40B4-BE49-F238E27FC236}">
                <a16:creationId xmlns:a16="http://schemas.microsoft.com/office/drawing/2014/main" id="{4A3E8973-8B75-4443-9574-4F6C166F46F7}"/>
              </a:ext>
            </a:extLst>
          </p:cNvPr>
          <p:cNvCxnSpPr>
            <a:cxnSpLocks/>
          </p:cNvCxnSpPr>
          <p:nvPr/>
        </p:nvCxnSpPr>
        <p:spPr>
          <a:xfrm flipV="1">
            <a:off x="11303739" y="5763542"/>
            <a:ext cx="2936448" cy="109586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6">
            <a:extLst>
              <a:ext uri="{FF2B5EF4-FFF2-40B4-BE49-F238E27FC236}">
                <a16:creationId xmlns:a16="http://schemas.microsoft.com/office/drawing/2014/main" id="{7E506F4B-CF34-0744-9C17-9EF832729A64}"/>
              </a:ext>
            </a:extLst>
          </p:cNvPr>
          <p:cNvCxnSpPr>
            <a:cxnSpLocks/>
          </p:cNvCxnSpPr>
          <p:nvPr/>
        </p:nvCxnSpPr>
        <p:spPr>
          <a:xfrm flipV="1">
            <a:off x="11224570" y="2728336"/>
            <a:ext cx="3015617" cy="102090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22">
            <a:extLst>
              <a:ext uri="{FF2B5EF4-FFF2-40B4-BE49-F238E27FC236}">
                <a16:creationId xmlns:a16="http://schemas.microsoft.com/office/drawing/2014/main" id="{F4224113-6B1E-E94C-9542-BFD34063FB0B}"/>
              </a:ext>
            </a:extLst>
          </p:cNvPr>
          <p:cNvCxnSpPr>
            <a:cxnSpLocks/>
          </p:cNvCxnSpPr>
          <p:nvPr/>
        </p:nvCxnSpPr>
        <p:spPr>
          <a:xfrm flipV="1">
            <a:off x="1028285" y="2624828"/>
            <a:ext cx="2673527" cy="1026247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41">
                <a:extLst>
                  <a:ext uri="{FF2B5EF4-FFF2-40B4-BE49-F238E27FC236}">
                    <a16:creationId xmlns:a16="http://schemas.microsoft.com/office/drawing/2014/main" id="{5AF3ED5E-2AAF-694E-ACF4-C78C3CFBC4F6}"/>
                  </a:ext>
                </a:extLst>
              </p:cNvPr>
              <p:cNvSpPr txBox="1"/>
              <p:nvPr/>
            </p:nvSpPr>
            <p:spPr>
              <a:xfrm>
                <a:off x="1170215" y="3162454"/>
                <a:ext cx="42646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sz="1600" b="0" i="1" smtClean="0">
                              <a:latin typeface="Cambria Math"/>
                            </a:rPr>
                            <m:t>𝑛</m:t>
                          </m:r>
                        </m:e>
                        <m:sub>
                          <m:r>
                            <a:rPr lang="nl-NL" sz="1600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sz="3200" dirty="0"/>
              </a:p>
            </p:txBody>
          </p:sp>
        </mc:Choice>
        <mc:Fallback xmlns="">
          <p:sp>
            <p:nvSpPr>
              <p:cNvPr id="15" name="TextBox 41">
                <a:extLst>
                  <a:ext uri="{FF2B5EF4-FFF2-40B4-BE49-F238E27FC236}">
                    <a16:creationId xmlns:a16="http://schemas.microsoft.com/office/drawing/2014/main" id="{5AF3ED5E-2AAF-694E-ACF4-C78C3CFBC4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0215" y="3162454"/>
                <a:ext cx="426463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31">
            <a:extLst>
              <a:ext uri="{FF2B5EF4-FFF2-40B4-BE49-F238E27FC236}">
                <a16:creationId xmlns:a16="http://schemas.microsoft.com/office/drawing/2014/main" id="{F724A707-4672-B047-82AE-52E09BCBA0C3}"/>
              </a:ext>
            </a:extLst>
          </p:cNvPr>
          <p:cNvCxnSpPr>
            <a:cxnSpLocks/>
          </p:cNvCxnSpPr>
          <p:nvPr/>
        </p:nvCxnSpPr>
        <p:spPr>
          <a:xfrm>
            <a:off x="971600" y="3751514"/>
            <a:ext cx="0" cy="3168000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hthoek 34">
            <a:extLst>
              <a:ext uri="{FF2B5EF4-FFF2-40B4-BE49-F238E27FC236}">
                <a16:creationId xmlns:a16="http://schemas.microsoft.com/office/drawing/2014/main" id="{E25E3B28-F76B-6641-B3CF-D64CD408B605}"/>
              </a:ext>
            </a:extLst>
          </p:cNvPr>
          <p:cNvSpPr/>
          <p:nvPr/>
        </p:nvSpPr>
        <p:spPr>
          <a:xfrm>
            <a:off x="1170215" y="5114822"/>
            <a:ext cx="3672408" cy="346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36" name="Afbeelding 35">
            <a:extLst>
              <a:ext uri="{FF2B5EF4-FFF2-40B4-BE49-F238E27FC236}">
                <a16:creationId xmlns:a16="http://schemas.microsoft.com/office/drawing/2014/main" id="{878088FE-DB88-0545-B29F-250F6522ABDC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798" t="36473" r="25253" b="60946"/>
          <a:stretch/>
        </p:blipFill>
        <p:spPr>
          <a:xfrm>
            <a:off x="1385773" y="4994479"/>
            <a:ext cx="3668386" cy="614261"/>
          </a:xfrm>
          <a:prstGeom prst="rect">
            <a:avLst/>
          </a:prstGeom>
          <a:solidFill>
            <a:schemeClr val="bg1"/>
          </a:solidFill>
        </p:spPr>
      </p:pic>
      <p:cxnSp>
        <p:nvCxnSpPr>
          <p:cNvPr id="10" name="Straight Arrow Connector 30">
            <a:extLst>
              <a:ext uri="{FF2B5EF4-FFF2-40B4-BE49-F238E27FC236}">
                <a16:creationId xmlns:a16="http://schemas.microsoft.com/office/drawing/2014/main" id="{B9FB36B9-B7A7-7648-B213-FC5F2A08598E}"/>
              </a:ext>
            </a:extLst>
          </p:cNvPr>
          <p:cNvCxnSpPr>
            <a:cxnSpLocks/>
          </p:cNvCxnSpPr>
          <p:nvPr/>
        </p:nvCxnSpPr>
        <p:spPr>
          <a:xfrm flipV="1">
            <a:off x="1129027" y="3707921"/>
            <a:ext cx="9900000" cy="36000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hthoek 33">
            <a:extLst>
              <a:ext uri="{FF2B5EF4-FFF2-40B4-BE49-F238E27FC236}">
                <a16:creationId xmlns:a16="http://schemas.microsoft.com/office/drawing/2014/main" id="{D2913422-DA0C-C247-84B2-BC2161AEDDC7}"/>
              </a:ext>
            </a:extLst>
          </p:cNvPr>
          <p:cNvSpPr/>
          <p:nvPr/>
        </p:nvSpPr>
        <p:spPr>
          <a:xfrm>
            <a:off x="6606360" y="5114822"/>
            <a:ext cx="3672408" cy="346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pic>
        <p:nvPicPr>
          <p:cNvPr id="31" name="Afbeelding 30">
            <a:extLst>
              <a:ext uri="{FF2B5EF4-FFF2-40B4-BE49-F238E27FC236}">
                <a16:creationId xmlns:a16="http://schemas.microsoft.com/office/drawing/2014/main" id="{789DEB2F-CA1A-0A49-BED3-B196C3BD458C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798" t="36473" r="25253" b="60946"/>
          <a:stretch/>
        </p:blipFill>
        <p:spPr>
          <a:xfrm>
            <a:off x="7012499" y="5017033"/>
            <a:ext cx="3668386" cy="614261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32" name="Afbeelding 31">
            <a:extLst>
              <a:ext uri="{FF2B5EF4-FFF2-40B4-BE49-F238E27FC236}">
                <a16:creationId xmlns:a16="http://schemas.microsoft.com/office/drawing/2014/main" id="{B9855FE5-1078-1447-B923-2589FF5D1E38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114" t="36780" r="54601" b="61127"/>
          <a:stretch/>
        </p:blipFill>
        <p:spPr>
          <a:xfrm>
            <a:off x="11303739" y="4439624"/>
            <a:ext cx="1155644" cy="498075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33" name="Afbeelding 32">
            <a:extLst>
              <a:ext uri="{FF2B5EF4-FFF2-40B4-BE49-F238E27FC236}">
                <a16:creationId xmlns:a16="http://schemas.microsoft.com/office/drawing/2014/main" id="{024843AE-169A-6A4E-A919-4E079264C60A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114" t="36780" r="54601" b="61127"/>
          <a:stretch/>
        </p:blipFill>
        <p:spPr>
          <a:xfrm>
            <a:off x="12845382" y="3939037"/>
            <a:ext cx="1155644" cy="498075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22" name="Afbeelding 30">
            <a:extLst>
              <a:ext uri="{FF2B5EF4-FFF2-40B4-BE49-F238E27FC236}">
                <a16:creationId xmlns:a16="http://schemas.microsoft.com/office/drawing/2014/main" id="{B7919FD2-6C66-334F-A45D-A7861CDDA8C2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783" t="37212" r="43965" b="61161"/>
          <a:stretch/>
        </p:blipFill>
        <p:spPr>
          <a:xfrm rot="4044200">
            <a:off x="3705680" y="3031403"/>
            <a:ext cx="36000" cy="342371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25" name="Afbeelding 30">
            <a:extLst>
              <a:ext uri="{FF2B5EF4-FFF2-40B4-BE49-F238E27FC236}">
                <a16:creationId xmlns:a16="http://schemas.microsoft.com/office/drawing/2014/main" id="{D7690AD9-5B2E-F644-A674-A291618DF711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783" t="37212" r="43965" b="61161"/>
          <a:stretch/>
        </p:blipFill>
        <p:spPr>
          <a:xfrm rot="4044200">
            <a:off x="5141949" y="3018325"/>
            <a:ext cx="36000" cy="342371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26" name="Afbeelding 30">
            <a:extLst>
              <a:ext uri="{FF2B5EF4-FFF2-40B4-BE49-F238E27FC236}">
                <a16:creationId xmlns:a16="http://schemas.microsoft.com/office/drawing/2014/main" id="{067F26CE-CE2E-3440-B9C5-A84D90FDCFE1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783" t="37212" r="43965" b="61161"/>
          <a:stretch/>
        </p:blipFill>
        <p:spPr>
          <a:xfrm rot="4044200">
            <a:off x="6610458" y="2994063"/>
            <a:ext cx="36000" cy="342371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28" name="Afbeelding 30">
            <a:extLst>
              <a:ext uri="{FF2B5EF4-FFF2-40B4-BE49-F238E27FC236}">
                <a16:creationId xmlns:a16="http://schemas.microsoft.com/office/drawing/2014/main" id="{26CF07AD-0FE2-8845-9807-BA85A31554C3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783" t="37212" r="43965" b="61161"/>
          <a:stretch/>
        </p:blipFill>
        <p:spPr>
          <a:xfrm rot="4044200">
            <a:off x="9394312" y="3031403"/>
            <a:ext cx="36000" cy="342371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29" name="Afbeelding 30">
            <a:extLst>
              <a:ext uri="{FF2B5EF4-FFF2-40B4-BE49-F238E27FC236}">
                <a16:creationId xmlns:a16="http://schemas.microsoft.com/office/drawing/2014/main" id="{30A2BA95-4907-E046-A9B6-77C2CB1CF1A8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783" t="37212" r="43965" b="61161"/>
          <a:stretch/>
        </p:blipFill>
        <p:spPr>
          <a:xfrm rot="4044200">
            <a:off x="10830581" y="3018325"/>
            <a:ext cx="36000" cy="342371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30" name="Afbeelding 30">
            <a:extLst>
              <a:ext uri="{FF2B5EF4-FFF2-40B4-BE49-F238E27FC236}">
                <a16:creationId xmlns:a16="http://schemas.microsoft.com/office/drawing/2014/main" id="{3E68EF14-571D-454A-A692-7FF4E8F75DB1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783" t="37212" r="43965" b="61161"/>
          <a:stretch/>
        </p:blipFill>
        <p:spPr>
          <a:xfrm rot="4044200">
            <a:off x="12299090" y="2994063"/>
            <a:ext cx="36000" cy="342371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27" name="Afbeelding 30">
            <a:extLst>
              <a:ext uri="{FF2B5EF4-FFF2-40B4-BE49-F238E27FC236}">
                <a16:creationId xmlns:a16="http://schemas.microsoft.com/office/drawing/2014/main" id="{B8D0E0D6-0997-EF4E-A42C-8A5FCA0D12C2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783" t="37212" r="43965" b="61161"/>
          <a:stretch/>
        </p:blipFill>
        <p:spPr>
          <a:xfrm rot="4044200">
            <a:off x="12981869" y="5804329"/>
            <a:ext cx="36000" cy="342371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3404982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75" t="9519" r="4843" b="13128"/>
          <a:stretch/>
        </p:blipFill>
        <p:spPr bwMode="auto">
          <a:xfrm>
            <a:off x="3347864" y="2961208"/>
            <a:ext cx="5474391" cy="23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1" t="5819" r="3381" b="7195"/>
          <a:stretch/>
        </p:blipFill>
        <p:spPr bwMode="auto">
          <a:xfrm>
            <a:off x="2219000" y="3429000"/>
            <a:ext cx="5251010" cy="2477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93" r="5613" b="10512"/>
          <a:stretch/>
        </p:blipFill>
        <p:spPr bwMode="auto">
          <a:xfrm>
            <a:off x="35496" y="3974471"/>
            <a:ext cx="6167387" cy="24534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/>
          <p:cNvCxnSpPr/>
          <p:nvPr/>
        </p:nvCxnSpPr>
        <p:spPr>
          <a:xfrm flipV="1">
            <a:off x="6156176" y="5301208"/>
            <a:ext cx="2664296" cy="104952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994864" y="3017470"/>
            <a:ext cx="2448272" cy="97752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6156176" y="3017470"/>
            <a:ext cx="2664296" cy="95700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nl-NL" dirty="0" err="1"/>
              <a:t>Transition</a:t>
            </a:r>
            <a:r>
              <a:rPr lang="nl-NL" dirty="0"/>
              <a:t> Array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50813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nl-NL" dirty="0" err="1"/>
              <a:t>Transition</a:t>
            </a:r>
            <a:r>
              <a:rPr lang="nl-NL" dirty="0"/>
              <a:t> Array - </a:t>
            </a:r>
            <a:r>
              <a:rPr lang="nl-NL" dirty="0" err="1"/>
              <a:t>cancer</a:t>
            </a:r>
            <a:endParaRPr lang="en-GB" dirty="0"/>
          </a:p>
        </p:txBody>
      </p:sp>
      <p:grpSp>
        <p:nvGrpSpPr>
          <p:cNvPr id="24" name="Group 23"/>
          <p:cNvGrpSpPr/>
          <p:nvPr/>
        </p:nvGrpSpPr>
        <p:grpSpPr>
          <a:xfrm>
            <a:off x="68048" y="2924944"/>
            <a:ext cx="8896440" cy="3568990"/>
            <a:chOff x="68048" y="2924944"/>
            <a:chExt cx="8896440" cy="3568990"/>
          </a:xfrm>
        </p:grpSpPr>
        <p:pic>
          <p:nvPicPr>
            <p:cNvPr id="2060" name="Picture 1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5830" y="2924944"/>
              <a:ext cx="5618658" cy="244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9" name="Picture 11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08605" y="3429000"/>
              <a:ext cx="5248275" cy="2533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2" name="Group 1"/>
            <p:cNvGrpSpPr/>
            <p:nvPr/>
          </p:nvGrpSpPr>
          <p:grpSpPr>
            <a:xfrm>
              <a:off x="212065" y="3931803"/>
              <a:ext cx="8727022" cy="2496157"/>
              <a:chOff x="35497" y="3931803"/>
              <a:chExt cx="8727022" cy="2496157"/>
            </a:xfrm>
          </p:grpSpPr>
          <p:pic>
            <p:nvPicPr>
              <p:cNvPr id="6" name="Picture 2"/>
              <p:cNvPicPr>
                <a:picLocks noChangeAspect="1" noChangeArrowheads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" t="7193" r="86775" b="10512"/>
              <a:stretch/>
            </p:blipFill>
            <p:spPr bwMode="auto">
              <a:xfrm>
                <a:off x="35497" y="3974471"/>
                <a:ext cx="864096" cy="24534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cxnSp>
            <p:nvCxnSpPr>
              <p:cNvPr id="7" name="Straight Connector 6"/>
              <p:cNvCxnSpPr/>
              <p:nvPr/>
            </p:nvCxnSpPr>
            <p:spPr>
              <a:xfrm flipV="1">
                <a:off x="6098223" y="5348734"/>
                <a:ext cx="2664296" cy="1049528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052" name="Picture 4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99592" y="3931803"/>
                <a:ext cx="4978600" cy="2455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2058" name="Picture 10"/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926" b="4609"/>
            <a:stretch/>
          </p:blipFill>
          <p:spPr bwMode="auto">
            <a:xfrm>
              <a:off x="68048" y="3974472"/>
              <a:ext cx="6238875" cy="25194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26" name="Straight Connector 25"/>
            <p:cNvCxnSpPr/>
            <p:nvPr/>
          </p:nvCxnSpPr>
          <p:spPr>
            <a:xfrm flipV="1">
              <a:off x="6224732" y="2996952"/>
              <a:ext cx="2714355" cy="1008518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V="1">
              <a:off x="1115616" y="2996952"/>
              <a:ext cx="2376264" cy="1008518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>
              <a:off x="1331640" y="3989970"/>
              <a:ext cx="4723120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>
              <a:off x="997000" y="4046479"/>
              <a:ext cx="0" cy="2340524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/>
                <p:cNvSpPr txBox="1"/>
                <p:nvPr/>
              </p:nvSpPr>
              <p:spPr>
                <a:xfrm>
                  <a:off x="1547664" y="3697287"/>
                  <a:ext cx="431913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sz="1600" b="0" i="1" smtClean="0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nl-NL" sz="1600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</m:oMath>
                    </m:oMathPara>
                  </a14:m>
                  <a:endParaRPr lang="en-GB" sz="3200" dirty="0"/>
                </a:p>
              </p:txBody>
            </p:sp>
          </mc:Choice>
          <mc:Fallback xmlns=""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47664" y="3697287"/>
                  <a:ext cx="431913" cy="338554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/>
                <p:cNvSpPr txBox="1"/>
                <p:nvPr/>
              </p:nvSpPr>
              <p:spPr>
                <a:xfrm>
                  <a:off x="651641" y="4097329"/>
                  <a:ext cx="431913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sz="1600" b="0" i="1" smtClean="0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nl-NL" sz="1600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1641" y="4097329"/>
                  <a:ext cx="431913" cy="338554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" name="Straight Arrow Connector 22"/>
            <p:cNvCxnSpPr/>
            <p:nvPr/>
          </p:nvCxnSpPr>
          <p:spPr>
            <a:xfrm flipV="1">
              <a:off x="1076161" y="2996952"/>
              <a:ext cx="2199695" cy="934851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1286766" y="3350071"/>
                  <a:ext cx="426463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sz="1600" b="0" i="1" smtClean="0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nl-NL" sz="1600" b="0" i="1" smtClean="0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GB" sz="3200" dirty="0"/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86766" y="3350071"/>
                  <a:ext cx="426463" cy="338554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982187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/>
          <p:cNvGrpSpPr/>
          <p:nvPr/>
        </p:nvGrpSpPr>
        <p:grpSpPr>
          <a:xfrm>
            <a:off x="0" y="0"/>
            <a:ext cx="11410950" cy="5877272"/>
            <a:chOff x="0" y="0"/>
            <a:chExt cx="11410950" cy="5877272"/>
          </a:xfrm>
        </p:grpSpPr>
        <p:grpSp>
          <p:nvGrpSpPr>
            <p:cNvPr id="44" name="Group 43"/>
            <p:cNvGrpSpPr/>
            <p:nvPr/>
          </p:nvGrpSpPr>
          <p:grpSpPr>
            <a:xfrm>
              <a:off x="0" y="0"/>
              <a:ext cx="11410950" cy="5877272"/>
              <a:chOff x="0" y="0"/>
              <a:chExt cx="11410950" cy="5877272"/>
            </a:xfrm>
          </p:grpSpPr>
          <p:pic>
            <p:nvPicPr>
              <p:cNvPr id="3093" name="Picture 21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372200" y="4478444"/>
                <a:ext cx="2771800" cy="11107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cxnSp>
            <p:nvCxnSpPr>
              <p:cNvPr id="6" name="Straight Connector 5"/>
              <p:cNvCxnSpPr/>
              <p:nvPr/>
            </p:nvCxnSpPr>
            <p:spPr>
              <a:xfrm>
                <a:off x="0" y="3415852"/>
                <a:ext cx="9144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TextBox 10"/>
                  <p:cNvSpPr txBox="1"/>
                  <p:nvPr/>
                </p:nvSpPr>
                <p:spPr>
                  <a:xfrm>
                    <a:off x="899592" y="1080120"/>
                    <a:ext cx="511256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nl-NL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l-NL" b="1" i="1" smtClean="0">
                                  <a:latin typeface="Cambria Math"/>
                                </a:rPr>
                                <m:t>𝑴</m:t>
                              </m:r>
                            </m:e>
                            <m:sub>
                              <m:r>
                                <a:rPr lang="nl-NL" b="1" i="1" smtClean="0">
                                  <a:latin typeface="Cambria Math"/>
                                </a:rPr>
                                <m:t>𝒕</m:t>
                              </m:r>
                              <m:r>
                                <a:rPr lang="nl-NL" b="1" i="1" smtClean="0">
                                  <a:latin typeface="Cambria Math"/>
                                </a:rPr>
                                <m:t>+</m:t>
                              </m:r>
                              <m:r>
                                <a:rPr lang="nl-NL" b="1" i="1" smtClean="0"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  <m:r>
                            <a:rPr lang="nl-NL" b="1" i="1" smtClean="0">
                              <a:latin typeface="Cambria Math"/>
                            </a:rPr>
                            <m:t>                         </m:t>
                          </m:r>
                          <m:sSub>
                            <m:sSubPr>
                              <m:ctrlPr>
                                <a:rPr lang="nl-NL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l-NL" b="1" i="1" smtClean="0">
                                  <a:latin typeface="Cambria Math"/>
                                </a:rPr>
                                <m:t>      </m:t>
                              </m:r>
                              <m:r>
                                <a:rPr lang="nl-NL" b="1" i="1" smtClean="0">
                                  <a:latin typeface="Cambria Math"/>
                                </a:rPr>
                                <m:t>𝑴</m:t>
                              </m:r>
                            </m:e>
                            <m:sub>
                              <m:r>
                                <a:rPr lang="nl-NL" b="1" i="1" smtClean="0">
                                  <a:latin typeface="Cambria Math"/>
                                </a:rPr>
                                <m:t>𝒕</m:t>
                              </m:r>
                            </m:sub>
                          </m:sSub>
                          <m:r>
                            <a:rPr lang="nl-NL" b="1" i="1" smtClean="0">
                              <a:latin typeface="Cambria Math"/>
                            </a:rPr>
                            <m:t>  </m:t>
                          </m:r>
                          <m:r>
                            <a:rPr lang="nl-NL" b="1" i="1" smtClean="0">
                              <a:latin typeface="Cambria Math"/>
                              <a:ea typeface="Cambria Math"/>
                            </a:rPr>
                            <m:t>𝑷</m:t>
                          </m:r>
                        </m:oMath>
                      </m:oMathPara>
                    </a14:m>
                    <a:endParaRPr lang="en-GB" b="1" dirty="0"/>
                  </a:p>
                </p:txBody>
              </p:sp>
            </mc:Choice>
            <mc:Fallback xmlns="">
              <p:sp>
                <p:nvSpPr>
                  <p:cNvPr id="11" name="TextBox 1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99592" y="1080120"/>
                    <a:ext cx="5112568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6" name="Straight Connector 15"/>
              <p:cNvCxnSpPr/>
              <p:nvPr/>
            </p:nvCxnSpPr>
            <p:spPr>
              <a:xfrm>
                <a:off x="6300192" y="0"/>
                <a:ext cx="0" cy="5877272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/>
              <p:cNvSpPr txBox="1"/>
              <p:nvPr/>
            </p:nvSpPr>
            <p:spPr>
              <a:xfrm>
                <a:off x="0" y="576064"/>
                <a:ext cx="37799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b="1" dirty="0"/>
                  <a:t>(1) Traditional Approach</a:t>
                </a:r>
                <a:endParaRPr lang="en-GB" dirty="0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0" y="3550576"/>
                <a:ext cx="37799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b="1" dirty="0"/>
                  <a:t>(2) Complementary Approach</a:t>
                </a:r>
                <a:endParaRPr lang="en-GB" dirty="0"/>
              </a:p>
            </p:txBody>
          </p:sp>
          <p:sp>
            <p:nvSpPr>
              <p:cNvPr id="22" name="Rectangle 3"/>
              <p:cNvSpPr>
                <a:spLocks noChangeArrowheads="1"/>
              </p:cNvSpPr>
              <p:nvPr/>
            </p:nvSpPr>
            <p:spPr bwMode="auto">
              <a:xfrm>
                <a:off x="2266950" y="3716338"/>
                <a:ext cx="9144000" cy="4572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br>
                  <a:rPr kumimoji="0" lang="en-US" altLang="en-US" sz="1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rPr>
                </a:b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Rectangle 24"/>
                  <p:cNvSpPr/>
                  <p:nvPr/>
                </p:nvSpPr>
                <p:spPr>
                  <a:xfrm>
                    <a:off x="1043608" y="3988102"/>
                    <a:ext cx="4968551" cy="36933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nl-NL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l-NL" b="1" i="1" smtClean="0">
                                  <a:latin typeface="Cambria Math"/>
                                </a:rPr>
                                <m:t>𝑨</m:t>
                              </m:r>
                            </m:e>
                            <m:sub>
                              <m:r>
                                <a:rPr lang="nl-NL" b="1" i="1">
                                  <a:latin typeface="Cambria Math"/>
                                </a:rPr>
                                <m:t>𝒕</m:t>
                              </m:r>
                              <m:r>
                                <a:rPr lang="nl-NL" b="1" i="1">
                                  <a:latin typeface="Cambria Math"/>
                                </a:rPr>
                                <m:t>+</m:t>
                              </m:r>
                              <m:r>
                                <a:rPr lang="nl-NL" b="1" i="1"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  <m:r>
                            <a:rPr lang="nl-NL" b="1" i="1" smtClean="0">
                              <a:latin typeface="Cambria Math"/>
                            </a:rPr>
                            <m:t>                   </m:t>
                          </m:r>
                          <m:r>
                            <a:rPr lang="nl-NL" b="1" i="1">
                              <a:latin typeface="Cambria Math"/>
                            </a:rPr>
                            <m:t>=</m:t>
                          </m:r>
                          <m:r>
                            <a:rPr lang="nl-NL" b="1" i="1" smtClean="0">
                              <a:latin typeface="Cambria Math"/>
                            </a:rPr>
                            <m:t>     </m:t>
                          </m:r>
                          <m:sSub>
                            <m:sSubPr>
                              <m:ctrlPr>
                                <a:rPr lang="nl-NL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l-NL" b="1" i="1" smtClean="0">
                                  <a:latin typeface="Cambria Math"/>
                                </a:rPr>
                                <m:t>𝒅𝒊𝒂𝒈</m:t>
                              </m:r>
                              <m:r>
                                <a:rPr lang="nl-NL" b="1" i="1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nl-NL" b="1" i="1">
                                  <a:latin typeface="Cambria Math"/>
                                </a:rPr>
                                <m:t>𝑴</m:t>
                              </m:r>
                            </m:e>
                            <m:sub>
                              <m:r>
                                <a:rPr lang="nl-NL" b="1" i="1">
                                  <a:latin typeface="Cambria Math"/>
                                </a:rPr>
                                <m:t>𝒕</m:t>
                              </m:r>
                            </m:sub>
                          </m:sSub>
                          <m:r>
                            <a:rPr lang="nl-NL" b="1" i="1" smtClean="0">
                              <a:latin typeface="Cambria Math"/>
                            </a:rPr>
                            <m:t>)</m:t>
                          </m:r>
                          <m:r>
                            <a:rPr lang="nl-NL" b="1" i="1">
                              <a:latin typeface="Cambria Math"/>
                            </a:rPr>
                            <m:t> </m:t>
                          </m:r>
                          <m:r>
                            <a:rPr lang="nl-NL" b="1" i="1">
                              <a:latin typeface="Cambria Math"/>
                              <a:ea typeface="Cambria Math"/>
                            </a:rPr>
                            <m:t>𝑷</m:t>
                          </m:r>
                        </m:oMath>
                      </m:oMathPara>
                    </a14:m>
                    <a:endParaRPr lang="en-GB" b="1" dirty="0"/>
                  </a:p>
                </p:txBody>
              </p:sp>
            </mc:Choice>
            <mc:Fallback xmlns="">
              <p:sp>
                <p:nvSpPr>
                  <p:cNvPr id="25" name="Rectangle 2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43608" y="3988102"/>
                    <a:ext cx="4968551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b="-13115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1" name="TextBox 30"/>
              <p:cNvSpPr txBox="1"/>
              <p:nvPr/>
            </p:nvSpPr>
            <p:spPr>
              <a:xfrm>
                <a:off x="6372200" y="332656"/>
                <a:ext cx="2771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NL" b="1" dirty="0" err="1"/>
                  <a:t>Final</a:t>
                </a:r>
                <a:r>
                  <a:rPr lang="nl-NL" b="1" dirty="0"/>
                  <a:t> </a:t>
                </a:r>
                <a:r>
                  <a:rPr lang="nl-NL" b="1" dirty="0" err="1"/>
                  <a:t>result</a:t>
                </a:r>
                <a:endParaRPr lang="en-GB" b="1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TextBox 33"/>
                  <p:cNvSpPr txBox="1"/>
                  <p:nvPr/>
                </p:nvSpPr>
                <p:spPr>
                  <a:xfrm>
                    <a:off x="6383162" y="576064"/>
                    <a:ext cx="27718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nl-NL" b="1" dirty="0"/>
                      <a:t>Matrix M</a:t>
                    </a:r>
                    <a14:m>
                      <m:oMath xmlns:m="http://schemas.openxmlformats.org/officeDocument/2006/math">
                        <m:r>
                          <a:rPr lang="nl-NL" b="1" i="1" smtClean="0">
                            <a:latin typeface="Cambria Math"/>
                          </a:rPr>
                          <m:t> (</m:t>
                        </m:r>
                        <m:sSub>
                          <m:sSubPr>
                            <m:ctrlPr>
                              <a:rPr lang="nl-NL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b="1" i="1" smtClean="0">
                                <a:latin typeface="Cambria Math"/>
                              </a:rPr>
                              <m:t>𝒏</m:t>
                            </m:r>
                          </m:e>
                          <m:sub>
                            <m:r>
                              <a:rPr lang="nl-NL" b="1" i="1" smtClean="0">
                                <a:latin typeface="Cambria Math"/>
                              </a:rPr>
                              <m:t>𝒕</m:t>
                            </m:r>
                          </m:sub>
                        </m:sSub>
                        <m:r>
                          <a:rPr lang="nl-NL" b="1" i="1" smtClean="0">
                            <a:latin typeface="Cambria Math"/>
                            <a:ea typeface="Cambria Math"/>
                          </a:rPr>
                          <m:t>×</m:t>
                        </m:r>
                        <m:sSub>
                          <m:sSubPr>
                            <m:ctrlPr>
                              <a:rPr lang="nl-NL" b="1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nl-NL" b="1" i="1" smtClean="0">
                                <a:latin typeface="Cambria Math"/>
                                <a:ea typeface="Cambria Math"/>
                              </a:rPr>
                              <m:t>𝒏</m:t>
                            </m:r>
                          </m:e>
                          <m:sub>
                            <m:r>
                              <a:rPr lang="nl-NL" b="1" i="1" smtClean="0">
                                <a:latin typeface="Cambria Math"/>
                                <a:ea typeface="Cambria Math"/>
                              </a:rPr>
                              <m:t>𝒔</m:t>
                            </m:r>
                          </m:sub>
                        </m:sSub>
                        <m:r>
                          <a:rPr lang="nl-NL" b="1" i="1" smtClean="0">
                            <a:latin typeface="Cambria Math"/>
                            <a:ea typeface="Cambria Math"/>
                          </a:rPr>
                          <m:t>)</m:t>
                        </m:r>
                      </m:oMath>
                    </a14:m>
                    <a:r>
                      <a:rPr lang="nl-NL" b="1" dirty="0"/>
                      <a:t> </a:t>
                    </a:r>
                    <a:endParaRPr lang="en-GB" b="1" dirty="0"/>
                  </a:p>
                </p:txBody>
              </p:sp>
            </mc:Choice>
            <mc:Fallback xmlns="">
              <p:sp>
                <p:nvSpPr>
                  <p:cNvPr id="34" name="TextBox 3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83162" y="576064"/>
                    <a:ext cx="2771800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19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pic>
            <p:nvPicPr>
              <p:cNvPr id="3082" name="Picture 10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09832" y="1728192"/>
                <a:ext cx="2496536" cy="12064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cxnSp>
            <p:nvCxnSpPr>
              <p:cNvPr id="27" name="Straight Arrow Connector 26"/>
              <p:cNvCxnSpPr/>
              <p:nvPr/>
            </p:nvCxnSpPr>
            <p:spPr>
              <a:xfrm>
                <a:off x="7020272" y="1728192"/>
                <a:ext cx="1800200" cy="0"/>
              </a:xfrm>
              <a:prstGeom prst="straightConnector1">
                <a:avLst/>
              </a:prstGeom>
              <a:ln w="63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/>
              <p:cNvCxnSpPr/>
              <p:nvPr/>
            </p:nvCxnSpPr>
            <p:spPr>
              <a:xfrm>
                <a:off x="6901656" y="1800200"/>
                <a:ext cx="0" cy="1080120"/>
              </a:xfrm>
              <a:prstGeom prst="straightConnector1">
                <a:avLst/>
              </a:prstGeom>
              <a:ln w="63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TextBox 34"/>
                  <p:cNvSpPr txBox="1"/>
                  <p:nvPr/>
                </p:nvSpPr>
                <p:spPr>
                  <a:xfrm>
                    <a:off x="7705732" y="1497360"/>
                    <a:ext cx="322652" cy="2308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9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l-NL" sz="900" b="0" i="1" smtClean="0">
                                  <a:latin typeface="Cambria Math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nl-NL" sz="900" b="0" i="1" smtClean="0">
                                  <a:latin typeface="Cambria Math"/>
                                </a:rPr>
                                <m:t>𝑠</m:t>
                              </m:r>
                            </m:sub>
                          </m:sSub>
                        </m:oMath>
                      </m:oMathPara>
                    </a14:m>
                    <a:endParaRPr lang="en-GB" dirty="0"/>
                  </a:p>
                </p:txBody>
              </p:sp>
            </mc:Choice>
            <mc:Fallback xmlns="">
              <p:sp>
                <p:nvSpPr>
                  <p:cNvPr id="35" name="TextBox 3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05732" y="1497360"/>
                    <a:ext cx="322652" cy="230832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TextBox 42"/>
                  <p:cNvSpPr txBox="1"/>
                  <p:nvPr/>
                </p:nvSpPr>
                <p:spPr>
                  <a:xfrm>
                    <a:off x="6685632" y="1851050"/>
                    <a:ext cx="319959" cy="2308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9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l-NL" sz="900" b="0" i="1" smtClean="0">
                                  <a:latin typeface="Cambria Math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nl-NL" sz="900" b="0" i="1" smtClean="0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</m:oMath>
                      </m:oMathPara>
                    </a14:m>
                    <a:endParaRPr lang="en-GB" dirty="0"/>
                  </a:p>
                </p:txBody>
              </p:sp>
            </mc:Choice>
            <mc:Fallback xmlns="">
              <p:sp>
                <p:nvSpPr>
                  <p:cNvPr id="43" name="TextBox 4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85632" y="1851050"/>
                    <a:ext cx="319959" cy="230832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TextBox 45"/>
                  <p:cNvSpPr txBox="1"/>
                  <p:nvPr/>
                </p:nvSpPr>
                <p:spPr>
                  <a:xfrm>
                    <a:off x="6383162" y="3550047"/>
                    <a:ext cx="27718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nl-NL" b="1" dirty="0"/>
                      <a:t>Matrix A</a:t>
                    </a:r>
                    <a14:m>
                      <m:oMath xmlns:m="http://schemas.openxmlformats.org/officeDocument/2006/math">
                        <m:r>
                          <a:rPr lang="nl-NL" b="1" i="1" smtClean="0">
                            <a:latin typeface="Cambria Math"/>
                          </a:rPr>
                          <m:t> (</m:t>
                        </m:r>
                        <m:sSub>
                          <m:sSubPr>
                            <m:ctrlPr>
                              <a:rPr lang="nl-NL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b="1" i="1" smtClean="0">
                                <a:latin typeface="Cambria Math"/>
                              </a:rPr>
                              <m:t>𝒏</m:t>
                            </m:r>
                          </m:e>
                          <m:sub>
                            <m:r>
                              <a:rPr lang="nl-NL" b="1" i="1" smtClean="0">
                                <a:latin typeface="Cambria Math"/>
                              </a:rPr>
                              <m:t>𝒔</m:t>
                            </m:r>
                          </m:sub>
                        </m:sSub>
                        <m:r>
                          <a:rPr lang="nl-NL" b="1" i="1" smtClean="0">
                            <a:latin typeface="Cambria Math"/>
                            <a:ea typeface="Cambria Math"/>
                          </a:rPr>
                          <m:t>×</m:t>
                        </m:r>
                        <m:sSub>
                          <m:sSubPr>
                            <m:ctrlPr>
                              <a:rPr lang="nl-NL" b="1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nl-NL" b="1" i="1" smtClean="0">
                                <a:latin typeface="Cambria Math"/>
                                <a:ea typeface="Cambria Math"/>
                              </a:rPr>
                              <m:t>𝒏</m:t>
                            </m:r>
                          </m:e>
                          <m:sub>
                            <m:r>
                              <a:rPr lang="nl-NL" b="1" i="1" smtClean="0">
                                <a:latin typeface="Cambria Math"/>
                                <a:ea typeface="Cambria Math"/>
                              </a:rPr>
                              <m:t>𝒔</m:t>
                            </m:r>
                          </m:sub>
                        </m:sSub>
                        <m:r>
                          <a:rPr lang="nl-NL" b="1" i="1" smtClean="0">
                            <a:latin typeface="Cambria Math"/>
                            <a:ea typeface="Cambria Math"/>
                          </a:rPr>
                          <m:t>×</m:t>
                        </m:r>
                        <m:sSub>
                          <m:sSubPr>
                            <m:ctrlPr>
                              <a:rPr lang="nl-NL" b="1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nl-NL" b="1" i="1" smtClean="0">
                                <a:latin typeface="Cambria Math"/>
                                <a:ea typeface="Cambria Math"/>
                              </a:rPr>
                              <m:t>𝒏</m:t>
                            </m:r>
                          </m:e>
                          <m:sub>
                            <m:r>
                              <a:rPr lang="nl-NL" b="1" i="1" smtClean="0">
                                <a:latin typeface="Cambria Math"/>
                                <a:ea typeface="Cambria Math"/>
                              </a:rPr>
                              <m:t>𝒕</m:t>
                            </m:r>
                          </m:sub>
                        </m:sSub>
                        <m:r>
                          <a:rPr lang="nl-NL" b="1" i="1" smtClean="0">
                            <a:latin typeface="Cambria Math"/>
                            <a:ea typeface="Cambria Math"/>
                          </a:rPr>
                          <m:t>)</m:t>
                        </m:r>
                      </m:oMath>
                    </a14:m>
                    <a:r>
                      <a:rPr lang="nl-NL" b="1" dirty="0"/>
                      <a:t> </a:t>
                    </a:r>
                    <a:endParaRPr lang="en-GB" b="1" dirty="0"/>
                  </a:p>
                </p:txBody>
              </p:sp>
            </mc:Choice>
            <mc:Fallback xmlns="">
              <p:sp>
                <p:nvSpPr>
                  <p:cNvPr id="46" name="TextBox 4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83162" y="3550047"/>
                    <a:ext cx="2771800" cy="369332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 t="-819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pic>
            <p:nvPicPr>
              <p:cNvPr id="3084" name="Picture 12"/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8877" y="4554840"/>
                <a:ext cx="1589107" cy="1018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" name="Rectangle 50"/>
                  <p:cNvSpPr/>
                  <p:nvPr/>
                </p:nvSpPr>
                <p:spPr>
                  <a:xfrm>
                    <a:off x="2505126" y="4769790"/>
                    <a:ext cx="410690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nl-NL" b="1" i="1">
                              <a:latin typeface="Cambria Math"/>
                            </a:rPr>
                            <m:t>=</m:t>
                          </m:r>
                        </m:oMath>
                      </m:oMathPara>
                    </a14:m>
                    <a:endParaRPr lang="en-GB" dirty="0"/>
                  </a:p>
                </p:txBody>
              </p:sp>
            </mc:Choice>
            <mc:Fallback xmlns="">
              <p:sp>
                <p:nvSpPr>
                  <p:cNvPr id="51" name="Rectangle 5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05126" y="4769790"/>
                    <a:ext cx="410690" cy="369332"/>
                  </a:xfrm>
                  <a:prstGeom prst="rect">
                    <a:avLst/>
                  </a:prstGeom>
                  <a:blipFill rotWithShape="1"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8" name="Rectangle 37"/>
              <p:cNvSpPr/>
              <p:nvPr/>
            </p:nvSpPr>
            <p:spPr>
              <a:xfrm>
                <a:off x="7020272" y="1787720"/>
                <a:ext cx="846786" cy="206732"/>
              </a:xfrm>
              <a:prstGeom prst="rect">
                <a:avLst/>
              </a:prstGeom>
              <a:noFill/>
              <a:ln>
                <a:solidFill>
                  <a:srgbClr val="00B0F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3087" name="Picture 15"/>
              <p:cNvPicPr>
                <a:picLocks noChangeAspect="1" noChangeArrowheads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4555226"/>
                <a:ext cx="2586145" cy="99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088" name="Picture 16"/>
              <p:cNvPicPr>
                <a:picLocks noChangeAspect="1" noChangeArrowheads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9461" y="1988840"/>
                <a:ext cx="2147222" cy="3515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090" name="Picture 18"/>
              <p:cNvPicPr>
                <a:picLocks noChangeAspect="1" noChangeArrowheads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02237" y="2011333"/>
                <a:ext cx="1525747" cy="3384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091" name="Picture 19"/>
              <p:cNvPicPr>
                <a:picLocks noChangeAspect="1" noChangeArrowheads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99992" y="1671784"/>
                <a:ext cx="1720663" cy="10175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72" name="Picture 19"/>
              <p:cNvPicPr>
                <a:picLocks noChangeAspect="1" noChangeArrowheads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02800" y="4571705"/>
                <a:ext cx="1720663" cy="10175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5" name="Rectangle 74"/>
                  <p:cNvSpPr/>
                  <p:nvPr/>
                </p:nvSpPr>
                <p:spPr>
                  <a:xfrm>
                    <a:off x="2505126" y="1988840"/>
                    <a:ext cx="410690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nl-NL" b="1" i="1">
                              <a:latin typeface="Cambria Math"/>
                            </a:rPr>
                            <m:t>=</m:t>
                          </m:r>
                        </m:oMath>
                      </m:oMathPara>
                    </a14:m>
                    <a:endParaRPr lang="en-GB" dirty="0"/>
                  </a:p>
                </p:txBody>
              </p:sp>
            </mc:Choice>
            <mc:Fallback xmlns="">
              <p:sp>
                <p:nvSpPr>
                  <p:cNvPr id="75" name="Rectangle 7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05126" y="1988840"/>
                    <a:ext cx="410690" cy="369332"/>
                  </a:xfrm>
                  <a:prstGeom prst="rect">
                    <a:avLst/>
                  </a:prstGeom>
                  <a:blipFill rotWithShape="1"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6" name="Rectangle 75"/>
                  <p:cNvSpPr/>
                  <p:nvPr/>
                </p:nvSpPr>
                <p:spPr>
                  <a:xfrm>
                    <a:off x="2505126" y="1115452"/>
                    <a:ext cx="410690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nl-NL" b="1" i="1">
                              <a:latin typeface="Cambria Math"/>
                            </a:rPr>
                            <m:t>=</m:t>
                          </m:r>
                        </m:oMath>
                      </m:oMathPara>
                    </a14:m>
                    <a:endParaRPr lang="en-GB" dirty="0"/>
                  </a:p>
                </p:txBody>
              </p:sp>
            </mc:Choice>
            <mc:Fallback xmlns="">
              <p:sp>
                <p:nvSpPr>
                  <p:cNvPr id="76" name="Rectangle 7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05126" y="1115452"/>
                    <a:ext cx="410690" cy="369332"/>
                  </a:xfrm>
                  <a:prstGeom prst="rect">
                    <a:avLst/>
                  </a:prstGeom>
                  <a:blipFill rotWithShape="1"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1" name="Rectangle 60"/>
              <p:cNvSpPr/>
              <p:nvPr/>
            </p:nvSpPr>
            <p:spPr>
              <a:xfrm rot="5400000">
                <a:off x="7542161" y="4829430"/>
                <a:ext cx="326870" cy="295445"/>
              </a:xfrm>
              <a:prstGeom prst="rect">
                <a:avLst/>
              </a:prstGeom>
              <a:noFill/>
              <a:ln w="12700">
                <a:solidFill>
                  <a:srgbClr val="FF0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7" name="Rectangle 96"/>
              <p:cNvSpPr/>
              <p:nvPr/>
            </p:nvSpPr>
            <p:spPr>
              <a:xfrm>
                <a:off x="6357741" y="5733836"/>
                <a:ext cx="152091" cy="103366"/>
              </a:xfrm>
              <a:prstGeom prst="rect">
                <a:avLst/>
              </a:prstGeom>
              <a:noFill/>
              <a:ln w="12700">
                <a:solidFill>
                  <a:srgbClr val="FF0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9" name="TextBox 98"/>
              <p:cNvSpPr txBox="1"/>
              <p:nvPr/>
            </p:nvSpPr>
            <p:spPr>
              <a:xfrm>
                <a:off x="6475849" y="5661828"/>
                <a:ext cx="267911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l-NL" sz="800" dirty="0"/>
                  <a:t>: </a:t>
                </a:r>
                <a:r>
                  <a:rPr lang="nl-NL" sz="800" dirty="0" err="1"/>
                  <a:t>proportion</a:t>
                </a:r>
                <a:r>
                  <a:rPr lang="nl-NL" sz="800" dirty="0"/>
                  <a:t> of </a:t>
                </a:r>
                <a:r>
                  <a:rPr lang="nl-NL" sz="800" dirty="0" err="1"/>
                  <a:t>the</a:t>
                </a:r>
                <a:r>
                  <a:rPr lang="nl-NL" sz="800" dirty="0"/>
                  <a:t> cohort at risk </a:t>
                </a:r>
                <a:r>
                  <a:rPr lang="nl-NL" sz="800" dirty="0" err="1"/>
                  <a:t>transfering</a:t>
                </a:r>
                <a:r>
                  <a:rPr lang="nl-NL" sz="800" dirty="0"/>
                  <a:t> </a:t>
                </a:r>
                <a:r>
                  <a:rPr lang="nl-NL" sz="800" dirty="0" err="1"/>
                  <a:t>to</a:t>
                </a:r>
                <a:r>
                  <a:rPr lang="nl-NL" sz="800" dirty="0"/>
                  <a:t> </a:t>
                </a:r>
                <a:r>
                  <a:rPr lang="nl-NL" sz="800" dirty="0" err="1"/>
                  <a:t>cancer</a:t>
                </a:r>
                <a:r>
                  <a:rPr lang="nl-NL" sz="800" dirty="0"/>
                  <a:t> at </a:t>
                </a:r>
                <a:r>
                  <a:rPr lang="nl-NL" sz="800" i="1" dirty="0"/>
                  <a:t>t=1</a:t>
                </a:r>
                <a:endParaRPr lang="en-GB" sz="800" i="1" dirty="0"/>
              </a:p>
            </p:txBody>
          </p:sp>
          <p:sp>
            <p:nvSpPr>
              <p:cNvPr id="100" name="Rectangle 99"/>
              <p:cNvSpPr/>
              <p:nvPr/>
            </p:nvSpPr>
            <p:spPr>
              <a:xfrm>
                <a:off x="6364125" y="3068960"/>
                <a:ext cx="152091" cy="103366"/>
              </a:xfrm>
              <a:prstGeom prst="rect">
                <a:avLst/>
              </a:prstGeom>
              <a:noFill/>
              <a:ln w="12700">
                <a:solidFill>
                  <a:srgbClr val="00B0F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1" name="TextBox 100"/>
              <p:cNvSpPr txBox="1"/>
              <p:nvPr/>
            </p:nvSpPr>
            <p:spPr>
              <a:xfrm>
                <a:off x="6474688" y="2997532"/>
                <a:ext cx="267911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l-NL" sz="800" dirty="0"/>
                  <a:t>: </a:t>
                </a:r>
                <a:r>
                  <a:rPr lang="nl-NL" sz="800" dirty="0" err="1"/>
                  <a:t>proportion</a:t>
                </a:r>
                <a:r>
                  <a:rPr lang="nl-NL" sz="800" dirty="0"/>
                  <a:t> of </a:t>
                </a:r>
                <a:r>
                  <a:rPr lang="nl-NL" sz="800" dirty="0" err="1"/>
                  <a:t>the</a:t>
                </a:r>
                <a:r>
                  <a:rPr lang="nl-NL" sz="800" dirty="0"/>
                  <a:t> cohort at risk </a:t>
                </a:r>
                <a:r>
                  <a:rPr lang="nl-NL" sz="800" dirty="0" err="1"/>
                  <a:t>for</a:t>
                </a:r>
                <a:r>
                  <a:rPr lang="nl-NL" sz="800" dirty="0"/>
                  <a:t> </a:t>
                </a:r>
                <a:r>
                  <a:rPr lang="nl-NL" sz="800" dirty="0" err="1"/>
                  <a:t>cancer</a:t>
                </a:r>
                <a:r>
                  <a:rPr lang="nl-NL" sz="800" dirty="0"/>
                  <a:t> at </a:t>
                </a:r>
                <a:r>
                  <a:rPr lang="nl-NL" sz="800" i="1" dirty="0"/>
                  <a:t>t=1</a:t>
                </a:r>
                <a:endParaRPr lang="en-GB" sz="800" i="1" dirty="0"/>
              </a:p>
            </p:txBody>
          </p:sp>
        </p:grpSp>
        <p:sp>
          <p:nvSpPr>
            <p:cNvPr id="135" name="TextBox 134"/>
            <p:cNvSpPr txBox="1"/>
            <p:nvPr/>
          </p:nvSpPr>
          <p:spPr>
            <a:xfrm>
              <a:off x="31358" y="2923455"/>
              <a:ext cx="626883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The health states of the simple cancer state transition model are states </a:t>
              </a:r>
              <a:r>
                <a:rPr lang="en-US" sz="1200" b="1" i="1" dirty="0"/>
                <a:t>h</a:t>
              </a:r>
              <a:r>
                <a:rPr lang="en-US" sz="1200" b="1" dirty="0"/>
                <a:t>=healthy, </a:t>
              </a:r>
              <a:r>
                <a:rPr lang="en-US" sz="1200" b="1" i="1" dirty="0"/>
                <a:t>p</a:t>
              </a:r>
              <a:r>
                <a:rPr lang="en-US" sz="1200" b="1" dirty="0"/>
                <a:t>=polyp, </a:t>
              </a:r>
              <a:r>
                <a:rPr lang="en-US" sz="1200" b="1" i="1" dirty="0"/>
                <a:t>c</a:t>
              </a:r>
              <a:r>
                <a:rPr lang="en-US" sz="1200" b="1" dirty="0"/>
                <a:t>=cancer, and </a:t>
              </a:r>
              <a:r>
                <a:rPr lang="en-US" sz="1200" b="1" i="1" dirty="0"/>
                <a:t>d</a:t>
              </a:r>
              <a:r>
                <a:rPr lang="en-US" sz="1200" b="1" dirty="0"/>
                <a:t>=dead</a:t>
              </a:r>
              <a:endParaRPr lang="en-GB" sz="1200" i="1" dirty="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-36513" y="5877272"/>
            <a:ext cx="9190313" cy="600164"/>
            <a:chOff x="-36513" y="5877272"/>
            <a:chExt cx="9190313" cy="600164"/>
          </a:xfrm>
        </p:grpSpPr>
        <p:cxnSp>
          <p:nvCxnSpPr>
            <p:cNvPr id="37" name="Straight Connector 36"/>
            <p:cNvCxnSpPr/>
            <p:nvPr/>
          </p:nvCxnSpPr>
          <p:spPr>
            <a:xfrm>
              <a:off x="0" y="5877272"/>
              <a:ext cx="9144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TextBox 2"/>
            <p:cNvSpPr txBox="1"/>
            <p:nvPr/>
          </p:nvSpPr>
          <p:spPr>
            <a:xfrm>
              <a:off x="-36513" y="5877272"/>
              <a:ext cx="9190313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100" b="1" dirty="0"/>
                <a:t>Figure 1: (1) The Conventional Approach computes a Markov trace M, describing the distribution of the cohort or individuals among the different health states over time (2) The Complementary Approach computes the matrix A containing all information regarding the transition dynamics of the cohort or individuals over time. </a:t>
              </a:r>
              <a:endParaRPr lang="en-GB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36108402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/>
          <p:cNvGrpSpPr/>
          <p:nvPr/>
        </p:nvGrpSpPr>
        <p:grpSpPr>
          <a:xfrm>
            <a:off x="0" y="343222"/>
            <a:ext cx="9223375" cy="6171555"/>
            <a:chOff x="3680048" y="1544960"/>
            <a:chExt cx="9223375" cy="6171555"/>
          </a:xfrm>
        </p:grpSpPr>
        <p:sp>
          <p:nvSpPr>
            <p:cNvPr id="40" name="Rectangle 39"/>
            <p:cNvSpPr/>
            <p:nvPr/>
          </p:nvSpPr>
          <p:spPr>
            <a:xfrm>
              <a:off x="3707904" y="1544960"/>
              <a:ext cx="9195519" cy="61715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026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340" r="19529"/>
            <a:stretch/>
          </p:blipFill>
          <p:spPr bwMode="auto">
            <a:xfrm>
              <a:off x="3680048" y="1553840"/>
              <a:ext cx="9223375" cy="61626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1832621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Afbeelding 7">
            <a:extLst>
              <a:ext uri="{FF2B5EF4-FFF2-40B4-BE49-F238E27FC236}">
                <a16:creationId xmlns:a16="http://schemas.microsoft.com/office/drawing/2014/main" id="{EE40919A-74ED-3745-8BF0-30C19FB7D18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45" t="36755" r="54601" b="61127"/>
          <a:stretch/>
        </p:blipFill>
        <p:spPr>
          <a:xfrm>
            <a:off x="467545" y="2924944"/>
            <a:ext cx="3816424" cy="504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7790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hoek 2">
            <a:extLst>
              <a:ext uri="{FF2B5EF4-FFF2-40B4-BE49-F238E27FC236}">
                <a16:creationId xmlns:a16="http://schemas.microsoft.com/office/drawing/2014/main" id="{21179878-52A8-D44A-B774-A268D47A245A}"/>
              </a:ext>
            </a:extLst>
          </p:cNvPr>
          <p:cNvSpPr/>
          <p:nvPr/>
        </p:nvSpPr>
        <p:spPr>
          <a:xfrm>
            <a:off x="-180528" y="2348880"/>
            <a:ext cx="9486233" cy="34356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34" name="Afbeelding 33">
            <a:extLst>
              <a:ext uri="{FF2B5EF4-FFF2-40B4-BE49-F238E27FC236}">
                <a16:creationId xmlns:a16="http://schemas.microsoft.com/office/drawing/2014/main" id="{7A3E51B2-D9B5-1B47-81A4-17B8445C6DC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872" t="21380" r="30977" b="70700"/>
          <a:stretch/>
        </p:blipFill>
        <p:spPr>
          <a:xfrm>
            <a:off x="3226725" y="2836290"/>
            <a:ext cx="5953787" cy="184073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nl-NL" dirty="0" err="1"/>
              <a:t>Transition</a:t>
            </a:r>
            <a:r>
              <a:rPr lang="nl-NL" dirty="0"/>
              <a:t> </a:t>
            </a:r>
            <a:r>
              <a:rPr lang="nl-NL" dirty="0" err="1"/>
              <a:t>Probabily</a:t>
            </a:r>
            <a:r>
              <a:rPr lang="nl-NL" dirty="0"/>
              <a:t> Array – Sick-</a:t>
            </a:r>
            <a:r>
              <a:rPr lang="nl-NL" dirty="0" err="1"/>
              <a:t>sicker</a:t>
            </a:r>
            <a:endParaRPr lang="en-GB" dirty="0"/>
          </a:p>
        </p:txBody>
      </p:sp>
      <p:pic>
        <p:nvPicPr>
          <p:cNvPr id="21" name="Afbeelding 20">
            <a:extLst>
              <a:ext uri="{FF2B5EF4-FFF2-40B4-BE49-F238E27FC236}">
                <a16:creationId xmlns:a16="http://schemas.microsoft.com/office/drawing/2014/main" id="{9C501241-0AB7-6B47-80DA-6D6D6E4A0AC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90" t="10315" r="33243" b="81915"/>
          <a:stretch/>
        </p:blipFill>
        <p:spPr>
          <a:xfrm>
            <a:off x="2176006" y="3279033"/>
            <a:ext cx="5615999" cy="1878159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9" name="Afbeelding 18">
            <a:extLst>
              <a:ext uri="{FF2B5EF4-FFF2-40B4-BE49-F238E27FC236}">
                <a16:creationId xmlns:a16="http://schemas.microsoft.com/office/drawing/2014/main" id="{52116573-0551-B242-9FE3-00E925FD708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52" t="83603" r="32060" b="7998"/>
          <a:stretch/>
        </p:blipFill>
        <p:spPr>
          <a:xfrm>
            <a:off x="-180528" y="3675942"/>
            <a:ext cx="6741482" cy="1997476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cxnSp>
        <p:nvCxnSpPr>
          <p:cNvPr id="25" name="Straight Arrow Connector 31">
            <a:extLst>
              <a:ext uri="{FF2B5EF4-FFF2-40B4-BE49-F238E27FC236}">
                <a16:creationId xmlns:a16="http://schemas.microsoft.com/office/drawing/2014/main" id="{617897EF-B6D7-4B45-9E86-7394CD581B81}"/>
              </a:ext>
            </a:extLst>
          </p:cNvPr>
          <p:cNvCxnSpPr>
            <a:cxnSpLocks/>
          </p:cNvCxnSpPr>
          <p:nvPr/>
        </p:nvCxnSpPr>
        <p:spPr>
          <a:xfrm>
            <a:off x="988018" y="3751514"/>
            <a:ext cx="0" cy="1800000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33">
                <a:extLst>
                  <a:ext uri="{FF2B5EF4-FFF2-40B4-BE49-F238E27FC236}">
                    <a16:creationId xmlns:a16="http://schemas.microsoft.com/office/drawing/2014/main" id="{DE883F52-D853-DB46-B404-456D170ECDD6}"/>
                  </a:ext>
                </a:extLst>
              </p:cNvPr>
              <p:cNvSpPr txBox="1"/>
              <p:nvPr/>
            </p:nvSpPr>
            <p:spPr>
              <a:xfrm>
                <a:off x="611560" y="3773605"/>
                <a:ext cx="43191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sz="1600" b="0" i="1" smtClean="0">
                              <a:latin typeface="Cambria Math"/>
                            </a:rPr>
                            <m:t>𝑛</m:t>
                          </m:r>
                        </m:e>
                        <m:sub>
                          <m:r>
                            <a:rPr lang="nl-NL" sz="1600" b="0" i="1" smtClean="0">
                              <a:latin typeface="Cambria Math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7" name="TextBox 33">
                <a:extLst>
                  <a:ext uri="{FF2B5EF4-FFF2-40B4-BE49-F238E27FC236}">
                    <a16:creationId xmlns:a16="http://schemas.microsoft.com/office/drawing/2014/main" id="{DE883F52-D853-DB46-B404-456D170ECD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3773605"/>
                <a:ext cx="431913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30">
            <a:extLst>
              <a:ext uri="{FF2B5EF4-FFF2-40B4-BE49-F238E27FC236}">
                <a16:creationId xmlns:a16="http://schemas.microsoft.com/office/drawing/2014/main" id="{9E95DDD4-6274-F242-B42F-F8E4299459ED}"/>
              </a:ext>
            </a:extLst>
          </p:cNvPr>
          <p:cNvCxnSpPr>
            <a:cxnSpLocks/>
          </p:cNvCxnSpPr>
          <p:nvPr/>
        </p:nvCxnSpPr>
        <p:spPr>
          <a:xfrm>
            <a:off x="1288023" y="3784385"/>
            <a:ext cx="4995068" cy="4490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32">
                <a:extLst>
                  <a:ext uri="{FF2B5EF4-FFF2-40B4-BE49-F238E27FC236}">
                    <a16:creationId xmlns:a16="http://schemas.microsoft.com/office/drawing/2014/main" id="{F9CAE5BF-A2F6-7443-A1D9-56653B1398A8}"/>
                  </a:ext>
                </a:extLst>
              </p:cNvPr>
              <p:cNvSpPr txBox="1"/>
              <p:nvPr/>
            </p:nvSpPr>
            <p:spPr>
              <a:xfrm>
                <a:off x="1547664" y="3458379"/>
                <a:ext cx="431913" cy="2797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sz="1600" b="0" i="1" smtClean="0">
                              <a:latin typeface="Cambria Math"/>
                            </a:rPr>
                            <m:t>𝑛</m:t>
                          </m:r>
                        </m:e>
                        <m:sub>
                          <m:r>
                            <a:rPr lang="nl-NL" sz="1600" b="0" i="1" smtClean="0">
                              <a:latin typeface="Cambria Math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GB" sz="3200" dirty="0"/>
              </a:p>
            </p:txBody>
          </p:sp>
        </mc:Choice>
        <mc:Fallback xmlns="">
          <p:sp>
            <p:nvSpPr>
              <p:cNvPr id="30" name="TextBox 32">
                <a:extLst>
                  <a:ext uri="{FF2B5EF4-FFF2-40B4-BE49-F238E27FC236}">
                    <a16:creationId xmlns:a16="http://schemas.microsoft.com/office/drawing/2014/main" id="{F9CAE5BF-A2F6-7443-A1D9-56653B1398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664" y="3458379"/>
                <a:ext cx="431913" cy="279796"/>
              </a:xfrm>
              <a:prstGeom prst="rect">
                <a:avLst/>
              </a:prstGeom>
              <a:blipFill>
                <a:blip r:embed="rId7"/>
                <a:stretch>
                  <a:fillRect b="-13043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Connector 6">
            <a:extLst>
              <a:ext uri="{FF2B5EF4-FFF2-40B4-BE49-F238E27FC236}">
                <a16:creationId xmlns:a16="http://schemas.microsoft.com/office/drawing/2014/main" id="{ACF923A2-904D-734F-A9F2-724CDB98AD55}"/>
              </a:ext>
            </a:extLst>
          </p:cNvPr>
          <p:cNvCxnSpPr>
            <a:cxnSpLocks/>
          </p:cNvCxnSpPr>
          <p:nvPr/>
        </p:nvCxnSpPr>
        <p:spPr>
          <a:xfrm flipV="1">
            <a:off x="1115616" y="2924025"/>
            <a:ext cx="2133571" cy="82504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22">
            <a:extLst>
              <a:ext uri="{FF2B5EF4-FFF2-40B4-BE49-F238E27FC236}">
                <a16:creationId xmlns:a16="http://schemas.microsoft.com/office/drawing/2014/main" id="{4EA867AE-E216-424D-8D1C-97E30E536B8B}"/>
              </a:ext>
            </a:extLst>
          </p:cNvPr>
          <p:cNvCxnSpPr>
            <a:cxnSpLocks/>
          </p:cNvCxnSpPr>
          <p:nvPr/>
        </p:nvCxnSpPr>
        <p:spPr>
          <a:xfrm flipV="1">
            <a:off x="1088947" y="2857457"/>
            <a:ext cx="2141570" cy="843291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41">
                <a:extLst>
                  <a:ext uri="{FF2B5EF4-FFF2-40B4-BE49-F238E27FC236}">
                    <a16:creationId xmlns:a16="http://schemas.microsoft.com/office/drawing/2014/main" id="{97BC8B49-D195-5543-9DD7-D1CAC6E31EAB}"/>
                  </a:ext>
                </a:extLst>
              </p:cNvPr>
              <p:cNvSpPr txBox="1"/>
              <p:nvPr/>
            </p:nvSpPr>
            <p:spPr>
              <a:xfrm>
                <a:off x="1043608" y="3306470"/>
                <a:ext cx="42646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sz="1600" b="0" i="1" smtClean="0">
                              <a:latin typeface="Cambria Math"/>
                            </a:rPr>
                            <m:t>𝑛</m:t>
                          </m:r>
                        </m:e>
                        <m:sub>
                          <m:r>
                            <a:rPr lang="nl-NL" sz="1600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sz="3200" dirty="0"/>
              </a:p>
            </p:txBody>
          </p:sp>
        </mc:Choice>
        <mc:Fallback xmlns="">
          <p:sp>
            <p:nvSpPr>
              <p:cNvPr id="39" name="TextBox 41">
                <a:extLst>
                  <a:ext uri="{FF2B5EF4-FFF2-40B4-BE49-F238E27FC236}">
                    <a16:creationId xmlns:a16="http://schemas.microsoft.com/office/drawing/2014/main" id="{97BC8B49-D195-5543-9DD7-D1CAC6E31E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608" y="3306470"/>
                <a:ext cx="426463" cy="3385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kstvak 3">
            <a:extLst>
              <a:ext uri="{FF2B5EF4-FFF2-40B4-BE49-F238E27FC236}">
                <a16:creationId xmlns:a16="http://schemas.microsoft.com/office/drawing/2014/main" id="{700064A3-9526-B44D-AA9C-75D5AEFD7032}"/>
              </a:ext>
            </a:extLst>
          </p:cNvPr>
          <p:cNvSpPr txBox="1"/>
          <p:nvPr/>
        </p:nvSpPr>
        <p:spPr>
          <a:xfrm>
            <a:off x="6972300" y="-1730829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endParaRPr lang="nl-NL" dirty="0"/>
          </a:p>
        </p:txBody>
      </p:sp>
      <p:cxnSp>
        <p:nvCxnSpPr>
          <p:cNvPr id="31" name="Straight Connector 6">
            <a:extLst>
              <a:ext uri="{FF2B5EF4-FFF2-40B4-BE49-F238E27FC236}">
                <a16:creationId xmlns:a16="http://schemas.microsoft.com/office/drawing/2014/main" id="{75684805-7FC7-EE4E-88C7-1D6E27076CAD}"/>
              </a:ext>
            </a:extLst>
          </p:cNvPr>
          <p:cNvCxnSpPr>
            <a:cxnSpLocks/>
          </p:cNvCxnSpPr>
          <p:nvPr/>
        </p:nvCxnSpPr>
        <p:spPr>
          <a:xfrm flipV="1">
            <a:off x="6505127" y="2911392"/>
            <a:ext cx="2474865" cy="82908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6">
            <a:extLst>
              <a:ext uri="{FF2B5EF4-FFF2-40B4-BE49-F238E27FC236}">
                <a16:creationId xmlns:a16="http://schemas.microsoft.com/office/drawing/2014/main" id="{328AEC81-2481-524B-A2C2-EF9D7EE7E43C}"/>
              </a:ext>
            </a:extLst>
          </p:cNvPr>
          <p:cNvCxnSpPr>
            <a:cxnSpLocks/>
          </p:cNvCxnSpPr>
          <p:nvPr/>
        </p:nvCxnSpPr>
        <p:spPr>
          <a:xfrm flipV="1">
            <a:off x="6505127" y="4651514"/>
            <a:ext cx="2474865" cy="90011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Afbeelding 30">
            <a:extLst>
              <a:ext uri="{FF2B5EF4-FFF2-40B4-BE49-F238E27FC236}">
                <a16:creationId xmlns:a16="http://schemas.microsoft.com/office/drawing/2014/main" id="{A1B848C3-17CE-5147-B26E-BDC02114BC4D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783" t="37212" r="43965" b="61161"/>
          <a:stretch/>
        </p:blipFill>
        <p:spPr>
          <a:xfrm rot="4044200">
            <a:off x="3310977" y="3200451"/>
            <a:ext cx="36000" cy="342371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8" name="Afbeelding 30">
            <a:extLst>
              <a:ext uri="{FF2B5EF4-FFF2-40B4-BE49-F238E27FC236}">
                <a16:creationId xmlns:a16="http://schemas.microsoft.com/office/drawing/2014/main" id="{1DB50BFB-277C-794A-AFBF-269256ADA7DD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783" t="37212" r="43965" b="61161"/>
          <a:stretch/>
        </p:blipFill>
        <p:spPr>
          <a:xfrm rot="4044200">
            <a:off x="4747246" y="3187373"/>
            <a:ext cx="36000" cy="342371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20" name="Afbeelding 30">
            <a:extLst>
              <a:ext uri="{FF2B5EF4-FFF2-40B4-BE49-F238E27FC236}">
                <a16:creationId xmlns:a16="http://schemas.microsoft.com/office/drawing/2014/main" id="{710C4597-29D5-8A4B-895D-59C9C99FF2F0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783" t="37212" r="43965" b="61161"/>
          <a:stretch/>
        </p:blipFill>
        <p:spPr>
          <a:xfrm rot="4044200">
            <a:off x="6215755" y="3163111"/>
            <a:ext cx="36000" cy="342371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22" name="Afbeelding 30">
            <a:extLst>
              <a:ext uri="{FF2B5EF4-FFF2-40B4-BE49-F238E27FC236}">
                <a16:creationId xmlns:a16="http://schemas.microsoft.com/office/drawing/2014/main" id="{B854CB5C-3FA4-4C4C-8725-AB590510167A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783" t="37212" r="43965" b="61161"/>
          <a:stretch/>
        </p:blipFill>
        <p:spPr>
          <a:xfrm rot="4044200">
            <a:off x="7522728" y="3153891"/>
            <a:ext cx="36000" cy="342371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23" name="Afbeelding 30">
            <a:extLst>
              <a:ext uri="{FF2B5EF4-FFF2-40B4-BE49-F238E27FC236}">
                <a16:creationId xmlns:a16="http://schemas.microsoft.com/office/drawing/2014/main" id="{1355337B-C619-BE45-856B-706CA6734B2B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783" t="37212" r="43965" b="61161"/>
          <a:stretch/>
        </p:blipFill>
        <p:spPr>
          <a:xfrm rot="4044200">
            <a:off x="7970433" y="4633330"/>
            <a:ext cx="36000" cy="342371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29714635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70851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hthoek 19">
            <a:extLst>
              <a:ext uri="{FF2B5EF4-FFF2-40B4-BE49-F238E27FC236}">
                <a16:creationId xmlns:a16="http://schemas.microsoft.com/office/drawing/2014/main" id="{ABACB394-95A7-4447-A306-3CACA0DFCC45}"/>
              </a:ext>
            </a:extLst>
          </p:cNvPr>
          <p:cNvSpPr/>
          <p:nvPr/>
        </p:nvSpPr>
        <p:spPr>
          <a:xfrm>
            <a:off x="-157380" y="2348880"/>
            <a:ext cx="15557192" cy="50401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pic>
        <p:nvPicPr>
          <p:cNvPr id="18" name="Afbeelding 17">
            <a:extLst>
              <a:ext uri="{FF2B5EF4-FFF2-40B4-BE49-F238E27FC236}">
                <a16:creationId xmlns:a16="http://schemas.microsoft.com/office/drawing/2014/main" id="{B1E47A83-5B4C-7D4D-8912-E60AD30F651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92" t="66245" r="16030" b="18501"/>
          <a:stretch/>
        </p:blipFill>
        <p:spPr>
          <a:xfrm>
            <a:off x="3707904" y="2645106"/>
            <a:ext cx="10842183" cy="342000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7" name="Afbeelding 16">
            <a:extLst>
              <a:ext uri="{FF2B5EF4-FFF2-40B4-BE49-F238E27FC236}">
                <a16:creationId xmlns:a16="http://schemas.microsoft.com/office/drawing/2014/main" id="{5F54E719-6070-F84B-AA80-29D2CD003E2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44" t="48608" r="19124" b="37036"/>
          <a:stretch/>
        </p:blipFill>
        <p:spPr>
          <a:xfrm>
            <a:off x="2555776" y="3177336"/>
            <a:ext cx="10180251" cy="327600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38" name="Afbeelding 37">
            <a:extLst>
              <a:ext uri="{FF2B5EF4-FFF2-40B4-BE49-F238E27FC236}">
                <a16:creationId xmlns:a16="http://schemas.microsoft.com/office/drawing/2014/main" id="{22A4C62F-1AF3-574E-B1B2-9ED055C60D4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89" t="73465" r="17388" b="10099"/>
          <a:stretch/>
        </p:blipFill>
        <p:spPr>
          <a:xfrm>
            <a:off x="-144209" y="3549062"/>
            <a:ext cx="11556000" cy="3768370"/>
          </a:xfrm>
          <a:prstGeom prst="rect">
            <a:avLst/>
          </a:prstGeom>
          <a:solidFill>
            <a:schemeClr val="bg1"/>
          </a:solidFill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33">
                <a:extLst>
                  <a:ext uri="{FF2B5EF4-FFF2-40B4-BE49-F238E27FC236}">
                    <a16:creationId xmlns:a16="http://schemas.microsoft.com/office/drawing/2014/main" id="{2859DBAE-15D3-F140-BC7F-63226329587D}"/>
                  </a:ext>
                </a:extLst>
              </p:cNvPr>
              <p:cNvSpPr txBox="1"/>
              <p:nvPr/>
            </p:nvSpPr>
            <p:spPr>
              <a:xfrm>
                <a:off x="539687" y="3810526"/>
                <a:ext cx="43191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sz="1600" b="0" i="1" smtClean="0">
                              <a:latin typeface="Cambria Math"/>
                            </a:rPr>
                            <m:t>𝑛</m:t>
                          </m:r>
                        </m:e>
                        <m:sub>
                          <m:r>
                            <a:rPr lang="nl-NL" sz="1600" b="0" i="1" smtClean="0">
                              <a:latin typeface="Cambria Math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8" name="TextBox 33">
                <a:extLst>
                  <a:ext uri="{FF2B5EF4-FFF2-40B4-BE49-F238E27FC236}">
                    <a16:creationId xmlns:a16="http://schemas.microsoft.com/office/drawing/2014/main" id="{2859DBAE-15D3-F140-BC7F-6322632958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687" y="3810526"/>
                <a:ext cx="431913" cy="3385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32">
                <a:extLst>
                  <a:ext uri="{FF2B5EF4-FFF2-40B4-BE49-F238E27FC236}">
                    <a16:creationId xmlns:a16="http://schemas.microsoft.com/office/drawing/2014/main" id="{A002951E-0771-D846-8A0E-F7C95D933105}"/>
                  </a:ext>
                </a:extLst>
              </p:cNvPr>
              <p:cNvSpPr txBox="1"/>
              <p:nvPr/>
            </p:nvSpPr>
            <p:spPr>
              <a:xfrm>
                <a:off x="1691680" y="3450486"/>
                <a:ext cx="43191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sz="1600" b="0" i="1" smtClean="0">
                              <a:latin typeface="Cambria Math"/>
                            </a:rPr>
                            <m:t>𝑛</m:t>
                          </m:r>
                        </m:e>
                        <m:sub>
                          <m:r>
                            <a:rPr lang="nl-NL" sz="1600" b="0" i="1" smtClean="0">
                              <a:latin typeface="Cambria Math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GB" sz="3200" dirty="0"/>
              </a:p>
            </p:txBody>
          </p:sp>
        </mc:Choice>
        <mc:Fallback xmlns="">
          <p:sp>
            <p:nvSpPr>
              <p:cNvPr id="11" name="TextBox 32">
                <a:extLst>
                  <a:ext uri="{FF2B5EF4-FFF2-40B4-BE49-F238E27FC236}">
                    <a16:creationId xmlns:a16="http://schemas.microsoft.com/office/drawing/2014/main" id="{A002951E-0771-D846-8A0E-F7C95D9331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1680" y="3450486"/>
                <a:ext cx="431913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Connector 6">
            <a:extLst>
              <a:ext uri="{FF2B5EF4-FFF2-40B4-BE49-F238E27FC236}">
                <a16:creationId xmlns:a16="http://schemas.microsoft.com/office/drawing/2014/main" id="{880085DA-D291-4A4D-8DD4-FA2C7052EEC6}"/>
              </a:ext>
            </a:extLst>
          </p:cNvPr>
          <p:cNvCxnSpPr>
            <a:cxnSpLocks/>
          </p:cNvCxnSpPr>
          <p:nvPr/>
        </p:nvCxnSpPr>
        <p:spPr>
          <a:xfrm flipV="1">
            <a:off x="1110658" y="2728336"/>
            <a:ext cx="2673527" cy="100127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6">
            <a:extLst>
              <a:ext uri="{FF2B5EF4-FFF2-40B4-BE49-F238E27FC236}">
                <a16:creationId xmlns:a16="http://schemas.microsoft.com/office/drawing/2014/main" id="{4A3E8973-8B75-4443-9574-4F6C166F46F7}"/>
              </a:ext>
            </a:extLst>
          </p:cNvPr>
          <p:cNvCxnSpPr>
            <a:cxnSpLocks/>
          </p:cNvCxnSpPr>
          <p:nvPr/>
        </p:nvCxnSpPr>
        <p:spPr>
          <a:xfrm flipV="1">
            <a:off x="11303739" y="5763542"/>
            <a:ext cx="2936448" cy="109586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6">
            <a:extLst>
              <a:ext uri="{FF2B5EF4-FFF2-40B4-BE49-F238E27FC236}">
                <a16:creationId xmlns:a16="http://schemas.microsoft.com/office/drawing/2014/main" id="{7E506F4B-CF34-0744-9C17-9EF832729A64}"/>
              </a:ext>
            </a:extLst>
          </p:cNvPr>
          <p:cNvCxnSpPr>
            <a:cxnSpLocks/>
          </p:cNvCxnSpPr>
          <p:nvPr/>
        </p:nvCxnSpPr>
        <p:spPr>
          <a:xfrm flipV="1">
            <a:off x="11224570" y="2728336"/>
            <a:ext cx="3015617" cy="102090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22">
            <a:extLst>
              <a:ext uri="{FF2B5EF4-FFF2-40B4-BE49-F238E27FC236}">
                <a16:creationId xmlns:a16="http://schemas.microsoft.com/office/drawing/2014/main" id="{F4224113-6B1E-E94C-9542-BFD34063FB0B}"/>
              </a:ext>
            </a:extLst>
          </p:cNvPr>
          <p:cNvCxnSpPr>
            <a:cxnSpLocks/>
          </p:cNvCxnSpPr>
          <p:nvPr/>
        </p:nvCxnSpPr>
        <p:spPr>
          <a:xfrm flipV="1">
            <a:off x="1028285" y="2624828"/>
            <a:ext cx="2673527" cy="1026247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41">
                <a:extLst>
                  <a:ext uri="{FF2B5EF4-FFF2-40B4-BE49-F238E27FC236}">
                    <a16:creationId xmlns:a16="http://schemas.microsoft.com/office/drawing/2014/main" id="{5AF3ED5E-2AAF-694E-ACF4-C78C3CFBC4F6}"/>
                  </a:ext>
                </a:extLst>
              </p:cNvPr>
              <p:cNvSpPr txBox="1"/>
              <p:nvPr/>
            </p:nvSpPr>
            <p:spPr>
              <a:xfrm>
                <a:off x="1170215" y="3162454"/>
                <a:ext cx="42646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sz="1600" b="0" i="1" smtClean="0">
                              <a:latin typeface="Cambria Math"/>
                            </a:rPr>
                            <m:t>𝑛</m:t>
                          </m:r>
                        </m:e>
                        <m:sub>
                          <m:r>
                            <a:rPr lang="nl-NL" sz="1600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sz="3200" dirty="0"/>
              </a:p>
            </p:txBody>
          </p:sp>
        </mc:Choice>
        <mc:Fallback xmlns="">
          <p:sp>
            <p:nvSpPr>
              <p:cNvPr id="15" name="TextBox 41">
                <a:extLst>
                  <a:ext uri="{FF2B5EF4-FFF2-40B4-BE49-F238E27FC236}">
                    <a16:creationId xmlns:a16="http://schemas.microsoft.com/office/drawing/2014/main" id="{5AF3ED5E-2AAF-694E-ACF4-C78C3CFBC4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0215" y="3162454"/>
                <a:ext cx="426463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31">
            <a:extLst>
              <a:ext uri="{FF2B5EF4-FFF2-40B4-BE49-F238E27FC236}">
                <a16:creationId xmlns:a16="http://schemas.microsoft.com/office/drawing/2014/main" id="{F724A707-4672-B047-82AE-52E09BCBA0C3}"/>
              </a:ext>
            </a:extLst>
          </p:cNvPr>
          <p:cNvCxnSpPr>
            <a:cxnSpLocks/>
          </p:cNvCxnSpPr>
          <p:nvPr/>
        </p:nvCxnSpPr>
        <p:spPr>
          <a:xfrm>
            <a:off x="971600" y="3751514"/>
            <a:ext cx="0" cy="3168000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30">
            <a:extLst>
              <a:ext uri="{FF2B5EF4-FFF2-40B4-BE49-F238E27FC236}">
                <a16:creationId xmlns:a16="http://schemas.microsoft.com/office/drawing/2014/main" id="{B9FB36B9-B7A7-7648-B213-FC5F2A08598E}"/>
              </a:ext>
            </a:extLst>
          </p:cNvPr>
          <p:cNvCxnSpPr>
            <a:cxnSpLocks/>
          </p:cNvCxnSpPr>
          <p:nvPr/>
        </p:nvCxnSpPr>
        <p:spPr>
          <a:xfrm flipV="1">
            <a:off x="1129027" y="3707921"/>
            <a:ext cx="9900000" cy="36000"/>
          </a:xfrm>
          <a:prstGeom prst="straightConnector1">
            <a:avLst/>
          </a:prstGeom>
          <a:ln w="63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hthoek 34">
            <a:extLst>
              <a:ext uri="{FF2B5EF4-FFF2-40B4-BE49-F238E27FC236}">
                <a16:creationId xmlns:a16="http://schemas.microsoft.com/office/drawing/2014/main" id="{E25E3B28-F76B-6641-B3CF-D64CD408B605}"/>
              </a:ext>
            </a:extLst>
          </p:cNvPr>
          <p:cNvSpPr/>
          <p:nvPr/>
        </p:nvSpPr>
        <p:spPr>
          <a:xfrm>
            <a:off x="1170215" y="5114822"/>
            <a:ext cx="3672408" cy="346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4" name="Rechthoek 33">
            <a:extLst>
              <a:ext uri="{FF2B5EF4-FFF2-40B4-BE49-F238E27FC236}">
                <a16:creationId xmlns:a16="http://schemas.microsoft.com/office/drawing/2014/main" id="{D2913422-DA0C-C247-84B2-BC2161AEDDC7}"/>
              </a:ext>
            </a:extLst>
          </p:cNvPr>
          <p:cNvSpPr/>
          <p:nvPr/>
        </p:nvSpPr>
        <p:spPr>
          <a:xfrm>
            <a:off x="6606360" y="5114822"/>
            <a:ext cx="3672408" cy="346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pic>
        <p:nvPicPr>
          <p:cNvPr id="31" name="Afbeelding 30">
            <a:extLst>
              <a:ext uri="{FF2B5EF4-FFF2-40B4-BE49-F238E27FC236}">
                <a16:creationId xmlns:a16="http://schemas.microsoft.com/office/drawing/2014/main" id="{789DEB2F-CA1A-0A49-BED3-B196C3BD458C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798" t="36473" r="25253" b="60946"/>
          <a:stretch/>
        </p:blipFill>
        <p:spPr>
          <a:xfrm>
            <a:off x="7012499" y="5017033"/>
            <a:ext cx="3668386" cy="614261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32" name="Afbeelding 31">
            <a:extLst>
              <a:ext uri="{FF2B5EF4-FFF2-40B4-BE49-F238E27FC236}">
                <a16:creationId xmlns:a16="http://schemas.microsoft.com/office/drawing/2014/main" id="{B9855FE5-1078-1447-B923-2589FF5D1E38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114" t="36780" r="54601" b="61127"/>
          <a:stretch/>
        </p:blipFill>
        <p:spPr>
          <a:xfrm>
            <a:off x="11303739" y="4439624"/>
            <a:ext cx="1155644" cy="498075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33" name="Afbeelding 32">
            <a:extLst>
              <a:ext uri="{FF2B5EF4-FFF2-40B4-BE49-F238E27FC236}">
                <a16:creationId xmlns:a16="http://schemas.microsoft.com/office/drawing/2014/main" id="{024843AE-169A-6A4E-A919-4E079264C60A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114" t="36780" r="54601" b="61127"/>
          <a:stretch/>
        </p:blipFill>
        <p:spPr>
          <a:xfrm>
            <a:off x="12845382" y="3939037"/>
            <a:ext cx="1155644" cy="498075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36" name="Afbeelding 35">
            <a:extLst>
              <a:ext uri="{FF2B5EF4-FFF2-40B4-BE49-F238E27FC236}">
                <a16:creationId xmlns:a16="http://schemas.microsoft.com/office/drawing/2014/main" id="{878088FE-DB88-0545-B29F-250F6522ABDC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798" t="36473" r="25253" b="60946"/>
          <a:stretch/>
        </p:blipFill>
        <p:spPr>
          <a:xfrm>
            <a:off x="1385773" y="4994479"/>
            <a:ext cx="3668386" cy="614261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22" name="Afbeelding 30">
            <a:extLst>
              <a:ext uri="{FF2B5EF4-FFF2-40B4-BE49-F238E27FC236}">
                <a16:creationId xmlns:a16="http://schemas.microsoft.com/office/drawing/2014/main" id="{355D93F6-967D-D247-B92F-D20134EB0429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783" t="37212" r="43965" b="61161"/>
          <a:stretch/>
        </p:blipFill>
        <p:spPr>
          <a:xfrm rot="4044200">
            <a:off x="12981869" y="5804329"/>
            <a:ext cx="36000" cy="342371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26" name="Afbeelding 30">
            <a:extLst>
              <a:ext uri="{FF2B5EF4-FFF2-40B4-BE49-F238E27FC236}">
                <a16:creationId xmlns:a16="http://schemas.microsoft.com/office/drawing/2014/main" id="{ECDF9B32-6FC1-1348-93BA-BDDB34A94830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783" t="37212" r="43965" b="61161"/>
          <a:stretch/>
        </p:blipFill>
        <p:spPr>
          <a:xfrm rot="4044200">
            <a:off x="3668959" y="3052178"/>
            <a:ext cx="36000" cy="342371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27" name="Afbeelding 30">
            <a:extLst>
              <a:ext uri="{FF2B5EF4-FFF2-40B4-BE49-F238E27FC236}">
                <a16:creationId xmlns:a16="http://schemas.microsoft.com/office/drawing/2014/main" id="{BFB6115A-853E-DA4D-963E-47062A2EFEAC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783" t="37212" r="43965" b="61161"/>
          <a:stretch/>
        </p:blipFill>
        <p:spPr>
          <a:xfrm rot="4044200">
            <a:off x="5181127" y="3052178"/>
            <a:ext cx="36000" cy="342371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28" name="Afbeelding 30">
            <a:extLst>
              <a:ext uri="{FF2B5EF4-FFF2-40B4-BE49-F238E27FC236}">
                <a16:creationId xmlns:a16="http://schemas.microsoft.com/office/drawing/2014/main" id="{C02CEE06-6A7E-1C43-91E3-A00F28F93930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783" t="37212" r="43965" b="61161"/>
          <a:stretch/>
        </p:blipFill>
        <p:spPr>
          <a:xfrm rot="4044200">
            <a:off x="9429599" y="2980170"/>
            <a:ext cx="36000" cy="342371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29" name="Afbeelding 30">
            <a:extLst>
              <a:ext uri="{FF2B5EF4-FFF2-40B4-BE49-F238E27FC236}">
                <a16:creationId xmlns:a16="http://schemas.microsoft.com/office/drawing/2014/main" id="{22D8E104-E1CB-724F-8780-5EB9DA2D193D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783" t="37212" r="43965" b="61161"/>
          <a:stretch/>
        </p:blipFill>
        <p:spPr>
          <a:xfrm rot="4044200">
            <a:off x="6837311" y="3052178"/>
            <a:ext cx="36000" cy="342371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30" name="Afbeelding 30">
            <a:extLst>
              <a:ext uri="{FF2B5EF4-FFF2-40B4-BE49-F238E27FC236}">
                <a16:creationId xmlns:a16="http://schemas.microsoft.com/office/drawing/2014/main" id="{E489F6B5-4D37-254D-A486-4A6DF6B30AB1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783" t="37212" r="43965" b="61161"/>
          <a:stretch/>
        </p:blipFill>
        <p:spPr>
          <a:xfrm rot="4044200">
            <a:off x="10869759" y="2980170"/>
            <a:ext cx="36000" cy="342371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37" name="Afbeelding 30">
            <a:extLst>
              <a:ext uri="{FF2B5EF4-FFF2-40B4-BE49-F238E27FC236}">
                <a16:creationId xmlns:a16="http://schemas.microsoft.com/office/drawing/2014/main" id="{03C11153-8539-1D48-8FBE-A9D2A1583FD6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783" t="37212" r="43965" b="61161"/>
          <a:stretch/>
        </p:blipFill>
        <p:spPr>
          <a:xfrm rot="4044200">
            <a:off x="12021887" y="2980170"/>
            <a:ext cx="36000" cy="342371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33156769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34350</TotalTime>
  <Words>289</Words>
  <Application>Microsoft Macintosh PowerPoint</Application>
  <PresentationFormat>On-screen Show (4:3)</PresentationFormat>
  <Paragraphs>53</Paragraphs>
  <Slides>11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Cambria Math</vt:lpstr>
      <vt:lpstr>Wingdings</vt:lpstr>
      <vt:lpstr>Office Theme</vt:lpstr>
      <vt:lpstr>PowerPoint Presentation</vt:lpstr>
      <vt:lpstr>Transition Array</vt:lpstr>
      <vt:lpstr>Transition Array - cancer</vt:lpstr>
      <vt:lpstr>PowerPoint Presentation</vt:lpstr>
      <vt:lpstr>PowerPoint Presentation</vt:lpstr>
      <vt:lpstr>PowerPoint Presentation</vt:lpstr>
      <vt:lpstr>Transition Probabily Array – Sick-sicker</vt:lpstr>
      <vt:lpstr>PowerPoint Presentation</vt:lpstr>
      <vt:lpstr>PowerPoint Presentation</vt:lpstr>
      <vt:lpstr>PowerPoint Presentation</vt:lpstr>
      <vt:lpstr>PowerPoint Presentation</vt:lpstr>
    </vt:vector>
  </TitlesOfParts>
  <Company>Erasmus MC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E.M. Krijkamp</dc:creator>
  <cp:lastModifiedBy>Eline Krijkamp</cp:lastModifiedBy>
  <cp:revision>67</cp:revision>
  <dcterms:created xsi:type="dcterms:W3CDTF">2018-05-08T14:26:34Z</dcterms:created>
  <dcterms:modified xsi:type="dcterms:W3CDTF">2022-01-27T11:35:42Z</dcterms:modified>
</cp:coreProperties>
</file>