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347"/>
    <p:restoredTop sz="74286"/>
  </p:normalViewPr>
  <p:slideViewPr>
    <p:cSldViewPr snapToGrid="0" snapToObjects="1">
      <p:cViewPr varScale="1">
        <p:scale>
          <a:sx n="129" d="100"/>
          <a:sy n="129"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Davis Alvin" userId="1c4d4dce-26bb-470e-9708-9e426815dbde" providerId="ADAL" clId="{2BF4719D-204E-49BA-875D-A9DA598D1BB5}"/>
    <pc:docChg chg="addSld delSld modSld delMainMaster">
      <pc:chgData name="Felicia Davis Alvin" userId="1c4d4dce-26bb-470e-9708-9e426815dbde" providerId="ADAL" clId="{2BF4719D-204E-49BA-875D-A9DA598D1BB5}" dt="2022-07-27T21:16:28.788" v="4" actId="1076"/>
      <pc:docMkLst>
        <pc:docMk/>
      </pc:docMkLst>
      <pc:sldChg chg="modSp del mod">
        <pc:chgData name="Felicia Davis Alvin" userId="1c4d4dce-26bb-470e-9708-9e426815dbde" providerId="ADAL" clId="{2BF4719D-204E-49BA-875D-A9DA598D1BB5}" dt="2022-07-27T21:16:17.553" v="2" actId="47"/>
        <pc:sldMkLst>
          <pc:docMk/>
          <pc:sldMk cId="737933238" sldId="325"/>
        </pc:sldMkLst>
        <pc:spChg chg="mod">
          <ac:chgData name="Felicia Davis Alvin" userId="1c4d4dce-26bb-470e-9708-9e426815dbde" providerId="ADAL" clId="{2BF4719D-204E-49BA-875D-A9DA598D1BB5}" dt="2022-07-27T21:15:45.141" v="0" actId="1076"/>
          <ac:spMkLst>
            <pc:docMk/>
            <pc:sldMk cId="737933238" sldId="325"/>
            <ac:spMk id="4" creationId="{00000000-0000-0000-0000-000000000000}"/>
          </ac:spMkLst>
        </pc:spChg>
      </pc:sldChg>
      <pc:sldChg chg="modSp add mod">
        <pc:chgData name="Felicia Davis Alvin" userId="1c4d4dce-26bb-470e-9708-9e426815dbde" providerId="ADAL" clId="{2BF4719D-204E-49BA-875D-A9DA598D1BB5}" dt="2022-07-27T21:16:28.788" v="4" actId="1076"/>
        <pc:sldMkLst>
          <pc:docMk/>
          <pc:sldMk cId="2520398277" sldId="326"/>
        </pc:sldMkLst>
        <pc:spChg chg="mod">
          <ac:chgData name="Felicia Davis Alvin" userId="1c4d4dce-26bb-470e-9708-9e426815dbde" providerId="ADAL" clId="{2BF4719D-204E-49BA-875D-A9DA598D1BB5}" dt="2022-07-27T21:16:28.788" v="4" actId="1076"/>
          <ac:spMkLst>
            <pc:docMk/>
            <pc:sldMk cId="2520398277" sldId="326"/>
            <ac:spMk id="3" creationId="{00000000-0000-0000-0000-000000000000}"/>
          </ac:spMkLst>
        </pc:spChg>
        <pc:spChg chg="mod">
          <ac:chgData name="Felicia Davis Alvin" userId="1c4d4dce-26bb-470e-9708-9e426815dbde" providerId="ADAL" clId="{2BF4719D-204E-49BA-875D-A9DA598D1BB5}" dt="2022-07-27T21:16:25.246" v="3" actId="1076"/>
          <ac:spMkLst>
            <pc:docMk/>
            <pc:sldMk cId="2520398277" sldId="326"/>
            <ac:spMk id="4" creationId="{00000000-0000-0000-0000-000000000000}"/>
          </ac:spMkLst>
        </pc:spChg>
      </pc:sldChg>
      <pc:sldMasterChg chg="del delSldLayout">
        <pc:chgData name="Felicia Davis Alvin" userId="1c4d4dce-26bb-470e-9708-9e426815dbde" providerId="ADAL" clId="{2BF4719D-204E-49BA-875D-A9DA598D1BB5}" dt="2022-07-27T21:16:17.553" v="2" actId="47"/>
        <pc:sldMasterMkLst>
          <pc:docMk/>
          <pc:sldMasterMk cId="790559226" sldId="2147483726"/>
        </pc:sldMasterMkLst>
        <pc:sldLayoutChg chg="del">
          <pc:chgData name="Felicia Davis Alvin" userId="1c4d4dce-26bb-470e-9708-9e426815dbde" providerId="ADAL" clId="{2BF4719D-204E-49BA-875D-A9DA598D1BB5}" dt="2022-07-27T21:16:17.553" v="2" actId="47"/>
          <pc:sldLayoutMkLst>
            <pc:docMk/>
            <pc:sldMasterMk cId="790559226" sldId="2147483726"/>
            <pc:sldLayoutMk cId="101478901" sldId="214748372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367273361" sldId="2147483728"/>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663595049" sldId="2147483729"/>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606889783" sldId="2147483730"/>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283985307" sldId="2147483731"/>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408830600" sldId="2147483732"/>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96483385" sldId="2147483733"/>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00174587" sldId="2147483734"/>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543322717" sldId="2147483735"/>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792596943" sldId="2147483736"/>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374617921" sldId="214748373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70478832"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7/26/23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7/26/23</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7/26/23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833337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1Department of Health Policy, School of Medicine, and Stanford Health Policy, Freeman-Spogli</a:t>
                      </a:r>
                    </a:p>
                    <a:p>
                      <a:r>
                        <a:rPr lang="en-US" sz="1200" kern="1200" dirty="0">
                          <a:solidFill>
                            <a:srgbClr val="FEF8F3"/>
                          </a:solidFill>
                          <a:effectLst/>
                          <a:latin typeface="+mn-lt"/>
                          <a:ea typeface="+mn-ea"/>
                          <a:cs typeface="+mn-cs"/>
                        </a:rPr>
                        <a:t>  Institute for International Studies, Stanford University, Stanford, California, USA</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the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202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3769" y="5282137"/>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CBA8F8D9-D679-DEAC-7840-3F460EAC99E6}"/>
              </a:ext>
            </a:extLst>
          </p:cNvPr>
          <p:cNvPicPr>
            <a:picLocks noChangeAspect="1"/>
          </p:cNvPicPr>
          <p:nvPr userDrawn="1"/>
        </p:nvPicPr>
        <p:blipFill>
          <a:blip r:embed="rId6"/>
          <a:stretch>
            <a:fillRect/>
          </a:stretch>
        </p:blipFill>
        <p:spPr>
          <a:xfrm>
            <a:off x="-3500" y="5058191"/>
            <a:ext cx="2016996" cy="880755"/>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7/26/23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16.emf"/><Relationship Id="rId4" Type="http://schemas.openxmlformats.org/officeDocument/2006/relationships/image" Target="../media/image1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7/26/23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r:embed="rId3"/>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r:embed="rId5">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i="1">
                        <a:latin typeface="Cambria Math" panose="02040503050406030204" pitchFamily="18" charset="0"/>
                      </a:rPr>
                      <m:t>𝜃</m:t>
                    </m:r>
                  </m:oMath>
                </a14:m>
                <a:r>
                  <a:rPr lang="en-US" sz="2000" dirty="0"/>
                  <a:t>, given our observed targets, </a:t>
                </a:r>
                <a14:m>
                  <m:oMath xmlns:m="http://schemas.openxmlformats.org/officeDocument/2006/math">
                    <m:r>
                      <a:rPr lang="en-US" sz="2000" i="1" dirty="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i="1">
                        <a:latin typeface="Cambria Math" panose="02040503050406030204" pitchFamily="18" charset="0"/>
                      </a:rPr>
                      <m:t>𝑑</m:t>
                    </m:r>
                    <m:r>
                      <a:rPr lang="en-US" sz="1800" i="1">
                        <a:latin typeface="Cambria Math" panose="02040503050406030204" pitchFamily="18" charset="0"/>
                      </a:rPr>
                      <m:t>𝜃</m:t>
                    </m:r>
                  </m:oMath>
                </a14:m>
                <a:r>
                  <a:rPr lang="en-US" sz="1800" dirty="0"/>
                  <a:t> is not a function of </a:t>
                </a:r>
                <a14:m>
                  <m:oMath xmlns:m="http://schemas.openxmlformats.org/officeDocument/2006/math">
                    <m:r>
                      <a:rPr lang="en-US" sz="1800" i="1">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8105861" cy="5440363"/>
              </a:xfrm>
              <a:blipFill>
                <a:blip r:embed="rId2"/>
                <a:stretch>
                  <a:fillRect t="-673" r="-75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761"/>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796"/>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t>
            </a:r>
            <a:r>
              <a:rPr lang="en-US" sz="2000"/>
              <a:t>MCMC algorithms, </a:t>
            </a:r>
            <a:r>
              <a:rPr lang="en-US" sz="2000" dirty="0"/>
              <a:t>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JAGS, and Stan</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2364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1800" b="1" dirty="0"/>
                  <a:t>Sampling: </a:t>
                </a:r>
                <a:r>
                  <a:rPr lang="en-US" sz="1800" dirty="0"/>
                  <a:t>Sample a large number, </a:t>
                </a:r>
                <a14:m>
                  <m:oMath xmlns:m="http://schemas.openxmlformats.org/officeDocument/2006/math">
                    <m:r>
                      <a:rPr lang="es-ES" sz="1800" i="1">
                        <a:latin typeface="Cambria Math" panose="02040503050406030204" pitchFamily="18" charset="0"/>
                      </a:rPr>
                      <m:t>𝑁</m:t>
                    </m:r>
                  </m:oMath>
                </a14:m>
                <a:r>
                  <a:rPr lang="en-US" sz="1800" dirty="0"/>
                  <a:t>, of parameter sets from prior distributions</a:t>
                </a:r>
                <a:endParaRPr lang="en-US" sz="1800" b="1" dirty="0"/>
              </a:p>
              <a:p>
                <a:pPr marL="571500" indent="-457200">
                  <a:buFont typeface="+mj-lt"/>
                  <a:buAutoNum type="arabicPeriod"/>
                </a:pPr>
                <a:r>
                  <a:rPr lang="en-US" sz="1800" b="1" dirty="0"/>
                  <a:t>Importance: </a:t>
                </a:r>
              </a:p>
              <a:p>
                <a:pPr marL="868680" lvl="1" indent="-457200">
                  <a:buFont typeface="+mj-lt"/>
                  <a:buAutoNum type="arabicPeriod"/>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a:t>
                </a: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𝑖</m:t>
                        </m:r>
                        <m:r>
                          <a:rPr lang="es-ES" sz="1800" i="1">
                            <a:latin typeface="Cambria Math" panose="02040503050406030204" pitchFamily="18" charset="0"/>
                          </a:rPr>
                          <m:t>=1,…,</m:t>
                        </m:r>
                        <m:r>
                          <a:rPr lang="es-ES" sz="1800" i="1">
                            <a:latin typeface="Cambria Math" panose="02040503050406030204" pitchFamily="18" charset="0"/>
                          </a:rPr>
                          <m:t>𝑁</m:t>
                        </m:r>
                      </m:e>
                    </m:d>
                  </m:oMath>
                </a14:m>
                <a:r>
                  <a:rPr lang="en-US" sz="1800" dirty="0"/>
                  <a:t>, run the simulation model and compute the likelihood</a:t>
                </a:r>
                <a:endParaRPr lang="en-US" sz="1800" b="1" dirty="0"/>
              </a:p>
              <a:p>
                <a:pPr marL="868680" lvl="1" indent="-457200">
                  <a:buFont typeface="+mj-lt"/>
                  <a:buAutoNum type="arabicPeriod"/>
                </a:pPr>
                <a:r>
                  <a:rPr lang="en-US" sz="1800" dirty="0"/>
                  <a:t>Compute the (normalized) sampling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r>
                  <a:rPr lang="en-US" sz="1800" i="1" dirty="0"/>
                  <a:t> </a:t>
                </a: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r>
                        <a:rPr lang="es-ES" sz="1800" i="1">
                          <a:latin typeface="Cambria Math" panose="02040503050406030204" pitchFamily="18" charset="0"/>
                        </a:rPr>
                        <m:t>=</m:t>
                      </m:r>
                      <m:f>
                        <m:fPr>
                          <m:ctrlPr>
                            <a:rPr lang="es-ES" sz="1800" i="1">
                              <a:latin typeface="Cambria Math" panose="02040503050406030204" pitchFamily="18" charset="0"/>
                            </a:rPr>
                          </m:ctrlPr>
                        </m:fPr>
                        <m:num>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num>
                        <m:den>
                          <m:nary>
                            <m:naryPr>
                              <m:chr m:val="∑"/>
                              <m:ctrlPr>
                                <a:rPr lang="es-ES" sz="1800" i="1">
                                  <a:latin typeface="Cambria Math" panose="02040503050406030204" pitchFamily="18" charset="0"/>
                                </a:rPr>
                              </m:ctrlPr>
                            </m:naryPr>
                            <m:sub>
                              <m:r>
                                <m:rPr>
                                  <m:brk m:alnAt="23"/>
                                </m:rPr>
                                <a:rPr lang="es-ES" sz="1800" i="1">
                                  <a:latin typeface="Cambria Math" panose="02040503050406030204" pitchFamily="18" charset="0"/>
                                </a:rPr>
                                <m:t>𝑖</m:t>
                              </m:r>
                              <m:r>
                                <a:rPr lang="es-ES" sz="1800" i="1">
                                  <a:latin typeface="Cambria Math" panose="02040503050406030204" pitchFamily="18" charset="0"/>
                                </a:rPr>
                                <m:t>=1</m:t>
                              </m:r>
                            </m:sub>
                            <m:sup>
                              <m:r>
                                <a:rPr lang="es-ES" sz="1800" i="1">
                                  <a:latin typeface="Cambria Math" panose="02040503050406030204" pitchFamily="18" charset="0"/>
                                </a:rPr>
                                <m:t>𝑁</m:t>
                              </m:r>
                            </m:sup>
                            <m:e>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e>
                          </m:nary>
                        </m:den>
                      </m:f>
                    </m:oMath>
                  </m:oMathPara>
                </a14:m>
                <a:endParaRPr lang="en-US" sz="1800" dirty="0"/>
              </a:p>
              <a:p>
                <a:pPr marL="457200" indent="-342900">
                  <a:buFont typeface="+mj-lt"/>
                  <a:buAutoNum type="arabicPeriod"/>
                </a:pPr>
                <a:r>
                  <a:rPr lang="en-US" sz="1800" b="1" dirty="0"/>
                  <a:t>Resampling: </a:t>
                </a:r>
                <a:r>
                  <a:rPr lang="en-US" sz="1800" dirty="0"/>
                  <a:t>Sample from the discrete distribution of </a:t>
                </a:r>
                <a14:m>
                  <m:oMath xmlns:m="http://schemas.openxmlformats.org/officeDocument/2006/math">
                    <m:d>
                      <m:dPr>
                        <m:begChr m:val="{"/>
                        <m:endChr m:val="}"/>
                        <m:ctrlPr>
                          <a:rPr lang="es-ES" sz="1800" i="1">
                            <a:latin typeface="Cambria Math" panose="02040503050406030204" pitchFamily="18" charset="0"/>
                          </a:rPr>
                        </m:ctrlPr>
                      </m:dPr>
                      <m:e>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1</m:t>
                            </m:r>
                          </m:e>
                        </m:d>
                        <m:r>
                          <a:rPr lang="es-ES" sz="1800" i="1">
                            <a:latin typeface="Cambria Math" panose="02040503050406030204" pitchFamily="18" charset="0"/>
                          </a:rPr>
                          <m:t>, …</m:t>
                        </m:r>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𝑁</m:t>
                            </m:r>
                          </m:e>
                        </m:d>
                      </m:e>
                    </m:d>
                    <m:r>
                      <a:rPr lang="es-ES" sz="1800" i="1">
                        <a:latin typeface="Cambria Math" panose="02040503050406030204" pitchFamily="18" charset="0"/>
                      </a:rPr>
                      <m:t> </m:t>
                    </m:r>
                  </m:oMath>
                </a14:m>
                <a:r>
                  <a:rPr lang="en-US" sz="1800" dirty="0"/>
                  <a:t>with probabilities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a:bodyPr>
          <a:lstStyle/>
          <a:p>
            <a:pPr>
              <a:spcAft>
                <a:spcPts val="1200"/>
              </a:spcAft>
            </a:pPr>
            <a:r>
              <a:rPr lang="en-US" sz="2000" dirty="0"/>
              <a:t>SIR can miss areas of high posterior probability as the number of parameter increases</a:t>
            </a:r>
          </a:p>
          <a:p>
            <a:pPr>
              <a:spcAft>
                <a:spcPts val="1200"/>
              </a:spcAft>
            </a:pPr>
            <a:r>
              <a:rPr lang="en-US" sz="2000" dirty="0"/>
              <a:t>IMIS addresses limitations of SIR and was proposed by Steele at al. (2006) </a:t>
            </a:r>
          </a:p>
          <a:p>
            <a:pPr>
              <a:spcAft>
                <a:spcPts val="1200"/>
              </a:spcAft>
            </a:pPr>
            <a:r>
              <a:rPr lang="en-US" sz="2000" dirty="0"/>
              <a:t>Starts with a modest-size SIR</a:t>
            </a:r>
          </a:p>
          <a:p>
            <a:pPr>
              <a:spcAft>
                <a:spcPts val="1200"/>
              </a:spcAft>
            </a:pPr>
            <a:r>
              <a:rPr lang="en-US" sz="2000" dirty="0"/>
              <a:t>But in addition to SIR samples, add in samples from a multivariate normal distribution centered at the point with the highest importance weight</a:t>
            </a:r>
          </a:p>
          <a:p>
            <a:pPr>
              <a:spcAft>
                <a:spcPts val="1200"/>
              </a:spcAft>
            </a:pPr>
            <a:r>
              <a:rPr lang="en-US" sz="2000" dirty="0"/>
              <a:t>Recalculate importance weights and sample a new sample of input parameter sets</a:t>
            </a:r>
          </a:p>
          <a:p>
            <a:pPr>
              <a:spcAft>
                <a:spcPts val="1200"/>
              </a:spcAft>
            </a:pPr>
            <a:r>
              <a:rPr lang="en-US" sz="2000" dirty="0"/>
              <a:t>At the end, posterior becomes a mixture of multivariate normal distributions and of the prior distribution</a:t>
            </a:r>
          </a:p>
          <a:p>
            <a:pPr marL="571500" indent="-457200">
              <a:spcAft>
                <a:spcPts val="1200"/>
              </a:spcAft>
              <a:buFont typeface="+mj-lt"/>
              <a:buAutoNum type="arabicPeriod"/>
            </a:pPr>
            <a:endParaRPr lang="en-US" sz="2000" dirty="0"/>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customXml/itemProps3.xml><?xml version="1.0" encoding="utf-8"?>
<ds:datastoreItem xmlns:ds="http://schemas.openxmlformats.org/officeDocument/2006/customXml" ds:itemID="{ACD89099-12E5-4F5F-BFBD-C5BF8BFBA1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3517</TotalTime>
  <Words>1987</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148</cp:revision>
  <dcterms:created xsi:type="dcterms:W3CDTF">2018-07-06T17:43:18Z</dcterms:created>
  <dcterms:modified xsi:type="dcterms:W3CDTF">2023-07-26T15:05:56Z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