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47"/>
    <p:restoredTop sz="74286"/>
  </p:normalViewPr>
  <p:slideViewPr>
    <p:cSldViewPr snapToGrid="0" snapToObjects="1">
      <p:cViewPr varScale="1">
        <p:scale>
          <a:sx n="93" d="100"/>
          <a:sy n="93" d="100"/>
        </p:scale>
        <p:origin x="1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cia Davis Alvin" userId="1c4d4dce-26bb-470e-9708-9e426815dbde" providerId="ADAL" clId="{2BF4719D-204E-49BA-875D-A9DA598D1BB5}"/>
    <pc:docChg chg="addSld delSld modSld delMainMaster">
      <pc:chgData name="Felicia Davis Alvin" userId="1c4d4dce-26bb-470e-9708-9e426815dbde" providerId="ADAL" clId="{2BF4719D-204E-49BA-875D-A9DA598D1BB5}" dt="2022-07-27T21:16:28.788" v="4" actId="1076"/>
      <pc:docMkLst>
        <pc:docMk/>
      </pc:docMkLst>
      <pc:sldChg chg="modSp del mod">
        <pc:chgData name="Felicia Davis Alvin" userId="1c4d4dce-26bb-470e-9708-9e426815dbde" providerId="ADAL" clId="{2BF4719D-204E-49BA-875D-A9DA598D1BB5}" dt="2022-07-27T21:16:17.553" v="2" actId="47"/>
        <pc:sldMkLst>
          <pc:docMk/>
          <pc:sldMk cId="737933238" sldId="325"/>
        </pc:sldMkLst>
        <pc:spChg chg="mod">
          <ac:chgData name="Felicia Davis Alvin" userId="1c4d4dce-26bb-470e-9708-9e426815dbde" providerId="ADAL" clId="{2BF4719D-204E-49BA-875D-A9DA598D1BB5}" dt="2022-07-27T21:15:45.141" v="0" actId="1076"/>
          <ac:spMkLst>
            <pc:docMk/>
            <pc:sldMk cId="737933238" sldId="325"/>
            <ac:spMk id="4" creationId="{00000000-0000-0000-0000-000000000000}"/>
          </ac:spMkLst>
        </pc:spChg>
      </pc:sldChg>
      <pc:sldChg chg="modSp add mod">
        <pc:chgData name="Felicia Davis Alvin" userId="1c4d4dce-26bb-470e-9708-9e426815dbde" providerId="ADAL" clId="{2BF4719D-204E-49BA-875D-A9DA598D1BB5}" dt="2022-07-27T21:16:28.788" v="4" actId="1076"/>
        <pc:sldMkLst>
          <pc:docMk/>
          <pc:sldMk cId="2520398277" sldId="326"/>
        </pc:sldMkLst>
        <pc:spChg chg="mod">
          <ac:chgData name="Felicia Davis Alvin" userId="1c4d4dce-26bb-470e-9708-9e426815dbde" providerId="ADAL" clId="{2BF4719D-204E-49BA-875D-A9DA598D1BB5}" dt="2022-07-27T21:16:28.788" v="4" actId="1076"/>
          <ac:spMkLst>
            <pc:docMk/>
            <pc:sldMk cId="2520398277" sldId="326"/>
            <ac:spMk id="3" creationId="{00000000-0000-0000-0000-000000000000}"/>
          </ac:spMkLst>
        </pc:spChg>
        <pc:spChg chg="mod">
          <ac:chgData name="Felicia Davis Alvin" userId="1c4d4dce-26bb-470e-9708-9e426815dbde" providerId="ADAL" clId="{2BF4719D-204E-49BA-875D-A9DA598D1BB5}" dt="2022-07-27T21:16:25.246" v="3" actId="1076"/>
          <ac:spMkLst>
            <pc:docMk/>
            <pc:sldMk cId="2520398277" sldId="326"/>
            <ac:spMk id="4" creationId="{00000000-0000-0000-0000-000000000000}"/>
          </ac:spMkLst>
        </pc:spChg>
      </pc:sldChg>
      <pc:sldMasterChg chg="del delSldLayout">
        <pc:chgData name="Felicia Davis Alvin" userId="1c4d4dce-26bb-470e-9708-9e426815dbde" providerId="ADAL" clId="{2BF4719D-204E-49BA-875D-A9DA598D1BB5}" dt="2022-07-27T21:16:17.553" v="2" actId="47"/>
        <pc:sldMasterMkLst>
          <pc:docMk/>
          <pc:sldMasterMk cId="790559226" sldId="2147483726"/>
        </pc:sldMasterMkLst>
        <pc:sldLayoutChg chg="del">
          <pc:chgData name="Felicia Davis Alvin" userId="1c4d4dce-26bb-470e-9708-9e426815dbde" providerId="ADAL" clId="{2BF4719D-204E-49BA-875D-A9DA598D1BB5}" dt="2022-07-27T21:16:17.553" v="2" actId="47"/>
          <pc:sldLayoutMkLst>
            <pc:docMk/>
            <pc:sldMasterMk cId="790559226" sldId="2147483726"/>
            <pc:sldLayoutMk cId="101478901" sldId="214748372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367273361" sldId="2147483728"/>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663595049" sldId="2147483729"/>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606889783" sldId="2147483730"/>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283985307" sldId="2147483731"/>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408830600" sldId="2147483732"/>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96483385" sldId="2147483733"/>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100174587" sldId="2147483734"/>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3543322717" sldId="2147483735"/>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792596943" sldId="2147483736"/>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2374617921" sldId="2147483737"/>
          </pc:sldLayoutMkLst>
        </pc:sldLayoutChg>
        <pc:sldLayoutChg chg="del">
          <pc:chgData name="Felicia Davis Alvin" userId="1c4d4dce-26bb-470e-9708-9e426815dbde" providerId="ADAL" clId="{2BF4719D-204E-49BA-875D-A9DA598D1BB5}" dt="2022-07-27T21:16:17.553" v="2" actId="47"/>
          <pc:sldLayoutMkLst>
            <pc:docMk/>
            <pc:sldMasterMk cId="790559226" sldId="2147483726"/>
            <pc:sldLayoutMk cId="70478832" sldId="214748373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7/21/23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7/21/23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7/21/23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7/21/23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7/21/23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7/21/23</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7/21/23</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757476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Division of Public Administration, Center for Research and Teaching in Economics (CIDE),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7/21/23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7/21/23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7/21/23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7/21/23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7/21/23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7/21/23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theme" Target="../theme/theme2.xml"/><Relationship Id="rId1" Type="http://schemas.openxmlformats.org/officeDocument/2006/relationships/slideLayout" Target="../slideLayouts/slideLayout19.xml"/><Relationship Id="rId5" Type="http://schemas.openxmlformats.org/officeDocument/2006/relationships/image" Target="../media/image15.emf"/><Relationship Id="rId4" Type="http://schemas.openxmlformats.org/officeDocument/2006/relationships/image" Target="../media/image1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7/21/23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r:embed="rId3"/>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r:embed="rId5">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r:embed="rId2"/>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r:embed="rId2"/>
          <a:stretch>
            <a:fillRect/>
          </a:stretch>
        </p:blipFill>
        <p:spPr>
          <a:xfrm>
            <a:off x="3274556" y="3200400"/>
            <a:ext cx="5324126" cy="3566160"/>
          </a:xfrm>
          <a:prstGeom prst="rect">
            <a:avLst/>
          </a:prstGeom>
        </p:spPr>
      </p:pic>
      <p:pic>
        <p:nvPicPr>
          <p:cNvPr id="6" name="Picture 5"/>
          <p:cNvPicPr>
            <a:picLocks noChangeAspect="1"/>
          </p:cNvPicPr>
          <p:nvPr/>
        </p:nvPicPr>
        <p:blipFill>
          <a:blip r:embed="rId3"/>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r:embed="rId3"/>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r:embed="rId2"/>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r:embed="rId2"/>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r:embed="rId2"/>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i="1">
                        <a:latin typeface="Cambria Math" panose="02040503050406030204" pitchFamily="18" charset="0"/>
                      </a:rPr>
                      <m:t>𝜃</m:t>
                    </m:r>
                  </m:oMath>
                </a14:m>
                <a:r>
                  <a:rPr lang="en-US" sz="2000" dirty="0"/>
                  <a:t>, given our observed targets, </a:t>
                </a:r>
                <a14:m>
                  <m:oMath xmlns:m="http://schemas.openxmlformats.org/officeDocument/2006/math">
                    <m:r>
                      <a:rPr lang="en-US" sz="2000" i="1" dirty="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i="1">
                        <a:latin typeface="Cambria Math" panose="02040503050406030204" pitchFamily="18" charset="0"/>
                      </a:rPr>
                      <m:t>𝑑</m:t>
                    </m:r>
                    <m:r>
                      <a:rPr lang="en-US" sz="1800" i="1">
                        <a:latin typeface="Cambria Math" panose="02040503050406030204" pitchFamily="18" charset="0"/>
                      </a:rPr>
                      <m:t>𝜃</m:t>
                    </m:r>
                  </m:oMath>
                </a14:m>
                <a:r>
                  <a:rPr lang="en-US" sz="1800" dirty="0"/>
                  <a:t> is not a function of </a:t>
                </a:r>
                <a14:m>
                  <m:oMath xmlns:m="http://schemas.openxmlformats.org/officeDocument/2006/math">
                    <m:r>
                      <a:rPr lang="en-US" sz="1800" i="1">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8105861" cy="5440363"/>
              </a:xfrm>
              <a:blipFill>
                <a:blip r:embed="rId2"/>
                <a:stretch>
                  <a:fillRect t="-673" r="-75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761"/>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796"/>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algorithms that implement MCMC, 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and JAGS</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2364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1800" b="1" dirty="0"/>
                  <a:t>Sampling: </a:t>
                </a:r>
                <a:r>
                  <a:rPr lang="en-US" sz="1800" dirty="0"/>
                  <a:t>Sample a large number, </a:t>
                </a:r>
                <a14:m>
                  <m:oMath xmlns:m="http://schemas.openxmlformats.org/officeDocument/2006/math">
                    <m:r>
                      <a:rPr lang="es-ES" sz="1800" i="1">
                        <a:latin typeface="Cambria Math" panose="02040503050406030204" pitchFamily="18" charset="0"/>
                      </a:rPr>
                      <m:t>𝑁</m:t>
                    </m:r>
                  </m:oMath>
                </a14:m>
                <a:r>
                  <a:rPr lang="en-US" sz="1800" dirty="0"/>
                  <a:t>, of parameter sets from prior distributions</a:t>
                </a:r>
                <a:endParaRPr lang="en-US" sz="1800" b="1" dirty="0"/>
              </a:p>
              <a:p>
                <a:pPr marL="571500" indent="-457200">
                  <a:buFont typeface="+mj-lt"/>
                  <a:buAutoNum type="arabicPeriod"/>
                </a:pPr>
                <a:r>
                  <a:rPr lang="en-US" sz="1800" b="1" dirty="0"/>
                  <a:t>Importance: </a:t>
                </a:r>
              </a:p>
              <a:p>
                <a:pPr marL="868680" lvl="1" indent="-457200">
                  <a:buFont typeface="+mj-lt"/>
                  <a:buAutoNum type="arabicPeriod"/>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a:t>
                </a: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𝑖</m:t>
                        </m:r>
                        <m:r>
                          <a:rPr lang="es-ES" sz="1800" i="1">
                            <a:latin typeface="Cambria Math" panose="02040503050406030204" pitchFamily="18" charset="0"/>
                          </a:rPr>
                          <m:t>=1,…,</m:t>
                        </m:r>
                        <m:r>
                          <a:rPr lang="es-ES" sz="1800" i="1">
                            <a:latin typeface="Cambria Math" panose="02040503050406030204" pitchFamily="18" charset="0"/>
                          </a:rPr>
                          <m:t>𝑁</m:t>
                        </m:r>
                      </m:e>
                    </m:d>
                  </m:oMath>
                </a14:m>
                <a:r>
                  <a:rPr lang="en-US" sz="1800" dirty="0"/>
                  <a:t>, run the simulation model and compute the likelihood</a:t>
                </a:r>
                <a:endParaRPr lang="en-US" sz="1800" b="1" dirty="0"/>
              </a:p>
              <a:p>
                <a:pPr marL="868680" lvl="1" indent="-457200">
                  <a:buFont typeface="+mj-lt"/>
                  <a:buAutoNum type="arabicPeriod"/>
                </a:pPr>
                <a:r>
                  <a:rPr lang="en-US" sz="1800" dirty="0"/>
                  <a:t>Compute the (normalized) sampling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r>
                  <a:rPr lang="en-US" sz="1800" i="1" dirty="0"/>
                  <a:t> </a:t>
                </a: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r>
                        <a:rPr lang="es-ES" sz="1800" i="1">
                          <a:latin typeface="Cambria Math" panose="02040503050406030204" pitchFamily="18" charset="0"/>
                        </a:rPr>
                        <m:t>=</m:t>
                      </m:r>
                      <m:f>
                        <m:fPr>
                          <m:ctrlPr>
                            <a:rPr lang="es-ES" sz="1800" i="1">
                              <a:latin typeface="Cambria Math" panose="02040503050406030204" pitchFamily="18" charset="0"/>
                            </a:rPr>
                          </m:ctrlPr>
                        </m:fPr>
                        <m:num>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num>
                        <m:den>
                          <m:nary>
                            <m:naryPr>
                              <m:chr m:val="∑"/>
                              <m:ctrlPr>
                                <a:rPr lang="es-ES" sz="1800" i="1">
                                  <a:latin typeface="Cambria Math" panose="02040503050406030204" pitchFamily="18" charset="0"/>
                                </a:rPr>
                              </m:ctrlPr>
                            </m:naryPr>
                            <m:sub>
                              <m:r>
                                <m:rPr>
                                  <m:brk m:alnAt="23"/>
                                </m:rPr>
                                <a:rPr lang="es-ES" sz="1800" i="1">
                                  <a:latin typeface="Cambria Math" panose="02040503050406030204" pitchFamily="18" charset="0"/>
                                </a:rPr>
                                <m:t>𝑖</m:t>
                              </m:r>
                              <m:r>
                                <a:rPr lang="es-ES" sz="1800" i="1">
                                  <a:latin typeface="Cambria Math" panose="02040503050406030204" pitchFamily="18" charset="0"/>
                                </a:rPr>
                                <m:t>=1</m:t>
                              </m:r>
                            </m:sub>
                            <m:sup>
                              <m:r>
                                <a:rPr lang="es-ES" sz="1800" i="1">
                                  <a:latin typeface="Cambria Math" panose="02040503050406030204" pitchFamily="18" charset="0"/>
                                </a:rPr>
                                <m:t>𝑁</m:t>
                              </m:r>
                            </m:sup>
                            <m:e>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e>
                          </m:nary>
                        </m:den>
                      </m:f>
                    </m:oMath>
                  </m:oMathPara>
                </a14:m>
                <a:endParaRPr lang="en-US" sz="1800" dirty="0"/>
              </a:p>
              <a:p>
                <a:pPr marL="457200" indent="-342900">
                  <a:buFont typeface="+mj-lt"/>
                  <a:buAutoNum type="arabicPeriod"/>
                </a:pPr>
                <a:r>
                  <a:rPr lang="en-US" sz="1800" b="1" dirty="0"/>
                  <a:t>Resampling: </a:t>
                </a:r>
                <a:r>
                  <a:rPr lang="en-US" sz="1800" dirty="0"/>
                  <a:t>Sample from the discrete distribution of </a:t>
                </a:r>
                <a14:m>
                  <m:oMath xmlns:m="http://schemas.openxmlformats.org/officeDocument/2006/math">
                    <m:d>
                      <m:dPr>
                        <m:begChr m:val="{"/>
                        <m:endChr m:val="}"/>
                        <m:ctrlPr>
                          <a:rPr lang="es-ES" sz="1800" i="1">
                            <a:latin typeface="Cambria Math" panose="02040503050406030204" pitchFamily="18" charset="0"/>
                          </a:rPr>
                        </m:ctrlPr>
                      </m:dPr>
                      <m:e>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1</m:t>
                            </m:r>
                          </m:e>
                        </m:d>
                        <m:r>
                          <a:rPr lang="es-ES" sz="1800" i="1">
                            <a:latin typeface="Cambria Math" panose="02040503050406030204" pitchFamily="18" charset="0"/>
                          </a:rPr>
                          <m:t>, …</m:t>
                        </m:r>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𝑁</m:t>
                            </m:r>
                          </m:e>
                        </m:d>
                      </m:e>
                    </m:d>
                    <m:r>
                      <a:rPr lang="es-ES" sz="1800" i="1">
                        <a:latin typeface="Cambria Math" panose="02040503050406030204" pitchFamily="18" charset="0"/>
                      </a:rPr>
                      <m:t> </m:t>
                    </m:r>
                  </m:oMath>
                </a14:m>
                <a:r>
                  <a:rPr lang="en-US" sz="1800" dirty="0"/>
                  <a:t>with probabilities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a:bodyPr>
          <a:lstStyle/>
          <a:p>
            <a:pPr>
              <a:spcAft>
                <a:spcPts val="1200"/>
              </a:spcAft>
            </a:pPr>
            <a:r>
              <a:rPr lang="en-US" sz="2000" dirty="0"/>
              <a:t>SIR can miss areas of high posterior probability as the number of parameter increases</a:t>
            </a:r>
          </a:p>
          <a:p>
            <a:pPr>
              <a:spcAft>
                <a:spcPts val="1200"/>
              </a:spcAft>
            </a:pPr>
            <a:r>
              <a:rPr lang="en-US" sz="2000" dirty="0"/>
              <a:t>IMIS addresses limitations of SIR and was proposed by Steele at al. (2006) </a:t>
            </a:r>
          </a:p>
          <a:p>
            <a:pPr>
              <a:spcAft>
                <a:spcPts val="1200"/>
              </a:spcAft>
            </a:pPr>
            <a:r>
              <a:rPr lang="en-US" sz="2000" dirty="0"/>
              <a:t>Starts with a modest-size SIR</a:t>
            </a:r>
          </a:p>
          <a:p>
            <a:pPr>
              <a:spcAft>
                <a:spcPts val="1200"/>
              </a:spcAft>
            </a:pPr>
            <a:r>
              <a:rPr lang="en-US" sz="2000" dirty="0"/>
              <a:t>But in addition to SIR samples, add in samples from a multivariate normal distribution centered at the point with the highest importance weight</a:t>
            </a:r>
          </a:p>
          <a:p>
            <a:pPr>
              <a:spcAft>
                <a:spcPts val="1200"/>
              </a:spcAft>
            </a:pPr>
            <a:r>
              <a:rPr lang="en-US" sz="2000" dirty="0"/>
              <a:t>Recalculate importance weights and sample a new sample of input parameter sets</a:t>
            </a:r>
          </a:p>
          <a:p>
            <a:pPr>
              <a:spcAft>
                <a:spcPts val="1200"/>
              </a:spcAft>
            </a:pPr>
            <a:r>
              <a:rPr lang="en-US" sz="2000" dirty="0"/>
              <a:t>At the end, posterior becomes a mixture of multivariate normal distributions and of the prior distribution</a:t>
            </a:r>
          </a:p>
          <a:p>
            <a:pPr marL="571500" indent="-457200">
              <a:spcAft>
                <a:spcPts val="1200"/>
              </a:spcAft>
              <a:buFont typeface="+mj-lt"/>
              <a:buAutoNum type="arabicPeriod"/>
            </a:pPr>
            <a:endParaRPr lang="en-US" sz="2000" dirty="0"/>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r:embed="rId2"/>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customXml/itemProps2.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3.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3511</TotalTime>
  <Words>1986</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145</cp:revision>
  <dcterms:created xsi:type="dcterms:W3CDTF">2018-07-06T17:43:18Z</dcterms:created>
  <dcterms:modified xsi:type="dcterms:W3CDTF">2023-07-21T19:27:04Z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