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 id="2147483739" r:id="rId5"/>
  </p:sldMasterIdLst>
  <p:notesMasterIdLst>
    <p:notesMasterId r:id="rId45"/>
  </p:notesMasterIdLst>
  <p:sldIdLst>
    <p:sldId id="326" r:id="rId6"/>
    <p:sldId id="328" r:id="rId7"/>
    <p:sldId id="299" r:id="rId8"/>
    <p:sldId id="329" r:id="rId9"/>
    <p:sldId id="257" r:id="rId10"/>
    <p:sldId id="262" r:id="rId11"/>
    <p:sldId id="261" r:id="rId12"/>
    <p:sldId id="278" r:id="rId13"/>
    <p:sldId id="279" r:id="rId14"/>
    <p:sldId id="280" r:id="rId15"/>
    <p:sldId id="281" r:id="rId16"/>
    <p:sldId id="303" r:id="rId17"/>
    <p:sldId id="263" r:id="rId18"/>
    <p:sldId id="267" r:id="rId19"/>
    <p:sldId id="271" r:id="rId20"/>
    <p:sldId id="268" r:id="rId21"/>
    <p:sldId id="270" r:id="rId22"/>
    <p:sldId id="272" r:id="rId23"/>
    <p:sldId id="277" r:id="rId24"/>
    <p:sldId id="260" r:id="rId25"/>
    <p:sldId id="304" r:id="rId26"/>
    <p:sldId id="305" r:id="rId27"/>
    <p:sldId id="324"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4719D-204E-49BA-875D-A9DA598D1BB5}" v="1" dt="2022-07-27T21:16:13.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7"/>
    <p:restoredTop sz="74286"/>
  </p:normalViewPr>
  <p:slideViewPr>
    <p:cSldViewPr snapToGrid="0" snapToObjects="1">
      <p:cViewPr varScale="1">
        <p:scale>
          <a:sx n="93" d="100"/>
          <a:sy n="93" d="100"/>
        </p:scale>
        <p:origin x="18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cia Davis Alvin" userId="1c4d4dce-26bb-470e-9708-9e426815dbde" providerId="ADAL" clId="{2BF4719D-204E-49BA-875D-A9DA598D1BB5}"/>
    <pc:docChg chg="addSld delSld modSld delMainMaster">
      <pc:chgData name="Felicia Davis Alvin" userId="1c4d4dce-26bb-470e-9708-9e426815dbde" providerId="ADAL" clId="{2BF4719D-204E-49BA-875D-A9DA598D1BB5}" dt="2022-07-27T21:16:28.788" v="4" actId="1076"/>
      <pc:docMkLst>
        <pc:docMk/>
      </pc:docMkLst>
      <pc:sldChg chg="modSp del mod">
        <pc:chgData name="Felicia Davis Alvin" userId="1c4d4dce-26bb-470e-9708-9e426815dbde" providerId="ADAL" clId="{2BF4719D-204E-49BA-875D-A9DA598D1BB5}" dt="2022-07-27T21:16:17.553" v="2" actId="47"/>
        <pc:sldMkLst>
          <pc:docMk/>
          <pc:sldMk cId="737933238" sldId="325"/>
        </pc:sldMkLst>
        <pc:spChg chg="mod">
          <ac:chgData name="Felicia Davis Alvin" userId="1c4d4dce-26bb-470e-9708-9e426815dbde" providerId="ADAL" clId="{2BF4719D-204E-49BA-875D-A9DA598D1BB5}" dt="2022-07-27T21:15:45.141" v="0" actId="1076"/>
          <ac:spMkLst>
            <pc:docMk/>
            <pc:sldMk cId="737933238" sldId="325"/>
            <ac:spMk id="4" creationId="{00000000-0000-0000-0000-000000000000}"/>
          </ac:spMkLst>
        </pc:spChg>
      </pc:sldChg>
      <pc:sldChg chg="modSp add mod">
        <pc:chgData name="Felicia Davis Alvin" userId="1c4d4dce-26bb-470e-9708-9e426815dbde" providerId="ADAL" clId="{2BF4719D-204E-49BA-875D-A9DA598D1BB5}" dt="2022-07-27T21:16:28.788" v="4" actId="1076"/>
        <pc:sldMkLst>
          <pc:docMk/>
          <pc:sldMk cId="2520398277" sldId="326"/>
        </pc:sldMkLst>
        <pc:spChg chg="mod">
          <ac:chgData name="Felicia Davis Alvin" userId="1c4d4dce-26bb-470e-9708-9e426815dbde" providerId="ADAL" clId="{2BF4719D-204E-49BA-875D-A9DA598D1BB5}" dt="2022-07-27T21:16:28.788" v="4" actId="1076"/>
          <ac:spMkLst>
            <pc:docMk/>
            <pc:sldMk cId="2520398277" sldId="326"/>
            <ac:spMk id="3" creationId="{00000000-0000-0000-0000-000000000000}"/>
          </ac:spMkLst>
        </pc:spChg>
        <pc:spChg chg="mod">
          <ac:chgData name="Felicia Davis Alvin" userId="1c4d4dce-26bb-470e-9708-9e426815dbde" providerId="ADAL" clId="{2BF4719D-204E-49BA-875D-A9DA598D1BB5}" dt="2022-07-27T21:16:25.246" v="3" actId="1076"/>
          <ac:spMkLst>
            <pc:docMk/>
            <pc:sldMk cId="2520398277" sldId="326"/>
            <ac:spMk id="4" creationId="{00000000-0000-0000-0000-000000000000}"/>
          </ac:spMkLst>
        </pc:spChg>
      </pc:sldChg>
      <pc:sldMasterChg chg="del delSldLayout">
        <pc:chgData name="Felicia Davis Alvin" userId="1c4d4dce-26bb-470e-9708-9e426815dbde" providerId="ADAL" clId="{2BF4719D-204E-49BA-875D-A9DA598D1BB5}" dt="2022-07-27T21:16:17.553" v="2" actId="47"/>
        <pc:sldMasterMkLst>
          <pc:docMk/>
          <pc:sldMasterMk cId="790559226" sldId="2147483726"/>
        </pc:sldMasterMkLst>
        <pc:sldLayoutChg chg="del">
          <pc:chgData name="Felicia Davis Alvin" userId="1c4d4dce-26bb-470e-9708-9e426815dbde" providerId="ADAL" clId="{2BF4719D-204E-49BA-875D-A9DA598D1BB5}" dt="2022-07-27T21:16:17.553" v="2" actId="47"/>
          <pc:sldLayoutMkLst>
            <pc:docMk/>
            <pc:sldMasterMk cId="790559226" sldId="2147483726"/>
            <pc:sldLayoutMk cId="101478901" sldId="214748372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367273361" sldId="2147483728"/>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663595049" sldId="2147483729"/>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606889783" sldId="2147483730"/>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283985307" sldId="2147483731"/>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408830600" sldId="2147483732"/>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96483385" sldId="2147483733"/>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00174587" sldId="2147483734"/>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543322717" sldId="2147483735"/>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792596943" sldId="2147483736"/>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374617921" sldId="214748373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70478832" sldId="214748373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224203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13866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63792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81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7/26/23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7/26/23</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7/26/23</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lt1"/>
                </a:solidFill>
                <a:latin typeface="Verdana"/>
                <a:ea typeface="Verdana"/>
                <a:cs typeface="Verdana"/>
                <a:sym typeface="Verdana"/>
              </a:rPr>
              <a:t>http://</a:t>
            </a:r>
            <a:r>
              <a:rPr lang="nl-NL" sz="1800" dirty="0" err="1">
                <a:solidFill>
                  <a:schemeClr val="lt1"/>
                </a:solidFill>
                <a:latin typeface="Verdana"/>
                <a:ea typeface="Verdana"/>
                <a:cs typeface="Verdana"/>
                <a:sym typeface="Verdana"/>
              </a:rPr>
              <a:t>darthworkgroup.com</a:t>
            </a:r>
            <a:r>
              <a:rPr lang="nl-NL" sz="1800" dirty="0">
                <a:solidFill>
                  <a:schemeClr val="lt1"/>
                </a:solidFill>
                <a:latin typeface="Verdana"/>
                <a:ea typeface="Verdana"/>
                <a:cs typeface="Verdana"/>
                <a:sym typeface="Verdana"/>
              </a:rPr>
              <a:t>/</a:t>
            </a:r>
            <a:endParaRPr sz="1400" dirty="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7/26/23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16" name="Google Shape;155;p21">
            <a:extLst>
              <a:ext uri="{FF2B5EF4-FFF2-40B4-BE49-F238E27FC236}">
                <a16:creationId xmlns:a16="http://schemas.microsoft.com/office/drawing/2014/main" id="{9BE0E9B3-4EC9-BB47-AA67-D0F28EB39FB6}"/>
              </a:ext>
            </a:extLst>
          </p:cNvPr>
          <p:cNvSpPr txBox="1"/>
          <p:nvPr userDrawn="1"/>
        </p:nvSpPr>
        <p:spPr>
          <a:xfrm>
            <a:off x="3451033" y="2930437"/>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kern="1200" dirty="0">
                <a:solidFill>
                  <a:schemeClr val="bg1"/>
                </a:solidFill>
                <a:latin typeface="+mn-lt"/>
                <a:ea typeface="+mn-ea"/>
                <a:cs typeface="+mn-cs"/>
                <a:sym typeface="Verdana"/>
              </a:rPr>
              <a:t>http://</a:t>
            </a:r>
            <a:r>
              <a:rPr lang="nl-NL" sz="1400" kern="1200" dirty="0" err="1">
                <a:solidFill>
                  <a:schemeClr val="bg1"/>
                </a:solidFill>
                <a:latin typeface="+mn-lt"/>
                <a:ea typeface="+mn-ea"/>
                <a:cs typeface="+mn-cs"/>
                <a:sym typeface="Verdana"/>
              </a:rPr>
              <a:t>darthworkgroup.com</a:t>
            </a:r>
            <a:r>
              <a:rPr lang="nl-NL" sz="1400" kern="1200" dirty="0">
                <a:solidFill>
                  <a:schemeClr val="bg1"/>
                </a:solidFill>
                <a:latin typeface="+mn-lt"/>
                <a:ea typeface="+mn-ea"/>
                <a:cs typeface="+mn-cs"/>
                <a:sym typeface="Verdana"/>
              </a:rPr>
              <a:t>/</a:t>
            </a:r>
            <a:endParaRPr sz="1400" kern="1200" dirty="0">
              <a:solidFill>
                <a:schemeClr val="bg1"/>
              </a:solidFill>
              <a:latin typeface="+mn-lt"/>
              <a:ea typeface="+mn-ea"/>
              <a:cs typeface="+mn-cs"/>
              <a:sym typeface="Verdana"/>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SPOR 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5313947" y="2795504"/>
            <a:ext cx="6878053" cy="1162885"/>
          </a:xfrm>
          <a:prstGeom prst="rect">
            <a:avLst/>
          </a:prstGeom>
        </p:spPr>
        <p:txBody>
          <a:bodyPr/>
          <a:lstStyle>
            <a:lvl1pPr fontAlgn="t">
              <a:lnSpc>
                <a:spcPts val="4200"/>
              </a:lnSpc>
              <a:defRPr sz="3600" b="1" i="0" spc="-100" baseline="0">
                <a:solidFill>
                  <a:schemeClr val="bg1"/>
                </a:solidFill>
                <a:latin typeface="Open Sans" charset="0"/>
              </a:defRPr>
            </a:lvl1pPr>
          </a:lstStyle>
          <a:p>
            <a:r>
              <a:rPr lang="en-US" dirty="0"/>
              <a:t>Click to edit Title Style Click to Edit Title Style</a:t>
            </a:r>
          </a:p>
        </p:txBody>
      </p:sp>
      <p:sp>
        <p:nvSpPr>
          <p:cNvPr id="21" name="Text Placeholder 20"/>
          <p:cNvSpPr>
            <a:spLocks noGrp="1"/>
          </p:cNvSpPr>
          <p:nvPr>
            <p:ph type="body" sz="quarter" idx="10" hasCustomPrompt="1"/>
          </p:nvPr>
        </p:nvSpPr>
        <p:spPr>
          <a:xfrm>
            <a:off x="5313363" y="3958389"/>
            <a:ext cx="6610350" cy="1022266"/>
          </a:xfrm>
          <a:prstGeom prst="rect">
            <a:avLst/>
          </a:prstGeom>
        </p:spPr>
        <p:txBody>
          <a:bodyPr/>
          <a:lstStyle>
            <a:lvl1pPr marL="0" indent="0" fontAlgn="t">
              <a:lnSpc>
                <a:spcPts val="4000"/>
              </a:lnSpc>
              <a:buFontTx/>
              <a:buNone/>
              <a:defRPr sz="3000" spc="-100" baseline="0">
                <a:latin typeface="Open Sans Semibold" charset="0"/>
              </a:defRPr>
            </a:lvl1pPr>
          </a:lstStyle>
          <a:p>
            <a:pPr lvl="0"/>
            <a:r>
              <a:rPr lang="en-US" dirty="0"/>
              <a:t>Click to edit Subtitle Style Click to Edit Subtitle Style</a:t>
            </a:r>
          </a:p>
        </p:txBody>
      </p:sp>
      <p:sp>
        <p:nvSpPr>
          <p:cNvPr id="22" name="Text Placeholder 20"/>
          <p:cNvSpPr>
            <a:spLocks noGrp="1"/>
          </p:cNvSpPr>
          <p:nvPr>
            <p:ph type="body" sz="quarter" idx="11" hasCustomPrompt="1"/>
          </p:nvPr>
        </p:nvSpPr>
        <p:spPr>
          <a:xfrm>
            <a:off x="5313363" y="5667292"/>
            <a:ext cx="6610350" cy="372560"/>
          </a:xfrm>
          <a:prstGeom prst="rect">
            <a:avLst/>
          </a:prstGeom>
        </p:spPr>
        <p:txBody>
          <a:bodyPr/>
          <a:lstStyle>
            <a:lvl1pPr marL="0" indent="0">
              <a:buFontTx/>
              <a:buNone/>
              <a:defRPr sz="1800" baseline="0">
                <a:solidFill>
                  <a:schemeClr val="bg1"/>
                </a:solidFill>
                <a:latin typeface="Open Sans Semibold" charset="0"/>
              </a:defRPr>
            </a:lvl1pPr>
          </a:lstStyle>
          <a:p>
            <a:pPr lvl="0"/>
            <a:r>
              <a:rPr lang="en-US" dirty="0"/>
              <a:t>Click to edit Date</a:t>
            </a:r>
          </a:p>
        </p:txBody>
      </p:sp>
      <p:sp>
        <p:nvSpPr>
          <p:cNvPr id="23" name="Text Placeholder 20"/>
          <p:cNvSpPr>
            <a:spLocks noGrp="1"/>
          </p:cNvSpPr>
          <p:nvPr>
            <p:ph type="body" sz="quarter" idx="12" hasCustomPrompt="1"/>
          </p:nvPr>
        </p:nvSpPr>
        <p:spPr>
          <a:xfrm>
            <a:off x="5313363" y="5981323"/>
            <a:ext cx="6610350" cy="372560"/>
          </a:xfrm>
          <a:prstGeom prst="rect">
            <a:avLst/>
          </a:prstGeom>
        </p:spPr>
        <p:txBody>
          <a:bodyPr/>
          <a:lstStyle>
            <a:lvl1pPr marL="0" indent="0">
              <a:buFontTx/>
              <a:buNone/>
              <a:defRPr sz="1800" baseline="0">
                <a:solidFill>
                  <a:schemeClr val="bg1"/>
                </a:solidFill>
                <a:latin typeface="Open Sans" charset="0"/>
              </a:defRPr>
            </a:lvl1pPr>
          </a:lstStyle>
          <a:p>
            <a:pPr lvl="0"/>
            <a:r>
              <a:rPr lang="en-US" dirty="0"/>
              <a:t>Click to edit text click to edit text</a:t>
            </a:r>
          </a:p>
        </p:txBody>
      </p:sp>
    </p:spTree>
    <p:extLst>
      <p:ext uri="{BB962C8B-B14F-4D97-AF65-F5344CB8AC3E}">
        <p14:creationId xmlns:p14="http://schemas.microsoft.com/office/powerpoint/2010/main" val="149484748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7574760"/>
              </p:ext>
            </p:extLst>
          </p:nvPr>
        </p:nvGraphicFramePr>
        <p:xfrm>
          <a:off x="2480501" y="1553344"/>
          <a:ext cx="9711498" cy="332232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a:solidFill>
                            <a:srgbClr val="FEF8F3"/>
                          </a:solidFill>
                          <a:effectLst/>
                        </a:rPr>
                        <a:t>Hawre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r>
                        <a:rPr lang="en-US" sz="1400" b="1" kern="1200" dirty="0">
                          <a:solidFill>
                            <a:srgbClr val="FEF8F3"/>
                          </a:solidFill>
                          <a:effectLst/>
                        </a:rPr>
                        <a:t>Alan Yang, BSc</a:t>
                      </a:r>
                      <a:r>
                        <a:rPr lang="en-US" sz="1400" b="1" kern="1200" baseline="30000" dirty="0">
                          <a:solidFill>
                            <a:srgbClr val="FEF8F3"/>
                          </a:solidFill>
                          <a:effectLst/>
                        </a:rPr>
                        <a:t>6</a:t>
                      </a:r>
                      <a:endParaRPr lang="en-US" sz="1400" b="1" kern="1200" dirty="0">
                        <a:solidFill>
                          <a:srgbClr val="FEF8F3"/>
                        </a:solidFill>
                        <a:effectLst/>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Division of Public Administration, Center for Research and Teaching in Economics (CIDE),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7/26/23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7/26/23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7/26/23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7/26/23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theme" Target="../theme/theme2.xml"/><Relationship Id="rId1" Type="http://schemas.openxmlformats.org/officeDocument/2006/relationships/slideLayout" Target="../slideLayouts/slideLayout19.xml"/><Relationship Id="rId5" Type="http://schemas.openxmlformats.org/officeDocument/2006/relationships/image" Target="../media/image15.emf"/><Relationship Id="rId4"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7/26/23</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userDrawn="1"/>
        </p:nvSpPr>
        <p:spPr>
          <a:xfrm>
            <a:off x="4629150" y="0"/>
            <a:ext cx="7562850" cy="6858000"/>
          </a:xfrm>
          <a:custGeom>
            <a:avLst/>
            <a:gdLst/>
            <a:ahLst/>
            <a:cxnLst/>
            <a:rect l="l" t="t" r="r" b="b"/>
            <a:pathLst>
              <a:path w="7562850" h="6858000">
                <a:moveTo>
                  <a:pt x="0" y="6858000"/>
                </a:moveTo>
                <a:lnTo>
                  <a:pt x="7562850" y="6858000"/>
                </a:lnTo>
                <a:lnTo>
                  <a:pt x="7562850" y="0"/>
                </a:lnTo>
                <a:lnTo>
                  <a:pt x="0" y="0"/>
                </a:lnTo>
                <a:lnTo>
                  <a:pt x="0" y="6858000"/>
                </a:lnTo>
                <a:close/>
              </a:path>
            </a:pathLst>
          </a:custGeom>
          <a:solidFill>
            <a:srgbClr val="27AA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13" name="Picture 112"/>
          <p:cNvPicPr>
            <a:picLocks noChangeAspect="1"/>
          </p:cNvPicPr>
          <p:nvPr userDrawn="1"/>
        </p:nvPicPr>
        <p:blipFill>
          <a:blip r:embed="rId3"/>
          <a:stretch>
            <a:fillRect/>
          </a:stretch>
        </p:blipFill>
        <p:spPr>
          <a:xfrm>
            <a:off x="92489" y="2743200"/>
            <a:ext cx="4318000" cy="1371600"/>
          </a:xfrm>
          <a:prstGeom prst="rect">
            <a:avLst/>
          </a:prstGeom>
        </p:spPr>
      </p:pic>
      <p:pic>
        <p:nvPicPr>
          <p:cNvPr id="116" name="Picture 115"/>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292619" y="280910"/>
            <a:ext cx="1504950" cy="364230"/>
          </a:xfrm>
          <a:prstGeom prst="rect">
            <a:avLst/>
          </a:prstGeom>
        </p:spPr>
      </p:pic>
      <p:pic>
        <p:nvPicPr>
          <p:cNvPr id="118" name="Picture 117"/>
          <p:cNvPicPr>
            <a:picLocks noChangeAspect="1"/>
          </p:cNvPicPr>
          <p:nvPr userDrawn="1"/>
        </p:nvPicPr>
        <p:blipFill>
          <a:blip r:embed="rId5">
            <a:alphaModFix amt="35000"/>
            <a:extLst>
              <a:ext uri="{28A0092B-C50C-407E-A947-70E740481C1C}">
                <a14:useLocalDpi xmlns:a14="http://schemas.microsoft.com/office/drawing/2010/main"/>
              </a:ext>
            </a:extLst>
          </a:blip>
          <a:stretch>
            <a:fillRect/>
          </a:stretch>
        </p:blipFill>
        <p:spPr>
          <a:xfrm>
            <a:off x="7770866" y="-304800"/>
            <a:ext cx="7687352" cy="7645400"/>
          </a:xfrm>
          <a:prstGeom prst="rect">
            <a:avLst/>
          </a:prstGeom>
        </p:spPr>
      </p:pic>
    </p:spTree>
    <p:extLst>
      <p:ext uri="{BB962C8B-B14F-4D97-AF65-F5344CB8AC3E}">
        <p14:creationId xmlns:p14="http://schemas.microsoft.com/office/powerpoint/2010/main" val="2482995353"/>
      </p:ext>
    </p:extLst>
  </p:cSld>
  <p:clrMap bg1="lt1" tx1="dk1" bg2="lt2" tx2="dk2" accent1="accent1" accent2="accent2" accent3="accent3" accent4="accent4" accent5="accent5" accent6="accent6" hlink="hlink" folHlink="folHlink"/>
  <p:sldLayoutIdLst>
    <p:sldLayoutId id="2147483740" r:id="rId1"/>
  </p:sldLayoutIdLst>
  <p:transition spd="slow">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darthworkgroup.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3947" y="2058084"/>
            <a:ext cx="6878053" cy="1162885"/>
          </a:xfrm>
        </p:spPr>
        <p:txBody>
          <a:bodyPr/>
          <a:lstStyle/>
          <a:p>
            <a:r>
              <a:rPr lang="en-US" dirty="0"/>
              <a:t>Model Calibration in R</a:t>
            </a:r>
            <a:endParaRPr lang="en-US" baseline="24000" dirty="0"/>
          </a:p>
        </p:txBody>
      </p:sp>
      <p:sp>
        <p:nvSpPr>
          <p:cNvPr id="3" name="Text Placeholder 2"/>
          <p:cNvSpPr>
            <a:spLocks noGrp="1"/>
          </p:cNvSpPr>
          <p:nvPr>
            <p:ph type="body" sz="quarter" idx="10"/>
          </p:nvPr>
        </p:nvSpPr>
        <p:spPr>
          <a:xfrm>
            <a:off x="5313947" y="3704318"/>
            <a:ext cx="6610350" cy="1022266"/>
          </a:xfrm>
        </p:spPr>
        <p:txBody>
          <a:bodyPr/>
          <a:lstStyle/>
          <a:p>
            <a:pPr>
              <a:lnSpc>
                <a:spcPct val="100000"/>
              </a:lnSpc>
              <a:spcBef>
                <a:spcPts val="0"/>
              </a:spcBef>
            </a:pPr>
            <a:r>
              <a:rPr lang="en-US" sz="1400" dirty="0"/>
              <a:t>Presented by:</a:t>
            </a:r>
          </a:p>
          <a:p>
            <a:pPr>
              <a:lnSpc>
                <a:spcPct val="100000"/>
              </a:lnSpc>
              <a:spcBef>
                <a:spcPts val="0"/>
              </a:spcBef>
            </a:pPr>
            <a:endParaRPr lang="en-US" sz="1400" dirty="0"/>
          </a:p>
          <a:p>
            <a:pPr>
              <a:lnSpc>
                <a:spcPct val="100000"/>
              </a:lnSpc>
              <a:spcBef>
                <a:spcPts val="0"/>
              </a:spcBef>
            </a:pPr>
            <a:r>
              <a:rPr lang="nn-NO" sz="1600" b="1" dirty="0"/>
              <a:t>Eva A. Enns, PhD, MS</a:t>
            </a:r>
          </a:p>
          <a:p>
            <a:pPr>
              <a:lnSpc>
                <a:spcPct val="100000"/>
              </a:lnSpc>
              <a:spcBef>
                <a:spcPts val="0"/>
              </a:spcBef>
            </a:pPr>
            <a:r>
              <a:rPr lang="nn-NO" sz="1600" b="1" dirty="0"/>
              <a:t>Fernando Alarid-Escudero, PhD</a:t>
            </a:r>
          </a:p>
        </p:txBody>
      </p:sp>
      <p:sp>
        <p:nvSpPr>
          <p:cNvPr id="4" name="Text Placeholder 3"/>
          <p:cNvSpPr>
            <a:spLocks noGrp="1"/>
          </p:cNvSpPr>
          <p:nvPr>
            <p:ph type="body" sz="quarter" idx="11"/>
          </p:nvPr>
        </p:nvSpPr>
        <p:spPr>
          <a:xfrm>
            <a:off x="5313363" y="5481012"/>
            <a:ext cx="6610350" cy="372560"/>
          </a:xfrm>
        </p:spPr>
        <p:txBody>
          <a:bodyPr/>
          <a:lstStyle/>
          <a:p>
            <a:r>
              <a:rPr lang="en-US" sz="1800" dirty="0">
                <a:effectLst/>
                <a:latin typeface="Open Sans Semibold" panose="020B0706030804020204" pitchFamily="34" charset="0"/>
                <a:ea typeface="Open Sans Semibold" panose="020B0706030804020204" pitchFamily="34" charset="0"/>
                <a:cs typeface="Open Sans Semibold" panose="020B0706030804020204" pitchFamily="34" charset="0"/>
              </a:rPr>
              <a:t>ISPOR Short Course Program 2023 (Virtual)</a:t>
            </a:r>
          </a:p>
          <a:p>
            <a:r>
              <a:rPr lang="en-US" dirty="0"/>
              <a:t>Tuesday and Wednesday, 25-26 July 2023</a:t>
            </a:r>
          </a:p>
        </p:txBody>
      </p:sp>
    </p:spTree>
    <p:extLst>
      <p:ext uri="{BB962C8B-B14F-4D97-AF65-F5344CB8AC3E}">
        <p14:creationId xmlns:p14="http://schemas.microsoft.com/office/powerpoint/2010/main" val="252039827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8828" y="1871137"/>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828" y="1871137"/>
                <a:ext cx="3464025"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8827" y="4590881"/>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i="1">
                          <a:latin typeface="Cambria Math" panose="02040503050406030204" pitchFamily="18" charset="0"/>
                        </a:rPr>
                        <m:t>𝑊</m:t>
                      </m:r>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𝑤</m:t>
                                  </m:r>
                                </m:e>
                                <m:sub>
                                  <m:r>
                                    <a:rPr lang="en-US" sz="2200" i="1">
                                      <a:latin typeface="Cambria Math" charset="0"/>
                                    </a:rPr>
                                    <m:t>𝑖</m:t>
                                  </m:r>
                                </m:sub>
                              </m:sSub>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248827" y="4590881"/>
                <a:ext cx="4068678"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a:t>
                </a:r>
                <a:r>
                  <a:rPr lang="en-US"/>
                  <a:t>, we work </a:t>
                </a:r>
                <a:r>
                  <a:rPr lang="en-US" dirty="0"/>
                  <a:t>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61570" y="3135710"/>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𝐿</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𝑦</m:t>
                          </m:r>
                        </m:e>
                        <m:e>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e>
                      </m:d>
                      <m:r>
                        <a:rPr lang="en-US" sz="2200" i="1">
                          <a:latin typeface="Cambria Math" charset="0"/>
                          <a:ea typeface="Cambria Math" charset="0"/>
                          <a:cs typeface="Cambria Math" charset="0"/>
                        </a:rPr>
                        <m:t>= </m:t>
                      </m:r>
                      <m:nary>
                        <m:naryPr>
                          <m:chr m:val="∏"/>
                          <m:ctrlPr>
                            <a:rPr lang="en-US" sz="2200" i="1">
                              <a:latin typeface="Cambria Math" panose="02040503050406030204" pitchFamily="18" charset="0"/>
                              <a:ea typeface="Cambria Math" charset="0"/>
                              <a:cs typeface="Cambria Math" charset="0"/>
                            </a:rPr>
                          </m:ctrlPr>
                        </m:naryPr>
                        <m:sub>
                          <m:r>
                            <a:rPr lang="en-US" sz="2200" i="1">
                              <a:latin typeface="Cambria Math" charset="0"/>
                              <a:ea typeface="Cambria Math" charset="0"/>
                              <a:cs typeface="Cambria Math" charset="0"/>
                            </a:rPr>
                            <m:t>𝑖</m:t>
                          </m:r>
                          <m:r>
                            <a:rPr lang="en-US" sz="2200" i="1">
                              <a:latin typeface="Cambria Math" charset="0"/>
                              <a:ea typeface="Cambria Math" charset="0"/>
                              <a:cs typeface="Cambria Math" charset="0"/>
                            </a:rPr>
                            <m:t>=1</m:t>
                          </m:r>
                        </m:sub>
                        <m:sup>
                          <m:r>
                            <a:rPr lang="en-US" sz="2200" i="1">
                              <a:latin typeface="Cambria Math" charset="0"/>
                              <a:ea typeface="Cambria Math" charset="0"/>
                              <a:cs typeface="Cambria Math" charset="0"/>
                            </a:rPr>
                            <m:t>𝑇</m:t>
                          </m:r>
                        </m:sup>
                        <m:e>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𝐿</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𝑦</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r>
                            <a:rPr lang="en-US" sz="2200" i="1">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1570" y="3135710"/>
                <a:ext cx="3888689"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61569" y="4857464"/>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ℒ</m:t>
                      </m:r>
                      <m:d>
                        <m:dPr>
                          <m:ctrlPr>
                            <a:rPr lang="en-US" sz="2200" i="1">
                              <a:latin typeface="Cambria Math" panose="02040503050406030204" pitchFamily="18" charset="0"/>
                            </a:rPr>
                          </m:ctrlPr>
                        </m:dPr>
                        <m:e>
                          <m:r>
                            <a:rPr lang="en-US" sz="2200" i="1">
                              <a:latin typeface="Cambria Math" charset="0"/>
                            </a:rPr>
                            <m:t>𝑦</m:t>
                          </m:r>
                          <m:r>
                            <a:rPr lang="en-US" sz="2200" i="1">
                              <a:latin typeface="Cambria Math" charset="0"/>
                            </a:rPr>
                            <m:t>|</m:t>
                          </m:r>
                          <m:r>
                            <a:rPr lang="en-US" sz="2200" i="1">
                              <a:latin typeface="Cambria Math" charset="0"/>
                            </a:rPr>
                            <m:t>𝑀</m:t>
                          </m:r>
                          <m:r>
                            <a:rPr lang="en-US" sz="2200" i="1">
                              <a:latin typeface="Cambria Math" charset="0"/>
                            </a:rPr>
                            <m:t>(</m:t>
                          </m:r>
                          <m:r>
                            <a:rPr lang="en-US" sz="2200" i="1">
                              <a:latin typeface="Cambria Math" charset="0"/>
                            </a:rPr>
                            <m:t>𝜃</m:t>
                          </m:r>
                        </m:e>
                      </m:d>
                      <m:r>
                        <a:rPr lang="en-US" sz="2200" i="1">
                          <a:latin typeface="Cambria Math" charset="0"/>
                        </a:rPr>
                        <m:t>) =</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r>
                            <m:rPr>
                              <m:nor/>
                            </m:rPr>
                            <a:rPr lang="en-US" sz="2200">
                              <a:latin typeface="Cambria Math" charset="0"/>
                            </a:rPr>
                            <m:t>log</m:t>
                          </m:r>
                          <m:sSub>
                            <m:sSubPr>
                              <m:ctrlPr>
                                <a:rPr lang="en-US" sz="2200" i="1">
                                  <a:latin typeface="Cambria Math" panose="02040503050406030204" pitchFamily="18" charset="0"/>
                                </a:rPr>
                              </m:ctrlPr>
                            </m:sSubPr>
                            <m:e>
                              <m:r>
                                <a:rPr lang="en-US" sz="2200" i="1">
                                  <a:latin typeface="Cambria Math" charset="0"/>
                                </a:rPr>
                                <m:t>𝐿</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461569" y="4857464"/>
                <a:ext cx="4248406"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7620000" cy="5110484"/>
              </a:xfrm>
              <a:blipFill>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94765" y="1924634"/>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r>
                            <m:rPr>
                              <m:sty m:val="p"/>
                            </m:rPr>
                            <a:rPr lang="en-US" sz="2200">
                              <a:latin typeface="Cambria Math" charset="0"/>
                            </a:rPr>
                            <m:t>log</m:t>
                          </m:r>
                        </m:fName>
                        <m:e>
                          <m:r>
                            <a:rPr lang="en-US" sz="2200" i="1">
                              <a:latin typeface="Cambria Math" charset="0"/>
                            </a:rPr>
                            <m:t>𝐿</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𝜎</m:t>
                                  </m:r>
                                </m:e>
                                <m:sub>
                                  <m:r>
                                    <a:rPr lang="en-US" sz="2200" i="1">
                                      <a:latin typeface="Cambria Math" charset="0"/>
                                    </a:rPr>
                                    <m:t>𝑖</m:t>
                                  </m:r>
                                </m:sub>
                              </m:sSub>
                            </m:e>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func>
                      <m:r>
                        <a:rPr lang="es-ES" sz="2200" i="1">
                          <a:latin typeface="Cambria Math" panose="02040503050406030204" pitchFamily="18" charset="0"/>
                        </a:rPr>
                        <m:t>=</m:t>
                      </m:r>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r>
                            <a:rPr lang="en-US" sz="2200" i="1">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sSubSup>
                                <m:sSubSupPr>
                                  <m:ctrlPr>
                                    <a:rPr lang="en-US" sz="2200" i="1">
                                      <a:latin typeface="Cambria Math" panose="02040503050406030204" pitchFamily="18" charset="0"/>
                                    </a:rPr>
                                  </m:ctrlPr>
                                </m:sSubSupPr>
                                <m:e>
                                  <m:r>
                                    <a:rPr lang="en-US" sz="2200" i="1">
                                      <a:latin typeface="Cambria Math" charset="0"/>
                                    </a:rPr>
                                    <m:t>𝜎</m:t>
                                  </m:r>
                                </m:e>
                                <m:sub>
                                  <m:r>
                                    <a:rPr lang="en-US" sz="2200" i="1">
                                      <a:latin typeface="Cambria Math" charset="0"/>
                                    </a:rPr>
                                    <m:t>𝑖</m:t>
                                  </m:r>
                                </m:sub>
                                <m:sup>
                                  <m:r>
                                    <a:rPr lang="en-US" sz="2200" i="1">
                                      <a:latin typeface="Cambria Math" charset="0"/>
                                    </a:rPr>
                                    <m:t>2</m:t>
                                  </m:r>
                                </m:sup>
                              </m:sSubSup>
                            </m:den>
                          </m:f>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4765" y="1924634"/>
                <a:ext cx="7002470" cy="7251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3458"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charset="0"/>
                                    </a:rPr>
                                    <m:t>𝑖</m:t>
                                  </m:r>
                                </m:sub>
                              </m:sSub>
                            </m:e>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s-ES" sz="2000" i="1">
                          <a:latin typeface="Cambria Math" panose="02040503050406030204" pitchFamily="18" charset="0"/>
                        </a:rPr>
                        <m:t>=</m:t>
                      </m:r>
                      <m:r>
                        <m:rPr>
                          <m:sty m:val="p"/>
                        </m:rPr>
                        <a:rPr lang="en-US" sz="2000">
                          <a:latin typeface="Cambria Math" charset="0"/>
                        </a:rPr>
                        <m:t>log</m:t>
                      </m:r>
                      <m:func>
                        <m:funcPr>
                          <m:ctrlPr>
                            <a:rPr lang="en-US" sz="2000" i="1">
                              <a:latin typeface="Cambria Math" panose="02040503050406030204" pitchFamily="18" charset="0"/>
                            </a:rPr>
                          </m:ctrlPr>
                        </m:funcPr>
                        <m:fName>
                          <m:d>
                            <m:dPr>
                              <m:ctrlPr>
                                <a:rPr lang="en-US" sz="2000" i="1">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523458" y="3885685"/>
                <a:ext cx="8080745" cy="691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3763072" y="3732757"/>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3274556" y="3200400"/>
            <a:ext cx="5324126" cy="3566160"/>
          </a:xfrm>
          <a:prstGeom prst="rect">
            <a:avLst/>
          </a:prstGeom>
        </p:spPr>
      </p:pic>
      <p:pic>
        <p:nvPicPr>
          <p:cNvPr id="6" name="Picture 5"/>
          <p:cNvPicPr>
            <a:picLocks noChangeAspect="1"/>
          </p:cNvPicPr>
          <p:nvPr/>
        </p:nvPicPr>
        <p:blipFill>
          <a:blip r:embed="rId3"/>
          <a:stretch>
            <a:fillRect/>
          </a:stretch>
        </p:blipFill>
        <p:spPr>
          <a:xfrm>
            <a:off x="3900205" y="3408906"/>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6" name="TextBox 5"/>
          <p:cNvSpPr txBox="1"/>
          <p:nvPr/>
        </p:nvSpPr>
        <p:spPr>
          <a:xfrm>
            <a:off x="8487309"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3869643" y="3378022"/>
            <a:ext cx="4543672" cy="2785019"/>
          </a:xfrm>
          <a:prstGeom prst="rect">
            <a:avLst/>
          </a:prstGeom>
        </p:spPr>
      </p:pic>
      <p:sp>
        <p:nvSpPr>
          <p:cNvPr id="6" name="TextBox 5"/>
          <p:cNvSpPr txBox="1"/>
          <p:nvPr/>
        </p:nvSpPr>
        <p:spPr>
          <a:xfrm>
            <a:off x="8725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5" name="Rectangle 4"/>
          <p:cNvSpPr/>
          <p:nvPr/>
        </p:nvSpPr>
        <p:spPr>
          <a:xfrm>
            <a:off x="4008955"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6521885" y="4171168"/>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565630"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4621060"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6430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29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993954"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4065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65DC-8055-3BE4-5067-8B12D7C134C4}"/>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5611F850-3597-5738-AB53-218CB86EC9F1}"/>
              </a:ext>
            </a:extLst>
          </p:cNvPr>
          <p:cNvSpPr>
            <a:spLocks noGrp="1"/>
          </p:cNvSpPr>
          <p:nvPr>
            <p:ph idx="1"/>
          </p:nvPr>
        </p:nvSpPr>
        <p:spPr>
          <a:xfrm>
            <a:off x="1120576" y="1417638"/>
            <a:ext cx="10160000" cy="4983162"/>
          </a:xfrm>
        </p:spPr>
        <p:txBody>
          <a:bodyPr>
            <a:normAutofit/>
          </a:bodyPr>
          <a:lstStyle/>
          <a:p>
            <a:pPr marL="114300" indent="0">
              <a:spcAft>
                <a:spcPts val="1200"/>
              </a:spcAft>
              <a:buNone/>
            </a:pPr>
            <a:r>
              <a:rPr lang="en-US" dirty="0"/>
              <a:t>At the end of this workshop, participants will gain an understanding of the following:</a:t>
            </a:r>
          </a:p>
          <a:p>
            <a:pPr>
              <a:spcAft>
                <a:spcPts val="1200"/>
              </a:spcAft>
            </a:pPr>
            <a:r>
              <a:rPr lang="en-US" dirty="0"/>
              <a:t>Concept of model calibration and when it is needed</a:t>
            </a:r>
          </a:p>
          <a:p>
            <a:pPr>
              <a:spcAft>
                <a:spcPts val="1200"/>
              </a:spcAft>
            </a:pPr>
            <a:r>
              <a:rPr lang="en-US" dirty="0"/>
              <a:t>Steps and decisions involved in setting up a model calibration</a:t>
            </a:r>
          </a:p>
          <a:p>
            <a:pPr>
              <a:spcAft>
                <a:spcPts val="1200"/>
              </a:spcAft>
            </a:pPr>
            <a:r>
              <a:rPr lang="en-US" dirty="0"/>
              <a:t>Different model calibration algorithms and their strengths and weaknesses</a:t>
            </a:r>
          </a:p>
          <a:p>
            <a:pPr>
              <a:spcAft>
                <a:spcPts val="1200"/>
              </a:spcAft>
            </a:pPr>
            <a:r>
              <a:rPr lang="en-US" dirty="0"/>
              <a:t>Bayesian model calibration (day 2)</a:t>
            </a:r>
          </a:p>
          <a:p>
            <a:r>
              <a:rPr lang="en-US" dirty="0"/>
              <a:t>Implementation of a model calibration in R</a:t>
            </a:r>
          </a:p>
          <a:p>
            <a:pPr lvl="1"/>
            <a:r>
              <a:rPr lang="en-US" dirty="0"/>
              <a:t>Can be adapted to calibrate your own models (if using R)</a:t>
            </a:r>
          </a:p>
          <a:p>
            <a:pPr lvl="1">
              <a:spcAft>
                <a:spcPts val="1200"/>
              </a:spcAft>
            </a:pPr>
            <a:r>
              <a:rPr lang="en-US" dirty="0"/>
              <a:t>Can use as a template for any programming language</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49375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2319646"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1120575" y="1417638"/>
            <a:ext cx="10734351" cy="4983162"/>
          </a:xfrm>
        </p:spPr>
        <p:txBody>
          <a:bodyPr/>
          <a:lstStyle/>
          <a:p>
            <a:pPr>
              <a:spcAft>
                <a:spcPts val="600"/>
              </a:spcAft>
            </a:pPr>
            <a:r>
              <a:rPr lang="en-US" dirty="0"/>
              <a:t>Two unknown transition probabilities</a:t>
            </a:r>
          </a:p>
          <a:p>
            <a:pPr lvl="1">
              <a:spcAft>
                <a:spcPts val="600"/>
              </a:spcAft>
            </a:pPr>
            <a:r>
              <a:rPr lang="en-US" dirty="0" err="1"/>
              <a:t>p.Mets</a:t>
            </a:r>
            <a:r>
              <a:rPr lang="en-US" dirty="0"/>
              <a:t>: Monthly risk of developing distant recurrence, range =  [0.04, 0.16]</a:t>
            </a:r>
          </a:p>
          <a:p>
            <a:pPr lvl="1">
              <a:spcAft>
                <a:spcPts val="600"/>
              </a:spcAft>
            </a:pPr>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2917801" y="3234270"/>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Relative survival</a:t>
            </a:r>
          </a:p>
        </p:txBody>
      </p:sp>
      <p:sp>
        <p:nvSpPr>
          <p:cNvPr id="6" name="Content Placeholder 5"/>
          <p:cNvSpPr>
            <a:spLocks noGrp="1"/>
          </p:cNvSpPr>
          <p:nvPr>
            <p:ph idx="1"/>
          </p:nvPr>
        </p:nvSpPr>
        <p:spPr/>
        <p:txBody>
          <a:bodyPr/>
          <a:lstStyle/>
          <a:p>
            <a:pPr>
              <a:lnSpc>
                <a:spcPct val="114000"/>
              </a:lnSpc>
            </a:pPr>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22</a:t>
            </a:fld>
            <a:endParaRPr lang="en-US"/>
          </a:p>
        </p:txBody>
      </p:sp>
      <p:pic>
        <p:nvPicPr>
          <p:cNvPr id="5" name="Picture 4"/>
          <p:cNvPicPr>
            <a:picLocks noChangeAspect="1"/>
          </p:cNvPicPr>
          <p:nvPr/>
        </p:nvPicPr>
        <p:blipFill>
          <a:blip r:embed="rId2"/>
          <a:stretch>
            <a:fillRect/>
          </a:stretch>
        </p:blipFill>
        <p:spPr>
          <a:xfrm>
            <a:off x="2680645" y="2264107"/>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24</a:t>
            </a:fld>
            <a:endParaRPr/>
          </a:p>
        </p:txBody>
      </p:sp>
    </p:spTree>
    <p:extLst>
      <p:ext uri="{BB962C8B-B14F-4D97-AF65-F5344CB8AC3E}">
        <p14:creationId xmlns:p14="http://schemas.microsoft.com/office/powerpoint/2010/main" val="77428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25</a:t>
            </a:fld>
            <a:endParaRPr/>
          </a:p>
        </p:txBody>
      </p:sp>
    </p:spTree>
    <p:extLst>
      <p:ext uri="{BB962C8B-B14F-4D97-AF65-F5344CB8AC3E}">
        <p14:creationId xmlns:p14="http://schemas.microsoft.com/office/powerpoint/2010/main" val="100580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8105861" cy="5440363"/>
              </a:xfrm>
            </p:spPr>
            <p:txBody>
              <a:bodyPr>
                <a:normAutofit/>
              </a:bodyPr>
              <a:lstStyle/>
              <a:p>
                <a:pPr>
                  <a:spcAft>
                    <a:spcPts val="600"/>
                  </a:spcAft>
                </a:pPr>
                <a:r>
                  <a:rPr lang="en-US" sz="2000" dirty="0"/>
                  <a:t>Instead of a single best-fitting value, we would like an estimate of uncertainty in model parameters,</a:t>
                </a:r>
                <a:r>
                  <a:rPr lang="es-ES" sz="2000" dirty="0"/>
                  <a:t> </a:t>
                </a:r>
                <a14:m>
                  <m:oMath xmlns:m="http://schemas.openxmlformats.org/officeDocument/2006/math">
                    <m:r>
                      <a:rPr lang="en-US" sz="2000" i="1">
                        <a:latin typeface="Cambria Math" panose="02040503050406030204" pitchFamily="18" charset="0"/>
                      </a:rPr>
                      <m:t>𝜃</m:t>
                    </m:r>
                  </m:oMath>
                </a14:m>
                <a:r>
                  <a:rPr lang="en-US" sz="2000" dirty="0"/>
                  <a:t>, given our observed targets, </a:t>
                </a:r>
                <a14:m>
                  <m:oMath xmlns:m="http://schemas.openxmlformats.org/officeDocument/2006/math">
                    <m:r>
                      <a:rPr lang="en-US" sz="2000" i="1" dirty="0">
                        <a:latin typeface="Cambria Math" panose="02040503050406030204" pitchFamily="18" charset="0"/>
                      </a:rPr>
                      <m:t>𝑦</m:t>
                    </m:r>
                  </m:oMath>
                </a14:m>
                <a:endParaRPr lang="en-US" sz="2000" dirty="0"/>
              </a:p>
              <a:p>
                <a:pPr lvl="1">
                  <a:spcAft>
                    <a:spcPts val="1800"/>
                  </a:spcAft>
                </a:pPr>
                <a:r>
                  <a:rPr lang="en-US" sz="1800" dirty="0"/>
                  <a:t>E.g. a posterior distribution</a:t>
                </a:r>
                <a:r>
                  <a:rPr lang="es-ES" sz="1800" dirty="0"/>
                  <a:t> </a:t>
                </a: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r>
                          <a:rPr lang="es-ES" sz="1800" i="1">
                            <a:latin typeface="Cambria Math" panose="02040503050406030204" pitchFamily="18" charset="0"/>
                          </a:rPr>
                          <m:t>|</m:t>
                        </m:r>
                        <m:r>
                          <a:rPr lang="es-ES" sz="1800" i="1">
                            <a:latin typeface="Cambria Math" panose="02040503050406030204" pitchFamily="18" charset="0"/>
                          </a:rPr>
                          <m:t>𝑦</m:t>
                        </m:r>
                      </m:e>
                    </m:d>
                  </m:oMath>
                </a14:m>
                <a:endParaRPr lang="en-US" sz="1800" dirty="0"/>
              </a:p>
              <a:p>
                <a:pPr>
                  <a:spcAft>
                    <a:spcPts val="600"/>
                  </a:spcAft>
                </a:pPr>
                <a:r>
                  <a:rPr lang="en-US" sz="20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r>
                        <a:rPr lang="es-ES" sz="2000" i="1">
                          <a:latin typeface="Cambria Math" panose="02040503050406030204" pitchFamily="18" charset="0"/>
                        </a:rPr>
                        <m:t>=</m:t>
                      </m:r>
                      <m:f>
                        <m:fPr>
                          <m:ctrlPr>
                            <a:rPr lang="es-ES" sz="2000" i="1">
                              <a:latin typeface="Cambria Math" panose="02040503050406030204" pitchFamily="18" charset="0"/>
                            </a:rPr>
                          </m:ctrlPr>
                        </m:fPr>
                        <m:num>
                          <m:r>
                            <a:rPr lang="en-U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num>
                        <m:den>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e>
                          </m:d>
                        </m:den>
                      </m:f>
                    </m:oMath>
                  </m:oMathPara>
                </a14:m>
                <a:endParaRPr lang="es-ES" sz="2000" dirty="0"/>
              </a:p>
              <a:p>
                <a:pPr lvl="1">
                  <a:spcAft>
                    <a:spcPts val="600"/>
                  </a:spcAft>
                </a:pP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oMath>
                </a14:m>
                <a:r>
                  <a:rPr lang="en-US" sz="1800" dirty="0"/>
                  <a:t> is the prior distribution</a:t>
                </a:r>
              </a:p>
              <a:p>
                <a:pPr lvl="1">
                  <a:spcAft>
                    <a:spcPts val="600"/>
                  </a:spcAft>
                </a:pP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has a “related” likelihood function </a:t>
                </a:r>
                <a14:m>
                  <m:oMath xmlns:m="http://schemas.openxmlformats.org/officeDocument/2006/math">
                    <m:r>
                      <a:rPr lang="es-ES" sz="1800" i="1">
                        <a:latin typeface="Cambria Math" panose="02040503050406030204" pitchFamily="18" charset="0"/>
                      </a:rPr>
                      <m:t>𝐿</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14:m>
                  <m:oMath xmlns:m="http://schemas.openxmlformats.org/officeDocument/2006/math">
                    <m:r>
                      <a:rPr lang="es-ES" sz="1800" i="1">
                        <a:latin typeface="Cambria Math" panose="02040503050406030204" pitchFamily="18" charset="0"/>
                      </a:rPr>
                      <m:t>∝</m:t>
                    </m:r>
                  </m:oMath>
                </a14:m>
                <a:r>
                  <a:rPr lang="en-US" sz="1800" dirty="0"/>
                  <a:t> </a:t>
                </a: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p>
              <a:p>
                <a:pPr lvl="1">
                  <a:spcAft>
                    <a:spcPts val="1800"/>
                  </a:spcAft>
                </a:pP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𝑦</m:t>
                        </m:r>
                      </m:e>
                    </m:d>
                    <m:r>
                      <a:rPr lang="en-US"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e>
                    </m:nary>
                    <m:r>
                      <a:rPr lang="en-US" sz="1800" i="1">
                        <a:latin typeface="Cambria Math" panose="02040503050406030204" pitchFamily="18" charset="0"/>
                      </a:rPr>
                      <m:t>𝑑</m:t>
                    </m:r>
                    <m:r>
                      <a:rPr lang="en-US" sz="1800" i="1">
                        <a:latin typeface="Cambria Math" panose="02040503050406030204" pitchFamily="18" charset="0"/>
                      </a:rPr>
                      <m:t>𝜃</m:t>
                    </m:r>
                  </m:oMath>
                </a14:m>
                <a:r>
                  <a:rPr lang="en-US" sz="1800" dirty="0"/>
                  <a:t> is not a function of </a:t>
                </a:r>
                <a14:m>
                  <m:oMath xmlns:m="http://schemas.openxmlformats.org/officeDocument/2006/math">
                    <m:r>
                      <a:rPr lang="en-US" sz="1800" i="1">
                        <a:latin typeface="Cambria Math" panose="02040503050406030204" pitchFamily="18" charset="0"/>
                      </a:rPr>
                      <m:t>𝜃</m:t>
                    </m:r>
                  </m:oMath>
                </a14:m>
                <a:r>
                  <a:rPr lang="en-US" sz="1800" dirty="0"/>
                  <a:t> and often difficult to calculate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8105861" cy="5440363"/>
              </a:xfrm>
              <a:blipFill>
                <a:blip r:embed="rId2"/>
                <a:stretch>
                  <a:fillRect t="-673" r="-75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94502" cy="4983162"/>
              </a:xfrm>
            </p:spPr>
            <p:txBody>
              <a:bodyPr>
                <a:normAutofit/>
              </a:bodyPr>
              <a:lstStyle/>
              <a:p>
                <a:pPr>
                  <a:spcBef>
                    <a:spcPts val="576"/>
                  </a:spcBef>
                  <a:spcAft>
                    <a:spcPts val="600"/>
                  </a:spcAft>
                </a:pPr>
                <a:r>
                  <a:rPr lang="en-US"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dirty="0"/>
                  <a:t>Using this fact, we can sample the posterior distribution using the likelihood function, prior distribution, and some clever algorithms</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594502" cy="4983162"/>
              </a:xfrm>
              <a:blipFill>
                <a:blip r:embed="rId2"/>
                <a:stretch>
                  <a:fillRect t="-761"/>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8012830"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8230922"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6541383" y="2333298"/>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0576" y="274638"/>
                <a:ext cx="9950848" cy="1143000"/>
              </a:xfrm>
            </p:spPr>
            <p:txBody>
              <a:bodyPr/>
              <a:lstStyle/>
              <a:p>
                <a:r>
                  <a:rPr lang="en-US" dirty="0"/>
                  <a:t>Commonly used prior distributions for sampling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0576" y="274638"/>
                <a:ext cx="9950848" cy="1143000"/>
              </a:xfrm>
              <a:blipFill>
                <a:blip r:embed="rId2"/>
                <a:stretch>
                  <a:fillRect l="-2168" t="-16484"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759528"/>
                <a:ext cx="10217984" cy="4768594"/>
              </a:xfrm>
            </p:spPr>
            <p:txBody>
              <a:bodyPr>
                <a:normAutofit/>
              </a:bodyPr>
              <a:lstStyle/>
              <a:p>
                <a:pPr>
                  <a:spcAft>
                    <a:spcPts val="600"/>
                  </a:spcAft>
                </a:pPr>
                <a:r>
                  <a:rPr lang="en-US" b="1" dirty="0"/>
                  <a:t>Normal distribution</a:t>
                </a:r>
                <a:endParaRPr lang="en-US"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b="0" i="1" smtClean="0">
                            <a:latin typeface="Cambria Math" panose="02040503050406030204" pitchFamily="18" charset="0"/>
                            <a:ea typeface="Courier New" charset="0"/>
                            <a:cs typeface="Courier New" charset="0"/>
                          </a:rPr>
                          <m:t>𝑛</m:t>
                        </m:r>
                      </m:e>
                      <m:sub>
                        <m:r>
                          <a:rPr lang="es-ES" b="0" i="1" smtClean="0">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mean=</a:t>
                </a:r>
                <a14:m>
                  <m:oMath xmlns:m="http://schemas.openxmlformats.org/officeDocument/2006/math">
                    <m:acc>
                      <m:accPr>
                        <m:chr m:val="̅"/>
                        <m:ctrlPr>
                          <a:rPr lang="es-ES" b="0" i="1" smtClean="0">
                            <a:latin typeface="Cambria Math" panose="02040503050406030204" pitchFamily="18" charset="0"/>
                            <a:ea typeface="Courier New" charset="0"/>
                            <a:cs typeface="Courier New" charset="0"/>
                          </a:rPr>
                        </m:ctrlPr>
                      </m:accPr>
                      <m:e>
                        <m:r>
                          <a:rPr lang="es-ES" b="0" i="1" smtClean="0">
                            <a:latin typeface="Cambria Math" panose="02040503050406030204" pitchFamily="18" charset="0"/>
                            <a:ea typeface="Courier New" charset="0"/>
                            <a:cs typeface="Courier New" charset="0"/>
                          </a:rPr>
                          <m:t>𝜃</m:t>
                        </m:r>
                      </m:e>
                    </m:acc>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a:t>
                </a:r>
              </a:p>
              <a:p>
                <a:pPr>
                  <a:spcAft>
                    <a:spcPts val="600"/>
                  </a:spcAft>
                </a:pPr>
                <a:r>
                  <a:rPr lang="en-US" b="1" dirty="0"/>
                  <a:t>Uniform distribution</a:t>
                </a:r>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unif</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min=</a:t>
                </a:r>
                <a:r>
                  <a:rPr lang="en-US" dirty="0"/>
                  <a:t> </a:t>
                </a:r>
                <a14:m>
                  <m:oMath xmlns:m="http://schemas.openxmlformats.org/officeDocument/2006/math">
                    <m:r>
                      <a:rPr lang="es-ES" b="0" i="1" smtClean="0">
                        <a:latin typeface="Cambria Math" panose="02040503050406030204" pitchFamily="18" charset="0"/>
                      </a:rPr>
                      <m:t>𝑙𝑏</m:t>
                    </m:r>
                  </m:oMath>
                </a14:m>
                <a:r>
                  <a:rPr lang="en-US" dirty="0">
                    <a:latin typeface="Courier New" charset="0"/>
                    <a:ea typeface="Courier New" charset="0"/>
                    <a:cs typeface="Courier New" charset="0"/>
                  </a:rPr>
                  <a:t>, max=</a:t>
                </a:r>
                <a14:m>
                  <m:oMath xmlns:m="http://schemas.openxmlformats.org/officeDocument/2006/math">
                    <m:r>
                      <a:rPr lang="es-ES" b="0" i="1" smtClean="0">
                        <a:latin typeface="Cambria Math" panose="02040503050406030204" pitchFamily="18" charset="0"/>
                        <a:ea typeface="Courier New" charset="0"/>
                        <a:cs typeface="Courier New" charset="0"/>
                      </a:rPr>
                      <m:t>𝑢𝑏</m:t>
                    </m:r>
                  </m:oMath>
                </a14:m>
                <a:r>
                  <a:rPr lang="en-US" dirty="0">
                    <a:latin typeface="Courier New" charset="0"/>
                    <a:ea typeface="Courier New" charset="0"/>
                    <a:cs typeface="Courier New" charset="0"/>
                  </a:rPr>
                  <a:t>)</a:t>
                </a:r>
              </a:p>
              <a:p>
                <a:pPr>
                  <a:spcAft>
                    <a:spcPts val="600"/>
                  </a:spcAft>
                </a:pPr>
                <a:r>
                  <a:rPr lang="en-US" b="1" dirty="0"/>
                  <a:t>Beta distribution</a:t>
                </a:r>
              </a:p>
              <a:p>
                <a:pPr marL="114300" indent="0">
                  <a:spcAft>
                    <a:spcPts val="1200"/>
                  </a:spcAft>
                  <a:buNone/>
                </a:pPr>
                <a:r>
                  <a:rPr lang="en-US" dirty="0"/>
                  <a:t>	In R: </a:t>
                </a:r>
                <a:r>
                  <a:rPr lang="en-US" dirty="0" err="1">
                    <a:latin typeface="Courier New" charset="0"/>
                    <a:ea typeface="Courier New" charset="0"/>
                    <a:cs typeface="Courier New" charset="0"/>
                  </a:rPr>
                  <a:t>rbeta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shape1=</a:t>
                </a:r>
                <a14:m>
                  <m:oMath xmlns:m="http://schemas.openxmlformats.org/officeDocument/2006/math">
                    <m:r>
                      <a:rPr lang="es-ES" b="0" i="1" smtClean="0">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shape2=</a:t>
                </a:r>
                <a14:m>
                  <m:oMath xmlns:m="http://schemas.openxmlformats.org/officeDocument/2006/math">
                    <m:r>
                      <a:rPr lang="es-ES" b="0" i="1" smtClean="0">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a:p>
                <a:pPr>
                  <a:spcAft>
                    <a:spcPts val="1200"/>
                  </a:spcAft>
                </a:pPr>
                <a:r>
                  <a:rPr lang="en-US" b="1" dirty="0"/>
                  <a:t>Gamma distribution</a:t>
                </a:r>
              </a:p>
              <a:p>
                <a:pPr marL="114300" indent="0">
                  <a:spcAft>
                    <a:spcPts val="1200"/>
                  </a:spcAft>
                  <a:buNone/>
                </a:pPr>
                <a:r>
                  <a:rPr lang="en-US" dirty="0"/>
                  <a:t>	In R: </a:t>
                </a:r>
                <a:r>
                  <a:rPr lang="en-US" dirty="0" err="1">
                    <a:latin typeface="Courier New" charset="0"/>
                    <a:ea typeface="Courier New" charset="0"/>
                    <a:cs typeface="Courier New" charset="0"/>
                  </a:rPr>
                  <a:t>rgamma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a:t>
                </a:r>
                <a14:m>
                  <m:oMath xmlns:m="http://schemas.openxmlformats.org/officeDocument/2006/math">
                    <m:r>
                      <a:rPr lang="es-ES" i="1">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rate=</a:t>
                </a:r>
                <a14:m>
                  <m:oMath xmlns:m="http://schemas.openxmlformats.org/officeDocument/2006/math">
                    <m:r>
                      <a:rPr lang="es-ES" i="1">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759528"/>
                <a:ext cx="10217984" cy="4768594"/>
              </a:xfrm>
              <a:blipFill>
                <a:blip r:embed="rId3"/>
                <a:stretch>
                  <a:fillRect t="-796"/>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 of Bayesian Calibration</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19198" cy="4983162"/>
          </a:xfrm>
        </p:spPr>
        <p:txBody>
          <a:bodyPr>
            <a:normAutofit/>
          </a:bodyPr>
          <a:lstStyle/>
          <a:p>
            <a:pPr>
              <a:spcBef>
                <a:spcPts val="576"/>
              </a:spcBef>
              <a:spcAft>
                <a:spcPts val="1800"/>
              </a:spcAft>
            </a:pPr>
            <a:r>
              <a:rPr lang="en-US" b="1" dirty="0"/>
              <a:t>Pros: </a:t>
            </a:r>
            <a:r>
              <a:rPr lang="en-US" dirty="0"/>
              <a:t>We obtain distributions of parameters rather than only point estimates </a:t>
            </a:r>
          </a:p>
          <a:p>
            <a:pPr>
              <a:spcBef>
                <a:spcPts val="576"/>
              </a:spcBef>
              <a:spcAft>
                <a:spcPts val="1800"/>
              </a:spcAft>
            </a:pPr>
            <a:r>
              <a:rPr lang="en-US" b="1" dirty="0"/>
              <a:t>Cons: </a:t>
            </a:r>
            <a:r>
              <a:rPr lang="en-US" dirty="0"/>
              <a:t>“Harder” to implement than other methods? </a:t>
            </a:r>
            <a:r>
              <a:rPr lang="en-US" dirty="0" err="1"/>
              <a:t>Mmm</a:t>
            </a:r>
            <a:r>
              <a:rPr lang="en-US" dirty="0"/>
              <a:t> not really! </a:t>
            </a:r>
          </a:p>
        </p:txBody>
      </p:sp>
    </p:spTree>
    <p:extLst>
      <p:ext uri="{BB962C8B-B14F-4D97-AF65-F5344CB8AC3E}">
        <p14:creationId xmlns:p14="http://schemas.microsoft.com/office/powerpoint/2010/main" val="3393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1120576" y="1417638"/>
            <a:ext cx="9950848" cy="4983162"/>
          </a:xfrm>
        </p:spPr>
        <p:txBody>
          <a:bodyPr/>
          <a:lstStyle/>
          <a:p>
            <a:pPr>
              <a:spcAft>
                <a:spcPts val="1200"/>
              </a:spcAft>
            </a:pPr>
            <a:r>
              <a:rPr lang="en-US" dirty="0"/>
              <a:t>Materials for this workshop were developed in part by the Decision Analysis in R for Technologies in Health (DARTH) Workgroup</a:t>
            </a:r>
          </a:p>
          <a:p>
            <a:r>
              <a:rPr lang="en-US" dirty="0"/>
              <a:t>For more information</a:t>
            </a:r>
          </a:p>
          <a:p>
            <a:pPr lvl="1"/>
            <a:r>
              <a:rPr lang="en-US" dirty="0">
                <a:hlinkClick r:id="rId3"/>
              </a:rPr>
              <a:t>www.darthworkgroup.com</a:t>
            </a:r>
            <a:endParaRPr lang="en-US" dirty="0"/>
          </a:p>
          <a:p>
            <a:pPr lvl="1">
              <a:spcAft>
                <a:spcPts val="1200"/>
              </a:spcAft>
            </a:pPr>
            <a:r>
              <a:rPr lang="en-US" dirty="0"/>
              <a:t>Twitter: @</a:t>
            </a:r>
            <a:r>
              <a:rPr lang="en-US" dirty="0" err="1"/>
              <a:t>DARTHworkgroup</a:t>
            </a:r>
            <a:endParaRPr lang="en-US" dirty="0"/>
          </a:p>
        </p:txBody>
      </p:sp>
    </p:spTree>
    <p:extLst>
      <p:ext uri="{BB962C8B-B14F-4D97-AF65-F5344CB8AC3E}">
        <p14:creationId xmlns:p14="http://schemas.microsoft.com/office/powerpoint/2010/main" val="186276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583744" cy="1143000"/>
          </a:xfrm>
        </p:spPr>
        <p:txBody>
          <a:bodyPr/>
          <a:lstStyle/>
          <a:p>
            <a:r>
              <a:rPr lang="en-US" dirty="0"/>
              <a:t>Obtaining a Posterior Distribution</a:t>
            </a:r>
          </a:p>
        </p:txBody>
      </p:sp>
      <p:sp>
        <p:nvSpPr>
          <p:cNvPr id="3" name="Content Placeholder 2"/>
          <p:cNvSpPr>
            <a:spLocks noGrp="1"/>
          </p:cNvSpPr>
          <p:nvPr>
            <p:ph idx="1"/>
          </p:nvPr>
        </p:nvSpPr>
        <p:spPr>
          <a:xfrm>
            <a:off x="1120576" y="1417638"/>
            <a:ext cx="10160000" cy="4983162"/>
          </a:xfrm>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379349" cy="4983162"/>
          </a:xfrm>
        </p:spPr>
        <p:txBody>
          <a:bodyPr>
            <a:normAutofit/>
          </a:bodyPr>
          <a:lstStyle/>
          <a:p>
            <a:pPr>
              <a:spcBef>
                <a:spcPts val="1800"/>
              </a:spcBef>
            </a:pPr>
            <a:r>
              <a:rPr lang="en-US" sz="2000" dirty="0"/>
              <a:t>Simulates posterior distribution by </a:t>
            </a:r>
            <a:r>
              <a:rPr lang="en-US" sz="2000" b="1" dirty="0"/>
              <a:t>jumping </a:t>
            </a:r>
            <a:r>
              <a:rPr lang="en-US" sz="2000" dirty="0"/>
              <a:t>in the parameter space in a Markovian fashion </a:t>
            </a:r>
          </a:p>
          <a:p>
            <a:pPr>
              <a:spcBef>
                <a:spcPts val="1800"/>
              </a:spcBef>
            </a:pPr>
            <a:r>
              <a:rPr lang="en-US" sz="2000" dirty="0"/>
              <a:t>The transition matrix of the Markov chain is proposed using a </a:t>
            </a:r>
            <a:r>
              <a:rPr lang="en-US" sz="2000" b="1" dirty="0"/>
              <a:t>proposal distribution</a:t>
            </a:r>
            <a:r>
              <a:rPr lang="en-US" sz="2000" dirty="0"/>
              <a:t> </a:t>
            </a:r>
          </a:p>
          <a:p>
            <a:pPr>
              <a:spcBef>
                <a:spcPts val="1800"/>
              </a:spcBef>
            </a:pPr>
            <a:r>
              <a:rPr lang="en-US" sz="2000" dirty="0"/>
              <a:t>There are numerous </a:t>
            </a:r>
            <a:r>
              <a:rPr lang="en-US" sz="2000"/>
              <a:t>MCMC algorithms, </a:t>
            </a:r>
            <a:r>
              <a:rPr lang="en-US" sz="2000" dirty="0"/>
              <a:t>including </a:t>
            </a:r>
            <a:r>
              <a:rPr lang="en-US" sz="2000" b="1" dirty="0"/>
              <a:t>Metropolis-Hastings </a:t>
            </a:r>
            <a:r>
              <a:rPr lang="en-US" sz="2000" dirty="0"/>
              <a:t>(MH) </a:t>
            </a:r>
          </a:p>
          <a:p>
            <a:pPr>
              <a:spcBef>
                <a:spcPts val="1800"/>
              </a:spcBef>
            </a:pPr>
            <a:r>
              <a:rPr lang="en-US" sz="2000" dirty="0"/>
              <a:t>R has some packages that implement MCMC algorithms</a:t>
            </a:r>
          </a:p>
          <a:p>
            <a:pPr>
              <a:spcBef>
                <a:spcPts val="1800"/>
              </a:spcBef>
            </a:pPr>
            <a:r>
              <a:rPr lang="en-US" sz="2000" dirty="0"/>
              <a:t>Other R packages interface with external MCMC software, including </a:t>
            </a:r>
            <a:r>
              <a:rPr lang="en-US" sz="2000" dirty="0" err="1"/>
              <a:t>WinBUGS</a:t>
            </a:r>
            <a:r>
              <a:rPr lang="en-US" sz="2000" dirty="0"/>
              <a:t>, JAGS, and Stan</a:t>
            </a:r>
          </a:p>
        </p:txBody>
      </p:sp>
    </p:spTree>
    <p:extLst>
      <p:ext uri="{BB962C8B-B14F-4D97-AF65-F5344CB8AC3E}">
        <p14:creationId xmlns:p14="http://schemas.microsoft.com/office/powerpoint/2010/main" val="327121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2364432" y="274638"/>
            <a:ext cx="8132746" cy="1143000"/>
          </a:xfrm>
        </p:spPr>
        <p:txBody>
          <a:bodyPr/>
          <a:lstStyle/>
          <a:p>
            <a:r>
              <a:rPr lang="en-US" sz="3200"/>
              <a:t>Markov chain Monte Carlo (MCMC) </a:t>
            </a:r>
            <a:endParaRPr lang="en-US" sz="3200" dirty="0"/>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1900" b="1" dirty="0"/>
              <a:t>Pros: </a:t>
            </a:r>
            <a:endParaRPr lang="en-US" sz="1900" dirty="0"/>
          </a:p>
          <a:p>
            <a:pPr lvl="1"/>
            <a:r>
              <a:rPr lang="en-US" sz="1900" dirty="0"/>
              <a:t>Theoretically will eventually converge to the “true” posterior distribution </a:t>
            </a:r>
          </a:p>
          <a:p>
            <a:endParaRPr lang="en-US" sz="1900" b="1" dirty="0"/>
          </a:p>
          <a:p>
            <a:r>
              <a:rPr lang="en-US" sz="1900" b="1" dirty="0"/>
              <a:t>Cons:</a:t>
            </a:r>
            <a:r>
              <a:rPr lang="en-US" sz="1900" dirty="0"/>
              <a:t> </a:t>
            </a:r>
          </a:p>
          <a:p>
            <a:pPr lvl="1"/>
            <a:r>
              <a:rPr lang="en-US" sz="1900" dirty="0"/>
              <a:t>Computationally intensive </a:t>
            </a:r>
          </a:p>
          <a:p>
            <a:pPr lvl="1"/>
            <a:r>
              <a:rPr lang="en-US" sz="1900" dirty="0"/>
              <a:t>Autocorrelation is a problem with simulation models and therefore requires a high number of samples </a:t>
            </a:r>
          </a:p>
          <a:p>
            <a:pPr lvl="1"/>
            <a:r>
              <a:rPr lang="en-US" sz="1900" dirty="0"/>
              <a:t>Use of external software (</a:t>
            </a:r>
            <a:r>
              <a:rPr lang="en-US" sz="1900" dirty="0" err="1"/>
              <a:t>WinBUGS</a:t>
            </a:r>
            <a:r>
              <a:rPr lang="en-US" sz="19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9572525" cy="1143000"/>
          </a:xfrm>
        </p:spPr>
        <p:txBody>
          <a:bodyPr/>
          <a:lstStyle/>
          <a:p>
            <a:r>
              <a:rPr lang="en-US" sz="3200" dirty="0"/>
              <a:t>Sampling Importance Resampling (SIR)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400864" cy="5344903"/>
              </a:xfrm>
            </p:spPr>
            <p:txBody>
              <a:bodyPr>
                <a:normAutofit/>
              </a:bodyPr>
              <a:lstStyle/>
              <a:p>
                <a:pPr marL="114300" indent="0">
                  <a:spcAft>
                    <a:spcPts val="600"/>
                  </a:spcAft>
                  <a:buNone/>
                </a:pPr>
                <a:r>
                  <a:rPr lang="en-US" sz="2400" dirty="0"/>
                  <a:t>Used to simulate posterior distributions (Rubin 1988) with three basic steps  </a:t>
                </a:r>
              </a:p>
              <a:p>
                <a:pPr marL="571500" indent="-457200">
                  <a:spcAft>
                    <a:spcPts val="600"/>
                  </a:spcAft>
                  <a:buFont typeface="+mj-lt"/>
                  <a:buAutoNum type="arabicPeriod"/>
                </a:pPr>
                <a:r>
                  <a:rPr lang="en-US" sz="1800" b="1" dirty="0"/>
                  <a:t>Sampling: </a:t>
                </a:r>
                <a:r>
                  <a:rPr lang="en-US" sz="1800" dirty="0"/>
                  <a:t>Sample a large number, </a:t>
                </a:r>
                <a14:m>
                  <m:oMath xmlns:m="http://schemas.openxmlformats.org/officeDocument/2006/math">
                    <m:r>
                      <a:rPr lang="es-ES" sz="1800" i="1">
                        <a:latin typeface="Cambria Math" panose="02040503050406030204" pitchFamily="18" charset="0"/>
                      </a:rPr>
                      <m:t>𝑁</m:t>
                    </m:r>
                  </m:oMath>
                </a14:m>
                <a:r>
                  <a:rPr lang="en-US" sz="1800" dirty="0"/>
                  <a:t>, of parameter sets from prior distributions</a:t>
                </a:r>
                <a:endParaRPr lang="en-US" sz="1800" b="1" dirty="0"/>
              </a:p>
              <a:p>
                <a:pPr marL="571500" indent="-457200">
                  <a:buFont typeface="+mj-lt"/>
                  <a:buAutoNum type="arabicPeriod"/>
                </a:pPr>
                <a:r>
                  <a:rPr lang="en-US" sz="1800" b="1" dirty="0"/>
                  <a:t>Importance: </a:t>
                </a:r>
              </a:p>
              <a:p>
                <a:pPr marL="868680" lvl="1" indent="-457200">
                  <a:buFont typeface="+mj-lt"/>
                  <a:buAutoNum type="arabicPeriod"/>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a:t>
                </a:r>
                <a14:m>
                  <m:oMath xmlns:m="http://schemas.openxmlformats.org/officeDocument/2006/math">
                    <m:d>
                      <m:dPr>
                        <m:ctrlPr>
                          <a:rPr lang="es-ES" sz="1800" i="1">
                            <a:latin typeface="Cambria Math" panose="02040503050406030204" pitchFamily="18" charset="0"/>
                          </a:rPr>
                        </m:ctrlPr>
                      </m:dPr>
                      <m:e>
                        <m:r>
                          <a:rPr lang="es-ES" sz="1800" i="1">
                            <a:latin typeface="Cambria Math" panose="02040503050406030204" pitchFamily="18" charset="0"/>
                          </a:rPr>
                          <m:t>𝑖</m:t>
                        </m:r>
                        <m:r>
                          <a:rPr lang="es-ES" sz="1800" i="1">
                            <a:latin typeface="Cambria Math" panose="02040503050406030204" pitchFamily="18" charset="0"/>
                          </a:rPr>
                          <m:t>=1,…,</m:t>
                        </m:r>
                        <m:r>
                          <a:rPr lang="es-ES" sz="1800" i="1">
                            <a:latin typeface="Cambria Math" panose="02040503050406030204" pitchFamily="18" charset="0"/>
                          </a:rPr>
                          <m:t>𝑁</m:t>
                        </m:r>
                      </m:e>
                    </m:d>
                  </m:oMath>
                </a14:m>
                <a:r>
                  <a:rPr lang="en-US" sz="1800" dirty="0"/>
                  <a:t>, run the simulation model and compute the likelihood</a:t>
                </a:r>
                <a:endParaRPr lang="en-US" sz="1800" b="1" dirty="0"/>
              </a:p>
              <a:p>
                <a:pPr marL="868680" lvl="1" indent="-457200">
                  <a:buFont typeface="+mj-lt"/>
                  <a:buAutoNum type="arabicPeriod"/>
                </a:pPr>
                <a:r>
                  <a:rPr lang="en-US" sz="1800" dirty="0"/>
                  <a:t>Compute the (normalized) sampling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r>
                  <a:rPr lang="en-US" sz="1800" i="1" dirty="0"/>
                  <a:t> </a:t>
                </a: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r>
                        <a:rPr lang="es-ES" sz="1800" i="1">
                          <a:latin typeface="Cambria Math" panose="02040503050406030204" pitchFamily="18" charset="0"/>
                        </a:rPr>
                        <m:t>=</m:t>
                      </m:r>
                      <m:f>
                        <m:fPr>
                          <m:ctrlPr>
                            <a:rPr lang="es-ES" sz="1800" i="1">
                              <a:latin typeface="Cambria Math" panose="02040503050406030204" pitchFamily="18" charset="0"/>
                            </a:rPr>
                          </m:ctrlPr>
                        </m:fPr>
                        <m:num>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num>
                        <m:den>
                          <m:nary>
                            <m:naryPr>
                              <m:chr m:val="∑"/>
                              <m:ctrlPr>
                                <a:rPr lang="es-ES" sz="1800" i="1">
                                  <a:latin typeface="Cambria Math" panose="02040503050406030204" pitchFamily="18" charset="0"/>
                                </a:rPr>
                              </m:ctrlPr>
                            </m:naryPr>
                            <m:sub>
                              <m:r>
                                <m:rPr>
                                  <m:brk m:alnAt="23"/>
                                </m:rPr>
                                <a:rPr lang="es-ES" sz="1800" i="1">
                                  <a:latin typeface="Cambria Math" panose="02040503050406030204" pitchFamily="18" charset="0"/>
                                </a:rPr>
                                <m:t>𝑖</m:t>
                              </m:r>
                              <m:r>
                                <a:rPr lang="es-ES" sz="1800" i="1">
                                  <a:latin typeface="Cambria Math" panose="02040503050406030204" pitchFamily="18" charset="0"/>
                                </a:rPr>
                                <m:t>=1</m:t>
                              </m:r>
                            </m:sub>
                            <m:sup>
                              <m:r>
                                <a:rPr lang="es-ES" sz="1800" i="1">
                                  <a:latin typeface="Cambria Math" panose="02040503050406030204" pitchFamily="18" charset="0"/>
                                </a:rPr>
                                <m:t>𝑁</m:t>
                              </m:r>
                            </m:sup>
                            <m:e>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e>
                          </m:nary>
                        </m:den>
                      </m:f>
                    </m:oMath>
                  </m:oMathPara>
                </a14:m>
                <a:endParaRPr lang="en-US" sz="1800" dirty="0"/>
              </a:p>
              <a:p>
                <a:pPr marL="457200" indent="-342900">
                  <a:buFont typeface="+mj-lt"/>
                  <a:buAutoNum type="arabicPeriod"/>
                </a:pPr>
                <a:r>
                  <a:rPr lang="en-US" sz="1800" b="1" dirty="0"/>
                  <a:t>Resampling: </a:t>
                </a:r>
                <a:r>
                  <a:rPr lang="en-US" sz="1800" dirty="0"/>
                  <a:t>Sample from the discrete distribution of </a:t>
                </a:r>
                <a14:m>
                  <m:oMath xmlns:m="http://schemas.openxmlformats.org/officeDocument/2006/math">
                    <m:d>
                      <m:dPr>
                        <m:begChr m:val="{"/>
                        <m:endChr m:val="}"/>
                        <m:ctrlPr>
                          <a:rPr lang="es-ES" sz="1800" i="1">
                            <a:latin typeface="Cambria Math" panose="02040503050406030204" pitchFamily="18" charset="0"/>
                          </a:rPr>
                        </m:ctrlPr>
                      </m:dPr>
                      <m:e>
                        <m:r>
                          <a:rPr lang="es-ES" sz="1800" i="1">
                            <a:latin typeface="Cambria Math" panose="02040503050406030204" pitchFamily="18" charset="0"/>
                          </a:rPr>
                          <m:t>𝜃</m:t>
                        </m:r>
                        <m:d>
                          <m:dPr>
                            <m:ctrlPr>
                              <a:rPr lang="es-ES" sz="1800" i="1">
                                <a:latin typeface="Cambria Math" panose="02040503050406030204" pitchFamily="18" charset="0"/>
                              </a:rPr>
                            </m:ctrlPr>
                          </m:dPr>
                          <m:e>
                            <m:r>
                              <a:rPr lang="es-ES" sz="1800" i="1">
                                <a:latin typeface="Cambria Math" panose="02040503050406030204" pitchFamily="18" charset="0"/>
                              </a:rPr>
                              <m:t>1</m:t>
                            </m:r>
                          </m:e>
                        </m:d>
                        <m:r>
                          <a:rPr lang="es-ES" sz="1800" i="1">
                            <a:latin typeface="Cambria Math" panose="02040503050406030204" pitchFamily="18" charset="0"/>
                          </a:rPr>
                          <m:t>, …</m:t>
                        </m:r>
                        <m:r>
                          <a:rPr lang="es-ES" sz="1800" i="1">
                            <a:latin typeface="Cambria Math" panose="02040503050406030204" pitchFamily="18" charset="0"/>
                          </a:rPr>
                          <m:t>𝜃</m:t>
                        </m:r>
                        <m:d>
                          <m:dPr>
                            <m:ctrlPr>
                              <a:rPr lang="es-ES" sz="1800" i="1">
                                <a:latin typeface="Cambria Math" panose="02040503050406030204" pitchFamily="18" charset="0"/>
                              </a:rPr>
                            </m:ctrlPr>
                          </m:dPr>
                          <m:e>
                            <m:r>
                              <a:rPr lang="es-ES" sz="1800" i="1">
                                <a:latin typeface="Cambria Math" panose="02040503050406030204" pitchFamily="18" charset="0"/>
                              </a:rPr>
                              <m:t>𝑁</m:t>
                            </m:r>
                          </m:e>
                        </m:d>
                      </m:e>
                    </m:d>
                    <m:r>
                      <a:rPr lang="es-ES" sz="1800" i="1">
                        <a:latin typeface="Cambria Math" panose="02040503050406030204" pitchFamily="18" charset="0"/>
                      </a:rPr>
                      <m:t> </m:t>
                    </m:r>
                  </m:oMath>
                </a14:m>
                <a:r>
                  <a:rPr lang="en-US" sz="1800" dirty="0"/>
                  <a:t>with probabilities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Aft>
                    <a:spcPts val="1200"/>
                  </a:spcAft>
                  <a:buFont typeface="+mj-lt"/>
                  <a:buAutoNum type="arabicPeriod"/>
                </a:pPr>
                <a:endParaRPr lang="en-US" sz="1900"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400864" cy="5344903"/>
              </a:xfrm>
              <a:blipFill>
                <a:blip r:embed="rId2"/>
                <a:stretch>
                  <a:fillRect t="-94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160000" cy="4983162"/>
          </a:xfrm>
        </p:spPr>
        <p:txBody>
          <a:bodyPr>
            <a:normAutofit/>
          </a:bodyPr>
          <a:lstStyle/>
          <a:p>
            <a:pPr>
              <a:spcAft>
                <a:spcPts val="1200"/>
              </a:spcAft>
            </a:pPr>
            <a:r>
              <a:rPr lang="en-US" sz="2000" dirty="0"/>
              <a:t>SIR can miss areas of high posterior probability as the number of parameter increases</a:t>
            </a:r>
          </a:p>
          <a:p>
            <a:pPr>
              <a:spcAft>
                <a:spcPts val="1200"/>
              </a:spcAft>
            </a:pPr>
            <a:r>
              <a:rPr lang="en-US" sz="2000" dirty="0"/>
              <a:t>IMIS addresses limitations of SIR and was proposed by Steele at al. (2006) </a:t>
            </a:r>
          </a:p>
          <a:p>
            <a:pPr>
              <a:spcAft>
                <a:spcPts val="1200"/>
              </a:spcAft>
            </a:pPr>
            <a:r>
              <a:rPr lang="en-US" sz="2000" dirty="0"/>
              <a:t>Starts with a modest-size SIR</a:t>
            </a:r>
          </a:p>
          <a:p>
            <a:pPr>
              <a:spcAft>
                <a:spcPts val="1200"/>
              </a:spcAft>
            </a:pPr>
            <a:r>
              <a:rPr lang="en-US" sz="2000" dirty="0"/>
              <a:t>But in addition to SIR samples, add in samples from a multivariate normal distribution centered at the point with the highest importance weight</a:t>
            </a:r>
          </a:p>
          <a:p>
            <a:pPr>
              <a:spcAft>
                <a:spcPts val="1200"/>
              </a:spcAft>
            </a:pPr>
            <a:r>
              <a:rPr lang="en-US" sz="2000" dirty="0"/>
              <a:t>Recalculate importance weights and sample a new sample of input parameter sets</a:t>
            </a:r>
          </a:p>
          <a:p>
            <a:pPr>
              <a:spcAft>
                <a:spcPts val="1200"/>
              </a:spcAft>
            </a:pPr>
            <a:r>
              <a:rPr lang="en-US" sz="2000" dirty="0"/>
              <a:t>At the end, posterior becomes a mixture of multivariate normal distributions and of the prior distribution</a:t>
            </a:r>
          </a:p>
          <a:p>
            <a:pPr marL="571500" indent="-457200">
              <a:spcAft>
                <a:spcPts val="1200"/>
              </a:spcAft>
              <a:buFont typeface="+mj-lt"/>
              <a:buAutoNum type="arabicPeriod"/>
            </a:pPr>
            <a:endParaRPr lang="en-US" sz="2000" dirty="0"/>
          </a:p>
        </p:txBody>
      </p:sp>
    </p:spTree>
    <p:extLst>
      <p:ext uri="{BB962C8B-B14F-4D97-AF65-F5344CB8AC3E}">
        <p14:creationId xmlns:p14="http://schemas.microsoft.com/office/powerpoint/2010/main" val="1040546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10486925"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261015"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i="1">
                        <a:latin typeface="Cambria Math" panose="02040503050406030204" pitchFamily="18" charset="0"/>
                      </a:rPr>
                      <m:t>𝑘</m:t>
                    </m:r>
                    <m:r>
                      <a:rPr lang="es-ES" sz="2000" i="1">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i="1">
                        <a:latin typeface="Cambria Math" panose="02040503050406030204" pitchFamily="18" charset="0"/>
                      </a:rPr>
                      <m:t>=</m:t>
                    </m:r>
                    <m:r>
                      <m:rPr>
                        <m:nor/>
                      </m:rPr>
                      <a:rPr lang="en-US" sz="1800">
                        <a:latin typeface="Cambria Math" panose="02040503050406030204" pitchFamily="18" charset="0"/>
                      </a:rPr>
                      <m:t>MVN</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i="1">
                            <a:latin typeface="Cambria Math" panose="02040503050406030204" pitchFamily="18" charset="0"/>
                          </a:rPr>
                          <m:t>𝑘</m:t>
                        </m:r>
                      </m:sup>
                    </m:sSup>
                    <m:r>
                      <a:rPr lang="en-US" sz="1800" i="1">
                        <a:latin typeface="Cambria Math" panose="02040503050406030204" pitchFamily="18" charset="0"/>
                      </a:rPr>
                      <m:t>,  </m:t>
                    </m:r>
                    <m:sSup>
                      <m:sSupPr>
                        <m:ctrlPr>
                          <a:rPr lang="en-US" sz="1800" i="1">
                            <a:latin typeface="Cambria Math" panose="02040503050406030204" pitchFamily="18" charset="0"/>
                            <a:ea typeface="Cambria Math" panose="02040503050406030204" pitchFamily="18" charset="0"/>
                          </a:rPr>
                        </m:ctrlPr>
                      </m:sSupPr>
                      <m:e>
                        <m:r>
                          <m:rPr>
                            <m:sty m:val="p"/>
                          </m:rPr>
                          <a:rPr lang="el-GR" sz="1800" i="1">
                            <a:latin typeface="Cambria Math" panose="02040503050406030204" pitchFamily="18" charset="0"/>
                            <a:ea typeface="Cambria Math" panose="02040503050406030204" pitchFamily="18" charset="0"/>
                          </a:rPr>
                          <m:t>Σ</m:t>
                        </m:r>
                      </m:e>
                      <m:sup>
                        <m:r>
                          <a:rPr lang="en-US" sz="1800" i="1">
                            <a:latin typeface="Cambria Math" panose="02040503050406030204" pitchFamily="18" charset="0"/>
                            <a:ea typeface="Cambria Math" panose="02040503050406030204" pitchFamily="18" charset="0"/>
                          </a:rPr>
                          <m:t>𝑘</m:t>
                        </m:r>
                      </m:sup>
                    </m:sSup>
                    <m:r>
                      <a:rPr lang="en-US" sz="1800" i="1">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i="1">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i="1">
                            <a:latin typeface="Cambria Math" panose="02040503050406030204" pitchFamily="18" charset="0"/>
                          </a:rPr>
                          <m:t>𝑘</m:t>
                        </m:r>
                      </m:sup>
                    </m:sSubSup>
                  </m:oMath>
                </a14:m>
                <a:r>
                  <a:rPr lang="en-US" sz="1800" dirty="0"/>
                  <a:t>, for all </a:t>
                </a:r>
                <a14:m>
                  <m:oMath xmlns:m="http://schemas.openxmlformats.org/officeDocument/2006/math">
                    <m:r>
                      <a:rPr lang="en-US" sz="1800" i="1" dirty="0">
                        <a:latin typeface="Cambria Math" panose="02040503050406030204" pitchFamily="18" charset="0"/>
                      </a:rPr>
                      <m:t>𝑁</m:t>
                    </m:r>
                    <m:r>
                      <a:rPr lang="en-US" sz="1800" i="1" dirty="0">
                        <a:latin typeface="Cambria Math" panose="02040503050406030204" pitchFamily="18" charset="0"/>
                      </a:rPr>
                      <m:t>+</m:t>
                    </m:r>
                    <m:r>
                      <a:rPr lang="en-US" sz="1800" i="1" dirty="0">
                        <a:latin typeface="Cambria Math" panose="02040503050406030204" pitchFamily="18" charset="0"/>
                      </a:rPr>
                      <m:t>𝐵𝑘</m:t>
                    </m:r>
                    <m:r>
                      <a:rPr lang="en-US" sz="1800" i="1" dirty="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5" y="1417638"/>
                <a:ext cx="10261015" cy="5314758"/>
              </a:xfrm>
              <a:blipFill>
                <a:blip r:embed="rId2"/>
                <a:stretch>
                  <a:fillRect t="-477" r="-989"/>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142680"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778558"/>
                <a:ext cx="10293288"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778558"/>
                <a:ext cx="10293288" cy="4953838"/>
              </a:xfrm>
              <a:blipFill>
                <a:blip r:embed="rId2"/>
                <a:stretch>
                  <a:fillRect t="-1538" r="-370"/>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304044"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778558"/>
            <a:ext cx="10304045" cy="4953838"/>
          </a:xfrm>
        </p:spPr>
        <p:txBody>
          <a:bodyPr>
            <a:normAutofit/>
          </a:bodyPr>
          <a:lstStyle/>
          <a:p>
            <a:r>
              <a:rPr lang="en-US"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dirty="0">
              <a:latin typeface="Courier New" charset="0"/>
              <a:cs typeface="Courier New" charset="0"/>
            </a:endParaRPr>
          </a:p>
          <a:p>
            <a:r>
              <a:rPr lang="en-US" dirty="0">
                <a:latin typeface="Courier New" charset="0"/>
                <a:cs typeface="Courier New" charset="0"/>
              </a:rPr>
              <a:t>stat</a:t>
            </a:r>
            <a:r>
              <a:rPr lang="en-US" dirty="0"/>
              <a:t>: diagnostic statistics at each IMIS iteration</a:t>
            </a:r>
          </a:p>
          <a:p>
            <a:pPr lvl="1"/>
            <a:r>
              <a:rPr lang="en-US" dirty="0" err="1">
                <a:latin typeface="Courier New" panose="02070309020205020404" pitchFamily="49" charset="0"/>
                <a:cs typeface="Courier New" panose="02070309020205020404" pitchFamily="49" charset="0"/>
              </a:rPr>
              <a:t>MargLike</a:t>
            </a:r>
            <a:r>
              <a:rPr lang="en-US" dirty="0"/>
              <a:t>:</a:t>
            </a:r>
          </a:p>
          <a:p>
            <a:pPr lvl="1"/>
            <a:r>
              <a:rPr lang="en-US" dirty="0" err="1">
                <a:latin typeface="Courier New" panose="02070309020205020404" pitchFamily="49" charset="0"/>
                <a:cs typeface="Courier New" panose="02070309020205020404" pitchFamily="49" charset="0"/>
              </a:rPr>
              <a:t>UniquePoint</a:t>
            </a:r>
            <a:r>
              <a:rPr lang="en-US" dirty="0"/>
              <a:t>: expected number of unique points among</a:t>
            </a:r>
            <a:r>
              <a:rPr lang="en-US" dirty="0">
                <a:latin typeface="Courier New" charset="0"/>
                <a:cs typeface="Courier New" charset="0"/>
              </a:rPr>
              <a:t> resamples</a:t>
            </a:r>
            <a:endParaRPr lang="en-US" dirty="0"/>
          </a:p>
          <a:p>
            <a:pPr lvl="1"/>
            <a:r>
              <a:rPr lang="en-US" dirty="0" err="1">
                <a:latin typeface="Courier New" panose="02070309020205020404" pitchFamily="49" charset="0"/>
                <a:cs typeface="Courier New" panose="02070309020205020404" pitchFamily="49" charset="0"/>
              </a:rPr>
              <a:t>MaxWeight</a:t>
            </a:r>
            <a:r>
              <a:rPr lang="en-US" dirty="0"/>
              <a:t>: maximum importance weight</a:t>
            </a:r>
          </a:p>
          <a:p>
            <a:pPr lvl="1"/>
            <a:r>
              <a:rPr lang="en-US" dirty="0">
                <a:latin typeface="Courier New" panose="02070309020205020404" pitchFamily="49" charset="0"/>
                <a:cs typeface="Courier New" panose="02070309020205020404" pitchFamily="49" charset="0"/>
              </a:rPr>
              <a:t>ESS</a:t>
            </a:r>
            <a:r>
              <a:rPr lang="en-US" dirty="0"/>
              <a:t>: effective sample size (the closer to </a:t>
            </a:r>
            <a:r>
              <a:rPr lang="en-US" dirty="0" err="1">
                <a:latin typeface="Courier New" panose="02070309020205020404" pitchFamily="49" charset="0"/>
                <a:cs typeface="Courier New" panose="02070309020205020404" pitchFamily="49" charset="0"/>
              </a:rPr>
              <a:t>B.re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t>the better)</a:t>
            </a:r>
          </a:p>
          <a:p>
            <a:endParaRPr lang="en-US" dirty="0">
              <a:latin typeface="Courier New" charset="0"/>
              <a:cs typeface="Courier New" charset="0"/>
            </a:endParaRPr>
          </a:p>
          <a:p>
            <a:r>
              <a:rPr lang="en-US" dirty="0">
                <a:latin typeface="Courier New" charset="0"/>
                <a:cs typeface="Courier New" charset="0"/>
              </a:rPr>
              <a:t>center</a:t>
            </a:r>
            <a:r>
              <a:rPr lang="en-US" dirty="0"/>
              <a:t>: center of Gaussian components</a:t>
            </a:r>
          </a:p>
          <a:p>
            <a:endParaRPr lang="en-US" dirty="0"/>
          </a:p>
          <a:p>
            <a:endParaRPr lang="en-US" dirty="0"/>
          </a:p>
        </p:txBody>
      </p:sp>
    </p:spTree>
    <p:extLst>
      <p:ext uri="{BB962C8B-B14F-4D97-AF65-F5344CB8AC3E}">
        <p14:creationId xmlns:p14="http://schemas.microsoft.com/office/powerpoint/2010/main" val="390047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Tree>
    <p:extLst>
      <p:ext uri="{BB962C8B-B14F-4D97-AF65-F5344CB8AC3E}">
        <p14:creationId xmlns:p14="http://schemas.microsoft.com/office/powerpoint/2010/main" val="149540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B5FA-4F83-1451-25D5-26914BBBD256}"/>
              </a:ext>
            </a:extLst>
          </p:cNvPr>
          <p:cNvSpPr>
            <a:spLocks noGrp="1"/>
          </p:cNvSpPr>
          <p:nvPr>
            <p:ph type="title"/>
          </p:nvPr>
        </p:nvSpPr>
        <p:spPr/>
        <p:txBody>
          <a:bodyPr/>
          <a:lstStyle/>
          <a:p>
            <a:r>
              <a:rPr lang="en-US" dirty="0"/>
              <a:t>Why R?</a:t>
            </a:r>
          </a:p>
        </p:txBody>
      </p:sp>
      <p:sp>
        <p:nvSpPr>
          <p:cNvPr id="3" name="Content Placeholder 2">
            <a:extLst>
              <a:ext uri="{FF2B5EF4-FFF2-40B4-BE49-F238E27FC236}">
                <a16:creationId xmlns:a16="http://schemas.microsoft.com/office/drawing/2014/main" id="{C93D8E77-45FB-0938-841C-1B8DA62A7272}"/>
              </a:ext>
            </a:extLst>
          </p:cNvPr>
          <p:cNvSpPr>
            <a:spLocks noGrp="1"/>
          </p:cNvSpPr>
          <p:nvPr>
            <p:ph idx="1"/>
          </p:nvPr>
        </p:nvSpPr>
        <p:spPr/>
        <p:txBody>
          <a:bodyPr/>
          <a:lstStyle/>
          <a:p>
            <a:pPr>
              <a:spcAft>
                <a:spcPts val="1200"/>
              </a:spcAft>
            </a:pPr>
            <a:r>
              <a:rPr lang="en-US" dirty="0"/>
              <a:t>Open-source, freely available</a:t>
            </a:r>
          </a:p>
          <a:p>
            <a:pPr>
              <a:spcAft>
                <a:spcPts val="1200"/>
              </a:spcAft>
            </a:pPr>
            <a:r>
              <a:rPr lang="en-US" dirty="0"/>
              <a:t>Flexible</a:t>
            </a:r>
          </a:p>
          <a:p>
            <a:pPr>
              <a:spcAft>
                <a:spcPts val="1200"/>
              </a:spcAft>
            </a:pPr>
            <a:r>
              <a:rPr lang="en-US" dirty="0"/>
              <a:t>Computationally efficient</a:t>
            </a:r>
          </a:p>
          <a:p>
            <a:pPr>
              <a:spcAft>
                <a:spcPts val="1200"/>
              </a:spcAft>
            </a:pPr>
            <a:r>
              <a:rPr lang="en-US" dirty="0"/>
              <a:t>Existing packages that implement needed algorithms</a:t>
            </a:r>
          </a:p>
          <a:p>
            <a:r>
              <a:rPr lang="en-US" dirty="0"/>
              <a:t>Many other programming languages have these advantages!</a:t>
            </a:r>
          </a:p>
          <a:p>
            <a:pPr lvl="1"/>
            <a:r>
              <a:rPr lang="en-US" dirty="0"/>
              <a:t>Can use the calibration framework presented here to write code in your favorite language</a:t>
            </a:r>
          </a:p>
        </p:txBody>
      </p:sp>
    </p:spTree>
    <p:extLst>
      <p:ext uri="{BB962C8B-B14F-4D97-AF65-F5344CB8AC3E}">
        <p14:creationId xmlns:p14="http://schemas.microsoft.com/office/powerpoint/2010/main" val="121590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5</a:t>
            </a:fld>
            <a:endParaRPr lang="en-US"/>
          </a:p>
        </p:txBody>
      </p:sp>
    </p:spTree>
    <p:extLst>
      <p:ext uri="{BB962C8B-B14F-4D97-AF65-F5344CB8AC3E}">
        <p14:creationId xmlns:p14="http://schemas.microsoft.com/office/powerpoint/2010/main" val="99580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3316401" y="2997844"/>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5857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4944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944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7349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264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2341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2341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8147367"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2341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9368989" y="3411126"/>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3440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6404933" y="2609119"/>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75356" y="5459512"/>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417638"/>
                <a:ext cx="9583283"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pPr>
                  <a:spcAft>
                    <a:spcPts val="300"/>
                  </a:spcAft>
                </a:pPr>
                <a:r>
                  <a:rPr lang="en-US" dirty="0"/>
                  <a:t>Notation</a:t>
                </a:r>
              </a:p>
              <a:p>
                <a:pPr lvl="1">
                  <a:spcAft>
                    <a:spcPts val="300"/>
                  </a:spcAft>
                </a:pPr>
                <a14:m>
                  <m:oMath xmlns:m="http://schemas.openxmlformats.org/officeDocument/2006/math">
                    <m:r>
                      <a:rPr lang="en-US" i="1" dirty="0">
                        <a:latin typeface="Cambria Math" charset="0"/>
                      </a:rPr>
                      <m:t>𝑀</m:t>
                    </m:r>
                    <m:r>
                      <a:rPr lang="en-US" i="1" dirty="0">
                        <a:latin typeface="Cambria Math" charset="0"/>
                      </a:rPr>
                      <m:t> </m:t>
                    </m:r>
                  </m:oMath>
                </a14:m>
                <a:r>
                  <a:rPr lang="en-US" dirty="0"/>
                  <a:t>: a mathematical model (e.g., Markov model)</a:t>
                </a:r>
              </a:p>
              <a:p>
                <a:pPr lvl="1">
                  <a:spcAft>
                    <a:spcPts val="300"/>
                  </a:spcAft>
                </a:pPr>
                <a14:m>
                  <m:oMath xmlns:m="http://schemas.openxmlformats.org/officeDocument/2006/math">
                    <m:r>
                      <a:rPr lang="en-US" i="1" dirty="0">
                        <a:latin typeface="Cambria Math" charset="0"/>
                      </a:rPr>
                      <m:t>𝜃</m:t>
                    </m:r>
                    <m:r>
                      <a:rPr lang="en-US" i="1" dirty="0">
                        <a:latin typeface="Cambria Math" charset="0"/>
                      </a:rPr>
                      <m:t> </m:t>
                    </m:r>
                  </m:oMath>
                </a14:m>
                <a:r>
                  <a:rPr lang="en-US" dirty="0"/>
                  <a:t>: Set of </a:t>
                </a:r>
                <a14:m>
                  <m:oMath xmlns:m="http://schemas.openxmlformats.org/officeDocument/2006/math">
                    <m:r>
                      <a:rPr lang="en-US" i="1" dirty="0">
                        <a:latin typeface="Cambria Math" charset="0"/>
                      </a:rPr>
                      <m:t>𝐾</m:t>
                    </m:r>
                  </m:oMath>
                </a14:m>
                <a:r>
                  <a:rPr lang="en-US" dirty="0"/>
                  <a:t> parameters to be calibrated</a:t>
                </a:r>
              </a:p>
              <a:p>
                <a:pPr lvl="1">
                  <a:spcAft>
                    <a:spcPts val="300"/>
                  </a:spcAft>
                </a:pPr>
                <a14:m>
                  <m:oMath xmlns:m="http://schemas.openxmlformats.org/officeDocument/2006/math">
                    <m:r>
                      <a:rPr lang="en-US" i="1" dirty="0">
                        <a:latin typeface="Cambria Math" charset="0"/>
                      </a:rPr>
                      <m:t>𝜙</m:t>
                    </m:r>
                    <m:r>
                      <a:rPr lang="en-US" i="1" dirty="0">
                        <a:latin typeface="Cambria Math" charset="0"/>
                      </a:rPr>
                      <m:t>=</m:t>
                    </m:r>
                    <m:r>
                      <a:rPr lang="en-US" i="1" dirty="0">
                        <a:latin typeface="Cambria Math" charset="0"/>
                      </a:rPr>
                      <m:t>𝑀</m:t>
                    </m:r>
                    <m:r>
                      <a:rPr lang="en-US" i="1" dirty="0">
                        <a:latin typeface="Cambria Math" charset="0"/>
                      </a:rPr>
                      <m:t>(</m:t>
                    </m:r>
                    <m:r>
                      <a:rPr lang="en-US" i="1" dirty="0">
                        <a:latin typeface="Cambria Math" charset="0"/>
                      </a:rPr>
                      <m:t>𝜃</m:t>
                    </m:r>
                    <m:r>
                      <a:rPr lang="en-US" i="1" dirty="0">
                        <a:latin typeface="Cambria Math" charset="0"/>
                      </a:rPr>
                      <m:t>) </m:t>
                    </m:r>
                  </m:oMath>
                </a14:m>
                <a:r>
                  <a:rPr lang="en-US" dirty="0"/>
                  <a:t>: Model output for parameter set </a:t>
                </a:r>
                <a14:m>
                  <m:oMath xmlns:m="http://schemas.openxmlformats.org/officeDocument/2006/math">
                    <m:r>
                      <a:rPr lang="en-US" i="1" dirty="0">
                        <a:latin typeface="Cambria Math" charset="0"/>
                      </a:rPr>
                      <m:t>𝜃</m:t>
                    </m:r>
                  </m:oMath>
                </a14:m>
                <a:endParaRPr lang="en-US" dirty="0"/>
              </a:p>
              <a:p>
                <a:pPr lvl="1"/>
                <a14:m>
                  <m:oMath xmlns:m="http://schemas.openxmlformats.org/officeDocument/2006/math">
                    <m:r>
                      <a:rPr lang="en-US" i="1" dirty="0">
                        <a:latin typeface="Cambria Math" charset="0"/>
                      </a:rPr>
                      <m:t>𝑦</m:t>
                    </m:r>
                    <m:r>
                      <a:rPr lang="en-US" i="1" dirty="0">
                        <a:latin typeface="Cambria Math" charset="0"/>
                      </a:rPr>
                      <m:t> </m:t>
                    </m:r>
                  </m:oMath>
                </a14:m>
                <a:r>
                  <a:rPr lang="en-US" dirty="0"/>
                  <a:t>: Values of </a:t>
                </a:r>
                <a14:m>
                  <m:oMath xmlns:m="http://schemas.openxmlformats.org/officeDocument/2006/math">
                    <m:r>
                      <a:rPr lang="en-US" i="1" dirty="0">
                        <a:latin typeface="Cambria Math" charset="0"/>
                      </a:rPr>
                      <m:t>𝑇</m:t>
                    </m:r>
                  </m:oMath>
                </a14:m>
                <a:r>
                  <a:rPr lang="en-US"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417638"/>
                <a:ext cx="9583283" cy="4983162"/>
              </a:xfrm>
              <a:blipFill>
                <a:blip r:embed="rId2"/>
                <a:stretch>
                  <a:fillRect t="-761"/>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1_ISPOR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FB4C436BE93140BDFCA347BFB36EC4" ma:contentTypeVersion="16" ma:contentTypeDescription="Create a new document." ma:contentTypeScope="" ma:versionID="e70617a1d8e58781b778c23e179c548e">
  <xsd:schema xmlns:xsd="http://www.w3.org/2001/XMLSchema" xmlns:xs="http://www.w3.org/2001/XMLSchema" xmlns:p="http://schemas.microsoft.com/office/2006/metadata/properties" xmlns:ns2="1e4ee373-b002-48a3-8c07-428d4f86ba70" xmlns:ns3="8c82f41a-2b68-46e8-a60b-c15862ce064e" targetNamespace="http://schemas.microsoft.com/office/2006/metadata/properties" ma:root="true" ma:fieldsID="f37fcafe7f2462efdc9d8ca889ac96e4" ns2:_="" ns3:_="">
    <xsd:import namespace="1e4ee373-b002-48a3-8c07-428d4f86ba70"/>
    <xsd:import namespace="8c82f41a-2b68-46e8-a60b-c15862ce0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ee373-b002-48a3-8c07-428d4f86ba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141058b-3132-4008-9610-8a111937b751}" ma:internalName="TaxCatchAll" ma:showField="CatchAllData" ma:web="1e4ee373-b002-48a3-8c07-428d4f86ba7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82f41a-2b68-46e8-a60b-c15862ce06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33a0a96-2b24-42d5-8db8-df38c2b3c8e5"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e4ee373-b002-48a3-8c07-428d4f86ba70" xsi:nil="true"/>
    <lcf76f155ced4ddcb4097134ff3c332f xmlns="8c82f41a-2b68-46e8-a60b-c15862ce0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CD89099-12E5-4F5F-BFBD-C5BF8BFBA1C6}">
  <ds:schemaRefs>
    <ds:schemaRef ds:uri="http://schemas.microsoft.com/sharepoint/v3/contenttype/forms"/>
  </ds:schemaRefs>
</ds:datastoreItem>
</file>

<file path=customXml/itemProps2.xml><?xml version="1.0" encoding="utf-8"?>
<ds:datastoreItem xmlns:ds="http://schemas.openxmlformats.org/officeDocument/2006/customXml" ds:itemID="{D6894393-DEF4-4D49-B05F-9B4F2E2DC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ee373-b002-48a3-8c07-428d4f86ba70"/>
    <ds:schemaRef ds:uri="8c82f41a-2b68-46e8-a60b-c15862ce0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F243B2-6347-4D8C-884B-9D4C4A590440}">
  <ds:schemaRefs>
    <ds:schemaRef ds:uri="http://schemas.microsoft.com/office/2006/metadata/properties"/>
    <ds:schemaRef ds:uri="http://schemas.microsoft.com/office/infopath/2007/PartnerControls"/>
    <ds:schemaRef ds:uri="1e4ee373-b002-48a3-8c07-428d4f86ba70"/>
    <ds:schemaRef ds:uri="8c82f41a-2b68-46e8-a60b-c15862ce064e"/>
  </ds:schemaRefs>
</ds:datastoreItem>
</file>

<file path=docProps/app.xml><?xml version="1.0" encoding="utf-8"?>
<Properties xmlns="http://schemas.openxmlformats.org/officeDocument/2006/extended-properties" xmlns:vt="http://schemas.openxmlformats.org/officeDocument/2006/docPropsVTypes">
  <Template>ThemeDARTH_updates</Template>
  <TotalTime>3511</TotalTime>
  <Words>1987</Words>
  <Application>Microsoft Macintosh PowerPoint</Application>
  <PresentationFormat>Widescreen</PresentationFormat>
  <Paragraphs>258</Paragraphs>
  <Slides>39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Cambria Math</vt:lpstr>
      <vt:lpstr>Courier</vt:lpstr>
      <vt:lpstr>Courier New</vt:lpstr>
      <vt:lpstr>Open Sans</vt:lpstr>
      <vt:lpstr>Open Sans Semibold</vt:lpstr>
      <vt:lpstr>Verdana</vt:lpstr>
      <vt:lpstr>ThemeDARTH_updates</vt:lpstr>
      <vt:lpstr>1_ISPOR Title</vt:lpstr>
      <vt:lpstr>Model Calibration in R</vt:lpstr>
      <vt:lpstr>Learning Objectives</vt:lpstr>
      <vt:lpstr>The DARTH Workgroup</vt:lpstr>
      <vt:lpstr>Why R?</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R Session</vt:lpstr>
      <vt:lpstr>Bayesian Calibration</vt:lpstr>
      <vt:lpstr>Bayesian setup</vt:lpstr>
      <vt:lpstr>Bayesian setup</vt:lpstr>
      <vt:lpstr>Commonly used prior distributions for sampling n_s values</vt:lpstr>
      <vt:lpstr>Pros and Cons of Bayesian Calibration</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146</cp:revision>
  <dcterms:created xsi:type="dcterms:W3CDTF">2018-07-06T17:43:18Z</dcterms:created>
  <dcterms:modified xsi:type="dcterms:W3CDTF">2023-07-26T14:59:22Z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0x0101003BFB4C436BE93140BDFCA347BFB36EC4</vt:lpwstr>
  </property>
  <property fmtid="{D5CDD505-2E9C-101B-9397-08002B2CF9AE}" pid="3" name="MediaServiceImageTags">
    <vt:lpwstr/>
  </property>
</Properties>
</file>