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4"/>
    <p:sldMasterId id="2147483739" r:id="rId5"/>
  </p:sldMasterIdLst>
  <p:notesMasterIdLst>
    <p:notesMasterId r:id="rId45"/>
  </p:notesMasterIdLst>
  <p:sldIdLst>
    <p:sldId id="326" r:id="rId6"/>
    <p:sldId id="328" r:id="rId7"/>
    <p:sldId id="299" r:id="rId8"/>
    <p:sldId id="329" r:id="rId9"/>
    <p:sldId id="257" r:id="rId10"/>
    <p:sldId id="262" r:id="rId11"/>
    <p:sldId id="261" r:id="rId12"/>
    <p:sldId id="278" r:id="rId13"/>
    <p:sldId id="279" r:id="rId14"/>
    <p:sldId id="280" r:id="rId15"/>
    <p:sldId id="281" r:id="rId16"/>
    <p:sldId id="303" r:id="rId17"/>
    <p:sldId id="263" r:id="rId18"/>
    <p:sldId id="267" r:id="rId19"/>
    <p:sldId id="271" r:id="rId20"/>
    <p:sldId id="268" r:id="rId21"/>
    <p:sldId id="270" r:id="rId22"/>
    <p:sldId id="272" r:id="rId23"/>
    <p:sldId id="277" r:id="rId24"/>
    <p:sldId id="260" r:id="rId25"/>
    <p:sldId id="304" r:id="rId26"/>
    <p:sldId id="305" r:id="rId27"/>
    <p:sldId id="324"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va Enns" initials="EE" lastIdx="1" clrIdx="0"/>
  <p:cmAuthor id="2" name="Eva Enns" initials="EE [2]" lastIdx="1" clrIdx="1"/>
  <p:cmAuthor id="3" name="Eva Enns" initials="EE [3]" lastIdx="1" clrIdx="2"/>
  <p:cmAuthor id="4" name="Eva Enns" initials="EE [4]" lastIdx="1" clrIdx="3"/>
  <p:cmAuthor id="5" name="Eva Enns" initials="EE [5]"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6410"/>
    <a:srgbClr val="3496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4719D-204E-49BA-875D-A9DA598D1BB5}" v="1" dt="2022-07-27T21:16:13.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47"/>
    <p:restoredTop sz="74286"/>
  </p:normalViewPr>
  <p:slideViewPr>
    <p:cSldViewPr snapToGrid="0" snapToObjects="1">
      <p:cViewPr varScale="1">
        <p:scale>
          <a:sx n="93" d="100"/>
          <a:sy n="93" d="100"/>
        </p:scale>
        <p:origin x="182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22054-F6B9-B04E-9F80-BE6C2BED9348}" type="datetimeFigureOut">
              <a:rPr lang="en-US" smtClean="0"/>
              <a:t>7/18/23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55542-5B12-4B47-9288-A13A79668078}" type="slidenum">
              <a:rPr lang="en-US" smtClean="0"/>
              <a:t>‹#›</a:t>
            </a:fld>
            <a:endParaRPr lang="en-US"/>
          </a:p>
        </p:txBody>
      </p:sp>
    </p:spTree>
    <p:extLst>
      <p:ext uri="{BB962C8B-B14F-4D97-AF65-F5344CB8AC3E}">
        <p14:creationId xmlns:p14="http://schemas.microsoft.com/office/powerpoint/2010/main" val="1817118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055542-5B12-4B47-9288-A13A79668078}" type="slidenum">
              <a:rPr lang="en-US" smtClean="0"/>
              <a:t>3</a:t>
            </a:fld>
            <a:endParaRPr lang="en-US"/>
          </a:p>
        </p:txBody>
      </p:sp>
    </p:spTree>
    <p:extLst>
      <p:ext uri="{BB962C8B-B14F-4D97-AF65-F5344CB8AC3E}">
        <p14:creationId xmlns:p14="http://schemas.microsoft.com/office/powerpoint/2010/main" val="224203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12803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3138669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63792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Shape 9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0" name="Shape 93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nl-NL"/>
              <a:t>Part 1 = Showing code 3 state model</a:t>
            </a:r>
            <a:endParaRPr/>
          </a:p>
          <a:p>
            <a:pPr marL="0" lvl="0" indent="0" rtl="0">
              <a:spcBef>
                <a:spcPts val="0"/>
              </a:spcBef>
              <a:spcAft>
                <a:spcPts val="0"/>
              </a:spcAft>
              <a:buNone/>
            </a:pPr>
            <a:r>
              <a:rPr lang="nl-NL"/>
              <a:t>Part 2 = Exercise build Sick-Sicker model </a:t>
            </a:r>
            <a:endParaRPr/>
          </a:p>
          <a:p>
            <a:pPr marL="0" lvl="0" indent="0" rtl="0">
              <a:spcBef>
                <a:spcPts val="0"/>
              </a:spcBef>
              <a:spcAft>
                <a:spcPts val="0"/>
              </a:spcAft>
              <a:buNone/>
            </a:pPr>
            <a:r>
              <a:rPr lang="nl-NL"/>
              <a:t>Part 3 = Show answers of Sick-Sicker </a:t>
            </a:r>
            <a:endParaRPr/>
          </a:p>
        </p:txBody>
      </p:sp>
    </p:spTree>
    <p:extLst>
      <p:ext uri="{BB962C8B-B14F-4D97-AF65-F5344CB8AC3E}">
        <p14:creationId xmlns:p14="http://schemas.microsoft.com/office/powerpoint/2010/main" val="2817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solidFill>
          <a:srgbClr val="009999"/>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3445" y="3501008"/>
            <a:ext cx="8615680"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p:cNvSpPr>
            <a:spLocks noGrp="1"/>
          </p:cNvSpPr>
          <p:nvPr>
            <p:ph type="sldNum" sz="quarter" idx="12"/>
          </p:nvPr>
        </p:nvSpPr>
        <p:spPr>
          <a:ln>
            <a:noFill/>
          </a:ln>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53337"/>
            <a:ext cx="6382411" cy="374587"/>
          </a:xfrm>
          <a:prstGeom prst="rect">
            <a:avLst/>
          </a:prstGeom>
          <a:noFill/>
        </p:spPr>
        <p:txBody>
          <a:bodyPr vert="horz" lIns="91440" tIns="45720" rIns="91440" bIns="45720" rtlCol="0" anchor="ctr"/>
          <a:lstStyle>
            <a:lvl1pPr algn="l">
              <a:defRPr sz="1200">
                <a:solidFill>
                  <a:schemeClr val="bg1"/>
                </a:solidFill>
              </a:defRPr>
            </a:lvl1pPr>
          </a:lstStyle>
          <a:p>
            <a:endParaRPr lang="en-US"/>
          </a:p>
        </p:txBody>
      </p:sp>
      <p:sp>
        <p:nvSpPr>
          <p:cNvPr id="11" name="Rectangle 10"/>
          <p:cNvSpPr/>
          <p:nvPr/>
        </p:nvSpPr>
        <p:spPr>
          <a:xfrm>
            <a:off x="2421136" y="764704"/>
            <a:ext cx="9744405" cy="23762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2" name="Title 1"/>
          <p:cNvSpPr>
            <a:spLocks noGrp="1"/>
          </p:cNvSpPr>
          <p:nvPr>
            <p:ph type="ctrTitle"/>
          </p:nvPr>
        </p:nvSpPr>
        <p:spPr>
          <a:xfrm>
            <a:off x="2421136" y="764705"/>
            <a:ext cx="9809493" cy="2384623"/>
          </a:xfrm>
        </p:spPr>
        <p:txBody>
          <a:bodyPr anchor="b"/>
          <a:lstStyle>
            <a:lvl1pPr>
              <a:defRPr sz="6600">
                <a:ln>
                  <a:noFill/>
                </a:ln>
                <a:solidFill>
                  <a:srgbClr val="004D99"/>
                </a:solidFill>
              </a:defRPr>
            </a:lvl1pPr>
          </a:lstStyle>
          <a:p>
            <a:r>
              <a:rPr lang="en-US"/>
              <a:t>Click to edit Master title style</a:t>
            </a:r>
            <a:endParaRPr lang="en-US" dirty="0"/>
          </a:p>
        </p:txBody>
      </p:sp>
      <p:sp>
        <p:nvSpPr>
          <p:cNvPr id="7" name="TextBox 6"/>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 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a:t>
            </a:r>
            <a:endParaRPr lang="en-GB" sz="900" dirty="0">
              <a:solidFill>
                <a:schemeClr val="bg1"/>
              </a:solidFill>
            </a:endParaRPr>
          </a:p>
        </p:txBody>
      </p:sp>
    </p:spTree>
    <p:extLst>
      <p:ext uri="{BB962C8B-B14F-4D97-AF65-F5344CB8AC3E}">
        <p14:creationId xmlns:p14="http://schemas.microsoft.com/office/powerpoint/2010/main" val="100832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301419" y="5315288"/>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1301417" y="5915744"/>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75FE-2CC2-2845-A91B-203C440E7198}" type="datetimeFigureOut">
              <a:rPr lang="en-US" smtClean="0"/>
              <a:t>7/18/23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Content Placeholder 8"/>
          <p:cNvSpPr>
            <a:spLocks noGrp="1"/>
          </p:cNvSpPr>
          <p:nvPr>
            <p:ph sz="quarter" idx="13"/>
          </p:nvPr>
        </p:nvSpPr>
        <p:spPr>
          <a:xfrm>
            <a:off x="1301417" y="200744"/>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926086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269408" y="5085184"/>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867072" y="0"/>
            <a:ext cx="11277600" cy="49411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69408" y="5685906"/>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D3575FE-2CC2-2845-A91B-203C440E7198}" type="datetimeFigureOut">
              <a:rPr lang="en-US" smtClean="0"/>
              <a:t>7/18/23</a:t>
            </a:fld>
            <a:endParaRPr lang="en-US"/>
          </a:p>
        </p:txBody>
      </p:sp>
      <p:sp>
        <p:nvSpPr>
          <p:cNvPr id="9" name="Slide Number Placeholder 8"/>
          <p:cNvSpPr>
            <a:spLocks noGrp="1"/>
          </p:cNvSpPr>
          <p:nvPr>
            <p:ph type="sldNum" sz="quarter" idx="11"/>
          </p:nvPr>
        </p:nvSpPr>
        <p:spPr/>
        <p:txBody>
          <a:bodyPr/>
          <a:lstStyle/>
          <a:p>
            <a:fld id="{0798D939-2D9E-2142-A80A-FFDECD1E5A9B}" type="slidenum">
              <a:rPr lang="en-US" smtClean="0"/>
              <a:t>‹#›</a:t>
            </a:fld>
            <a:endParaRPr lang="en-US"/>
          </a:p>
        </p:txBody>
      </p:sp>
      <p:sp>
        <p:nvSpPr>
          <p:cNvPr id="11"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613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2597" y="1556792"/>
            <a:ext cx="10160000" cy="46805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7/18/23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76689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3829"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94229"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7/18/23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331571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angepaste indel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2"/>
          <p:cNvSpPr>
            <a:spLocks noGrp="1"/>
          </p:cNvSpPr>
          <p:nvPr>
            <p:ph type="sldNum" sz="quarter" idx="10"/>
          </p:nvPr>
        </p:nvSpPr>
        <p:spPr/>
        <p:txBody>
          <a:bodyPr/>
          <a:lstStyle/>
          <a:p>
            <a:fld id="{0798D939-2D9E-2142-A80A-FFDECD1E5A9B}" type="slidenum">
              <a:rPr lang="en-US" smtClean="0"/>
              <a:t>‹#›</a:t>
            </a:fld>
            <a:endParaRPr lang="en-US"/>
          </a:p>
        </p:txBody>
      </p:sp>
      <p:sp>
        <p:nvSpPr>
          <p:cNvPr id="5" name="Date Placeholder 4"/>
          <p:cNvSpPr>
            <a:spLocks noGrp="1"/>
          </p:cNvSpPr>
          <p:nvPr>
            <p:ph type="dt" sz="half" idx="12"/>
          </p:nvPr>
        </p:nvSpPr>
        <p:spPr/>
        <p:txBody>
          <a:bodyPr/>
          <a:lstStyle/>
          <a:p>
            <a:fld id="{DD3575FE-2CC2-2845-A91B-203C440E7198}" type="datetimeFigureOut">
              <a:rPr lang="en-US" smtClean="0"/>
              <a:t>7/18/23</a:t>
            </a:fld>
            <a:endParaRPr lang="en-US"/>
          </a:p>
        </p:txBody>
      </p:sp>
      <p:sp>
        <p:nvSpPr>
          <p:cNvPr id="6"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321217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st slide 2" preserve="1">
  <p:cSld name="Last slide 2">
    <p:bg>
      <p:bgPr>
        <a:solidFill>
          <a:srgbClr val="009999"/>
        </a:solidFill>
        <a:effectLst/>
      </p:bgPr>
    </p:bg>
    <p:spTree>
      <p:nvGrpSpPr>
        <p:cNvPr id="1" name="Shape 144"/>
        <p:cNvGrpSpPr/>
        <p:nvPr/>
      </p:nvGrpSpPr>
      <p:grpSpPr>
        <a:xfrm>
          <a:off x="0" y="0"/>
          <a:ext cx="0" cy="0"/>
          <a:chOff x="0" y="0"/>
          <a:chExt cx="0" cy="0"/>
        </a:xfrm>
      </p:grpSpPr>
      <p:sp>
        <p:nvSpPr>
          <p:cNvPr id="145" name="Google Shape;145;p21"/>
          <p:cNvSpPr txBox="1">
            <a:spLocks noGrp="1"/>
          </p:cNvSpPr>
          <p:nvPr>
            <p:ph type="dt" idx="10"/>
          </p:nvPr>
        </p:nvSpPr>
        <p:spPr>
          <a:xfrm rot="-5400000">
            <a:off x="-810724" y="5242599"/>
            <a:ext cx="2438400" cy="4876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fld id="{DD3575FE-2CC2-2845-A91B-203C440E7198}" type="datetimeFigureOut">
              <a:rPr lang="en-US" smtClean="0"/>
              <a:t>7/18/23</a:t>
            </a:fld>
            <a:endParaRPr lang="en-US"/>
          </a:p>
        </p:txBody>
      </p:sp>
      <p:pic>
        <p:nvPicPr>
          <p:cNvPr id="146" name="Google Shape;146;p21" descr="Image result for website icon white"/>
          <p:cNvPicPr preferRelativeResize="0"/>
          <p:nvPr/>
        </p:nvPicPr>
        <p:blipFill rotWithShape="1">
          <a:blip>
            <a:alphaModFix/>
          </a:blip>
          <a:srcRect/>
          <a:stretch/>
        </p:blipFill>
        <p:spPr>
          <a:xfrm>
            <a:off x="2447595" y="2243336"/>
            <a:ext cx="720000" cy="540000"/>
          </a:xfrm>
          <a:prstGeom prst="rect">
            <a:avLst/>
          </a:prstGeom>
          <a:noFill/>
          <a:ln>
            <a:noFill/>
          </a:ln>
        </p:spPr>
      </p:pic>
      <p:sp>
        <p:nvSpPr>
          <p:cNvPr id="147" name="Google Shape;147;p21"/>
          <p:cNvSpPr txBox="1">
            <a:spLocks noGrp="1"/>
          </p:cNvSpPr>
          <p:nvPr>
            <p:ph type="ftr" idx="11"/>
          </p:nvPr>
        </p:nvSpPr>
        <p:spPr>
          <a:xfrm>
            <a:off x="865717" y="6481911"/>
            <a:ext cx="6382400" cy="374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chemeClr val="lt1"/>
                </a:solidFill>
                <a:latin typeface="Verdana"/>
                <a:ea typeface="Verdana"/>
                <a:cs typeface="Verdana"/>
                <a:sym typeface="Verdana"/>
              </a:defRPr>
            </a:lvl1pPr>
            <a:lvl2pPr marL="457200" marR="0" lvl="1"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L="914400" marR="0" lvl="2"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L="1371600" marR="0" lvl="3"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L="1828800" marR="0" lvl="4"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L="2286000" marR="0" lvl="5"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L="2743200" marR="0" lvl="6"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L="3200400" marR="0" lvl="7"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L="3657600" marR="0" lvl="8" indent="0"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lang="en-US"/>
          </a:p>
        </p:txBody>
      </p:sp>
      <p:sp>
        <p:nvSpPr>
          <p:cNvPr id="148" name="Google Shape;148;p21"/>
          <p:cNvSpPr>
            <a:spLocks noGrp="1"/>
          </p:cNvSpPr>
          <p:nvPr>
            <p:ph type="sldNum" idx="12"/>
          </p:nvPr>
        </p:nvSpPr>
        <p:spPr>
          <a:xfrm>
            <a:off x="11413152" y="6453336"/>
            <a:ext cx="731600" cy="396300"/>
          </a:xfrm>
          <a:prstGeom prst="bracketPair">
            <a:avLst/>
          </a:prstGeom>
          <a:noFill/>
          <a:ln>
            <a:noFill/>
          </a:ln>
        </p:spPr>
        <p:txBody>
          <a:bodyPr spcFirstLastPara="1" wrap="square" lIns="0" tIns="0" rIns="0" bIns="0" anchor="ctr" anchorCtr="0">
            <a:noAutofit/>
          </a:bodyPr>
          <a:lstStyle>
            <a:lvl1pPr marL="0" marR="0" lvl="0" indent="0" algn="ctr" rtl="0">
              <a:spcBef>
                <a:spcPts val="0"/>
              </a:spcBef>
              <a:buNone/>
              <a:defRPr sz="1800">
                <a:solidFill>
                  <a:schemeClr val="lt1"/>
                </a:solidFill>
                <a:latin typeface="Verdana"/>
                <a:ea typeface="Verdana"/>
                <a:cs typeface="Verdana"/>
                <a:sym typeface="Verdana"/>
              </a:defRPr>
            </a:lvl1pPr>
            <a:lvl2pPr marL="0" marR="0" lvl="1" indent="0" algn="ctr" rtl="0">
              <a:spcBef>
                <a:spcPts val="0"/>
              </a:spcBef>
              <a:buNone/>
              <a:defRPr sz="1800">
                <a:solidFill>
                  <a:schemeClr val="lt1"/>
                </a:solidFill>
                <a:latin typeface="Verdana"/>
                <a:ea typeface="Verdana"/>
                <a:cs typeface="Verdana"/>
                <a:sym typeface="Verdana"/>
              </a:defRPr>
            </a:lvl2pPr>
            <a:lvl3pPr marL="0" marR="0" lvl="2" indent="0" algn="ctr" rtl="0">
              <a:spcBef>
                <a:spcPts val="0"/>
              </a:spcBef>
              <a:buNone/>
              <a:defRPr sz="1800">
                <a:solidFill>
                  <a:schemeClr val="lt1"/>
                </a:solidFill>
                <a:latin typeface="Verdana"/>
                <a:ea typeface="Verdana"/>
                <a:cs typeface="Verdana"/>
                <a:sym typeface="Verdana"/>
              </a:defRPr>
            </a:lvl3pPr>
            <a:lvl4pPr marL="0" marR="0" lvl="3" indent="0" algn="ctr" rtl="0">
              <a:spcBef>
                <a:spcPts val="0"/>
              </a:spcBef>
              <a:buNone/>
              <a:defRPr sz="1800">
                <a:solidFill>
                  <a:schemeClr val="lt1"/>
                </a:solidFill>
                <a:latin typeface="Verdana"/>
                <a:ea typeface="Verdana"/>
                <a:cs typeface="Verdana"/>
                <a:sym typeface="Verdana"/>
              </a:defRPr>
            </a:lvl4pPr>
            <a:lvl5pPr marL="0" marR="0" lvl="4" indent="0" algn="ctr" rtl="0">
              <a:spcBef>
                <a:spcPts val="0"/>
              </a:spcBef>
              <a:buNone/>
              <a:defRPr sz="1800">
                <a:solidFill>
                  <a:schemeClr val="lt1"/>
                </a:solidFill>
                <a:latin typeface="Verdana"/>
                <a:ea typeface="Verdana"/>
                <a:cs typeface="Verdana"/>
                <a:sym typeface="Verdana"/>
              </a:defRPr>
            </a:lvl5pPr>
            <a:lvl6pPr marL="0" marR="0" lvl="5" indent="0" algn="ctr" rtl="0">
              <a:spcBef>
                <a:spcPts val="0"/>
              </a:spcBef>
              <a:buNone/>
              <a:defRPr sz="1800">
                <a:solidFill>
                  <a:schemeClr val="lt1"/>
                </a:solidFill>
                <a:latin typeface="Verdana"/>
                <a:ea typeface="Verdana"/>
                <a:cs typeface="Verdana"/>
                <a:sym typeface="Verdana"/>
              </a:defRPr>
            </a:lvl6pPr>
            <a:lvl7pPr marL="0" marR="0" lvl="6" indent="0" algn="ctr" rtl="0">
              <a:spcBef>
                <a:spcPts val="0"/>
              </a:spcBef>
              <a:buNone/>
              <a:defRPr sz="1800">
                <a:solidFill>
                  <a:schemeClr val="lt1"/>
                </a:solidFill>
                <a:latin typeface="Verdana"/>
                <a:ea typeface="Verdana"/>
                <a:cs typeface="Verdana"/>
                <a:sym typeface="Verdana"/>
              </a:defRPr>
            </a:lvl7pPr>
            <a:lvl8pPr marL="0" marR="0" lvl="7" indent="0" algn="ctr" rtl="0">
              <a:spcBef>
                <a:spcPts val="0"/>
              </a:spcBef>
              <a:buNone/>
              <a:defRPr sz="1800">
                <a:solidFill>
                  <a:schemeClr val="lt1"/>
                </a:solidFill>
                <a:latin typeface="Verdana"/>
                <a:ea typeface="Verdana"/>
                <a:cs typeface="Verdana"/>
                <a:sym typeface="Verdana"/>
              </a:defRPr>
            </a:lvl8pPr>
            <a:lvl9pPr marL="0" marR="0" lvl="8" indent="0" algn="ctr" rtl="0">
              <a:spcBef>
                <a:spcPts val="0"/>
              </a:spcBef>
              <a:buNone/>
              <a:defRPr sz="1800">
                <a:solidFill>
                  <a:schemeClr val="lt1"/>
                </a:solidFill>
                <a:latin typeface="Verdana"/>
                <a:ea typeface="Verdana"/>
                <a:cs typeface="Verdana"/>
                <a:sym typeface="Verdana"/>
              </a:defRPr>
            </a:lvl9pPr>
          </a:lstStyle>
          <a:p>
            <a:fld id="{0798D939-2D9E-2142-A80A-FFDECD1E5A9B}" type="slidenum">
              <a:rPr lang="en-US" smtClean="0"/>
              <a:t>‹#›</a:t>
            </a:fld>
            <a:endParaRPr lang="en-US"/>
          </a:p>
        </p:txBody>
      </p:sp>
      <p:pic>
        <p:nvPicPr>
          <p:cNvPr id="149" name="Google Shape;149;p21"/>
          <p:cNvPicPr preferRelativeResize="0"/>
          <p:nvPr/>
        </p:nvPicPr>
        <p:blipFill rotWithShape="1">
          <a:blip>
            <a:alphaModFix/>
          </a:blip>
          <a:srcRect/>
          <a:stretch/>
        </p:blipFill>
        <p:spPr>
          <a:xfrm>
            <a:off x="2447595" y="2927472"/>
            <a:ext cx="768000" cy="576000"/>
          </a:xfrm>
          <a:prstGeom prst="rect">
            <a:avLst/>
          </a:prstGeom>
          <a:noFill/>
          <a:ln>
            <a:noFill/>
          </a:ln>
        </p:spPr>
      </p:pic>
      <p:pic>
        <p:nvPicPr>
          <p:cNvPr id="150" name="Google Shape;150;p21"/>
          <p:cNvPicPr preferRelativeResize="0"/>
          <p:nvPr/>
        </p:nvPicPr>
        <p:blipFill rotWithShape="1">
          <a:blip>
            <a:alphaModFix/>
          </a:blip>
          <a:srcRect/>
          <a:stretch/>
        </p:blipFill>
        <p:spPr>
          <a:xfrm>
            <a:off x="2474977" y="3719560"/>
            <a:ext cx="720000" cy="540000"/>
          </a:xfrm>
          <a:prstGeom prst="rect">
            <a:avLst/>
          </a:prstGeom>
          <a:noFill/>
          <a:ln>
            <a:noFill/>
          </a:ln>
        </p:spPr>
      </p:pic>
      <p:sp>
        <p:nvSpPr>
          <p:cNvPr id="151" name="Google Shape;151;p21"/>
          <p:cNvSpPr txBox="1"/>
          <p:nvPr/>
        </p:nvSpPr>
        <p:spPr>
          <a:xfrm>
            <a:off x="3451033" y="3835675"/>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https://www.linkedin.com/groups/8635339</a:t>
            </a:r>
            <a:endParaRPr sz="1400">
              <a:solidFill>
                <a:schemeClr val="lt1"/>
              </a:solidFill>
              <a:latin typeface="Verdana"/>
              <a:ea typeface="Verdana"/>
              <a:cs typeface="Verdana"/>
              <a:sym typeface="Verdana"/>
            </a:endParaRPr>
          </a:p>
        </p:txBody>
      </p:sp>
      <p:sp>
        <p:nvSpPr>
          <p:cNvPr id="152" name="Google Shape;152;p21"/>
          <p:cNvSpPr txBox="1"/>
          <p:nvPr/>
        </p:nvSpPr>
        <p:spPr>
          <a:xfrm>
            <a:off x="3451033" y="3071488"/>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a:solidFill>
                  <a:schemeClr val="lt1"/>
                </a:solidFill>
                <a:latin typeface="Verdana"/>
                <a:ea typeface="Verdana"/>
                <a:cs typeface="Verdana"/>
                <a:sym typeface="Verdana"/>
              </a:rPr>
              <a:t>https://github.com/organizations/DARTH-git</a:t>
            </a:r>
            <a:endParaRPr sz="1400">
              <a:solidFill>
                <a:schemeClr val="lt1"/>
              </a:solidFill>
              <a:latin typeface="Verdana"/>
              <a:ea typeface="Verdana"/>
              <a:cs typeface="Verdana"/>
              <a:sym typeface="Verdana"/>
            </a:endParaRPr>
          </a:p>
        </p:txBody>
      </p:sp>
      <p:sp>
        <p:nvSpPr>
          <p:cNvPr id="153" name="Google Shape;153;p21"/>
          <p:cNvSpPr txBox="1"/>
          <p:nvPr/>
        </p:nvSpPr>
        <p:spPr>
          <a:xfrm>
            <a:off x="871763" y="5807005"/>
            <a:ext cx="104668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900" b="1" i="0" dirty="0">
                <a:solidFill>
                  <a:schemeClr val="lt1"/>
                </a:solidFill>
                <a:latin typeface="Verdana"/>
                <a:ea typeface="Verdana"/>
                <a:cs typeface="Verdana"/>
                <a:sym typeface="Verdana"/>
              </a:rPr>
              <a:t>© Copyright 2017, THE HOSPITAL FOR SICK CHILDREN AND THE COLLABORATING INSTITUTIONS.</a:t>
            </a:r>
            <a:r>
              <a:rPr lang="nl-NL" sz="900" b="0" i="0" dirty="0">
                <a:solidFill>
                  <a:schemeClr val="lt1"/>
                </a:solidFill>
                <a:latin typeface="Verdana"/>
                <a:ea typeface="Verdana"/>
                <a:cs typeface="Verdana"/>
                <a:sym typeface="Verdana"/>
              </a:rPr>
              <a:t> </a:t>
            </a:r>
            <a:endParaRPr sz="1800" dirty="0"/>
          </a:p>
          <a:p>
            <a:pPr marL="0" marR="0" lvl="0" indent="0" algn="l" rtl="0">
              <a:spcBef>
                <a:spcPts val="0"/>
              </a:spcBef>
              <a:spcAft>
                <a:spcPts val="0"/>
              </a:spcAft>
              <a:buNone/>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r>
              <a:rPr lang="nl-NL" sz="900" b="0" i="0" dirty="0">
                <a:solidFill>
                  <a:schemeClr val="lt1"/>
                </a:solidFill>
                <a:latin typeface="Verdana"/>
                <a:ea typeface="Verdana"/>
                <a:cs typeface="Verdana"/>
                <a:sym typeface="Verdana"/>
              </a:rPr>
              <a:t> </a:t>
            </a:r>
            <a:endParaRPr sz="900" dirty="0">
              <a:solidFill>
                <a:schemeClr val="lt1"/>
              </a:solidFill>
              <a:latin typeface="Verdana"/>
              <a:ea typeface="Verdana"/>
              <a:cs typeface="Verdana"/>
              <a:sym typeface="Verdana"/>
            </a:endParaRPr>
          </a:p>
        </p:txBody>
      </p:sp>
      <p:sp>
        <p:nvSpPr>
          <p:cNvPr id="154" name="Google Shape;154;p21"/>
          <p:cNvSpPr/>
          <p:nvPr/>
        </p:nvSpPr>
        <p:spPr>
          <a:xfrm>
            <a:off x="2420077" y="620688"/>
            <a:ext cx="9744400" cy="1188000"/>
          </a:xfrm>
          <a:prstGeom prst="rect">
            <a:avLst/>
          </a:prstGeom>
          <a:solidFill>
            <a:srgbClr val="FEF8F3"/>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04D99"/>
              </a:solidFill>
              <a:latin typeface="Verdana"/>
              <a:ea typeface="Verdana"/>
              <a:cs typeface="Verdana"/>
              <a:sym typeface="Verdana"/>
            </a:endParaRPr>
          </a:p>
        </p:txBody>
      </p:sp>
      <p:sp>
        <p:nvSpPr>
          <p:cNvPr id="155" name="Google Shape;155;p21"/>
          <p:cNvSpPr txBox="1"/>
          <p:nvPr/>
        </p:nvSpPr>
        <p:spPr>
          <a:xfrm>
            <a:off x="3451033" y="2363475"/>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dirty="0">
                <a:solidFill>
                  <a:schemeClr val="lt1"/>
                </a:solidFill>
                <a:latin typeface="Verdana"/>
                <a:ea typeface="Verdana"/>
                <a:cs typeface="Verdana"/>
                <a:sym typeface="Verdana"/>
              </a:rPr>
              <a:t>http://</a:t>
            </a:r>
            <a:r>
              <a:rPr lang="nl-NL" sz="1800" dirty="0" err="1">
                <a:solidFill>
                  <a:schemeClr val="lt1"/>
                </a:solidFill>
                <a:latin typeface="Verdana"/>
                <a:ea typeface="Verdana"/>
                <a:cs typeface="Verdana"/>
                <a:sym typeface="Verdana"/>
              </a:rPr>
              <a:t>darthworkgroup.com</a:t>
            </a:r>
            <a:r>
              <a:rPr lang="nl-NL" sz="1800" dirty="0">
                <a:solidFill>
                  <a:schemeClr val="lt1"/>
                </a:solidFill>
                <a:latin typeface="Verdana"/>
                <a:ea typeface="Verdana"/>
                <a:cs typeface="Verdana"/>
                <a:sym typeface="Verdana"/>
              </a:rPr>
              <a:t>/</a:t>
            </a:r>
            <a:endParaRPr sz="1400" dirty="0">
              <a:solidFill>
                <a:schemeClr val="lt1"/>
              </a:solidFill>
              <a:latin typeface="Verdana"/>
              <a:ea typeface="Verdana"/>
              <a:cs typeface="Verdana"/>
              <a:sym typeface="Verdana"/>
            </a:endParaRPr>
          </a:p>
        </p:txBody>
      </p:sp>
      <p:sp>
        <p:nvSpPr>
          <p:cNvPr id="156" name="Google Shape;156;p21"/>
          <p:cNvSpPr txBox="1"/>
          <p:nvPr/>
        </p:nvSpPr>
        <p:spPr>
          <a:xfrm>
            <a:off x="3451033" y="4577563"/>
            <a:ext cx="68280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800">
                <a:solidFill>
                  <a:schemeClr val="lt1"/>
                </a:solidFill>
                <a:latin typeface="Verdana"/>
                <a:ea typeface="Verdana"/>
                <a:cs typeface="Verdana"/>
                <a:sym typeface="Verdana"/>
              </a:rPr>
              <a:t>@DARTHworkgroup</a:t>
            </a:r>
            <a:endParaRPr sz="1400">
              <a:solidFill>
                <a:schemeClr val="lt1"/>
              </a:solidFill>
              <a:latin typeface="Verdana"/>
              <a:ea typeface="Verdana"/>
              <a:cs typeface="Verdana"/>
              <a:sym typeface="Verdana"/>
            </a:endParaRPr>
          </a:p>
        </p:txBody>
      </p:sp>
      <p:pic>
        <p:nvPicPr>
          <p:cNvPr id="157" name="Google Shape;157;p21"/>
          <p:cNvPicPr preferRelativeResize="0"/>
          <p:nvPr/>
        </p:nvPicPr>
        <p:blipFill>
          <a:blip>
            <a:alphaModFix/>
          </a:blip>
          <a:stretch>
            <a:fillRect/>
          </a:stretch>
        </p:blipFill>
        <p:spPr>
          <a:xfrm>
            <a:off x="2447600" y="4475625"/>
            <a:ext cx="768000" cy="576000"/>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526316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st slide">
    <p:bg>
      <p:bgPr>
        <a:solidFill>
          <a:srgbClr val="009999"/>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D3575FE-2CC2-2845-A91B-203C440E7198}" type="datetimeFigureOut">
              <a:rPr lang="en-US" smtClean="0"/>
              <a:t>7/18/23</a:t>
            </a:fld>
            <a:endParaRPr lang="en-US"/>
          </a:p>
        </p:txBody>
      </p:sp>
      <p:pic>
        <p:nvPicPr>
          <p:cNvPr id="10" name="Picture 2" descr="Related image"/>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2454360" y="2279647"/>
            <a:ext cx="761235" cy="432000"/>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4" descr="Image result for website icon white"/>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2447595" y="2852936"/>
            <a:ext cx="720000" cy="540000"/>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pic>
        <p:nvPicPr>
          <p:cNvPr id="9" name="Picture 8"/>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447595" y="3537072"/>
            <a:ext cx="768000" cy="576000"/>
          </a:xfrm>
          <a:prstGeom prst="rect">
            <a:avLst/>
          </a:prstGeom>
        </p:spPr>
      </p:pic>
      <p:pic>
        <p:nvPicPr>
          <p:cNvPr id="15" name="Picture 14"/>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2474977" y="4329160"/>
            <a:ext cx="720000" cy="540000"/>
          </a:xfrm>
          <a:prstGeom prst="rect">
            <a:avLst/>
          </a:prstGeom>
        </p:spPr>
      </p:pic>
      <p:sp>
        <p:nvSpPr>
          <p:cNvPr id="18" name="TextBox 17"/>
          <p:cNvSpPr txBox="1"/>
          <p:nvPr/>
        </p:nvSpPr>
        <p:spPr>
          <a:xfrm>
            <a:off x="3451034" y="4445272"/>
            <a:ext cx="5512229" cy="307777"/>
          </a:xfrm>
          <a:prstGeom prst="rect">
            <a:avLst/>
          </a:prstGeom>
          <a:noFill/>
        </p:spPr>
        <p:txBody>
          <a:bodyPr wrap="square" rtlCol="0">
            <a:spAutoFit/>
          </a:bodyPr>
          <a:lstStyle/>
          <a:p>
            <a:r>
              <a:rPr lang="en-GB" sz="1400" dirty="0">
                <a:solidFill>
                  <a:schemeClr val="bg1"/>
                </a:solidFill>
              </a:rPr>
              <a:t>https://www.linkedin.com/groups/8635339</a:t>
            </a:r>
          </a:p>
        </p:txBody>
      </p:sp>
      <p:sp>
        <p:nvSpPr>
          <p:cNvPr id="19" name="TextBox 18"/>
          <p:cNvSpPr txBox="1"/>
          <p:nvPr/>
        </p:nvSpPr>
        <p:spPr>
          <a:xfrm>
            <a:off x="3451033" y="3681089"/>
            <a:ext cx="7432443" cy="307777"/>
          </a:xfrm>
          <a:prstGeom prst="rect">
            <a:avLst/>
          </a:prstGeom>
          <a:noFill/>
        </p:spPr>
        <p:txBody>
          <a:bodyPr wrap="square" rtlCol="0">
            <a:spAutoFit/>
          </a:bodyPr>
          <a:lstStyle/>
          <a:p>
            <a:r>
              <a:rPr lang="en-GB" sz="1400" dirty="0">
                <a:solidFill>
                  <a:schemeClr val="bg1"/>
                </a:solidFill>
              </a:rPr>
              <a:t>https://github.com/organizations/DARTH-git</a:t>
            </a:r>
          </a:p>
        </p:txBody>
      </p:sp>
      <p:sp>
        <p:nvSpPr>
          <p:cNvPr id="22" name="TextBox 21"/>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5" name="Rectangle 24"/>
          <p:cNvSpPr/>
          <p:nvPr/>
        </p:nvSpPr>
        <p:spPr>
          <a:xfrm>
            <a:off x="2420078" y="620688"/>
            <a:ext cx="9744405" cy="1188132"/>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solidFill>
                <a:srgbClr val="004D99"/>
              </a:solidFill>
            </a:endParaRPr>
          </a:p>
        </p:txBody>
      </p:sp>
      <p:sp>
        <p:nvSpPr>
          <p:cNvPr id="16" name="Google Shape;155;p21">
            <a:extLst>
              <a:ext uri="{FF2B5EF4-FFF2-40B4-BE49-F238E27FC236}">
                <a16:creationId xmlns:a16="http://schemas.microsoft.com/office/drawing/2014/main" id="{9BE0E9B3-4EC9-BB47-AA67-D0F28EB39FB6}"/>
              </a:ext>
            </a:extLst>
          </p:cNvPr>
          <p:cNvSpPr txBox="1"/>
          <p:nvPr userDrawn="1"/>
        </p:nvSpPr>
        <p:spPr>
          <a:xfrm>
            <a:off x="3451033" y="2930437"/>
            <a:ext cx="74324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nl-NL" sz="1400" kern="1200" dirty="0">
                <a:solidFill>
                  <a:schemeClr val="bg1"/>
                </a:solidFill>
                <a:latin typeface="+mn-lt"/>
                <a:ea typeface="+mn-ea"/>
                <a:cs typeface="+mn-cs"/>
                <a:sym typeface="Verdana"/>
              </a:rPr>
              <a:t>http://</a:t>
            </a:r>
            <a:r>
              <a:rPr lang="nl-NL" sz="1400" kern="1200" dirty="0" err="1">
                <a:solidFill>
                  <a:schemeClr val="bg1"/>
                </a:solidFill>
                <a:latin typeface="+mn-lt"/>
                <a:ea typeface="+mn-ea"/>
                <a:cs typeface="+mn-cs"/>
                <a:sym typeface="Verdana"/>
              </a:rPr>
              <a:t>darthworkgroup.com</a:t>
            </a:r>
            <a:r>
              <a:rPr lang="nl-NL" sz="1400" kern="1200" dirty="0">
                <a:solidFill>
                  <a:schemeClr val="bg1"/>
                </a:solidFill>
                <a:latin typeface="+mn-lt"/>
                <a:ea typeface="+mn-ea"/>
                <a:cs typeface="+mn-cs"/>
                <a:sym typeface="Verdana"/>
              </a:rPr>
              <a:t>/</a:t>
            </a:r>
            <a:endParaRPr sz="1400" kern="1200" dirty="0">
              <a:solidFill>
                <a:schemeClr val="bg1"/>
              </a:solidFill>
              <a:latin typeface="+mn-lt"/>
              <a:ea typeface="+mn-ea"/>
              <a:cs typeface="+mn-cs"/>
              <a:sym typeface="Verdana"/>
            </a:endParaRPr>
          </a:p>
        </p:txBody>
      </p:sp>
    </p:spTree>
    <p:extLst>
      <p:ext uri="{BB962C8B-B14F-4D97-AF65-F5344CB8AC3E}">
        <p14:creationId xmlns:p14="http://schemas.microsoft.com/office/powerpoint/2010/main" val="500209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1174300" y="593375"/>
            <a:ext cx="10602000" cy="763500"/>
          </a:xfrm>
          <a:prstGeom prst="rect">
            <a:avLst/>
          </a:prstGeom>
        </p:spPr>
        <p:txBody>
          <a:bodyPr spcFirstLastPara="1" wrap="square" lIns="91425" tIns="91425" rIns="91425" bIns="91425" anchor="ctr" anchorCtr="0"/>
          <a:lstStyle>
            <a:lvl1pPr lvl="0" rtl="0">
              <a:spcBef>
                <a:spcPts val="0"/>
              </a:spcBef>
              <a:spcAft>
                <a:spcPts val="0"/>
              </a:spcAft>
              <a:buSzPts val="4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33" name="Shape 133"/>
          <p:cNvSpPr txBox="1">
            <a:spLocks noGrp="1"/>
          </p:cNvSpPr>
          <p:nvPr>
            <p:ph type="body" idx="1"/>
          </p:nvPr>
        </p:nvSpPr>
        <p:spPr>
          <a:xfrm>
            <a:off x="970767" y="1536625"/>
            <a:ext cx="10805600" cy="4555200"/>
          </a:xfrm>
          <a:prstGeom prst="rect">
            <a:avLst/>
          </a:prstGeom>
        </p:spPr>
        <p:txBody>
          <a:bodyPr spcFirstLastPara="1" wrap="square" lIns="91425" tIns="91425" rIns="91425" bIns="91425" anchor="t" anchorCtr="0"/>
          <a:lstStyle>
            <a:lvl1pPr marL="457200" lvl="0" indent="-368300" rtl="0">
              <a:spcBef>
                <a:spcPts val="440"/>
              </a:spcBef>
              <a:spcAft>
                <a:spcPts val="0"/>
              </a:spcAft>
              <a:buSzPts val="2200"/>
              <a:buChar char="•"/>
              <a:defRPr/>
            </a:lvl1pPr>
            <a:lvl2pPr marL="914400" lvl="1" indent="-355600" rtl="0">
              <a:spcBef>
                <a:spcPts val="400"/>
              </a:spcBef>
              <a:spcAft>
                <a:spcPts val="0"/>
              </a:spcAft>
              <a:buSzPts val="2000"/>
              <a:buChar char="•"/>
              <a:defRPr/>
            </a:lvl2pPr>
            <a:lvl3pPr marL="1371600" lvl="2" indent="-342900" rtl="0">
              <a:spcBef>
                <a:spcPts val="360"/>
              </a:spcBef>
              <a:spcAft>
                <a:spcPts val="0"/>
              </a:spcAft>
              <a:buSzPts val="1800"/>
              <a:buChar char="•"/>
              <a:defRPr/>
            </a:lvl3pPr>
            <a:lvl4pPr marL="1828800" lvl="3" indent="-330200" rtl="0">
              <a:spcBef>
                <a:spcPts val="320"/>
              </a:spcBef>
              <a:spcAft>
                <a:spcPts val="0"/>
              </a:spcAft>
              <a:buSzPts val="1600"/>
              <a:buChar char="•"/>
              <a:defRPr/>
            </a:lvl4pPr>
            <a:lvl5pPr marL="2286000" lvl="4" indent="-317500" rtl="0">
              <a:spcBef>
                <a:spcPts val="280"/>
              </a:spcBef>
              <a:spcAft>
                <a:spcPts val="0"/>
              </a:spcAft>
              <a:buSzPts val="1400"/>
              <a:buChar char="•"/>
              <a:defRPr/>
            </a:lvl5pPr>
            <a:lvl6pPr marL="2743200" lvl="5" indent="-317500" rtl="0">
              <a:spcBef>
                <a:spcPts val="280"/>
              </a:spcBef>
              <a:spcAft>
                <a:spcPts val="0"/>
              </a:spcAft>
              <a:buSzPts val="1400"/>
              <a:buChar char="•"/>
              <a:defRPr/>
            </a:lvl6pPr>
            <a:lvl7pPr marL="3200400" lvl="6" indent="-317500" rtl="0">
              <a:spcBef>
                <a:spcPts val="280"/>
              </a:spcBef>
              <a:spcAft>
                <a:spcPts val="0"/>
              </a:spcAft>
              <a:buSzPts val="1400"/>
              <a:buChar char="•"/>
              <a:defRPr/>
            </a:lvl7pPr>
            <a:lvl8pPr marL="3657600" lvl="7" indent="-317500" rtl="0">
              <a:spcBef>
                <a:spcPts val="280"/>
              </a:spcBef>
              <a:spcAft>
                <a:spcPts val="0"/>
              </a:spcAft>
              <a:buSzPts val="1400"/>
              <a:buChar char="•"/>
              <a:defRPr/>
            </a:lvl8pPr>
            <a:lvl9pPr marL="4114800" lvl="8" indent="-317500" rtl="0">
              <a:spcBef>
                <a:spcPts val="280"/>
              </a:spcBef>
              <a:spcAft>
                <a:spcPts val="0"/>
              </a:spcAft>
              <a:buSzPts val="1400"/>
              <a:buChar char="•"/>
              <a:defRPr/>
            </a:lvl9pPr>
          </a:lstStyle>
          <a:p>
            <a:pPr lvl="0"/>
            <a:r>
              <a:rPr lang="en-US"/>
              <a:t>Click to edit Master text styles</a:t>
            </a:r>
          </a:p>
        </p:txBody>
      </p:sp>
      <p:sp>
        <p:nvSpPr>
          <p:cNvPr id="134" name="Shape 134"/>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798D939-2D9E-2142-A80A-FFDECD1E5A9B}" type="slidenum">
              <a:rPr lang="en-US" smtClean="0"/>
              <a:t>‹#›</a:t>
            </a:fld>
            <a:endParaRPr lang="en-US"/>
          </a:p>
        </p:txBody>
      </p:sp>
    </p:spTree>
    <p:extLst>
      <p:ext uri="{BB962C8B-B14F-4D97-AF65-F5344CB8AC3E}">
        <p14:creationId xmlns:p14="http://schemas.microsoft.com/office/powerpoint/2010/main" val="195234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895000" y="2855000"/>
            <a:ext cx="10469600" cy="1148100"/>
          </a:xfrm>
          <a:prstGeom prst="rect">
            <a:avLst/>
          </a:prstGeom>
        </p:spPr>
        <p:txBody>
          <a:bodyPr spcFirstLastPara="1" wrap="square" lIns="91425" tIns="91425" rIns="91425" bIns="91425" anchor="ctr" anchorCtr="0"/>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rPr lang="en-US"/>
              <a:t>Click to edit Master title style</a:t>
            </a:r>
            <a:endParaRPr/>
          </a:p>
        </p:txBody>
      </p:sp>
      <p:sp>
        <p:nvSpPr>
          <p:cNvPr id="138" name="Shape 138"/>
          <p:cNvSpPr txBox="1">
            <a:spLocks noGrp="1"/>
          </p:cNvSpPr>
          <p:nvPr>
            <p:ph type="sldNum" idx="12"/>
          </p:nvPr>
        </p:nvSpPr>
        <p:spPr>
          <a:xfrm>
            <a:off x="11320333" y="6241346"/>
            <a:ext cx="731600" cy="524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nl-NL" smtClean="0"/>
              <a:pPr/>
              <a:t>‹#›</a:t>
            </a:fld>
            <a:endParaRPr lang="nl-NL"/>
          </a:p>
        </p:txBody>
      </p:sp>
    </p:spTree>
    <p:extLst>
      <p:ext uri="{BB962C8B-B14F-4D97-AF65-F5344CB8AC3E}">
        <p14:creationId xmlns:p14="http://schemas.microsoft.com/office/powerpoint/2010/main" val="562594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SPOR Title slide">
    <p:spTree>
      <p:nvGrpSpPr>
        <p:cNvPr id="1" name=""/>
        <p:cNvGrpSpPr/>
        <p:nvPr/>
      </p:nvGrpSpPr>
      <p:grpSpPr>
        <a:xfrm>
          <a:off x="0" y="0"/>
          <a:ext cx="0" cy="0"/>
          <a:chOff x="0" y="0"/>
          <a:chExt cx="0" cy="0"/>
        </a:xfrm>
      </p:grpSpPr>
      <p:sp>
        <p:nvSpPr>
          <p:cNvPr id="17" name="Title 16"/>
          <p:cNvSpPr>
            <a:spLocks noGrp="1"/>
          </p:cNvSpPr>
          <p:nvPr>
            <p:ph type="title" hasCustomPrompt="1"/>
          </p:nvPr>
        </p:nvSpPr>
        <p:spPr>
          <a:xfrm>
            <a:off x="5313947" y="2795504"/>
            <a:ext cx="6878053" cy="1162885"/>
          </a:xfrm>
          <a:prstGeom prst="rect">
            <a:avLst/>
          </a:prstGeom>
        </p:spPr>
        <p:txBody>
          <a:bodyPr/>
          <a:lstStyle>
            <a:lvl1pPr fontAlgn="t">
              <a:lnSpc>
                <a:spcPts val="4200"/>
              </a:lnSpc>
              <a:defRPr sz="3600" b="1" i="0" spc="-100" baseline="0">
                <a:solidFill>
                  <a:schemeClr val="bg1"/>
                </a:solidFill>
                <a:latin typeface="Open Sans" charset="0"/>
              </a:defRPr>
            </a:lvl1pPr>
          </a:lstStyle>
          <a:p>
            <a:r>
              <a:rPr lang="en-US" dirty="0"/>
              <a:t>Click to edit Title Style Click to Edit Title Style</a:t>
            </a:r>
          </a:p>
        </p:txBody>
      </p:sp>
      <p:sp>
        <p:nvSpPr>
          <p:cNvPr id="21" name="Text Placeholder 20"/>
          <p:cNvSpPr>
            <a:spLocks noGrp="1"/>
          </p:cNvSpPr>
          <p:nvPr>
            <p:ph type="body" sz="quarter" idx="10" hasCustomPrompt="1"/>
          </p:nvPr>
        </p:nvSpPr>
        <p:spPr>
          <a:xfrm>
            <a:off x="5313363" y="3958389"/>
            <a:ext cx="6610350" cy="1022266"/>
          </a:xfrm>
          <a:prstGeom prst="rect">
            <a:avLst/>
          </a:prstGeom>
        </p:spPr>
        <p:txBody>
          <a:bodyPr/>
          <a:lstStyle>
            <a:lvl1pPr marL="0" indent="0" fontAlgn="t">
              <a:lnSpc>
                <a:spcPts val="4000"/>
              </a:lnSpc>
              <a:buFontTx/>
              <a:buNone/>
              <a:defRPr sz="3000" spc="-100" baseline="0">
                <a:latin typeface="Open Sans Semibold" charset="0"/>
              </a:defRPr>
            </a:lvl1pPr>
          </a:lstStyle>
          <a:p>
            <a:pPr lvl="0"/>
            <a:r>
              <a:rPr lang="en-US" dirty="0"/>
              <a:t>Click to edit Subtitle Style Click to Edit Subtitle Style</a:t>
            </a:r>
          </a:p>
        </p:txBody>
      </p:sp>
      <p:sp>
        <p:nvSpPr>
          <p:cNvPr id="22" name="Text Placeholder 20"/>
          <p:cNvSpPr>
            <a:spLocks noGrp="1"/>
          </p:cNvSpPr>
          <p:nvPr>
            <p:ph type="body" sz="quarter" idx="11" hasCustomPrompt="1"/>
          </p:nvPr>
        </p:nvSpPr>
        <p:spPr>
          <a:xfrm>
            <a:off x="5313363" y="5667292"/>
            <a:ext cx="6610350" cy="372560"/>
          </a:xfrm>
          <a:prstGeom prst="rect">
            <a:avLst/>
          </a:prstGeom>
        </p:spPr>
        <p:txBody>
          <a:bodyPr/>
          <a:lstStyle>
            <a:lvl1pPr marL="0" indent="0">
              <a:buFontTx/>
              <a:buNone/>
              <a:defRPr sz="1800" baseline="0">
                <a:solidFill>
                  <a:schemeClr val="bg1"/>
                </a:solidFill>
                <a:latin typeface="Open Sans Semibold" charset="0"/>
              </a:defRPr>
            </a:lvl1pPr>
          </a:lstStyle>
          <a:p>
            <a:pPr lvl="0"/>
            <a:r>
              <a:rPr lang="en-US" dirty="0"/>
              <a:t>Click to edit Date</a:t>
            </a:r>
          </a:p>
        </p:txBody>
      </p:sp>
      <p:sp>
        <p:nvSpPr>
          <p:cNvPr id="23" name="Text Placeholder 20"/>
          <p:cNvSpPr>
            <a:spLocks noGrp="1"/>
          </p:cNvSpPr>
          <p:nvPr>
            <p:ph type="body" sz="quarter" idx="12" hasCustomPrompt="1"/>
          </p:nvPr>
        </p:nvSpPr>
        <p:spPr>
          <a:xfrm>
            <a:off x="5313363" y="5981323"/>
            <a:ext cx="6610350" cy="372560"/>
          </a:xfrm>
          <a:prstGeom prst="rect">
            <a:avLst/>
          </a:prstGeom>
        </p:spPr>
        <p:txBody>
          <a:bodyPr/>
          <a:lstStyle>
            <a:lvl1pPr marL="0" indent="0">
              <a:buFontTx/>
              <a:buNone/>
              <a:defRPr sz="1800" baseline="0">
                <a:solidFill>
                  <a:schemeClr val="bg1"/>
                </a:solidFill>
                <a:latin typeface="Open Sans" charset="0"/>
              </a:defRPr>
            </a:lvl1pPr>
          </a:lstStyle>
          <a:p>
            <a:pPr lvl="0"/>
            <a:r>
              <a:rPr lang="en-US" dirty="0"/>
              <a:t>Click to edit text click to edit text</a:t>
            </a:r>
          </a:p>
        </p:txBody>
      </p:sp>
    </p:spTree>
    <p:extLst>
      <p:ext uri="{BB962C8B-B14F-4D97-AF65-F5344CB8AC3E}">
        <p14:creationId xmlns:p14="http://schemas.microsoft.com/office/powerpoint/2010/main" val="1494847482"/>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a:solidFill>
                  <a:srgbClr val="004D99"/>
                </a:solidFill>
              </a:rPr>
              <a:t>DARTH Workgroup</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07574760"/>
              </p:ext>
            </p:extLst>
          </p:nvPr>
        </p:nvGraphicFramePr>
        <p:xfrm>
          <a:off x="2480501" y="1553344"/>
          <a:ext cx="9711498" cy="3322320"/>
        </p:xfrm>
        <a:graphic>
          <a:graphicData uri="http://schemas.openxmlformats.org/drawingml/2006/table">
            <a:tbl>
              <a:tblPr firstRow="1" bandRow="1">
                <a:tableStyleId>{2D5ABB26-0587-4C30-8999-92F81FD0307C}</a:tableStyleId>
              </a:tblPr>
              <a:tblGrid>
                <a:gridCol w="4863637">
                  <a:extLst>
                    <a:ext uri="{9D8B030D-6E8A-4147-A177-3AD203B41FA5}">
                      <a16:colId xmlns:a16="http://schemas.microsoft.com/office/drawing/2014/main" val="20000"/>
                    </a:ext>
                  </a:extLst>
                </a:gridCol>
                <a:gridCol w="4847861">
                  <a:extLst>
                    <a:ext uri="{9D8B030D-6E8A-4147-A177-3AD203B41FA5}">
                      <a16:colId xmlns:a16="http://schemas.microsoft.com/office/drawing/2014/main" val="20001"/>
                    </a:ext>
                  </a:extLst>
                </a:gridCol>
              </a:tblGrid>
              <a:tr h="370840">
                <a:tc>
                  <a:txBody>
                    <a:bodyPr/>
                    <a:lstStyle/>
                    <a:p>
                      <a:r>
                        <a:rPr lang="en-US" sz="1400" b="1" kern="1200" dirty="0">
                          <a:solidFill>
                            <a:srgbClr val="FEF8F3"/>
                          </a:solidFill>
                          <a:effectLst/>
                        </a:rPr>
                        <a:t>Fernando Alarid-Escudero, PhD</a:t>
                      </a:r>
                      <a:r>
                        <a:rPr lang="en-US" sz="1400" b="1" kern="1200" baseline="30000" dirty="0">
                          <a:solidFill>
                            <a:srgbClr val="FEF8F3"/>
                          </a:solidFill>
                          <a:effectLst/>
                        </a:rPr>
                        <a:t>1</a:t>
                      </a:r>
                      <a:r>
                        <a:rPr lang="en-US" sz="1400" b="1" kern="1200" dirty="0">
                          <a:solidFill>
                            <a:srgbClr val="FEF8F3"/>
                          </a:solidFill>
                          <a:effectLst/>
                        </a:rPr>
                        <a:t> </a:t>
                      </a:r>
                    </a:p>
                    <a:p>
                      <a:r>
                        <a:rPr lang="en-US" sz="1400" b="1" kern="1200" dirty="0">
                          <a:solidFill>
                            <a:srgbClr val="FEF8F3"/>
                          </a:solidFill>
                          <a:effectLst/>
                        </a:rPr>
                        <a:t>Eva A. Enns, MS, PhD</a:t>
                      </a:r>
                      <a:r>
                        <a:rPr lang="en-US" sz="1400" b="1" kern="1200" baseline="30000" dirty="0">
                          <a:solidFill>
                            <a:srgbClr val="FEF8F3"/>
                          </a:solidFill>
                          <a:effectLst/>
                        </a:rPr>
                        <a:t>2</a:t>
                      </a:r>
                      <a:r>
                        <a:rPr lang="en-US" sz="1400" b="1" kern="1200" dirty="0">
                          <a:solidFill>
                            <a:srgbClr val="FEF8F3"/>
                          </a:solidFill>
                          <a:effectLst/>
                        </a:rPr>
                        <a:t>	</a:t>
                      </a:r>
                    </a:p>
                    <a:p>
                      <a:r>
                        <a:rPr lang="en-US" sz="1400" b="1" kern="1200" dirty="0">
                          <a:solidFill>
                            <a:srgbClr val="FEF8F3"/>
                          </a:solidFill>
                          <a:effectLst/>
                        </a:rPr>
                        <a:t>M.G. Myriam Hunink, MD, PhD</a:t>
                      </a:r>
                      <a:r>
                        <a:rPr lang="en-US" sz="1400" b="1" kern="1200" baseline="30000" dirty="0">
                          <a:solidFill>
                            <a:srgbClr val="FEF8F3"/>
                          </a:solidFill>
                          <a:effectLst/>
                        </a:rPr>
                        <a:t>3,4</a:t>
                      </a:r>
                      <a:endParaRPr lang="en-US" sz="1400" b="1" kern="1200" dirty="0">
                        <a:solidFill>
                          <a:srgbClr val="FEF8F3"/>
                        </a:solidFill>
                        <a:effectLst/>
                      </a:endParaRPr>
                    </a:p>
                    <a:p>
                      <a:r>
                        <a:rPr lang="nl-NL" sz="1400" b="1" kern="1200" dirty="0">
                          <a:solidFill>
                            <a:srgbClr val="FEF8F3"/>
                          </a:solidFill>
                          <a:effectLst/>
                        </a:rPr>
                        <a:t>Hawre J. Jalal, MD, PhD</a:t>
                      </a:r>
                      <a:r>
                        <a:rPr lang="nl-NL" sz="1400" b="1" kern="1200" baseline="30000" dirty="0">
                          <a:solidFill>
                            <a:srgbClr val="FEF8F3"/>
                          </a:solidFill>
                          <a:effectLst/>
                        </a:rPr>
                        <a:t>5</a:t>
                      </a:r>
                      <a:r>
                        <a:rPr lang="nl-NL" sz="1400" b="1" kern="1200" dirty="0">
                          <a:solidFill>
                            <a:srgbClr val="FEF8F3"/>
                          </a:solidFill>
                          <a:effectLst/>
                        </a:rPr>
                        <a:t> </a:t>
                      </a:r>
                      <a:endParaRPr lang="en-US" sz="1400" b="1" kern="1200" dirty="0">
                        <a:solidFill>
                          <a:srgbClr val="FEF8F3"/>
                        </a:solidFill>
                        <a:effectLst/>
                      </a:endParaRPr>
                    </a:p>
                    <a:p>
                      <a:r>
                        <a:rPr lang="nl-NL" sz="1400" b="1" kern="1200" dirty="0">
                          <a:solidFill>
                            <a:srgbClr val="FEF8F3"/>
                          </a:solidFill>
                          <a:effectLst/>
                        </a:rPr>
                        <a:t>Eline M. Krijkamp, MSc</a:t>
                      </a:r>
                      <a:r>
                        <a:rPr lang="nl-NL" sz="1400" b="1" kern="1200" baseline="30000" dirty="0">
                          <a:solidFill>
                            <a:srgbClr val="FEF8F3"/>
                          </a:solidFill>
                          <a:effectLst/>
                        </a:rPr>
                        <a:t>3</a:t>
                      </a:r>
                      <a:endParaRPr lang="en-US" sz="1400" b="1" kern="1200" dirty="0">
                        <a:solidFill>
                          <a:srgbClr val="FEF8F3"/>
                        </a:solidFill>
                        <a:effectLst/>
                      </a:endParaRPr>
                    </a:p>
                    <a:p>
                      <a:r>
                        <a:rPr lang="en-US" sz="1400" b="1" kern="1200" dirty="0">
                          <a:solidFill>
                            <a:srgbClr val="FEF8F3"/>
                          </a:solidFill>
                          <a:effectLst/>
                        </a:rPr>
                        <a:t>Petros Pechlivanoglou, PhD</a:t>
                      </a:r>
                      <a:r>
                        <a:rPr lang="en-US" sz="1400" b="1" kern="1200" baseline="30000" dirty="0">
                          <a:solidFill>
                            <a:srgbClr val="FEF8F3"/>
                          </a:solidFill>
                          <a:effectLst/>
                        </a:rPr>
                        <a:t>6</a:t>
                      </a:r>
                      <a:r>
                        <a:rPr lang="en-US" sz="1400" b="1" kern="1200" dirty="0">
                          <a:solidFill>
                            <a:srgbClr val="FEF8F3"/>
                          </a:solidFill>
                          <a:effectLst/>
                        </a:rPr>
                        <a:t> </a:t>
                      </a:r>
                    </a:p>
                    <a:p>
                      <a:r>
                        <a:rPr lang="en-US" sz="1400" b="1" kern="1200" dirty="0">
                          <a:solidFill>
                            <a:srgbClr val="FEF8F3"/>
                          </a:solidFill>
                          <a:effectLst/>
                        </a:rPr>
                        <a:t>Alan Yang, BSc</a:t>
                      </a:r>
                      <a:r>
                        <a:rPr lang="en-US" sz="1400" b="1" kern="1200" baseline="30000" dirty="0">
                          <a:solidFill>
                            <a:srgbClr val="FEF8F3"/>
                          </a:solidFill>
                          <a:effectLst/>
                        </a:rPr>
                        <a:t>6</a:t>
                      </a:r>
                      <a:endParaRPr lang="en-US" sz="1400" b="1" kern="1200" dirty="0">
                        <a:solidFill>
                          <a:srgbClr val="FEF8F3"/>
                        </a:solidFill>
                        <a:effectLst/>
                      </a:endParaRPr>
                    </a:p>
                  </a:txBody>
                  <a:tcPr marL="121920" marR="121920"/>
                </a:tc>
                <a:tc>
                  <a:txBody>
                    <a:bodyPr/>
                    <a:lstStyle/>
                    <a:p>
                      <a:endParaRPr lang="en-GB" sz="1200" dirty="0">
                        <a:solidFill>
                          <a:schemeClr val="bg1"/>
                        </a:solidFill>
                      </a:endParaRPr>
                    </a:p>
                  </a:txBody>
                  <a:tcPr marL="121920" marR="121920"/>
                </a:tc>
                <a:extLst>
                  <a:ext uri="{0D108BD9-81ED-4DB2-BD59-A6C34878D82A}">
                    <a16:rowId xmlns:a16="http://schemas.microsoft.com/office/drawing/2014/main" val="10000"/>
                  </a:ext>
                </a:extLst>
              </a:tr>
              <a:tr h="370840">
                <a:tc gridSpan="2">
                  <a:txBody>
                    <a:bodyPr/>
                    <a:lstStyle/>
                    <a:p>
                      <a:r>
                        <a:rPr lang="en-US" sz="1200" kern="1200" dirty="0">
                          <a:solidFill>
                            <a:srgbClr val="FEF8F3"/>
                          </a:solidFill>
                          <a:effectLst/>
                          <a:latin typeface="+mn-lt"/>
                          <a:ea typeface="+mn-ea"/>
                          <a:cs typeface="+mn-cs"/>
                        </a:rPr>
                        <a:t>In collaboration of: 		</a:t>
                      </a:r>
                    </a:p>
                    <a:p>
                      <a:r>
                        <a:rPr lang="en-US" sz="1200" kern="1200" dirty="0">
                          <a:solidFill>
                            <a:srgbClr val="FEF8F3"/>
                          </a:solidFill>
                          <a:effectLst/>
                          <a:latin typeface="+mn-lt"/>
                          <a:ea typeface="+mn-ea"/>
                          <a:cs typeface="+mn-cs"/>
                        </a:rPr>
                        <a:t>1 Division of Public Administration, Center for Research and Teaching in Economics (CIDE), </a:t>
                      </a:r>
                    </a:p>
                    <a:p>
                      <a:r>
                        <a:rPr lang="en-US" sz="1200" kern="1200" dirty="0">
                          <a:solidFill>
                            <a:srgbClr val="FEF8F3"/>
                          </a:solidFill>
                          <a:effectLst/>
                          <a:latin typeface="+mn-lt"/>
                          <a:ea typeface="+mn-ea"/>
                          <a:cs typeface="+mn-cs"/>
                        </a:rPr>
                        <a:t>  Aguascalientes, Mexico</a:t>
                      </a:r>
                    </a:p>
                    <a:p>
                      <a:r>
                        <a:rPr lang="en-US" sz="1200" kern="1200" dirty="0">
                          <a:solidFill>
                            <a:srgbClr val="FEF8F3"/>
                          </a:solidFill>
                          <a:effectLst/>
                          <a:latin typeface="+mn-lt"/>
                          <a:ea typeface="+mn-ea"/>
                          <a:cs typeface="+mn-cs"/>
                        </a:rPr>
                        <a:t>2 University of Minnesota School of Public Health, Minneapolis, MN, USA</a:t>
                      </a:r>
                    </a:p>
                    <a:p>
                      <a:r>
                        <a:rPr lang="en-US" sz="1200" kern="1200" dirty="0">
                          <a:solidFill>
                            <a:srgbClr val="FEF8F3"/>
                          </a:solidFill>
                          <a:effectLst/>
                          <a:latin typeface="+mn-lt"/>
                          <a:ea typeface="+mn-ea"/>
                          <a:cs typeface="+mn-cs"/>
                        </a:rPr>
                        <a:t>3 Erasmus MC, Rotterdam, The Netherlands</a:t>
                      </a:r>
                    </a:p>
                    <a:p>
                      <a:r>
                        <a:rPr lang="en-US" sz="1200" kern="1200" dirty="0">
                          <a:solidFill>
                            <a:srgbClr val="FEF8F3"/>
                          </a:solidFill>
                          <a:effectLst/>
                          <a:latin typeface="+mn-lt"/>
                          <a:ea typeface="+mn-ea"/>
                          <a:cs typeface="+mn-cs"/>
                        </a:rPr>
                        <a:t>4 Harvard T.H. Chan School of Public Health, Boston, USA</a:t>
                      </a:r>
                    </a:p>
                    <a:p>
                      <a:r>
                        <a:rPr lang="en-US" sz="1200" kern="1200" dirty="0">
                          <a:solidFill>
                            <a:srgbClr val="FEF8F3"/>
                          </a:solidFill>
                          <a:effectLst/>
                          <a:latin typeface="+mn-lt"/>
                          <a:ea typeface="+mn-ea"/>
                          <a:cs typeface="+mn-cs"/>
                        </a:rPr>
                        <a:t>5 University of Pittsburgh Graduate School of Public Health, Pittsburgh, PA, USA</a:t>
                      </a:r>
                    </a:p>
                    <a:p>
                      <a:r>
                        <a:rPr lang="en-US" sz="1200" kern="1200" dirty="0">
                          <a:solidFill>
                            <a:srgbClr val="FEF8F3"/>
                          </a:solidFill>
                          <a:effectLst/>
                          <a:latin typeface="+mn-lt"/>
                          <a:ea typeface="+mn-ea"/>
                          <a:cs typeface="+mn-cs"/>
                        </a:rPr>
                        <a:t>6 The Hospital for Sick Children, Toronto and University of Toronto, Toronto ON, Canada</a:t>
                      </a:r>
                    </a:p>
                    <a:p>
                      <a:endParaRPr lang="en-GB" sz="1200" dirty="0">
                        <a:solidFill>
                          <a:schemeClr val="bg1"/>
                        </a:solidFill>
                      </a:endParaRPr>
                    </a:p>
                  </a:txBody>
                  <a:tcPr marL="121920" marR="121920"/>
                </a:tc>
                <a:tc hMerge="1">
                  <a:txBody>
                    <a:bodyPr/>
                    <a:lstStyle/>
                    <a:p>
                      <a:endParaRPr lang="en-GB" sz="1200" dirty="0">
                        <a:solidFill>
                          <a:schemeClr val="bg1"/>
                        </a:solidFill>
                      </a:endParaRP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17" name="Picture 17" descr="\\storage.erasmusmc.nl\m\MyDocs\478030\My Documents\Desktop\The_Hospital_for_Sick_Children-logo-30EAA69EAC-seeklogo.com.png"/>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flipH="1">
            <a:off x="2480501" y="4748220"/>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sp>
        <p:nvSpPr>
          <p:cNvPr id="15" name="TextBox 14"/>
          <p:cNvSpPr txBox="1"/>
          <p:nvPr/>
        </p:nvSpPr>
        <p:spPr>
          <a:xfrm flipH="1">
            <a:off x="2480501" y="4748221"/>
            <a:ext cx="6377067" cy="307777"/>
          </a:xfrm>
          <a:prstGeom prst="rect">
            <a:avLst/>
          </a:prstGeom>
          <a:noFill/>
        </p:spPr>
        <p:txBody>
          <a:bodyPr wrap="square" rtlCol="0">
            <a:spAutoFit/>
          </a:bodyPr>
          <a:lstStyle/>
          <a:p>
            <a:r>
              <a:rPr lang="en-US" sz="1400" b="1" dirty="0" err="1">
                <a:solidFill>
                  <a:schemeClr val="bg1"/>
                </a:solidFill>
              </a:rPr>
              <a:t>www.darthworkgroup.com</a:t>
            </a:r>
            <a:endParaRPr lang="en-US" sz="1400" b="1" dirty="0">
              <a:solidFill>
                <a:schemeClr val="bg1"/>
              </a:solidFill>
            </a:endParaRPr>
          </a:p>
        </p:txBody>
      </p:sp>
      <p:pic>
        <p:nvPicPr>
          <p:cNvPr id="8" name="Picture 7">
            <a:extLst>
              <a:ext uri="{FF2B5EF4-FFF2-40B4-BE49-F238E27FC236}">
                <a16:creationId xmlns:a16="http://schemas.microsoft.com/office/drawing/2014/main" id="{1F4A33E6-5765-144B-BB9E-E9B85276960B}"/>
              </a:ext>
            </a:extLst>
          </p:cNvPr>
          <p:cNvPicPr>
            <a:picLocks noChangeAspect="1"/>
          </p:cNvPicPr>
          <p:nvPr/>
        </p:nvPicPr>
        <p:blipFill>
          <a:blip/>
          <a:stretch>
            <a:fillRect/>
          </a:stretch>
        </p:blipFill>
        <p:spPr>
          <a:xfrm>
            <a:off x="322243" y="4980651"/>
            <a:ext cx="948267" cy="901700"/>
          </a:xfrm>
          <a:prstGeom prst="rect">
            <a:avLst/>
          </a:prstGeom>
        </p:spPr>
      </p:pic>
    </p:spTree>
    <p:extLst>
      <p:ext uri="{BB962C8B-B14F-4D97-AF65-F5344CB8AC3E}">
        <p14:creationId xmlns:p14="http://schemas.microsoft.com/office/powerpoint/2010/main" val="157919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2nd_First slide">
    <p:bg>
      <p:bgPr>
        <a:solidFill>
          <a:srgbClr val="009999"/>
        </a:solidFill>
        <a:effectLst/>
      </p:bgPr>
    </p:bg>
    <p:spTree>
      <p:nvGrpSpPr>
        <p:cNvPr id="1" name=""/>
        <p:cNvGrpSpPr/>
        <p:nvPr/>
      </p:nvGrpSpPr>
      <p:grpSpPr>
        <a:xfrm>
          <a:off x="0" y="0"/>
          <a:ext cx="0" cy="0"/>
          <a:chOff x="0" y="0"/>
          <a:chExt cx="0" cy="0"/>
        </a:xfrm>
      </p:grpSpPr>
      <p:sp>
        <p:nvSpPr>
          <p:cNvPr id="20" name="Rectangle 19"/>
          <p:cNvSpPr/>
          <p:nvPr/>
        </p:nvSpPr>
        <p:spPr>
          <a:xfrm>
            <a:off x="2447595" y="818458"/>
            <a:ext cx="9744405" cy="576064"/>
          </a:xfrm>
          <a:prstGeom prst="rect">
            <a:avLst/>
          </a:prstGeom>
          <a:solidFill>
            <a:srgbClr val="FEF8F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nl-NL" sz="2000" b="1" dirty="0" err="1">
                <a:solidFill>
                  <a:srgbClr val="004D99"/>
                </a:solidFill>
              </a:rPr>
              <a:t>Acknowledgements</a:t>
            </a:r>
            <a:r>
              <a:rPr lang="nl-NL" sz="2000" b="1" baseline="0" dirty="0">
                <a:solidFill>
                  <a:srgbClr val="004D99"/>
                </a:solidFill>
              </a:rPr>
              <a:t> </a:t>
            </a:r>
            <a:r>
              <a:rPr lang="nl-NL" sz="2000" b="1" baseline="0" dirty="0" err="1">
                <a:solidFill>
                  <a:srgbClr val="004D99"/>
                </a:solidFill>
              </a:rPr>
              <a:t>and</a:t>
            </a:r>
            <a:r>
              <a:rPr lang="nl-NL" sz="2000" b="1" baseline="0" dirty="0">
                <a:solidFill>
                  <a:srgbClr val="004D99"/>
                </a:solidFill>
              </a:rPr>
              <a:t> </a:t>
            </a:r>
            <a:r>
              <a:rPr lang="nl-NL" sz="2000" b="1" baseline="0" dirty="0" err="1">
                <a:solidFill>
                  <a:srgbClr val="004D99"/>
                </a:solidFill>
              </a:rPr>
              <a:t>attributions</a:t>
            </a:r>
            <a:endParaRPr lang="en-GB" sz="2000" b="1" dirty="0">
              <a:solidFill>
                <a:srgbClr val="004D99"/>
              </a:solidFill>
            </a:endParaRPr>
          </a:p>
        </p:txBody>
      </p:sp>
      <p:sp>
        <p:nvSpPr>
          <p:cNvPr id="13"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14" name="Slide Number Placeholder 2"/>
          <p:cNvSpPr>
            <a:spLocks noGrp="1"/>
          </p:cNvSpPr>
          <p:nvPr>
            <p:ph type="sldNum" sz="quarter" idx="11"/>
          </p:nvPr>
        </p:nvSpPr>
        <p:spPr>
          <a:xfrm>
            <a:off x="11413152" y="6453336"/>
            <a:ext cx="731520" cy="396240"/>
          </a:xfrm>
          <a:ln>
            <a:noFill/>
          </a:ln>
        </p:spPr>
        <p:txBody>
          <a:bodyPr/>
          <a:lstStyle>
            <a:lvl1pPr>
              <a:defRPr>
                <a:solidFill>
                  <a:schemeClr val="bg1"/>
                </a:solidFill>
              </a:defRPr>
            </a:lvl1pPr>
          </a:lstStyle>
          <a:p>
            <a:fld id="{0798D939-2D9E-2142-A80A-FFDECD1E5A9B}" type="slidenum">
              <a:rPr lang="en-US" smtClean="0"/>
              <a:t>‹#›</a:t>
            </a:fld>
            <a:endParaRPr lang="en-US"/>
          </a:p>
        </p:txBody>
      </p:sp>
      <p:sp>
        <p:nvSpPr>
          <p:cNvPr id="16" name="TextBox 15"/>
          <p:cNvSpPr txBox="1"/>
          <p:nvPr/>
        </p:nvSpPr>
        <p:spPr>
          <a:xfrm>
            <a:off x="871763" y="5807006"/>
            <a:ext cx="10466724" cy="507831"/>
          </a:xfrm>
          <a:prstGeom prst="rect">
            <a:avLst/>
          </a:prstGeom>
          <a:noFill/>
        </p:spPr>
        <p:txBody>
          <a:bodyPr wrap="square" rtlCol="0">
            <a:spAutoFit/>
          </a:bodyPr>
          <a:lstStyle/>
          <a:p>
            <a:r>
              <a:rPr lang="en-US" sz="900" b="1" i="0" kern="1200" dirty="0">
                <a:solidFill>
                  <a:schemeClr val="bg1"/>
                </a:solidFill>
                <a:effectLst/>
                <a:latin typeface="+mn-lt"/>
                <a:ea typeface="+mn-ea"/>
                <a:cs typeface="+mn-cs"/>
              </a:rPr>
              <a:t>© Copyright 2017, THE HOSPITAL FOR SICK CHILDREN AND THE COLLABORATING INSTITUTIONS.</a:t>
            </a:r>
            <a:r>
              <a:rPr lang="en-US" sz="900" b="0" i="0" kern="1200" dirty="0">
                <a:solidFill>
                  <a:schemeClr val="bg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effectLst/>
                <a:latin typeface="+mn-lt"/>
                <a:ea typeface="+mn-ea"/>
                <a:cs typeface="+mn-cs"/>
              </a:rPr>
              <a:t>All rights reserved in Canada, the United States and worldwide. Copyright, trademarks, trade names and any and all associated intellectual property are exclusively owned by THE HOSPITAL FOR Sick CHILDREN and the collaborating institutions. These materials may be used, reproduced, modified, distributed and adapted with proper attribution.  </a:t>
            </a:r>
            <a:endParaRPr lang="en-GB" sz="900" dirty="0">
              <a:solidFill>
                <a:schemeClr val="bg1"/>
              </a:solidFill>
            </a:endParaRPr>
          </a:p>
        </p:txBody>
      </p:sp>
      <p:sp>
        <p:nvSpPr>
          <p:cNvPr id="2" name="AutoShape 14" descr="Image result for hospital for sick children toronto vector logo"/>
          <p:cNvSpPr>
            <a:spLocks noChangeAspect="1" noChangeArrowheads="1"/>
          </p:cNvSpPr>
          <p:nvPr/>
        </p:nvSpPr>
        <p:spPr bwMode="auto">
          <a:xfrm>
            <a:off x="207433" y="-144463"/>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4" name="AutoShape 16" descr="Image result for sick kids vector logo wiki"/>
          <p:cNvSpPr>
            <a:spLocks noChangeAspect="1" noChangeArrowheads="1"/>
          </p:cNvSpPr>
          <p:nvPr/>
        </p:nvSpPr>
        <p:spPr bwMode="auto">
          <a:xfrm>
            <a:off x="410633" y="7938"/>
            <a:ext cx="4064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800"/>
          </a:p>
        </p:txBody>
      </p:sp>
      <p:sp>
        <p:nvSpPr>
          <p:cNvPr id="6" name="Rectangle 5"/>
          <p:cNvSpPr/>
          <p:nvPr/>
        </p:nvSpPr>
        <p:spPr>
          <a:xfrm rot="16200000" flipV="1">
            <a:off x="-1098375" y="1658773"/>
            <a:ext cx="3024336" cy="4001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5" name="Subtitle 2"/>
          <p:cNvSpPr>
            <a:spLocks noGrp="1"/>
          </p:cNvSpPr>
          <p:nvPr>
            <p:ph type="subTitle" idx="1" hasCustomPrompt="1"/>
          </p:nvPr>
        </p:nvSpPr>
        <p:spPr>
          <a:xfrm>
            <a:off x="2447595" y="1628800"/>
            <a:ext cx="9409045" cy="1066800"/>
          </a:xfrm>
        </p:spPr>
        <p:txBody>
          <a:bodyPr anchor="t">
            <a:normAutofit/>
          </a:bodyPr>
          <a:lstStyle>
            <a:lvl1pPr marL="0" indent="0" algn="l">
              <a:buNone/>
              <a:defRPr sz="2000">
                <a:solidFill>
                  <a:srgbClr val="FEF8F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citations</a:t>
            </a:r>
          </a:p>
          <a:p>
            <a:endParaRPr lang="en-US" dirty="0"/>
          </a:p>
        </p:txBody>
      </p:sp>
      <p:pic>
        <p:nvPicPr>
          <p:cNvPr id="17" name="Picture 17" descr="\\storage.erasmusmc.nl\m\MyDocs\478030\My Documents\Desktop\The_Hospital_for_Sick_Children-logo-30EAA69EAC-seeklogo.com.png">
            <a:extLst>
              <a:ext uri="{FF2B5EF4-FFF2-40B4-BE49-F238E27FC236}">
                <a16:creationId xmlns:a16="http://schemas.microsoft.com/office/drawing/2014/main" id="{CF27B3EC-A2BB-BF47-807D-F49D56E854F0}"/>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10363844" y="5323650"/>
            <a:ext cx="1632000" cy="367200"/>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18" descr="\\storage.erasmusmc.nl\m\MyDocs\478030\My Documents\Desktop\Pitt_logo.gif">
            <a:extLst>
              <a:ext uri="{FF2B5EF4-FFF2-40B4-BE49-F238E27FC236}">
                <a16:creationId xmlns:a16="http://schemas.microsoft.com/office/drawing/2014/main" id="{00A49943-5F21-B54A-A2B4-A5A1C9A0255E}"/>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6571335" y="5255703"/>
            <a:ext cx="3552000" cy="508713"/>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EBC3F8F5-94B4-374C-89B8-A540DEABFD86}"/>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4602633" y="5306390"/>
            <a:ext cx="1728193" cy="384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1" name="Picture 3">
            <a:extLst>
              <a:ext uri="{FF2B5EF4-FFF2-40B4-BE49-F238E27FC236}">
                <a16:creationId xmlns:a16="http://schemas.microsoft.com/office/drawing/2014/main" id="{A92E0873-0222-DD44-AB65-7234C4A77D1C}"/>
              </a:ext>
            </a:extLst>
          </p:cNvPr>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1581979" y="5306115"/>
            <a:ext cx="2688000" cy="4157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2" name="Picture 21">
            <a:extLst>
              <a:ext uri="{FF2B5EF4-FFF2-40B4-BE49-F238E27FC236}">
                <a16:creationId xmlns:a16="http://schemas.microsoft.com/office/drawing/2014/main" id="{39A9191D-B4FE-9145-A2D5-98FB80FC7F53}"/>
              </a:ext>
            </a:extLst>
          </p:cNvPr>
          <p:cNvPicPr>
            <a:picLocks noChangeAspect="1"/>
          </p:cNvPicPr>
          <p:nvPr/>
        </p:nvPicPr>
        <p:blipFill>
          <a:blip/>
          <a:stretch>
            <a:fillRect/>
          </a:stretch>
        </p:blipFill>
        <p:spPr>
          <a:xfrm>
            <a:off x="322243" y="4980651"/>
            <a:ext cx="948267" cy="901700"/>
          </a:xfrm>
          <a:prstGeom prst="rect">
            <a:avLst/>
          </a:prstGeom>
        </p:spPr>
      </p:pic>
    </p:spTree>
    <p:extLst>
      <p:ext uri="{BB962C8B-B14F-4D97-AF65-F5344CB8AC3E}">
        <p14:creationId xmlns:p14="http://schemas.microsoft.com/office/powerpoint/2010/main" val="201170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en objec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20576" y="1417638"/>
            <a:ext cx="10160000" cy="4983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3575FE-2CC2-2845-A91B-203C440E7198}" type="datetimeFigureOut">
              <a:rPr lang="en-US" smtClean="0"/>
              <a:t>7/18/23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88213898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163671" y="4918521"/>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1163671" y="3284984"/>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575FE-2CC2-2845-A91B-203C440E7198}" type="datetimeFigureOut">
              <a:rPr lang="en-US" smtClean="0"/>
              <a:t>7/18/23</a:t>
            </a:fld>
            <a:endParaRPr lang="en-US"/>
          </a:p>
        </p:txBody>
      </p:sp>
      <p:sp>
        <p:nvSpPr>
          <p:cNvPr id="6" name="Slide Number Placeholder 5"/>
          <p:cNvSpPr>
            <a:spLocks noGrp="1"/>
          </p:cNvSpPr>
          <p:nvPr>
            <p:ph type="sldNum" sz="quarter" idx="12"/>
          </p:nvPr>
        </p:nvSpPr>
        <p:spPr/>
        <p:txBody>
          <a:bodyPr/>
          <a:lstStyle/>
          <a:p>
            <a:fld id="{0798D939-2D9E-2142-A80A-FFDECD1E5A9B}" type="slidenum">
              <a:rPr lang="en-US" smtClean="0"/>
              <a:t>‹#›</a:t>
            </a:fld>
            <a:endParaRPr lang="en-US"/>
          </a:p>
        </p:txBody>
      </p:sp>
      <p:sp>
        <p:nvSpPr>
          <p:cNvPr id="7"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830113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05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3776"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7/18/23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8"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55879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1600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205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5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3776"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03776"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3575FE-2CC2-2845-A91B-203C440E7198}" type="datetimeFigureOut">
              <a:rPr lang="en-US" smtClean="0"/>
              <a:t>7/18/23</a:t>
            </a:fld>
            <a:endParaRPr lang="en-US"/>
          </a:p>
        </p:txBody>
      </p:sp>
      <p:sp>
        <p:nvSpPr>
          <p:cNvPr id="9" name="Slide Number Placeholder 8"/>
          <p:cNvSpPr>
            <a:spLocks noGrp="1"/>
          </p:cNvSpPr>
          <p:nvPr>
            <p:ph type="sldNum" sz="quarter" idx="12"/>
          </p:nvPr>
        </p:nvSpPr>
        <p:spPr/>
        <p:txBody>
          <a:bodyPr/>
          <a:lstStyle/>
          <a:p>
            <a:fld id="{0798D939-2D9E-2142-A80A-FFDECD1E5A9B}" type="slidenum">
              <a:rPr lang="en-US" smtClean="0"/>
              <a:t>‹#›</a:t>
            </a:fld>
            <a:endParaRPr lang="en-US"/>
          </a:p>
        </p:txBody>
      </p:sp>
      <p:sp>
        <p:nvSpPr>
          <p:cNvPr id="10" name="Footer Placeholder 4"/>
          <p:cNvSpPr>
            <a:spLocks noGrp="1"/>
          </p:cNvSpPr>
          <p:nvPr>
            <p:ph type="ftr" sz="quarter" idx="1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62866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6587" y="274638"/>
            <a:ext cx="101600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DD3575FE-2CC2-2845-A91B-203C440E7198}" type="datetimeFigureOut">
              <a:rPr lang="en-US" smtClean="0"/>
              <a:t>7/18/23</a:t>
            </a:fld>
            <a:endParaRPr lang="en-US"/>
          </a:p>
        </p:txBody>
      </p:sp>
      <p:sp>
        <p:nvSpPr>
          <p:cNvPr id="7" name="Slide Number Placeholder 6"/>
          <p:cNvSpPr>
            <a:spLocks noGrp="1"/>
          </p:cNvSpPr>
          <p:nvPr>
            <p:ph type="sldNum" sz="quarter" idx="12"/>
          </p:nvPr>
        </p:nvSpPr>
        <p:spPr/>
        <p:txBody>
          <a:bodyPr/>
          <a:lstStyle/>
          <a:p>
            <a:fld id="{0798D939-2D9E-2142-A80A-FFDECD1E5A9B}" type="slidenum">
              <a:rPr lang="en-US" smtClean="0"/>
              <a:t>‹#›</a:t>
            </a:fld>
            <a:endParaRPr lang="en-US"/>
          </a:p>
        </p:txBody>
      </p:sp>
      <p:sp>
        <p:nvSpPr>
          <p:cNvPr id="9"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94030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3575FE-2CC2-2845-A91B-203C440E7198}" type="datetimeFigureOut">
              <a:rPr lang="en-US" smtClean="0"/>
              <a:t>7/18/23</a:t>
            </a:fld>
            <a:endParaRPr lang="en-US"/>
          </a:p>
        </p:txBody>
      </p:sp>
      <p:sp>
        <p:nvSpPr>
          <p:cNvPr id="4" name="Slide Number Placeholder 3"/>
          <p:cNvSpPr>
            <a:spLocks noGrp="1"/>
          </p:cNvSpPr>
          <p:nvPr>
            <p:ph type="sldNum" sz="quarter" idx="12"/>
          </p:nvPr>
        </p:nvSpPr>
        <p:spPr/>
        <p:txBody>
          <a:body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6382411"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Tree>
    <p:extLst>
      <p:ext uri="{BB962C8B-B14F-4D97-AF65-F5344CB8AC3E}">
        <p14:creationId xmlns:p14="http://schemas.microsoft.com/office/powerpoint/2010/main" val="1216823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67" y="274638"/>
            <a:ext cx="10160000" cy="1143000"/>
          </a:xfrm>
          <a:prstGeom prst="rect">
            <a:avLst/>
          </a:prstGeom>
        </p:spPr>
        <p:txBody>
          <a:bodyPr vert="horz" lIns="91440" tIns="45720" rIns="91440" bIns="45720" rtlCol="0" anchor="ctr">
            <a:noAutofit/>
          </a:bodyPr>
          <a:lstStyle/>
          <a:p>
            <a:r>
              <a:rPr lang="nl-NL"/>
              <a:t>Titelstijl van model bewerken</a:t>
            </a:r>
            <a:endParaRPr lang="en-US" dirty="0"/>
          </a:p>
        </p:txBody>
      </p:sp>
      <p:sp>
        <p:nvSpPr>
          <p:cNvPr id="3" name="Text Placeholder 2"/>
          <p:cNvSpPr>
            <a:spLocks noGrp="1"/>
          </p:cNvSpPr>
          <p:nvPr>
            <p:ph type="body" idx="1"/>
          </p:nvPr>
        </p:nvSpPr>
        <p:spPr>
          <a:xfrm>
            <a:off x="1312597" y="1600200"/>
            <a:ext cx="10160000" cy="4800600"/>
          </a:xfrm>
          <a:prstGeom prst="rect">
            <a:avLst/>
          </a:prstGeom>
        </p:spPr>
        <p:txBody>
          <a:bodyPr vert="horz" lIns="91440" tIns="45720" rIns="91440" bIns="4572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Rectangle 6"/>
          <p:cNvSpPr/>
          <p:nvPr/>
        </p:nvSpPr>
        <p:spPr>
          <a:xfrm>
            <a:off x="-30423" y="0"/>
            <a:ext cx="914400" cy="6859728"/>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1413152" y="6453336"/>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009999"/>
                </a:solidFill>
              </a:defRPr>
            </a:lvl1pPr>
          </a:lstStyle>
          <a:p>
            <a:fld id="{0798D939-2D9E-2142-A80A-FFDECD1E5A9B}" type="slidenum">
              <a:rPr lang="en-US" smtClean="0"/>
              <a:t>‹#›</a:t>
            </a:fld>
            <a:endParaRPr lang="en-US"/>
          </a:p>
        </p:txBody>
      </p:sp>
      <p:sp>
        <p:nvSpPr>
          <p:cNvPr id="5" name="Footer Placeholder 4"/>
          <p:cNvSpPr>
            <a:spLocks noGrp="1"/>
          </p:cNvSpPr>
          <p:nvPr>
            <p:ph type="ftr" sz="quarter" idx="3"/>
          </p:nvPr>
        </p:nvSpPr>
        <p:spPr>
          <a:xfrm>
            <a:off x="865717" y="6481912"/>
            <a:ext cx="8398635" cy="374587"/>
          </a:xfrm>
          <a:prstGeom prst="rect">
            <a:avLst/>
          </a:prstGeom>
        </p:spPr>
        <p:txBody>
          <a:bodyPr vert="horz" lIns="91440" tIns="45720" rIns="91440" bIns="45720" rtlCol="0" anchor="ctr"/>
          <a:lstStyle>
            <a:lvl1pPr algn="l">
              <a:defRPr sz="1200">
                <a:solidFill>
                  <a:srgbClr val="009999"/>
                </a:solidFill>
              </a:defRPr>
            </a:lvl1pPr>
          </a:lstStyle>
          <a:p>
            <a:endParaRPr lang="en-US"/>
          </a:p>
        </p:txBody>
      </p:sp>
      <p:sp>
        <p:nvSpPr>
          <p:cNvPr id="4" name="Date Placeholder 3"/>
          <p:cNvSpPr>
            <a:spLocks noGrp="1"/>
          </p:cNvSpPr>
          <p:nvPr>
            <p:ph type="dt" sz="half" idx="2"/>
          </p:nvPr>
        </p:nvSpPr>
        <p:spPr>
          <a:xfrm rot="16200000">
            <a:off x="-810682" y="5242560"/>
            <a:ext cx="2438399" cy="487680"/>
          </a:xfrm>
          <a:prstGeom prst="rect">
            <a:avLst/>
          </a:prstGeom>
        </p:spPr>
        <p:txBody>
          <a:bodyPr vert="horz" lIns="91440" tIns="45720" rIns="91440" bIns="45720" rtlCol="0" anchor="ctr"/>
          <a:lstStyle>
            <a:lvl1pPr algn="l">
              <a:defRPr sz="1200">
                <a:solidFill>
                  <a:schemeClr val="bg1"/>
                </a:solidFill>
              </a:defRPr>
            </a:lvl1pPr>
          </a:lstStyle>
          <a:p>
            <a:fld id="{DD3575FE-2CC2-2845-A91B-203C440E7198}" type="datetimeFigureOut">
              <a:rPr lang="en-US" smtClean="0"/>
              <a:t>7/18/23</a:t>
            </a:fld>
            <a:endParaRPr lang="en-US"/>
          </a:p>
        </p:txBody>
      </p:sp>
    </p:spTree>
    <p:extLst>
      <p:ext uri="{BB962C8B-B14F-4D97-AF65-F5344CB8AC3E}">
        <p14:creationId xmlns:p14="http://schemas.microsoft.com/office/powerpoint/2010/main" val="4054043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txStyles>
    <p:titleStyle>
      <a:lvl1pPr algn="l" defTabSz="914400" rtl="0" eaLnBrk="1" latinLnBrk="0" hangingPunct="1">
        <a:spcBef>
          <a:spcPct val="0"/>
        </a:spcBef>
        <a:buNone/>
        <a:defRPr sz="4600" kern="1200" cap="none" spc="-100" baseline="0">
          <a:ln>
            <a:noFill/>
          </a:ln>
          <a:solidFill>
            <a:schemeClr val="tx1"/>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SzPct val="100000"/>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SzPct val="100000"/>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SzPct val="100000"/>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SzPct val="100000"/>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SzPct val="100000"/>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p:nvPr userDrawn="1"/>
        </p:nvSpPr>
        <p:spPr>
          <a:xfrm>
            <a:off x="4629150" y="0"/>
            <a:ext cx="7562850" cy="6858000"/>
          </a:xfrm>
          <a:custGeom>
            <a:avLst/>
            <a:gdLst/>
            <a:ahLst/>
            <a:cxnLst/>
            <a:rect l="l" t="t" r="r" b="b"/>
            <a:pathLst>
              <a:path w="7562850" h="6858000">
                <a:moveTo>
                  <a:pt x="0" y="6858000"/>
                </a:moveTo>
                <a:lnTo>
                  <a:pt x="7562850" y="6858000"/>
                </a:lnTo>
                <a:lnTo>
                  <a:pt x="7562850" y="0"/>
                </a:lnTo>
                <a:lnTo>
                  <a:pt x="0" y="0"/>
                </a:lnTo>
                <a:lnTo>
                  <a:pt x="0" y="6858000"/>
                </a:lnTo>
                <a:close/>
              </a:path>
            </a:pathLst>
          </a:custGeom>
          <a:solidFill>
            <a:srgbClr val="27AAE1"/>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113" name="Picture 112"/>
          <p:cNvPicPr>
            <a:picLocks noChangeAspect="1"/>
          </p:cNvPicPr>
          <p:nvPr userDrawn="1"/>
        </p:nvPicPr>
        <p:blipFill>
          <a:blip/>
          <a:stretch>
            <a:fillRect/>
          </a:stretch>
        </p:blipFill>
        <p:spPr>
          <a:xfrm>
            <a:off x="92489" y="2743200"/>
            <a:ext cx="4318000" cy="1371600"/>
          </a:xfrm>
          <a:prstGeom prst="rect">
            <a:avLst/>
          </a:prstGeom>
        </p:spPr>
      </p:pic>
      <p:pic>
        <p:nvPicPr>
          <p:cNvPr id="116" name="Picture 115"/>
          <p:cNvPicPr>
            <a:picLocks noChangeAspect="1"/>
          </p:cNvPicPr>
          <p:nvPr userDrawn="1"/>
        </p:nvPicPr>
        <p:blipFill>
          <a:blip cstate="print">
            <a:extLst>
              <a:ext uri="{28A0092B-C50C-407E-A947-70E740481C1C}">
                <a14:useLocalDpi xmlns:a14="http://schemas.microsoft.com/office/drawing/2010/main"/>
              </a:ext>
            </a:extLst>
          </a:blip>
          <a:stretch>
            <a:fillRect/>
          </a:stretch>
        </p:blipFill>
        <p:spPr>
          <a:xfrm>
            <a:off x="1292619" y="280910"/>
            <a:ext cx="1504950" cy="364230"/>
          </a:xfrm>
          <a:prstGeom prst="rect">
            <a:avLst/>
          </a:prstGeom>
        </p:spPr>
      </p:pic>
      <p:pic>
        <p:nvPicPr>
          <p:cNvPr id="118" name="Picture 117"/>
          <p:cNvPicPr>
            <a:picLocks noChangeAspect="1"/>
          </p:cNvPicPr>
          <p:nvPr userDrawn="1"/>
        </p:nvPicPr>
        <p:blipFill>
          <a:blip>
            <a:alphaModFix amt="35000"/>
            <a:extLst>
              <a:ext uri="{28A0092B-C50C-407E-A947-70E740481C1C}">
                <a14:useLocalDpi xmlns:a14="http://schemas.microsoft.com/office/drawing/2010/main"/>
              </a:ext>
            </a:extLst>
          </a:blip>
          <a:stretch>
            <a:fillRect/>
          </a:stretch>
        </p:blipFill>
        <p:spPr>
          <a:xfrm>
            <a:off x="7770866" y="-304800"/>
            <a:ext cx="7687352" cy="7645400"/>
          </a:xfrm>
          <a:prstGeom prst="rect">
            <a:avLst/>
          </a:prstGeom>
        </p:spPr>
      </p:pic>
    </p:spTree>
    <p:extLst>
      <p:ext uri="{BB962C8B-B14F-4D97-AF65-F5344CB8AC3E}">
        <p14:creationId xmlns:p14="http://schemas.microsoft.com/office/powerpoint/2010/main" val="2482995353"/>
      </p:ext>
    </p:extLst>
  </p:cSld>
  <p:clrMap bg1="lt1" tx1="dk1" bg2="lt2" tx2="dk2" accent1="accent1" accent2="accent2" accent3="accent3" accent4="accent4" accent5="accent5" accent6="accent6" hlink="hlink" folHlink="folHlink"/>
  <p:sldLayoutIdLst>
    <p:sldLayoutId id="2147483740" r:id="rId1"/>
  </p:sldLayoutIdLst>
  <p:transition spd="slow">
    <p:wipe dir="r"/>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20.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darthworkgroup.com/"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13947" y="2058084"/>
            <a:ext cx="6878053" cy="1162885"/>
          </a:xfrm>
        </p:spPr>
        <p:txBody>
          <a:bodyPr/>
          <a:lstStyle/>
          <a:p>
            <a:r>
              <a:rPr lang="en-US" dirty="0"/>
              <a:t>Model Calibration in R</a:t>
            </a:r>
            <a:endParaRPr lang="en-US" baseline="24000" dirty="0"/>
          </a:p>
        </p:txBody>
      </p:sp>
      <p:sp>
        <p:nvSpPr>
          <p:cNvPr id="3" name="Text Placeholder 2"/>
          <p:cNvSpPr>
            <a:spLocks noGrp="1"/>
          </p:cNvSpPr>
          <p:nvPr>
            <p:ph type="body" sz="quarter" idx="10"/>
          </p:nvPr>
        </p:nvSpPr>
        <p:spPr>
          <a:xfrm>
            <a:off x="5313947" y="3704318"/>
            <a:ext cx="6610350" cy="1022266"/>
          </a:xfrm>
        </p:spPr>
        <p:txBody>
          <a:bodyPr/>
          <a:lstStyle/>
          <a:p>
            <a:pPr>
              <a:lnSpc>
                <a:spcPct val="100000"/>
              </a:lnSpc>
              <a:spcBef>
                <a:spcPts val="0"/>
              </a:spcBef>
            </a:pPr>
            <a:r>
              <a:rPr lang="en-US" sz="1400" dirty="0"/>
              <a:t>Presented by:</a:t>
            </a:r>
          </a:p>
          <a:p>
            <a:pPr>
              <a:lnSpc>
                <a:spcPct val="100000"/>
              </a:lnSpc>
              <a:spcBef>
                <a:spcPts val="0"/>
              </a:spcBef>
            </a:pPr>
            <a:endParaRPr lang="en-US" sz="1400" dirty="0"/>
          </a:p>
          <a:p>
            <a:pPr>
              <a:lnSpc>
                <a:spcPct val="100000"/>
              </a:lnSpc>
              <a:spcBef>
                <a:spcPts val="0"/>
              </a:spcBef>
            </a:pPr>
            <a:r>
              <a:rPr lang="nn-NO" sz="1600" b="1" dirty="0"/>
              <a:t>Eva A. Enns, PhD, MS</a:t>
            </a:r>
          </a:p>
          <a:p>
            <a:pPr>
              <a:lnSpc>
                <a:spcPct val="100000"/>
              </a:lnSpc>
              <a:spcBef>
                <a:spcPts val="0"/>
              </a:spcBef>
            </a:pPr>
            <a:r>
              <a:rPr lang="nn-NO" sz="1600" b="1" dirty="0"/>
              <a:t>Fernando Alarid-Escudero, PhD</a:t>
            </a:r>
          </a:p>
        </p:txBody>
      </p:sp>
      <p:sp>
        <p:nvSpPr>
          <p:cNvPr id="4" name="Text Placeholder 3"/>
          <p:cNvSpPr>
            <a:spLocks noGrp="1"/>
          </p:cNvSpPr>
          <p:nvPr>
            <p:ph type="body" sz="quarter" idx="11"/>
          </p:nvPr>
        </p:nvSpPr>
        <p:spPr>
          <a:xfrm>
            <a:off x="5313363" y="5481012"/>
            <a:ext cx="6610350" cy="372560"/>
          </a:xfrm>
        </p:spPr>
        <p:txBody>
          <a:bodyPr/>
          <a:lstStyle/>
          <a:p>
            <a:r>
              <a:rPr lang="en-US" sz="1800" dirty="0">
                <a:effectLst/>
                <a:latin typeface="Open Sans Semibold" panose="020B0706030804020204" pitchFamily="34" charset="0"/>
                <a:ea typeface="Open Sans Semibold" panose="020B0706030804020204" pitchFamily="34" charset="0"/>
                <a:cs typeface="Open Sans Semibold" panose="020B0706030804020204" pitchFamily="34" charset="0"/>
              </a:rPr>
              <a:t>ISPOR Short Course Program 2023 (Virtual)</a:t>
            </a:r>
          </a:p>
          <a:p>
            <a:r>
              <a:rPr lang="en-US" dirty="0"/>
              <a:t>Tuesday and Wednesday, 25-26 July 2023</a:t>
            </a:r>
          </a:p>
        </p:txBody>
      </p:sp>
    </p:spTree>
    <p:extLst>
      <p:ext uri="{BB962C8B-B14F-4D97-AF65-F5344CB8AC3E}">
        <p14:creationId xmlns:p14="http://schemas.microsoft.com/office/powerpoint/2010/main" val="2520398277"/>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t>
            </a:r>
            <a:r>
              <a:rPr lang="en-US" dirty="0" err="1"/>
              <a:t>GoF</a:t>
            </a:r>
            <a:r>
              <a:rPr lang="en-US" dirty="0"/>
              <a:t>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Sum of squared errors</a:t>
                </a:r>
              </a:p>
              <a:p>
                <a:pPr>
                  <a:spcAft>
                    <a:spcPts val="1200"/>
                  </a:spcAft>
                </a:pPr>
                <a:endParaRPr lang="en-US" dirty="0"/>
              </a:p>
              <a:p>
                <a:pPr>
                  <a:spcAft>
                    <a:spcPts val="1200"/>
                  </a:spcAft>
                </a:pPr>
                <a:endParaRPr lang="en-US" dirty="0"/>
              </a:p>
              <a:p>
                <a:r>
                  <a:rPr lang="en-US" dirty="0"/>
                  <a:t>Weighted sum of squared errors</a:t>
                </a:r>
              </a:p>
              <a:p>
                <a:pPr lvl="1"/>
                <a:r>
                  <a:rPr lang="en-US" dirty="0"/>
                  <a:t>Assign different weight to different targets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charset="0"/>
                          </a:rPr>
                          <m:t>𝑤</m:t>
                        </m:r>
                      </m:e>
                      <m:sub>
                        <m:r>
                          <a:rPr lang="en-US" b="0" i="1" dirty="0" smtClean="0">
                            <a:latin typeface="Cambria Math" charset="0"/>
                          </a:rPr>
                          <m:t>𝑖</m:t>
                        </m:r>
                      </m:sub>
                    </m:sSub>
                  </m:oMath>
                </a14:m>
                <a:r>
                  <a:rPr lang="en-US" dirty="0"/>
                  <a:t>)</a:t>
                </a:r>
              </a:p>
              <a:p>
                <a:pPr lvl="1"/>
                <a:r>
                  <a:rPr lang="en-US" dirty="0"/>
                  <a:t>Often, </a:t>
                </a:r>
                <a14:m>
                  <m:oMath xmlns:m="http://schemas.openxmlformats.org/officeDocument/2006/math">
                    <m:sSub>
                      <m:sSubPr>
                        <m:ctrlPr>
                          <a:rPr lang="en-US" i="1" dirty="0">
                            <a:latin typeface="Cambria Math" panose="02040503050406030204" pitchFamily="18" charset="0"/>
                          </a:rPr>
                        </m:ctrlPr>
                      </m:sSubPr>
                      <m:e>
                        <m:r>
                          <a:rPr lang="en-US" i="1" dirty="0">
                            <a:latin typeface="Cambria Math" charset="0"/>
                          </a:rPr>
                          <m:t>𝑤</m:t>
                        </m:r>
                      </m:e>
                      <m:sub>
                        <m:r>
                          <a:rPr lang="en-US" i="1" dirty="0">
                            <a:latin typeface="Cambria Math" charset="0"/>
                          </a:rPr>
                          <m:t>𝑖</m:t>
                        </m:r>
                      </m:sub>
                    </m:sSub>
                    <m:r>
                      <a:rPr lang="en-US" b="0" i="1" dirty="0" smtClean="0">
                        <a:latin typeface="Cambria Math" charset="0"/>
                      </a:rPr>
                      <m:t>=</m:t>
                    </m:r>
                    <m:f>
                      <m:fPr>
                        <m:ctrlPr>
                          <a:rPr lang="en-US" b="0" i="1" dirty="0" smtClean="0">
                            <a:latin typeface="Cambria Math" panose="02040503050406030204" pitchFamily="18" charset="0"/>
                          </a:rPr>
                        </m:ctrlPr>
                      </m:fPr>
                      <m:num>
                        <m:r>
                          <a:rPr lang="en-US" b="0" i="1" dirty="0" smtClean="0">
                            <a:latin typeface="Cambria Math" charset="0"/>
                          </a:rPr>
                          <m:t>1</m:t>
                        </m:r>
                      </m:num>
                      <m:den>
                        <m:sSup>
                          <m:sSupPr>
                            <m:ctrlPr>
                              <a:rPr lang="en-US" b="0" i="1" dirty="0" smtClean="0">
                                <a:latin typeface="Cambria Math" panose="02040503050406030204" pitchFamily="18" charset="0"/>
                              </a:rPr>
                            </m:ctrlPr>
                          </m:sSupPr>
                          <m:e>
                            <m:r>
                              <a:rPr lang="en-US" b="0" i="1" dirty="0" smtClean="0">
                                <a:latin typeface="Cambria Math" charset="0"/>
                              </a:rPr>
                              <m:t>𝜎</m:t>
                            </m:r>
                          </m:e>
                          <m:sup>
                            <m:r>
                              <a:rPr lang="en-US" b="0" i="1" dirty="0" smtClean="0">
                                <a:latin typeface="Cambria Math" charset="0"/>
                              </a:rPr>
                              <m:t>2</m:t>
                            </m:r>
                          </m:sup>
                        </m:sSup>
                      </m:den>
                    </m:f>
                  </m:oMath>
                </a14:m>
                <a:endParaRPr lang="en-US" b="0" dirty="0"/>
              </a:p>
              <a:p>
                <a:pPr lvl="1"/>
                <a:endParaRPr lang="en-US" dirty="0"/>
              </a:p>
              <a:p>
                <a:pPr>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t="-7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248828" y="1871137"/>
                <a:ext cx="3464025"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248828" y="1871137"/>
                <a:ext cx="3464025"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48827" y="4590881"/>
                <a:ext cx="4068678" cy="951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2200" i="1">
                          <a:latin typeface="Cambria Math" panose="02040503050406030204" pitchFamily="18" charset="0"/>
                        </a:rPr>
                        <m:t>𝑊</m:t>
                      </m:r>
                      <m:r>
                        <a:rPr lang="en-US" sz="2200" i="1">
                          <a:latin typeface="Cambria Math" charset="0"/>
                        </a:rPr>
                        <m:t>𝑆𝑆𝐸</m:t>
                      </m:r>
                      <m:d>
                        <m:dPr>
                          <m:ctrlPr>
                            <a:rPr lang="en-US" sz="2200" i="1">
                              <a:latin typeface="Cambria Math" panose="02040503050406030204" pitchFamily="18" charset="0"/>
                            </a:rPr>
                          </m:ctrlPr>
                        </m:dPr>
                        <m:e>
                          <m:r>
                            <a:rPr lang="en-US" sz="2200" i="1">
                              <a:latin typeface="Cambria Math" charset="0"/>
                            </a:rPr>
                            <m:t>𝜃</m:t>
                          </m:r>
                        </m:e>
                      </m:d>
                      <m:r>
                        <a:rPr lang="en-US" sz="2200" i="1">
                          <a:latin typeface="Cambria Math" charset="0"/>
                        </a:rPr>
                        <m:t>=</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sSup>
                            <m:sSupPr>
                              <m:ctrlPr>
                                <a:rPr lang="en-US" sz="2200" i="1">
                                  <a:latin typeface="Cambria Math" panose="02040503050406030204" pitchFamily="18" charset="0"/>
                                </a:rPr>
                              </m:ctrlPr>
                            </m:sSupPr>
                            <m:e>
                              <m:sSub>
                                <m:sSubPr>
                                  <m:ctrlPr>
                                    <a:rPr lang="en-US" sz="2200" i="1">
                                      <a:latin typeface="Cambria Math" panose="02040503050406030204" pitchFamily="18" charset="0"/>
                                    </a:rPr>
                                  </m:ctrlPr>
                                </m:sSubPr>
                                <m:e>
                                  <m:r>
                                    <a:rPr lang="en-US" sz="2200" i="1">
                                      <a:latin typeface="Cambria Math" charset="0"/>
                                    </a:rPr>
                                    <m:t>𝑤</m:t>
                                  </m:r>
                                </m:e>
                                <m:sub>
                                  <m:r>
                                    <a:rPr lang="en-US" sz="2200" i="1">
                                      <a:latin typeface="Cambria Math" charset="0"/>
                                    </a:rPr>
                                    <m:t>𝑖</m:t>
                                  </m:r>
                                </m:sub>
                              </m:sSub>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248827" y="4590881"/>
                <a:ext cx="4068678"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1124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Likelihood as </a:t>
            </a:r>
            <a:r>
              <a:rPr lang="en-US" dirty="0" err="1"/>
              <a:t>GoF</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spcAft>
                    <a:spcPts val="1200"/>
                  </a:spcAft>
                </a:pPr>
                <a:r>
                  <a:rPr lang="en-US" dirty="0"/>
                  <a:t>How likely is the observed data to have come from a model </a:t>
                </a:r>
                <a14:m>
                  <m:oMath xmlns:m="http://schemas.openxmlformats.org/officeDocument/2006/math">
                    <m:r>
                      <a:rPr lang="en-US" i="1" dirty="0">
                        <a:latin typeface="Cambria Math" charset="0"/>
                      </a:rPr>
                      <m:t>𝑀</m:t>
                    </m:r>
                  </m:oMath>
                </a14:m>
                <a:r>
                  <a:rPr lang="en-US" dirty="0"/>
                  <a:t> with set of parameter values </a:t>
                </a:r>
                <a14:m>
                  <m:oMath xmlns:m="http://schemas.openxmlformats.org/officeDocument/2006/math">
                    <m:r>
                      <a:rPr lang="en-US" i="1">
                        <a:latin typeface="Cambria Math" charset="0"/>
                        <a:ea typeface="Cambria Math" charset="0"/>
                        <a:cs typeface="Cambria Math" charset="0"/>
                      </a:rPr>
                      <m:t>𝜃</m:t>
                    </m:r>
                  </m:oMath>
                </a14:m>
                <a:r>
                  <a:rPr lang="en-US" dirty="0"/>
                  <a:t> ?</a:t>
                </a:r>
              </a:p>
              <a:p>
                <a:pPr>
                  <a:spcAft>
                    <a:spcPts val="1200"/>
                  </a:spcAft>
                </a:pPr>
                <a:r>
                  <a:rPr lang="en-US" dirty="0"/>
                  <a:t>Assuming targets are independent, overall likelihood is the product of individual likelihoods</a:t>
                </a:r>
              </a:p>
              <a:p>
                <a:pPr>
                  <a:spcAft>
                    <a:spcPts val="1200"/>
                  </a:spcAft>
                </a:pPr>
                <a:endParaRPr lang="en-US" dirty="0"/>
              </a:p>
              <a:p>
                <a:pPr>
                  <a:spcAft>
                    <a:spcPts val="1200"/>
                  </a:spcAft>
                </a:pPr>
                <a:endParaRPr lang="en-US" dirty="0"/>
              </a:p>
              <a:p>
                <a:pPr>
                  <a:spcAft>
                    <a:spcPts val="1200"/>
                  </a:spcAft>
                </a:pPr>
                <a:r>
                  <a:rPr lang="en-US" dirty="0"/>
                  <a:t>Generally</a:t>
                </a:r>
                <a:r>
                  <a:rPr lang="en-US"/>
                  <a:t>, we work </a:t>
                </a:r>
                <a:r>
                  <a:rPr lang="en-US" dirty="0"/>
                  <a:t>with log-likelihood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461570" y="3135710"/>
                <a:ext cx="3888689"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𝐿</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𝑦</m:t>
                          </m:r>
                        </m:e>
                        <m:e>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e>
                      </m:d>
                      <m:r>
                        <a:rPr lang="en-US" sz="2200" i="1">
                          <a:latin typeface="Cambria Math" charset="0"/>
                          <a:ea typeface="Cambria Math" charset="0"/>
                          <a:cs typeface="Cambria Math" charset="0"/>
                        </a:rPr>
                        <m:t>= </m:t>
                      </m:r>
                      <m:nary>
                        <m:naryPr>
                          <m:chr m:val="∏"/>
                          <m:ctrlPr>
                            <a:rPr lang="en-US" sz="2200" i="1">
                              <a:latin typeface="Cambria Math" panose="02040503050406030204" pitchFamily="18" charset="0"/>
                              <a:ea typeface="Cambria Math" charset="0"/>
                              <a:cs typeface="Cambria Math" charset="0"/>
                            </a:rPr>
                          </m:ctrlPr>
                        </m:naryPr>
                        <m:sub>
                          <m:r>
                            <a:rPr lang="en-US" sz="2200" i="1">
                              <a:latin typeface="Cambria Math" charset="0"/>
                              <a:ea typeface="Cambria Math" charset="0"/>
                              <a:cs typeface="Cambria Math" charset="0"/>
                            </a:rPr>
                            <m:t>𝑖</m:t>
                          </m:r>
                          <m:r>
                            <a:rPr lang="en-US" sz="2200" i="1">
                              <a:latin typeface="Cambria Math" charset="0"/>
                              <a:ea typeface="Cambria Math" charset="0"/>
                              <a:cs typeface="Cambria Math" charset="0"/>
                            </a:rPr>
                            <m:t>=1</m:t>
                          </m:r>
                        </m:sub>
                        <m:sup>
                          <m:r>
                            <a:rPr lang="en-US" sz="2200" i="1">
                              <a:latin typeface="Cambria Math" charset="0"/>
                              <a:ea typeface="Cambria Math" charset="0"/>
                              <a:cs typeface="Cambria Math" charset="0"/>
                            </a:rPr>
                            <m:t>𝑇</m:t>
                          </m:r>
                        </m:sup>
                        <m:e>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𝐿</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sSub>
                            <m:sSubPr>
                              <m:ctrlPr>
                                <a:rPr lang="en-US" sz="2200" i="1">
                                  <a:latin typeface="Cambria Math" panose="02040503050406030204" pitchFamily="18" charset="0"/>
                                  <a:ea typeface="Cambria Math" charset="0"/>
                                  <a:cs typeface="Cambria Math" charset="0"/>
                                </a:rPr>
                              </m:ctrlPr>
                            </m:sSubPr>
                            <m:e>
                              <m:r>
                                <a:rPr lang="en-US" sz="2200" i="1">
                                  <a:latin typeface="Cambria Math" charset="0"/>
                                  <a:ea typeface="Cambria Math" charset="0"/>
                                  <a:cs typeface="Cambria Math" charset="0"/>
                                </a:rPr>
                                <m:t>𝑦</m:t>
                              </m:r>
                            </m:e>
                            <m:sub>
                              <m:r>
                                <a:rPr lang="en-US" sz="2200" i="1">
                                  <a:latin typeface="Cambria Math" charset="0"/>
                                  <a:ea typeface="Cambria Math" charset="0"/>
                                  <a:cs typeface="Cambria Math" charset="0"/>
                                </a:rPr>
                                <m:t>𝑖</m:t>
                              </m:r>
                            </m:sub>
                          </m:sSub>
                          <m:r>
                            <a:rPr lang="en-US" sz="2200" i="1">
                              <a:latin typeface="Cambria Math" charset="0"/>
                              <a:ea typeface="Cambria Math" charset="0"/>
                              <a:cs typeface="Cambria Math" charset="0"/>
                            </a:rPr>
                            <m:t>|</m:t>
                          </m:r>
                          <m:r>
                            <a:rPr lang="en-US" sz="2200" i="1">
                              <a:latin typeface="Cambria Math" charset="0"/>
                              <a:ea typeface="Cambria Math" charset="0"/>
                              <a:cs typeface="Cambria Math" charset="0"/>
                            </a:rPr>
                            <m:t>𝑀</m:t>
                          </m:r>
                          <m:d>
                            <m:dPr>
                              <m:ctrlPr>
                                <a:rPr lang="en-US" sz="2200" i="1">
                                  <a:latin typeface="Cambria Math" panose="02040503050406030204" pitchFamily="18" charset="0"/>
                                  <a:ea typeface="Cambria Math" charset="0"/>
                                  <a:cs typeface="Cambria Math" charset="0"/>
                                </a:rPr>
                              </m:ctrlPr>
                            </m:dPr>
                            <m:e>
                              <m:r>
                                <a:rPr lang="en-US" sz="2200" i="1">
                                  <a:latin typeface="Cambria Math" charset="0"/>
                                  <a:ea typeface="Cambria Math" charset="0"/>
                                  <a:cs typeface="Cambria Math" charset="0"/>
                                </a:rPr>
                                <m:t>𝜃</m:t>
                              </m:r>
                            </m:e>
                          </m:d>
                          <m:r>
                            <a:rPr lang="en-US" sz="2200" i="1">
                              <a:latin typeface="Cambria Math" charset="0"/>
                              <a:ea typeface="Cambria Math" charset="0"/>
                              <a:cs typeface="Cambria Math" charset="0"/>
                            </a:rPr>
                            <m:t>)</m:t>
                          </m:r>
                        </m:e>
                      </m:nary>
                    </m:oMath>
                  </m:oMathPara>
                </a14:m>
                <a:endParaRPr lang="en-US" sz="2200" dirty="0"/>
              </a:p>
            </p:txBody>
          </p:sp>
        </mc:Choice>
        <mc:Fallback xmlns="">
          <p:sp>
            <p:nvSpPr>
              <p:cNvPr id="4" name="TextBox 3"/>
              <p:cNvSpPr txBox="1">
                <a:spLocks noRot="1" noChangeAspect="1" noMove="1" noResize="1" noEditPoints="1" noAdjustHandles="1" noChangeArrowheads="1" noChangeShapeType="1" noTextEdit="1"/>
              </p:cNvSpPr>
              <p:nvPr/>
            </p:nvSpPr>
            <p:spPr>
              <a:xfrm>
                <a:off x="3461570" y="3135710"/>
                <a:ext cx="3888689" cy="95192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461569" y="4857464"/>
                <a:ext cx="4248406" cy="9519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a:latin typeface="Cambria Math" charset="0"/>
                          <a:ea typeface="Cambria Math" charset="0"/>
                          <a:cs typeface="Cambria Math" charset="0"/>
                        </a:rPr>
                        <m:t>ℒ</m:t>
                      </m:r>
                      <m:d>
                        <m:dPr>
                          <m:ctrlPr>
                            <a:rPr lang="en-US" sz="2200" i="1">
                              <a:latin typeface="Cambria Math" panose="02040503050406030204" pitchFamily="18" charset="0"/>
                            </a:rPr>
                          </m:ctrlPr>
                        </m:dPr>
                        <m:e>
                          <m:r>
                            <a:rPr lang="en-US" sz="2200" i="1">
                              <a:latin typeface="Cambria Math" charset="0"/>
                            </a:rPr>
                            <m:t>𝑦</m:t>
                          </m:r>
                          <m:r>
                            <a:rPr lang="en-US" sz="2200" i="1">
                              <a:latin typeface="Cambria Math" charset="0"/>
                            </a:rPr>
                            <m:t>|</m:t>
                          </m:r>
                          <m:r>
                            <a:rPr lang="en-US" sz="2200" i="1">
                              <a:latin typeface="Cambria Math" charset="0"/>
                            </a:rPr>
                            <m:t>𝑀</m:t>
                          </m:r>
                          <m:r>
                            <a:rPr lang="en-US" sz="2200" i="1">
                              <a:latin typeface="Cambria Math" charset="0"/>
                            </a:rPr>
                            <m:t>(</m:t>
                          </m:r>
                          <m:r>
                            <a:rPr lang="en-US" sz="2200" i="1">
                              <a:latin typeface="Cambria Math" charset="0"/>
                            </a:rPr>
                            <m:t>𝜃</m:t>
                          </m:r>
                        </m:e>
                      </m:d>
                      <m:r>
                        <a:rPr lang="en-US" sz="2200" i="1">
                          <a:latin typeface="Cambria Math" charset="0"/>
                        </a:rPr>
                        <m:t>) =</m:t>
                      </m:r>
                      <m:nary>
                        <m:naryPr>
                          <m:chr m:val="∑"/>
                          <m:ctrlPr>
                            <a:rPr lang="en-US" sz="2200" i="1">
                              <a:latin typeface="Cambria Math" panose="02040503050406030204" pitchFamily="18" charset="0"/>
                            </a:rPr>
                          </m:ctrlPr>
                        </m:naryPr>
                        <m:sub>
                          <m:r>
                            <a:rPr lang="en-US" sz="2200" i="1">
                              <a:latin typeface="Cambria Math" charset="0"/>
                            </a:rPr>
                            <m:t>𝑖</m:t>
                          </m:r>
                          <m:r>
                            <a:rPr lang="en-US" sz="2200" i="1">
                              <a:latin typeface="Cambria Math" charset="0"/>
                            </a:rPr>
                            <m:t>=1</m:t>
                          </m:r>
                        </m:sub>
                        <m:sup>
                          <m:r>
                            <a:rPr lang="en-US" sz="2200" i="1">
                              <a:latin typeface="Cambria Math" charset="0"/>
                            </a:rPr>
                            <m:t>𝑇</m:t>
                          </m:r>
                        </m:sup>
                        <m:e>
                          <m:r>
                            <m:rPr>
                              <m:nor/>
                            </m:rPr>
                            <a:rPr lang="en-US" sz="2200">
                              <a:latin typeface="Cambria Math" charset="0"/>
                            </a:rPr>
                            <m:t>log</m:t>
                          </m:r>
                          <m:sSub>
                            <m:sSubPr>
                              <m:ctrlPr>
                                <a:rPr lang="en-US" sz="2200" i="1">
                                  <a:latin typeface="Cambria Math" panose="02040503050406030204" pitchFamily="18" charset="0"/>
                                </a:rPr>
                              </m:ctrlPr>
                            </m:sSubPr>
                            <m:e>
                              <m:r>
                                <a:rPr lang="en-US" sz="2200" i="1">
                                  <a:latin typeface="Cambria Math" charset="0"/>
                                </a:rPr>
                                <m:t>𝐿</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r>
                            <a:rPr lang="en-US" sz="2200" i="1">
                              <a:latin typeface="Cambria Math" charset="0"/>
                            </a:rPr>
                            <m:t>(</m:t>
                          </m:r>
                          <m:r>
                            <a:rPr lang="en-US" sz="2200" i="1">
                              <a:latin typeface="Cambria Math" charset="0"/>
                            </a:rPr>
                            <m:t>𝜃</m:t>
                          </m:r>
                          <m:r>
                            <a:rPr lang="en-US" sz="2200" i="1">
                              <a:latin typeface="Cambria Math" charset="0"/>
                            </a:rPr>
                            <m:t>) </m:t>
                          </m:r>
                        </m:e>
                      </m:nary>
                    </m:oMath>
                  </m:oMathPara>
                </a14:m>
                <a:endParaRPr lang="en-US" sz="2200" dirty="0"/>
              </a:p>
            </p:txBody>
          </p:sp>
        </mc:Choice>
        <mc:Fallback xmlns="">
          <p:sp>
            <p:nvSpPr>
              <p:cNvPr id="5" name="TextBox 4"/>
              <p:cNvSpPr txBox="1">
                <a:spLocks noRot="1" noChangeAspect="1" noMove="1" noResize="1" noEditPoints="1" noAdjustHandles="1" noChangeArrowheads="1" noChangeShapeType="1" noTextEdit="1"/>
              </p:cNvSpPr>
              <p:nvPr/>
            </p:nvSpPr>
            <p:spPr>
              <a:xfrm>
                <a:off x="3461569" y="4857464"/>
                <a:ext cx="4248406" cy="951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6312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likelihoods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7620000" cy="5110484"/>
              </a:xfrm>
            </p:spPr>
            <p:txBody>
              <a:bodyPr>
                <a:normAutofit/>
              </a:bodyPr>
              <a:lstStyle/>
              <a:p>
                <a:pPr>
                  <a:spcAft>
                    <a:spcPts val="1800"/>
                  </a:spcAft>
                </a:pPr>
                <a:r>
                  <a:rPr lang="en-US" b="1" dirty="0"/>
                  <a:t>Normal distribution</a:t>
                </a:r>
              </a:p>
              <a:p>
                <a:pPr>
                  <a:spcAft>
                    <a:spcPts val="2400"/>
                  </a:spcAft>
                </a:pPr>
                <a:endParaRPr lang="en-US" dirty="0"/>
              </a:p>
              <a:p>
                <a:pPr lvl="1">
                  <a:spcAft>
                    <a:spcPts val="1800"/>
                  </a:spcAft>
                </a:pPr>
                <a:r>
                  <a:rPr lang="en-US" dirty="0"/>
                  <a:t>In R: </a:t>
                </a:r>
                <a:r>
                  <a:rPr lang="en-US" dirty="0" err="1">
                    <a:latin typeface="Courier New" charset="0"/>
                    <a:ea typeface="Courier New" charset="0"/>
                    <a:cs typeface="Courier New" charset="0"/>
                  </a:rPr>
                  <a:t>dnorm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mean=</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log=T)</a:t>
                </a:r>
              </a:p>
              <a:p>
                <a:pPr>
                  <a:spcAft>
                    <a:spcPts val="600"/>
                  </a:spcAft>
                </a:pPr>
                <a:r>
                  <a:rPr lang="en-US" b="1" dirty="0"/>
                  <a:t>Binomial distribution</a:t>
                </a:r>
              </a:p>
              <a:p>
                <a:pPr>
                  <a:spcAft>
                    <a:spcPts val="600"/>
                  </a:spcAft>
                </a:pPr>
                <a:endParaRPr lang="en-US" b="1" dirty="0"/>
              </a:p>
              <a:p>
                <a:pPr>
                  <a:spcAft>
                    <a:spcPts val="600"/>
                  </a:spcAft>
                </a:pPr>
                <a:endParaRPr lang="en-US" dirty="0"/>
              </a:p>
              <a:p>
                <a:pPr lvl="1">
                  <a:spcAft>
                    <a:spcPts val="1800"/>
                  </a:spcAft>
                </a:pPr>
                <a:r>
                  <a:rPr lang="en-US" dirty="0"/>
                  <a:t>In R: </a:t>
                </a:r>
                <a:r>
                  <a:rPr lang="en-US" dirty="0" err="1">
                    <a:latin typeface="Courier New" charset="0"/>
                    <a:ea typeface="Courier New" charset="0"/>
                    <a:cs typeface="Courier New" charset="0"/>
                  </a:rPr>
                  <a:t>dbinom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𝑦</m:t>
                        </m:r>
                      </m:e>
                      <m:sub>
                        <m:r>
                          <a:rPr lang="en-US" i="1">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 size=</a:t>
                </a:r>
                <a:r>
                  <a:rPr lang="en-US" dirty="0"/>
                  <a:t> </a:t>
                </a:r>
                <a14:m>
                  <m:oMath xmlns:m="http://schemas.openxmlformats.org/officeDocument/2006/math">
                    <m:sSub>
                      <m:sSubPr>
                        <m:ctrlPr>
                          <a:rPr lang="en-US" i="1">
                            <a:latin typeface="Cambria Math" panose="02040503050406030204" pitchFamily="18" charset="0"/>
                          </a:rPr>
                        </m:ctrlPr>
                      </m:sSubPr>
                      <m:e>
                        <m:r>
                          <m:rPr>
                            <m:brk m:alnAt="7"/>
                          </m:rPr>
                          <a:rPr lang="en-US" i="1">
                            <a:latin typeface="Cambria Math" charset="0"/>
                          </a:rPr>
                          <m:t>𝑛</m:t>
                        </m:r>
                      </m:e>
                      <m:sub>
                        <m:r>
                          <m:rPr>
                            <m:brk m:alnAt="7"/>
                          </m:rPr>
                          <a:rPr lang="en-US" i="1">
                            <a:latin typeface="Cambria Math"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panose="02040503050406030204" pitchFamily="18" charset="0"/>
                            <a:ea typeface="Courier New" charset="0"/>
                            <a:cs typeface="Courier New" charset="0"/>
                          </a:rPr>
                          <m:t>𝑀</m:t>
                        </m:r>
                      </m:e>
                      <m:sub>
                        <m:r>
                          <a:rPr lang="en-US" i="1">
                            <a:latin typeface="Cambria Math" panose="02040503050406030204" pitchFamily="18"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panose="02040503050406030204" pitchFamily="18" charset="0"/>
                            <a:ea typeface="Courier New" charset="0"/>
                            <a:cs typeface="Courier New" charset="0"/>
                          </a:rPr>
                          <m:t>𝜃</m:t>
                        </m:r>
                      </m:e>
                    </m:d>
                  </m:oMath>
                </a14:m>
                <a:r>
                  <a:rPr lang="en-US" dirty="0">
                    <a:latin typeface="Courier New" charset="0"/>
                    <a:ea typeface="Courier New" charset="0"/>
                    <a:cs typeface="Courier New" charset="0"/>
                  </a:rPr>
                  <a:t>, log=T)</a:t>
                </a:r>
              </a:p>
              <a:p>
                <a:pPr>
                  <a:spcAft>
                    <a:spcPts val="600"/>
                  </a:spcAft>
                </a:pPr>
                <a:r>
                  <a:rPr lang="en-US" b="1" dirty="0"/>
                  <a:t>Multinomial distribution</a:t>
                </a:r>
              </a:p>
              <a:p>
                <a:pPr lvl="1">
                  <a:spcAft>
                    <a:spcPts val="1200"/>
                  </a:spcAft>
                </a:pPr>
                <a:r>
                  <a:rPr lang="en-US" dirty="0"/>
                  <a:t>In R: </a:t>
                </a:r>
                <a:r>
                  <a:rPr lang="en-US" dirty="0" err="1">
                    <a:latin typeface="Courier New" charset="0"/>
                    <a:ea typeface="Courier New" charset="0"/>
                    <a:cs typeface="Courier New" charset="0"/>
                  </a:rPr>
                  <a:t>dmultinom</a:t>
                </a:r>
                <a:r>
                  <a:rPr lang="en-US" dirty="0">
                    <a:latin typeface="Courier New" charset="0"/>
                    <a:ea typeface="Courier New" charset="0"/>
                    <a:cs typeface="Courier New" charset="0"/>
                  </a:rPr>
                  <a:t>(x=</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𝑦</m:t>
                        </m:r>
                      </m:e>
                      <m:sub>
                        <m:r>
                          <a:rPr lang="en-US" i="1">
                            <a:latin typeface="Cambria Math" charset="0"/>
                            <a:ea typeface="Courier New" charset="0"/>
                            <a:cs typeface="Courier New" charset="0"/>
                          </a:rPr>
                          <m:t>𝑖</m:t>
                        </m:r>
                      </m:sub>
                    </m:sSub>
                  </m:oMath>
                </a14:m>
                <a:r>
                  <a:rPr lang="en-US" dirty="0">
                    <a:latin typeface="Courier New" charset="0"/>
                    <a:ea typeface="Courier New" charset="0"/>
                    <a:cs typeface="Courier New" charset="0"/>
                  </a:rPr>
                  <a:t>, prob=</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n-US" i="1">
                            <a:latin typeface="Cambria Math" charset="0"/>
                            <a:ea typeface="Courier New" charset="0"/>
                            <a:cs typeface="Courier New" charset="0"/>
                          </a:rPr>
                          <m:t>𝑀</m:t>
                        </m:r>
                      </m:e>
                      <m:sub>
                        <m:r>
                          <a:rPr lang="en-US" i="1">
                            <a:latin typeface="Cambria Math" charset="0"/>
                            <a:ea typeface="Courier New" charset="0"/>
                            <a:cs typeface="Courier New" charset="0"/>
                          </a:rPr>
                          <m:t>𝑖</m:t>
                        </m:r>
                      </m:sub>
                    </m:sSub>
                    <m:d>
                      <m:dPr>
                        <m:ctrlPr>
                          <a:rPr lang="en-US" i="1">
                            <a:latin typeface="Cambria Math" panose="02040503050406030204" pitchFamily="18" charset="0"/>
                            <a:ea typeface="Courier New" charset="0"/>
                            <a:cs typeface="Courier New" charset="0"/>
                          </a:rPr>
                        </m:ctrlPr>
                      </m:dPr>
                      <m:e>
                        <m:r>
                          <a:rPr lang="en-US" i="1">
                            <a:latin typeface="Cambria Math" charset="0"/>
                            <a:ea typeface="Courier New" charset="0"/>
                            <a:cs typeface="Courier New" charset="0"/>
                          </a:rPr>
                          <m:t>𝜃</m:t>
                        </m:r>
                      </m:e>
                    </m:d>
                  </m:oMath>
                </a14:m>
                <a:r>
                  <a:rPr lang="en-US" dirty="0">
                    <a:latin typeface="Courier New" charset="0"/>
                    <a:ea typeface="Courier New" charset="0"/>
                    <a:cs typeface="Courier New" charset="0"/>
                  </a:rPr>
                  <a:t>, log=T)</a:t>
                </a:r>
                <a:endParaRPr lang="en-US" dirty="0"/>
              </a:p>
              <a:p>
                <a:pPr lvl="1">
                  <a:spcAft>
                    <a:spcPts val="1200"/>
                  </a:spcAft>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7620000" cy="5110484"/>
              </a:xfrm>
              <a:blipFill>
                <a:blip r:embed="rId2"/>
                <a:stretch>
                  <a:fillRect t="-7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594765" y="1924634"/>
                <a:ext cx="7002470" cy="7251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200" i="1">
                              <a:latin typeface="Cambria Math" panose="02040503050406030204" pitchFamily="18" charset="0"/>
                            </a:rPr>
                          </m:ctrlPr>
                        </m:funcPr>
                        <m:fName>
                          <m:r>
                            <m:rPr>
                              <m:sty m:val="p"/>
                            </m:rPr>
                            <a:rPr lang="en-US" sz="2200">
                              <a:latin typeface="Cambria Math" charset="0"/>
                            </a:rPr>
                            <m:t>log</m:t>
                          </m:r>
                        </m:fName>
                        <m:e>
                          <m:r>
                            <a:rPr lang="en-US" sz="2200" i="1">
                              <a:latin typeface="Cambria Math" charset="0"/>
                            </a:rPr>
                            <m:t>𝐿</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𝜎</m:t>
                                  </m:r>
                                </m:e>
                                <m:sub>
                                  <m:r>
                                    <a:rPr lang="en-US" sz="2200" i="1">
                                      <a:latin typeface="Cambria Math" charset="0"/>
                                    </a:rPr>
                                    <m:t>𝑖</m:t>
                                  </m:r>
                                </m:sub>
                              </m:sSub>
                            </m:e>
                            <m:e>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func>
                      <m:r>
                        <a:rPr lang="es-ES" sz="2200" i="1">
                          <a:latin typeface="Cambria Math" panose="02040503050406030204" pitchFamily="18" charset="0"/>
                        </a:rPr>
                        <m:t>=</m:t>
                      </m:r>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r>
                            <a:rPr lang="en-US" sz="2200" i="1">
                              <a:latin typeface="Cambria Math" charset="0"/>
                            </a:rPr>
                            <m:t>2</m:t>
                          </m:r>
                        </m:den>
                      </m:f>
                      <m:func>
                        <m:funcPr>
                          <m:ctrlPr>
                            <a:rPr lang="es-ES" sz="2200" i="1">
                              <a:latin typeface="Cambria Math" panose="02040503050406030204" pitchFamily="18" charset="0"/>
                            </a:rPr>
                          </m:ctrlPr>
                        </m:funcPr>
                        <m:fName>
                          <m:r>
                            <m:rPr>
                              <m:sty m:val="p"/>
                            </m:rPr>
                            <a:rPr lang="es-ES" sz="2200">
                              <a:latin typeface="Cambria Math" panose="02040503050406030204" pitchFamily="18" charset="0"/>
                            </a:rPr>
                            <m:t>log</m:t>
                          </m:r>
                        </m:fName>
                        <m:e>
                          <m:d>
                            <m:dPr>
                              <m:ctrlPr>
                                <a:rPr lang="es-ES" sz="2200" i="1">
                                  <a:latin typeface="Cambria Math" panose="02040503050406030204" pitchFamily="18" charset="0"/>
                                </a:rPr>
                              </m:ctrlPr>
                            </m:dPr>
                            <m:e>
                              <m:r>
                                <a:rPr lang="es-ES" sz="2200" i="1">
                                  <a:latin typeface="Cambria Math" panose="02040503050406030204" pitchFamily="18" charset="0"/>
                                </a:rPr>
                                <m:t>2</m:t>
                              </m:r>
                              <m:r>
                                <a:rPr lang="es-ES" sz="2200" i="1">
                                  <a:latin typeface="Cambria Math" panose="02040503050406030204" pitchFamily="18" charset="0"/>
                                </a:rPr>
                                <m:t>𝜋</m:t>
                              </m:r>
                              <m:sSubSup>
                                <m:sSubSupPr>
                                  <m:ctrlPr>
                                    <a:rPr lang="es-ES" sz="2200" i="1">
                                      <a:latin typeface="Cambria Math" panose="02040503050406030204" pitchFamily="18" charset="0"/>
                                    </a:rPr>
                                  </m:ctrlPr>
                                </m:sSubSupPr>
                                <m:e>
                                  <m:r>
                                    <a:rPr lang="es-ES" sz="2200" i="1">
                                      <a:latin typeface="Cambria Math" panose="02040503050406030204" pitchFamily="18" charset="0"/>
                                    </a:rPr>
                                    <m:t>𝜎</m:t>
                                  </m:r>
                                </m:e>
                                <m:sub>
                                  <m:r>
                                    <a:rPr lang="en-US" sz="2200" i="1">
                                      <a:latin typeface="Cambria Math" charset="0"/>
                                    </a:rPr>
                                    <m:t>𝑖</m:t>
                                  </m:r>
                                </m:sub>
                                <m:sup>
                                  <m:r>
                                    <a:rPr lang="es-ES" sz="2200" i="1">
                                      <a:latin typeface="Cambria Math" panose="02040503050406030204" pitchFamily="18" charset="0"/>
                                    </a:rPr>
                                    <m:t>2</m:t>
                                  </m:r>
                                </m:sup>
                              </m:sSubSup>
                              <m:r>
                                <a:rPr lang="es-ES" sz="2200" i="1">
                                  <a:latin typeface="Cambria Math" panose="02040503050406030204" pitchFamily="18" charset="0"/>
                                </a:rPr>
                                <m:t> </m:t>
                              </m:r>
                            </m:e>
                          </m:d>
                          <m:r>
                            <a:rPr lang="en-US" sz="2200" i="1">
                              <a:latin typeface="Cambria Math" charset="0"/>
                            </a:rPr>
                            <m:t>−</m:t>
                          </m:r>
                          <m:f>
                            <m:fPr>
                              <m:ctrlPr>
                                <a:rPr lang="en-US" sz="2200" i="1">
                                  <a:latin typeface="Cambria Math" panose="02040503050406030204" pitchFamily="18" charset="0"/>
                                </a:rPr>
                              </m:ctrlPr>
                            </m:fPr>
                            <m:num>
                              <m:r>
                                <a:rPr lang="en-US" sz="2200" i="1">
                                  <a:latin typeface="Cambria Math" charset="0"/>
                                </a:rPr>
                                <m:t>1</m:t>
                              </m:r>
                            </m:num>
                            <m:den>
                              <m:sSubSup>
                                <m:sSubSupPr>
                                  <m:ctrlPr>
                                    <a:rPr lang="en-US" sz="2200" i="1">
                                      <a:latin typeface="Cambria Math" panose="02040503050406030204" pitchFamily="18" charset="0"/>
                                    </a:rPr>
                                  </m:ctrlPr>
                                </m:sSubSupPr>
                                <m:e>
                                  <m:r>
                                    <a:rPr lang="en-US" sz="2200" i="1">
                                      <a:latin typeface="Cambria Math" charset="0"/>
                                    </a:rPr>
                                    <m:t>𝜎</m:t>
                                  </m:r>
                                </m:e>
                                <m:sub>
                                  <m:r>
                                    <a:rPr lang="en-US" sz="2200" i="1">
                                      <a:latin typeface="Cambria Math" charset="0"/>
                                    </a:rPr>
                                    <m:t>𝑖</m:t>
                                  </m:r>
                                </m:sub>
                                <m:sup>
                                  <m:r>
                                    <a:rPr lang="en-US" sz="2200" i="1">
                                      <a:latin typeface="Cambria Math" charset="0"/>
                                    </a:rPr>
                                    <m:t>2</m:t>
                                  </m:r>
                                </m:sup>
                              </m:sSubSup>
                            </m:den>
                          </m:f>
                          <m:sSup>
                            <m:sSupPr>
                              <m:ctrlPr>
                                <a:rPr lang="en-US" sz="2200" i="1">
                                  <a:latin typeface="Cambria Math" panose="02040503050406030204" pitchFamily="18" charset="0"/>
                                </a:rPr>
                              </m:ctrlPr>
                            </m:sSupPr>
                            <m:e>
                              <m:d>
                                <m:dPr>
                                  <m:ctrlPr>
                                    <a:rPr lang="mr-IN"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charset="0"/>
                                        </a:rPr>
                                        <m:t>𝑦</m:t>
                                      </m:r>
                                    </m:e>
                                    <m:sub>
                                      <m:r>
                                        <a:rPr lang="en-US" sz="2200" i="1">
                                          <a:latin typeface="Cambria Math" charset="0"/>
                                        </a:rPr>
                                        <m:t>𝑖</m:t>
                                      </m:r>
                                    </m:sub>
                                  </m:sSub>
                                  <m:r>
                                    <a:rPr lang="en-US" sz="2200" i="1">
                                      <a:latin typeface="Cambria Math" charset="0"/>
                                    </a:rPr>
                                    <m:t>−</m:t>
                                  </m:r>
                                  <m:sSub>
                                    <m:sSubPr>
                                      <m:ctrlPr>
                                        <a:rPr lang="en-US" sz="2200" i="1">
                                          <a:latin typeface="Cambria Math" panose="02040503050406030204" pitchFamily="18" charset="0"/>
                                        </a:rPr>
                                      </m:ctrlPr>
                                    </m:sSubPr>
                                    <m:e>
                                      <m:r>
                                        <a:rPr lang="en-US" sz="2200" i="1">
                                          <a:latin typeface="Cambria Math" charset="0"/>
                                        </a:rPr>
                                        <m:t>𝑀</m:t>
                                      </m:r>
                                    </m:e>
                                    <m:sub>
                                      <m:r>
                                        <a:rPr lang="en-US" sz="2200" i="1">
                                          <a:latin typeface="Cambria Math" charset="0"/>
                                        </a:rPr>
                                        <m:t>𝑖</m:t>
                                      </m:r>
                                    </m:sub>
                                  </m:sSub>
                                  <m:d>
                                    <m:dPr>
                                      <m:ctrlPr>
                                        <a:rPr lang="en-US" sz="2200" i="1">
                                          <a:latin typeface="Cambria Math" panose="02040503050406030204" pitchFamily="18" charset="0"/>
                                        </a:rPr>
                                      </m:ctrlPr>
                                    </m:dPr>
                                    <m:e>
                                      <m:r>
                                        <a:rPr lang="en-US" sz="2200" i="1">
                                          <a:latin typeface="Cambria Math" charset="0"/>
                                        </a:rPr>
                                        <m:t>𝜃</m:t>
                                      </m:r>
                                    </m:e>
                                  </m:d>
                                </m:e>
                              </m:d>
                            </m:e>
                            <m:sup>
                              <m:r>
                                <a:rPr lang="en-US" sz="2200" i="1">
                                  <a:latin typeface="Cambria Math" charset="0"/>
                                </a:rPr>
                                <m:t>2</m:t>
                              </m:r>
                            </m:sup>
                          </m:sSup>
                        </m:e>
                      </m:func>
                    </m:oMath>
                  </m:oMathPara>
                </a14:m>
                <a:endParaRPr lang="en-US" sz="2200" dirty="0"/>
              </a:p>
            </p:txBody>
          </p:sp>
        </mc:Choice>
        <mc:Fallback xmlns="">
          <p:sp>
            <p:nvSpPr>
              <p:cNvPr id="9" name="TextBox 8"/>
              <p:cNvSpPr txBox="1">
                <a:spLocks noRot="1" noChangeAspect="1" noMove="1" noResize="1" noEditPoints="1" noAdjustHandles="1" noChangeArrowheads="1" noChangeShapeType="1" noTextEdit="1"/>
              </p:cNvSpPr>
              <p:nvPr/>
            </p:nvSpPr>
            <p:spPr>
              <a:xfrm>
                <a:off x="2594765" y="1924634"/>
                <a:ext cx="7002470" cy="7251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23458" y="3885685"/>
                <a:ext cx="8080745" cy="6915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charset="0"/>
                            </a:rPr>
                            <m:t>log</m:t>
                          </m:r>
                        </m:fName>
                        <m:e>
                          <m:r>
                            <a:rPr lang="en-US" sz="2000" i="1">
                              <a:latin typeface="Cambria Math" charset="0"/>
                            </a:rPr>
                            <m:t>𝐿</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r>
                                <a:rPr lang="en-US" sz="2000" i="1">
                                  <a:latin typeface="Cambria Math" charset="0"/>
                                </a:rPr>
                                <m:t>,</m:t>
                              </m:r>
                              <m:sSub>
                                <m:sSubPr>
                                  <m:ctrlPr>
                                    <a:rPr lang="en-US" sz="2000" i="1">
                                      <a:latin typeface="Cambria Math" panose="02040503050406030204" pitchFamily="18" charset="0"/>
                                    </a:rPr>
                                  </m:ctrlPr>
                                </m:sSubPr>
                                <m:e>
                                  <m:r>
                                    <a:rPr lang="en-US" sz="2000" i="1">
                                      <a:latin typeface="Cambria Math" charset="0"/>
                                    </a:rPr>
                                    <m:t>𝑛</m:t>
                                  </m:r>
                                </m:e>
                                <m:sub>
                                  <m:r>
                                    <a:rPr lang="en-US" sz="2000" i="1">
                                      <a:latin typeface="Cambria Math" charset="0"/>
                                    </a:rPr>
                                    <m:t>𝑖</m:t>
                                  </m:r>
                                </m:sub>
                              </m:sSub>
                            </m:e>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s-ES" sz="2000" i="1">
                          <a:latin typeface="Cambria Math" panose="02040503050406030204" pitchFamily="18" charset="0"/>
                        </a:rPr>
                        <m:t>=</m:t>
                      </m:r>
                      <m:r>
                        <m:rPr>
                          <m:sty m:val="p"/>
                        </m:rPr>
                        <a:rPr lang="en-US" sz="2000">
                          <a:latin typeface="Cambria Math" charset="0"/>
                        </a:rPr>
                        <m:t>log</m:t>
                      </m:r>
                      <m:func>
                        <m:funcPr>
                          <m:ctrlPr>
                            <a:rPr lang="en-US" sz="2000" i="1">
                              <a:latin typeface="Cambria Math" panose="02040503050406030204" pitchFamily="18" charset="0"/>
                            </a:rPr>
                          </m:ctrlPr>
                        </m:funcPr>
                        <m:fName>
                          <m:d>
                            <m:dPr>
                              <m:ctrlPr>
                                <a:rPr lang="en-US" sz="2000" i="1">
                                  <a:latin typeface="Cambria Math" panose="02040503050406030204" pitchFamily="18" charset="0"/>
                                </a:rPr>
                              </m:ctrlPr>
                            </m:dPr>
                            <m:e>
                              <m:d>
                                <m:dPr>
                                  <m:ctrlPr>
                                    <a:rPr lang="mr-IN" sz="2000" i="1">
                                      <a:latin typeface="Cambria Math" panose="02040503050406030204" pitchFamily="18" charset="0"/>
                                    </a:rPr>
                                  </m:ctrlPr>
                                </m:dPr>
                                <m:e>
                                  <m:m>
                                    <m:mPr>
                                      <m:mcs>
                                        <m:mc>
                                          <m:mcPr>
                                            <m:count m:val="1"/>
                                            <m:mcJc m:val="center"/>
                                          </m:mcPr>
                                        </m:mc>
                                      </m:mcs>
                                      <m:ctrlPr>
                                        <a:rPr lang="mr-IN"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charset="0"/>
                                              </a:rPr>
                                              <m:t>𝑛</m:t>
                                            </m:r>
                                          </m:e>
                                          <m:sub>
                                            <m:r>
                                              <m:rPr>
                                                <m:brk m:alnAt="7"/>
                                              </m:rPr>
                                              <a:rPr lang="en-US" sz="2000" i="1">
                                                <a:latin typeface="Cambria Math" charset="0"/>
                                              </a:rPr>
                                              <m:t>𝑖</m:t>
                                            </m:r>
                                          </m:sub>
                                        </m:sSub>
                                      </m:e>
                                    </m:mr>
                                    <m:mr>
                                      <m:e>
                                        <m:sSub>
                                          <m:sSubPr>
                                            <m:ctrlPr>
                                              <a:rPr lang="en-US" sz="2000" i="1">
                                                <a:latin typeface="Cambria Math" panose="02040503050406030204" pitchFamily="18" charset="0"/>
                                              </a:rPr>
                                            </m:ctrlPr>
                                          </m:sSubPr>
                                          <m:e>
                                            <m:r>
                                              <a:rPr lang="en-US" sz="2000" i="1">
                                                <a:latin typeface="Cambria Math" charset="0"/>
                                              </a:rPr>
                                              <m:t>𝑦</m:t>
                                            </m:r>
                                          </m:e>
                                          <m:sub>
                                            <m:r>
                                              <a:rPr lang="en-US" sz="2000" i="1">
                                                <a:latin typeface="Cambria Math" charset="0"/>
                                              </a:rPr>
                                              <m:t>𝑖</m:t>
                                            </m:r>
                                          </m:sub>
                                        </m:sSub>
                                      </m:e>
                                    </m:mr>
                                  </m:m>
                                </m:e>
                              </m:d>
                            </m:e>
                          </m:d>
                        </m:fName>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charset="0"/>
                                </a:rPr>
                                <m:t>𝑦</m:t>
                              </m:r>
                            </m:e>
                            <m:sub>
                              <m:r>
                                <a:rPr lang="en-US" sz="2000" i="1">
                                  <a:latin typeface="Cambria Math" charset="0"/>
                                </a:rPr>
                                <m:t>𝑖</m:t>
                              </m:r>
                            </m:sub>
                          </m:sSub>
                          <m:r>
                            <m:rPr>
                              <m:sty m:val="p"/>
                            </m:rPr>
                            <a:rPr lang="en-US" sz="2000">
                              <a:latin typeface="Cambria Math" charset="0"/>
                            </a:rPr>
                            <m:t>log</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charset="0"/>
                                    </a:rPr>
                                    <m:t>𝑀</m:t>
                                  </m:r>
                                </m:e>
                                <m:sub>
                                  <m:r>
                                    <a:rPr lang="en-US" sz="2000" i="1">
                                      <a:latin typeface="Cambria Math" charset="0"/>
                                    </a:rPr>
                                    <m:t>𝑖</m:t>
                                  </m:r>
                                </m:sub>
                              </m:sSub>
                              <m:d>
                                <m:dPr>
                                  <m:ctrlPr>
                                    <a:rPr lang="en-US" sz="2000" i="1">
                                      <a:latin typeface="Cambria Math" panose="02040503050406030204" pitchFamily="18" charset="0"/>
                                    </a:rPr>
                                  </m:ctrlPr>
                                </m:dPr>
                                <m:e>
                                  <m:r>
                                    <a:rPr lang="en-US" sz="2000" i="1">
                                      <a:latin typeface="Cambria Math" charset="0"/>
                                    </a:rPr>
                                    <m:t>𝜃</m:t>
                                  </m:r>
                                </m:e>
                              </m:d>
                            </m:e>
                          </m:d>
                        </m:e>
                      </m:func>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m:rPr>
                          <m:sty m:val="p"/>
                        </m:rPr>
                        <a:rPr lang="en-US" sz="2000">
                          <a:latin typeface="Cambria Math" charset="0"/>
                        </a:rPr>
                        <m:t>log</m:t>
                      </m:r>
                      <m:d>
                        <m:dPr>
                          <m:ctrlPr>
                            <a:rPr lang="en-US" sz="2000" i="1">
                              <a:latin typeface="Cambria Math" panose="02040503050406030204" pitchFamily="18" charset="0"/>
                            </a:rPr>
                          </m:ctrlPr>
                        </m:dPr>
                        <m:e>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𝑖</m:t>
                              </m:r>
                            </m:sub>
                          </m:sSub>
                          <m:d>
                            <m:dPr>
                              <m:ctrlPr>
                                <a:rPr lang="en-US" sz="2000" i="1">
                                  <a:latin typeface="Cambria Math" panose="02040503050406030204" pitchFamily="18" charset="0"/>
                                </a:rPr>
                              </m:ctrlPr>
                            </m:dPr>
                            <m:e>
                              <m:r>
                                <a:rPr lang="en-US" sz="2000" i="1">
                                  <a:latin typeface="Cambria Math" panose="02040503050406030204" pitchFamily="18" charset="0"/>
                                </a:rPr>
                                <m:t>𝜃</m:t>
                              </m:r>
                            </m:e>
                          </m:d>
                        </m:e>
                      </m:d>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2523458" y="3885685"/>
                <a:ext cx="8080745" cy="69153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92251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Strategy</a:t>
            </a:r>
          </a:p>
        </p:txBody>
      </p:sp>
      <p:sp>
        <p:nvSpPr>
          <p:cNvPr id="3" name="Content Placeholder 2"/>
          <p:cNvSpPr>
            <a:spLocks noGrp="1"/>
          </p:cNvSpPr>
          <p:nvPr>
            <p:ph idx="1"/>
          </p:nvPr>
        </p:nvSpPr>
        <p:spPr/>
        <p:txBody>
          <a:bodyPr/>
          <a:lstStyle/>
          <a:p>
            <a:pPr>
              <a:spcAft>
                <a:spcPts val="1200"/>
              </a:spcAft>
            </a:pPr>
            <a:r>
              <a:rPr lang="en-US" dirty="0"/>
              <a:t>Define plausible ranges for parameter whose values are unknown</a:t>
            </a:r>
          </a:p>
          <a:p>
            <a:r>
              <a:rPr lang="en-US" dirty="0"/>
              <a:t>Use a search strategy to “search” through the input parameter space</a:t>
            </a:r>
          </a:p>
          <a:p>
            <a:pPr lvl="1">
              <a:spcAft>
                <a:spcPts val="1200"/>
              </a:spcAft>
            </a:pPr>
            <a:r>
              <a:rPr lang="en-US" dirty="0"/>
              <a:t>Run the model for sets of parameter values generated by search strategy</a:t>
            </a:r>
          </a:p>
        </p:txBody>
      </p:sp>
      <p:grpSp>
        <p:nvGrpSpPr>
          <p:cNvPr id="6" name="Group 5"/>
          <p:cNvGrpSpPr/>
          <p:nvPr/>
        </p:nvGrpSpPr>
        <p:grpSpPr>
          <a:xfrm>
            <a:off x="3763072" y="3732757"/>
            <a:ext cx="4665856" cy="3125243"/>
            <a:chOff x="2374175" y="3732756"/>
            <a:chExt cx="4665856" cy="3125243"/>
          </a:xfrm>
        </p:grpSpPr>
        <p:pic>
          <p:nvPicPr>
            <p:cNvPr id="4" name="Picture 3"/>
            <p:cNvPicPr>
              <a:picLocks noChangeAspect="1"/>
            </p:cNvPicPr>
            <p:nvPr/>
          </p:nvPicPr>
          <p:blipFill>
            <a:blip/>
            <a:stretch>
              <a:fillRect/>
            </a:stretch>
          </p:blipFill>
          <p:spPr>
            <a:xfrm>
              <a:off x="2374175" y="3732756"/>
              <a:ext cx="4665856" cy="3125243"/>
            </a:xfrm>
            <a:prstGeom prst="rect">
              <a:avLst/>
            </a:prstGeom>
          </p:spPr>
        </p:pic>
        <p:sp>
          <p:nvSpPr>
            <p:cNvPr id="5" name="Rectangle 4"/>
            <p:cNvSpPr/>
            <p:nvPr/>
          </p:nvSpPr>
          <p:spPr>
            <a:xfrm>
              <a:off x="2943617" y="3951556"/>
              <a:ext cx="3855329" cy="235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Parameter space</a:t>
              </a:r>
            </a:p>
          </p:txBody>
        </p:sp>
      </p:grpSp>
    </p:spTree>
    <p:extLst>
      <p:ext uri="{BB962C8B-B14F-4D97-AF65-F5344CB8AC3E}">
        <p14:creationId xmlns:p14="http://schemas.microsoft.com/office/powerpoint/2010/main" val="32789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Grid Search</a:t>
            </a:r>
          </a:p>
        </p:txBody>
      </p:sp>
      <p:sp>
        <p:nvSpPr>
          <p:cNvPr id="3" name="Content Placeholder 2"/>
          <p:cNvSpPr>
            <a:spLocks noGrp="1"/>
          </p:cNvSpPr>
          <p:nvPr>
            <p:ph idx="1"/>
          </p:nvPr>
        </p:nvSpPr>
        <p:spPr/>
        <p:txBody>
          <a:bodyPr>
            <a:normAutofit/>
          </a:bodyPr>
          <a:lstStyle/>
          <a:p>
            <a:pPr>
              <a:spcAft>
                <a:spcPts val="1200"/>
              </a:spcAft>
            </a:pPr>
            <a:r>
              <a:rPr lang="en-US" dirty="0"/>
              <a:t>Run model for all possible combinations of parameter values</a:t>
            </a:r>
          </a:p>
          <a:p>
            <a:pPr>
              <a:spcAft>
                <a:spcPts val="1200"/>
              </a:spcAft>
            </a:pPr>
            <a:r>
              <a:rPr lang="en-US" dirty="0"/>
              <a:t>Often infeasible</a:t>
            </a:r>
          </a:p>
        </p:txBody>
      </p:sp>
      <p:pic>
        <p:nvPicPr>
          <p:cNvPr id="5" name="Picture 4"/>
          <p:cNvPicPr>
            <a:picLocks noChangeAspect="1"/>
          </p:cNvPicPr>
          <p:nvPr/>
        </p:nvPicPr>
        <p:blipFill>
          <a:blip/>
          <a:stretch>
            <a:fillRect/>
          </a:stretch>
        </p:blipFill>
        <p:spPr>
          <a:xfrm>
            <a:off x="3274556" y="3200400"/>
            <a:ext cx="5324126" cy="3566160"/>
          </a:xfrm>
          <a:prstGeom prst="rect">
            <a:avLst/>
          </a:prstGeom>
        </p:spPr>
      </p:pic>
      <p:pic>
        <p:nvPicPr>
          <p:cNvPr id="6" name="Picture 5"/>
          <p:cNvPicPr>
            <a:picLocks noChangeAspect="1"/>
          </p:cNvPicPr>
          <p:nvPr/>
        </p:nvPicPr>
        <p:blipFill>
          <a:blip/>
          <a:stretch>
            <a:fillRect/>
          </a:stretch>
        </p:blipFill>
        <p:spPr>
          <a:xfrm>
            <a:off x="3900205" y="3408906"/>
            <a:ext cx="4445103" cy="2728847"/>
          </a:xfrm>
          <a:prstGeom prst="rect">
            <a:avLst/>
          </a:prstGeom>
        </p:spPr>
      </p:pic>
    </p:spTree>
    <p:extLst>
      <p:ext uri="{BB962C8B-B14F-4D97-AF65-F5344CB8AC3E}">
        <p14:creationId xmlns:p14="http://schemas.microsoft.com/office/powerpoint/2010/main" val="1951600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a:stretch>
            <a:fillRect/>
          </a:stretch>
        </p:blipFill>
        <p:spPr>
          <a:xfrm>
            <a:off x="3274556" y="3200400"/>
            <a:ext cx="5324126" cy="3566160"/>
          </a:xfrm>
          <a:prstGeom prst="rect">
            <a:avLst/>
          </a:prstGeom>
        </p:spPr>
      </p:pic>
      <p:sp>
        <p:nvSpPr>
          <p:cNvPr id="6" name="TextBox 5"/>
          <p:cNvSpPr txBox="1"/>
          <p:nvPr/>
        </p:nvSpPr>
        <p:spPr>
          <a:xfrm>
            <a:off x="8487309" y="4614148"/>
            <a:ext cx="2042995" cy="369332"/>
          </a:xfrm>
          <a:prstGeom prst="rect">
            <a:avLst/>
          </a:prstGeom>
          <a:noFill/>
        </p:spPr>
        <p:txBody>
          <a:bodyPr wrap="none" rtlCol="0">
            <a:spAutoFit/>
          </a:bodyPr>
          <a:lstStyle/>
          <a:p>
            <a:r>
              <a:rPr lang="en-US" dirty="0"/>
              <a:t>Random sample</a:t>
            </a:r>
          </a:p>
        </p:txBody>
      </p:sp>
    </p:spTree>
    <p:extLst>
      <p:ext uri="{BB962C8B-B14F-4D97-AF65-F5344CB8AC3E}">
        <p14:creationId xmlns:p14="http://schemas.microsoft.com/office/powerpoint/2010/main" val="22538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Search</a:t>
            </a:r>
          </a:p>
        </p:txBody>
      </p:sp>
      <p:sp>
        <p:nvSpPr>
          <p:cNvPr id="3" name="Content Placeholder 2"/>
          <p:cNvSpPr>
            <a:spLocks noGrp="1"/>
          </p:cNvSpPr>
          <p:nvPr>
            <p:ph idx="1"/>
          </p:nvPr>
        </p:nvSpPr>
        <p:spPr/>
        <p:txBody>
          <a:bodyPr>
            <a:normAutofit/>
          </a:bodyPr>
          <a:lstStyle/>
          <a:p>
            <a:pPr>
              <a:spcAft>
                <a:spcPts val="1200"/>
              </a:spcAft>
            </a:pPr>
            <a:r>
              <a:rPr lang="en-US" dirty="0"/>
              <a:t>Randomly sample a large number of parameter value sets from probabilistic distributions</a:t>
            </a:r>
          </a:p>
          <a:p>
            <a:pPr>
              <a:spcAft>
                <a:spcPts val="1200"/>
              </a:spcAft>
            </a:pPr>
            <a:r>
              <a:rPr lang="en-US" dirty="0"/>
              <a:t>Use "Latin hypercube sampling” (LHS) to ensure sample captures the full parameter space </a:t>
            </a:r>
          </a:p>
        </p:txBody>
      </p:sp>
      <p:pic>
        <p:nvPicPr>
          <p:cNvPr id="4" name="Picture 3"/>
          <p:cNvPicPr>
            <a:picLocks noChangeAspect="1"/>
          </p:cNvPicPr>
          <p:nvPr/>
        </p:nvPicPr>
        <p:blipFill>
          <a:blip/>
          <a:stretch>
            <a:fillRect/>
          </a:stretch>
        </p:blipFill>
        <p:spPr>
          <a:xfrm>
            <a:off x="3274556" y="3200400"/>
            <a:ext cx="5324126" cy="3566160"/>
          </a:xfrm>
          <a:prstGeom prst="rect">
            <a:avLst/>
          </a:prstGeom>
        </p:spPr>
      </p:pic>
      <p:pic>
        <p:nvPicPr>
          <p:cNvPr id="5" name="Picture 4"/>
          <p:cNvPicPr>
            <a:picLocks noChangeAspect="1"/>
          </p:cNvPicPr>
          <p:nvPr/>
        </p:nvPicPr>
        <p:blipFill rotWithShape="1">
          <a:blip/>
          <a:srcRect l="11668" t="3551" r="2901" b="17650"/>
          <a:stretch/>
        </p:blipFill>
        <p:spPr>
          <a:xfrm>
            <a:off x="3869643" y="3378022"/>
            <a:ext cx="4543672" cy="2785019"/>
          </a:xfrm>
          <a:prstGeom prst="rect">
            <a:avLst/>
          </a:prstGeom>
        </p:spPr>
      </p:pic>
      <p:sp>
        <p:nvSpPr>
          <p:cNvPr id="6" name="TextBox 5"/>
          <p:cNvSpPr txBox="1"/>
          <p:nvPr/>
        </p:nvSpPr>
        <p:spPr>
          <a:xfrm>
            <a:off x="8725302" y="4614148"/>
            <a:ext cx="1553630" cy="369332"/>
          </a:xfrm>
          <a:prstGeom prst="rect">
            <a:avLst/>
          </a:prstGeom>
          <a:noFill/>
        </p:spPr>
        <p:txBody>
          <a:bodyPr wrap="none" rtlCol="0">
            <a:spAutoFit/>
          </a:bodyPr>
          <a:lstStyle/>
          <a:p>
            <a:r>
              <a:rPr lang="en-US"/>
              <a:t>LHS sample</a:t>
            </a:r>
            <a:endParaRPr lang="en-US" dirty="0"/>
          </a:p>
        </p:txBody>
      </p:sp>
    </p:spTree>
    <p:extLst>
      <p:ext uri="{BB962C8B-B14F-4D97-AF65-F5344CB8AC3E}">
        <p14:creationId xmlns:p14="http://schemas.microsoft.com/office/powerpoint/2010/main" val="126939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Search</a:t>
            </a:r>
          </a:p>
        </p:txBody>
      </p:sp>
      <p:sp>
        <p:nvSpPr>
          <p:cNvPr id="3" name="Content Placeholder 2"/>
          <p:cNvSpPr>
            <a:spLocks noGrp="1"/>
          </p:cNvSpPr>
          <p:nvPr>
            <p:ph idx="1"/>
          </p:nvPr>
        </p:nvSpPr>
        <p:spPr/>
        <p:txBody>
          <a:bodyPr>
            <a:normAutofit/>
          </a:bodyPr>
          <a:lstStyle/>
          <a:p>
            <a:pPr>
              <a:spcAft>
                <a:spcPts val="1200"/>
              </a:spcAft>
            </a:pPr>
            <a:r>
              <a:rPr lang="en-US" dirty="0"/>
              <a:t>Use fits of past input values to determine which input values to try next</a:t>
            </a:r>
          </a:p>
          <a:p>
            <a:r>
              <a:rPr lang="en-US" dirty="0"/>
              <a:t>Directed methods</a:t>
            </a:r>
          </a:p>
          <a:p>
            <a:pPr lvl="1"/>
            <a:r>
              <a:rPr lang="en-US" dirty="0" err="1"/>
              <a:t>Nelder</a:t>
            </a:r>
            <a:r>
              <a:rPr lang="en-US" dirty="0"/>
              <a:t>-Mead (simplex method)</a:t>
            </a:r>
          </a:p>
          <a:p>
            <a:pPr lvl="1">
              <a:spcAft>
                <a:spcPts val="1200"/>
              </a:spcAft>
            </a:pPr>
            <a:r>
              <a:rPr lang="en-US" dirty="0"/>
              <a:t>Gradient</a:t>
            </a:r>
            <a:r>
              <a:rPr lang="mr-IN" dirty="0"/>
              <a:t>–</a:t>
            </a:r>
            <a:r>
              <a:rPr lang="en-US" dirty="0"/>
              <a:t>descent and others</a:t>
            </a:r>
          </a:p>
          <a:p>
            <a:r>
              <a:rPr lang="en-US" dirty="0"/>
              <a:t>Meta-heuristic algorithms</a:t>
            </a:r>
          </a:p>
          <a:p>
            <a:pPr lvl="1"/>
            <a:r>
              <a:rPr lang="en-US" dirty="0"/>
              <a:t>Genetic algorithms</a:t>
            </a:r>
          </a:p>
          <a:p>
            <a:pPr lvl="1">
              <a:spcAft>
                <a:spcPts val="1200"/>
              </a:spcAft>
            </a:pPr>
            <a:r>
              <a:rPr lang="en-US" dirty="0"/>
              <a:t>Simulated annealing</a:t>
            </a:r>
          </a:p>
        </p:txBody>
      </p:sp>
    </p:spTree>
    <p:extLst>
      <p:ext uri="{BB962C8B-B14F-4D97-AF65-F5344CB8AC3E}">
        <p14:creationId xmlns:p14="http://schemas.microsoft.com/office/powerpoint/2010/main" val="163540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Nelder</a:t>
            </a:r>
            <a:r>
              <a:rPr lang="en-US" dirty="0"/>
              <a:t>-Mead Algorithm</a:t>
            </a:r>
          </a:p>
        </p:txBody>
      </p:sp>
      <p:sp>
        <p:nvSpPr>
          <p:cNvPr id="3" name="Content Placeholder 2"/>
          <p:cNvSpPr>
            <a:spLocks noGrp="1"/>
          </p:cNvSpPr>
          <p:nvPr>
            <p:ph idx="1"/>
          </p:nvPr>
        </p:nvSpPr>
        <p:spPr/>
        <p:txBody>
          <a:bodyPr>
            <a:normAutofit/>
          </a:bodyPr>
          <a:lstStyle/>
          <a:p>
            <a:pPr>
              <a:spcAft>
                <a:spcPts val="1200"/>
              </a:spcAft>
            </a:pPr>
            <a:r>
              <a:rPr lang="en-US" dirty="0"/>
              <a:t>Downhill simplex method</a:t>
            </a:r>
          </a:p>
          <a:p>
            <a:pPr>
              <a:spcAft>
                <a:spcPts val="1200"/>
              </a:spcAft>
            </a:pPr>
            <a:r>
              <a:rPr lang="en-US" dirty="0"/>
              <a:t>Must be run multiple times for different starting points to avoid local extrema</a:t>
            </a:r>
          </a:p>
        </p:txBody>
      </p:sp>
      <p:pic>
        <p:nvPicPr>
          <p:cNvPr id="4" name="Picture 3"/>
          <p:cNvPicPr>
            <a:picLocks noChangeAspect="1"/>
          </p:cNvPicPr>
          <p:nvPr/>
        </p:nvPicPr>
        <p:blipFill>
          <a:blip/>
          <a:stretch>
            <a:fillRect/>
          </a:stretch>
        </p:blipFill>
        <p:spPr>
          <a:xfrm>
            <a:off x="3274556" y="3200400"/>
            <a:ext cx="5324126" cy="3566160"/>
          </a:xfrm>
          <a:prstGeom prst="rect">
            <a:avLst/>
          </a:prstGeom>
        </p:spPr>
      </p:pic>
      <p:sp>
        <p:nvSpPr>
          <p:cNvPr id="5" name="Rectangle 4"/>
          <p:cNvSpPr/>
          <p:nvPr/>
        </p:nvSpPr>
        <p:spPr>
          <a:xfrm>
            <a:off x="4008955" y="3422373"/>
            <a:ext cx="4279101" cy="27028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Freeform 18"/>
          <p:cNvSpPr/>
          <p:nvPr/>
        </p:nvSpPr>
        <p:spPr>
          <a:xfrm>
            <a:off x="6521885" y="4171168"/>
            <a:ext cx="1107024" cy="1121349"/>
          </a:xfrm>
          <a:custGeom>
            <a:avLst/>
            <a:gdLst>
              <a:gd name="connsiteX0" fmla="*/ 0 w 1107024"/>
              <a:gd name="connsiteY0" fmla="*/ 1102291 h 1121349"/>
              <a:gd name="connsiteX1" fmla="*/ 613775 w 1107024"/>
              <a:gd name="connsiteY1" fmla="*/ 1064713 h 1121349"/>
              <a:gd name="connsiteX2" fmla="*/ 826718 w 1107024"/>
              <a:gd name="connsiteY2" fmla="*/ 626302 h 1121349"/>
              <a:gd name="connsiteX3" fmla="*/ 1077238 w 1107024"/>
              <a:gd name="connsiteY3" fmla="*/ 613776 h 1121349"/>
              <a:gd name="connsiteX4" fmla="*/ 1102290 w 1107024"/>
              <a:gd name="connsiteY4" fmla="*/ 0 h 112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7024" h="1121349">
                <a:moveTo>
                  <a:pt x="0" y="1102291"/>
                </a:moveTo>
                <a:cubicBezTo>
                  <a:pt x="237994" y="1123168"/>
                  <a:pt x="475989" y="1144045"/>
                  <a:pt x="613775" y="1064713"/>
                </a:cubicBezTo>
                <a:cubicBezTo>
                  <a:pt x="751561" y="985381"/>
                  <a:pt x="749474" y="701458"/>
                  <a:pt x="826718" y="626302"/>
                </a:cubicBezTo>
                <a:cubicBezTo>
                  <a:pt x="903962" y="551146"/>
                  <a:pt x="1031309" y="718160"/>
                  <a:pt x="1077238" y="613776"/>
                </a:cubicBezTo>
                <a:cubicBezTo>
                  <a:pt x="1123167" y="509392"/>
                  <a:pt x="1102290" y="0"/>
                  <a:pt x="110229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8565630" y="3505607"/>
            <a:ext cx="2041539" cy="1065568"/>
            <a:chOff x="7395670" y="3452860"/>
            <a:chExt cx="2041539" cy="1065568"/>
          </a:xfrm>
        </p:grpSpPr>
        <p:sp>
          <p:nvSpPr>
            <p:cNvPr id="22" name="TextBox 21"/>
            <p:cNvSpPr txBox="1"/>
            <p:nvPr/>
          </p:nvSpPr>
          <p:spPr>
            <a:xfrm>
              <a:off x="7692821" y="3452860"/>
              <a:ext cx="1744388" cy="369332"/>
            </a:xfrm>
            <a:prstGeom prst="rect">
              <a:avLst/>
            </a:prstGeom>
            <a:noFill/>
          </p:spPr>
          <p:txBody>
            <a:bodyPr wrap="none" rtlCol="0">
              <a:spAutoFit/>
            </a:bodyPr>
            <a:lstStyle/>
            <a:p>
              <a:r>
                <a:rPr lang="en-US"/>
                <a:t>starting point</a:t>
              </a:r>
            </a:p>
          </p:txBody>
        </p:sp>
        <p:sp>
          <p:nvSpPr>
            <p:cNvPr id="23" name="TextBox 22"/>
            <p:cNvSpPr txBox="1"/>
            <p:nvPr/>
          </p:nvSpPr>
          <p:spPr>
            <a:xfrm>
              <a:off x="7692821" y="3807241"/>
              <a:ext cx="1377749" cy="369332"/>
            </a:xfrm>
            <a:prstGeom prst="rect">
              <a:avLst/>
            </a:prstGeom>
            <a:noFill/>
          </p:spPr>
          <p:txBody>
            <a:bodyPr wrap="none" rtlCol="0">
              <a:spAutoFit/>
            </a:bodyPr>
            <a:lstStyle/>
            <a:p>
              <a:r>
                <a:rPr lang="en-US" dirty="0"/>
                <a:t>final value</a:t>
              </a:r>
            </a:p>
          </p:txBody>
        </p:sp>
        <p:sp>
          <p:nvSpPr>
            <p:cNvPr id="24" name="TextBox 23"/>
            <p:cNvSpPr txBox="1"/>
            <p:nvPr/>
          </p:nvSpPr>
          <p:spPr>
            <a:xfrm>
              <a:off x="7692821" y="4149096"/>
              <a:ext cx="1545616" cy="369332"/>
            </a:xfrm>
            <a:prstGeom prst="rect">
              <a:avLst/>
            </a:prstGeom>
            <a:noFill/>
          </p:spPr>
          <p:txBody>
            <a:bodyPr wrap="none" rtlCol="0">
              <a:spAutoFit/>
            </a:bodyPr>
            <a:lstStyle/>
            <a:p>
              <a:r>
                <a:rPr lang="en-US" dirty="0"/>
                <a:t>search path</a:t>
              </a:r>
            </a:p>
          </p:txBody>
        </p:sp>
        <p:grpSp>
          <p:nvGrpSpPr>
            <p:cNvPr id="26" name="Group 25"/>
            <p:cNvGrpSpPr/>
            <p:nvPr/>
          </p:nvGrpSpPr>
          <p:grpSpPr>
            <a:xfrm>
              <a:off x="7395670" y="3565039"/>
              <a:ext cx="288099" cy="869175"/>
              <a:chOff x="7395670" y="3565039"/>
              <a:chExt cx="288099" cy="869175"/>
            </a:xfrm>
          </p:grpSpPr>
          <p:sp>
            <p:nvSpPr>
              <p:cNvPr id="20" name="Oval 19"/>
              <p:cNvSpPr/>
              <p:nvPr/>
            </p:nvSpPr>
            <p:spPr>
              <a:xfrm>
                <a:off x="7448279" y="3565039"/>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448279" y="3924470"/>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7395670" y="4308953"/>
                <a:ext cx="288099" cy="125261"/>
              </a:xfrm>
              <a:custGeom>
                <a:avLst/>
                <a:gdLst>
                  <a:gd name="connsiteX0" fmla="*/ 0 w 288099"/>
                  <a:gd name="connsiteY0" fmla="*/ 125261 h 125261"/>
                  <a:gd name="connsiteX1" fmla="*/ 288099 w 288099"/>
                  <a:gd name="connsiteY1" fmla="*/ 0 h 125261"/>
                </a:gdLst>
                <a:ahLst/>
                <a:cxnLst>
                  <a:cxn ang="0">
                    <a:pos x="connsiteX0" y="connsiteY0"/>
                  </a:cxn>
                  <a:cxn ang="0">
                    <a:pos x="connsiteX1" y="connsiteY1"/>
                  </a:cxn>
                </a:cxnLst>
                <a:rect l="l" t="t" r="r" b="b"/>
                <a:pathLst>
                  <a:path w="288099" h="125261">
                    <a:moveTo>
                      <a:pt x="0" y="125261"/>
                    </a:moveTo>
                    <a:lnTo>
                      <a:pt x="28809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p:cNvGrpSpPr/>
          <p:nvPr/>
        </p:nvGrpSpPr>
        <p:grpSpPr>
          <a:xfrm>
            <a:off x="4621060" y="3840185"/>
            <a:ext cx="3095345" cy="855656"/>
            <a:chOff x="3097059" y="3840185"/>
            <a:chExt cx="3095345" cy="855656"/>
          </a:xfrm>
        </p:grpSpPr>
        <p:sp>
          <p:nvSpPr>
            <p:cNvPr id="9" name="Freeform 8"/>
            <p:cNvSpPr/>
            <p:nvPr/>
          </p:nvSpPr>
          <p:spPr>
            <a:xfrm>
              <a:off x="3097059" y="3840185"/>
              <a:ext cx="2993720" cy="855656"/>
            </a:xfrm>
            <a:custGeom>
              <a:avLst/>
              <a:gdLst>
                <a:gd name="connsiteX0" fmla="*/ 0 w 2993720"/>
                <a:gd name="connsiteY0" fmla="*/ 291629 h 855656"/>
                <a:gd name="connsiteX1" fmla="*/ 488515 w 2993720"/>
                <a:gd name="connsiteY1" fmla="*/ 3530 h 855656"/>
                <a:gd name="connsiteX2" fmla="*/ 726509 w 2993720"/>
                <a:gd name="connsiteY2" fmla="*/ 128790 h 855656"/>
                <a:gd name="connsiteX3" fmla="*/ 1290181 w 2993720"/>
                <a:gd name="connsiteY3" fmla="*/ 91212 h 855656"/>
                <a:gd name="connsiteX4" fmla="*/ 1540701 w 2993720"/>
                <a:gd name="connsiteY4" fmla="*/ 517097 h 855656"/>
                <a:gd name="connsiteX5" fmla="*/ 2066794 w 2993720"/>
                <a:gd name="connsiteY5" fmla="*/ 855300 h 855656"/>
                <a:gd name="connsiteX6" fmla="*/ 2455101 w 2993720"/>
                <a:gd name="connsiteY6" fmla="*/ 454467 h 855656"/>
                <a:gd name="connsiteX7" fmla="*/ 2718148 w 2993720"/>
                <a:gd name="connsiteY7" fmla="*/ 529623 h 855656"/>
                <a:gd name="connsiteX8" fmla="*/ 2993720 w 2993720"/>
                <a:gd name="connsiteY8" fmla="*/ 329207 h 855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0" h="855656">
                  <a:moveTo>
                    <a:pt x="0" y="291629"/>
                  </a:moveTo>
                  <a:cubicBezTo>
                    <a:pt x="183715" y="161149"/>
                    <a:pt x="367430" y="30670"/>
                    <a:pt x="488515" y="3530"/>
                  </a:cubicBezTo>
                  <a:cubicBezTo>
                    <a:pt x="609600" y="-23610"/>
                    <a:pt x="592898" y="114176"/>
                    <a:pt x="726509" y="128790"/>
                  </a:cubicBezTo>
                  <a:cubicBezTo>
                    <a:pt x="860120" y="143404"/>
                    <a:pt x="1154482" y="26494"/>
                    <a:pt x="1290181" y="91212"/>
                  </a:cubicBezTo>
                  <a:cubicBezTo>
                    <a:pt x="1425880" y="155930"/>
                    <a:pt x="1411265" y="389749"/>
                    <a:pt x="1540701" y="517097"/>
                  </a:cubicBezTo>
                  <a:cubicBezTo>
                    <a:pt x="1670137" y="644445"/>
                    <a:pt x="1914394" y="865738"/>
                    <a:pt x="2066794" y="855300"/>
                  </a:cubicBezTo>
                  <a:cubicBezTo>
                    <a:pt x="2219194" y="844862"/>
                    <a:pt x="2346542" y="508746"/>
                    <a:pt x="2455101" y="454467"/>
                  </a:cubicBezTo>
                  <a:cubicBezTo>
                    <a:pt x="2563660" y="400188"/>
                    <a:pt x="2628378" y="550500"/>
                    <a:pt x="2718148" y="529623"/>
                  </a:cubicBezTo>
                  <a:cubicBezTo>
                    <a:pt x="2807918" y="508746"/>
                    <a:pt x="2993720" y="329207"/>
                    <a:pt x="2993720" y="32920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09524" y="4072607"/>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p:cNvSpPr/>
          <p:nvPr/>
        </p:nvSpPr>
        <p:spPr>
          <a:xfrm>
            <a:off x="6430445" y="5201076"/>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529619" y="4038391"/>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p:nvGrpSpPr>
        <p:grpSpPr>
          <a:xfrm>
            <a:off x="3993954" y="5145348"/>
            <a:ext cx="1025415" cy="542090"/>
            <a:chOff x="2469953" y="5145348"/>
            <a:chExt cx="1025415" cy="542090"/>
          </a:xfrm>
        </p:grpSpPr>
        <p:sp>
          <p:nvSpPr>
            <p:cNvPr id="15" name="Freeform 14"/>
            <p:cNvSpPr/>
            <p:nvPr/>
          </p:nvSpPr>
          <p:spPr>
            <a:xfrm>
              <a:off x="2469953" y="5145348"/>
              <a:ext cx="920027" cy="538647"/>
            </a:xfrm>
            <a:custGeom>
              <a:avLst/>
              <a:gdLst>
                <a:gd name="connsiteX0" fmla="*/ 155939 w 920027"/>
                <a:gd name="connsiteY0" fmla="*/ 0 h 538647"/>
                <a:gd name="connsiteX1" fmla="*/ 5627 w 920027"/>
                <a:gd name="connsiteY1" fmla="*/ 400832 h 538647"/>
                <a:gd name="connsiteX2" fmla="*/ 331303 w 920027"/>
                <a:gd name="connsiteY2" fmla="*/ 538619 h 538647"/>
                <a:gd name="connsiteX3" fmla="*/ 556772 w 920027"/>
                <a:gd name="connsiteY3" fmla="*/ 413359 h 538647"/>
                <a:gd name="connsiteX4" fmla="*/ 920027 w 920027"/>
                <a:gd name="connsiteY4" fmla="*/ 450937 h 53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027" h="538647">
                  <a:moveTo>
                    <a:pt x="155939" y="0"/>
                  </a:moveTo>
                  <a:cubicBezTo>
                    <a:pt x="66169" y="155531"/>
                    <a:pt x="-23600" y="311062"/>
                    <a:pt x="5627" y="400832"/>
                  </a:cubicBezTo>
                  <a:cubicBezTo>
                    <a:pt x="34854" y="490602"/>
                    <a:pt x="239446" y="536531"/>
                    <a:pt x="331303" y="538619"/>
                  </a:cubicBezTo>
                  <a:cubicBezTo>
                    <a:pt x="423160" y="540707"/>
                    <a:pt x="458651" y="427973"/>
                    <a:pt x="556772" y="413359"/>
                  </a:cubicBezTo>
                  <a:cubicBezTo>
                    <a:pt x="654893" y="398745"/>
                    <a:pt x="920027" y="450937"/>
                    <a:pt x="920027" y="45093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12488" y="5504558"/>
              <a:ext cx="182880" cy="182880"/>
            </a:xfrm>
            <a:prstGeom prst="ellipse">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p:cNvSpPr/>
          <p:nvPr/>
        </p:nvSpPr>
        <p:spPr>
          <a:xfrm>
            <a:off x="4065688" y="5059884"/>
            <a:ext cx="182880" cy="182880"/>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41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1" grpId="0" animBg="1"/>
      <p:bldP spid="6"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Example</a:t>
            </a:r>
            <a:r>
              <a:rPr lang="nl-NL" dirty="0"/>
              <a:t>: </a:t>
            </a:r>
            <a:br>
              <a:rPr lang="nl-NL" dirty="0"/>
            </a:br>
            <a:r>
              <a:rPr lang="nl-NL" dirty="0" err="1"/>
              <a:t>Calibrating</a:t>
            </a:r>
            <a:r>
              <a:rPr lang="nl-NL" dirty="0"/>
              <a:t> a 3-state </a:t>
            </a:r>
            <a:r>
              <a:rPr lang="nl-NL" dirty="0" err="1"/>
              <a:t>cancer</a:t>
            </a:r>
            <a:r>
              <a:rPr lang="nl-NL" dirty="0"/>
              <a:t> model</a:t>
            </a:r>
            <a:endParaRPr dirty="0"/>
          </a:p>
        </p:txBody>
      </p:sp>
    </p:spTree>
    <p:extLst>
      <p:ext uri="{BB962C8B-B14F-4D97-AF65-F5344CB8AC3E}">
        <p14:creationId xmlns:p14="http://schemas.microsoft.com/office/powerpoint/2010/main" val="170896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65DC-8055-3BE4-5067-8B12D7C134C4}"/>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5611F850-3597-5738-AB53-218CB86EC9F1}"/>
              </a:ext>
            </a:extLst>
          </p:cNvPr>
          <p:cNvSpPr>
            <a:spLocks noGrp="1"/>
          </p:cNvSpPr>
          <p:nvPr>
            <p:ph idx="1"/>
          </p:nvPr>
        </p:nvSpPr>
        <p:spPr>
          <a:xfrm>
            <a:off x="1120576" y="1417638"/>
            <a:ext cx="10160000" cy="4983162"/>
          </a:xfrm>
        </p:spPr>
        <p:txBody>
          <a:bodyPr>
            <a:normAutofit/>
          </a:bodyPr>
          <a:lstStyle/>
          <a:p>
            <a:pPr marL="114300" indent="0">
              <a:spcAft>
                <a:spcPts val="1200"/>
              </a:spcAft>
              <a:buNone/>
            </a:pPr>
            <a:r>
              <a:rPr lang="en-US" dirty="0"/>
              <a:t>At the end of this workshop, participants will gain an understanding of the following:</a:t>
            </a:r>
          </a:p>
          <a:p>
            <a:pPr>
              <a:spcAft>
                <a:spcPts val="1200"/>
              </a:spcAft>
            </a:pPr>
            <a:r>
              <a:rPr lang="en-US" dirty="0"/>
              <a:t>Concept of model calibration and when it is needed</a:t>
            </a:r>
          </a:p>
          <a:p>
            <a:pPr>
              <a:spcAft>
                <a:spcPts val="1200"/>
              </a:spcAft>
            </a:pPr>
            <a:r>
              <a:rPr lang="en-US" dirty="0"/>
              <a:t>Steps and decisions involved in setting up a model calibration</a:t>
            </a:r>
          </a:p>
          <a:p>
            <a:pPr>
              <a:spcAft>
                <a:spcPts val="1200"/>
              </a:spcAft>
            </a:pPr>
            <a:r>
              <a:rPr lang="en-US" dirty="0"/>
              <a:t>Different model calibration algorithms and their strengths and weaknesses</a:t>
            </a:r>
          </a:p>
          <a:p>
            <a:pPr>
              <a:spcAft>
                <a:spcPts val="1200"/>
              </a:spcAft>
            </a:pPr>
            <a:r>
              <a:rPr lang="en-US" dirty="0"/>
              <a:t>Bayesian model calibration (day 2)</a:t>
            </a:r>
          </a:p>
          <a:p>
            <a:r>
              <a:rPr lang="en-US" dirty="0"/>
              <a:t>Implementation of a model calibration in R</a:t>
            </a:r>
          </a:p>
          <a:p>
            <a:pPr lvl="1"/>
            <a:r>
              <a:rPr lang="en-US" dirty="0"/>
              <a:t>Can be adapted to calibrate your own models (if using R)</a:t>
            </a:r>
          </a:p>
          <a:p>
            <a:pPr lvl="1">
              <a:spcAft>
                <a:spcPts val="1200"/>
              </a:spcAft>
            </a:pPr>
            <a:r>
              <a:rPr lang="en-US" dirty="0"/>
              <a:t>Can use as a template for any programming language</a:t>
            </a:r>
          </a:p>
          <a:p>
            <a:pPr>
              <a:spcAft>
                <a:spcPts val="1200"/>
              </a:spcAft>
            </a:pPr>
            <a:endParaRPr lang="en-US" dirty="0"/>
          </a:p>
          <a:p>
            <a:pPr>
              <a:spcAft>
                <a:spcPts val="1200"/>
              </a:spcAft>
            </a:pPr>
            <a:endParaRPr lang="en-US" dirty="0"/>
          </a:p>
        </p:txBody>
      </p:sp>
    </p:spTree>
    <p:extLst>
      <p:ext uri="{BB962C8B-B14F-4D97-AF65-F5344CB8AC3E}">
        <p14:creationId xmlns:p14="http://schemas.microsoft.com/office/powerpoint/2010/main" val="493754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p:txBody>
          <a:bodyPr/>
          <a:lstStyle/>
          <a:p>
            <a:pPr>
              <a:spcAft>
                <a:spcPts val="1200"/>
              </a:spcAft>
            </a:pPr>
            <a:r>
              <a:rPr lang="en-US" dirty="0"/>
              <a:t>Relative survival as reported by the Surveillance, Epidemiology, and End Results (SEER) Program, represents cancer survival in the absence of other causes of death </a:t>
            </a:r>
          </a:p>
          <a:p>
            <a:pPr>
              <a:spcAft>
                <a:spcPts val="1200"/>
              </a:spcAft>
            </a:pPr>
            <a:r>
              <a:rPr lang="en-US" dirty="0"/>
              <a:t>Cancer Markov models often have a distant metastasis state, a state not directly observed in SEER, from which cancer deaths are presumed to occur </a:t>
            </a:r>
          </a:p>
          <a:p>
            <a:pPr>
              <a:spcAft>
                <a:spcPts val="1200"/>
              </a:spcAft>
            </a:pPr>
            <a:r>
              <a:rPr lang="en-US" dirty="0"/>
              <a:t>These models are used to model interventions that affect transitions to and from this state </a:t>
            </a:r>
          </a:p>
          <a:p>
            <a:pPr>
              <a:spcAft>
                <a:spcPts val="1200"/>
              </a:spcAft>
            </a:pPr>
            <a:endParaRPr lang="en-US" dirty="0"/>
          </a:p>
        </p:txBody>
      </p:sp>
      <p:sp>
        <p:nvSpPr>
          <p:cNvPr id="5" name="TextBox 4">
            <a:extLst>
              <a:ext uri="{FF2B5EF4-FFF2-40B4-BE49-F238E27FC236}">
                <a16:creationId xmlns:a16="http://schemas.microsoft.com/office/drawing/2014/main" id="{BCDC6C93-BF62-7348-8676-F68816CB5697}"/>
              </a:ext>
            </a:extLst>
          </p:cNvPr>
          <p:cNvSpPr txBox="1"/>
          <p:nvPr/>
        </p:nvSpPr>
        <p:spPr>
          <a:xfrm>
            <a:off x="2319646" y="5985163"/>
            <a:ext cx="8182099" cy="738664"/>
          </a:xfrm>
          <a:prstGeom prst="rect">
            <a:avLst/>
          </a:prstGeom>
          <a:noFill/>
        </p:spPr>
        <p:txBody>
          <a:bodyPr wrap="square" rtlCol="0">
            <a:spAutoFit/>
          </a:bodyPr>
          <a:lstStyle/>
          <a:p>
            <a:r>
              <a:rPr lang="en-US" sz="1400" dirty="0"/>
              <a:t>Alarid-Escudero F, Maclehose RF, Peralta Y, Kuntz KM, &amp; Enns, EA. Non-identifiability in model calibration and implications for medical decision making. </a:t>
            </a:r>
            <a:r>
              <a:rPr lang="en-US" sz="1400" i="1" dirty="0"/>
              <a:t>Medical Decision Making, </a:t>
            </a:r>
            <a:r>
              <a:rPr lang="en-US" sz="1400" dirty="0"/>
              <a:t>2018;38(7):810–21.</a:t>
            </a:r>
          </a:p>
        </p:txBody>
      </p:sp>
    </p:spTree>
    <p:extLst>
      <p:ext uri="{BB962C8B-B14F-4D97-AF65-F5344CB8AC3E}">
        <p14:creationId xmlns:p14="http://schemas.microsoft.com/office/powerpoint/2010/main" val="35134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3-state cancer model</a:t>
            </a:r>
          </a:p>
        </p:txBody>
      </p:sp>
      <p:sp>
        <p:nvSpPr>
          <p:cNvPr id="3" name="Content Placeholder 2"/>
          <p:cNvSpPr>
            <a:spLocks noGrp="1"/>
          </p:cNvSpPr>
          <p:nvPr>
            <p:ph idx="1"/>
          </p:nvPr>
        </p:nvSpPr>
        <p:spPr>
          <a:xfrm>
            <a:off x="1120575" y="1417638"/>
            <a:ext cx="10734351" cy="4983162"/>
          </a:xfrm>
        </p:spPr>
        <p:txBody>
          <a:bodyPr/>
          <a:lstStyle/>
          <a:p>
            <a:pPr>
              <a:spcAft>
                <a:spcPts val="600"/>
              </a:spcAft>
            </a:pPr>
            <a:r>
              <a:rPr lang="en-US" dirty="0"/>
              <a:t>Two unknown transition probabilities</a:t>
            </a:r>
          </a:p>
          <a:p>
            <a:pPr lvl="1">
              <a:spcAft>
                <a:spcPts val="600"/>
              </a:spcAft>
            </a:pPr>
            <a:r>
              <a:rPr lang="en-US" dirty="0" err="1"/>
              <a:t>p.Mets</a:t>
            </a:r>
            <a:r>
              <a:rPr lang="en-US" dirty="0"/>
              <a:t>: Monthly risk of developing distant recurrence, range =  [0.04, 0.16]</a:t>
            </a:r>
          </a:p>
          <a:p>
            <a:pPr lvl="1">
              <a:spcAft>
                <a:spcPts val="600"/>
              </a:spcAft>
            </a:pPr>
            <a:r>
              <a:rPr lang="en-US" dirty="0" err="1"/>
              <a:t>p.DieMets</a:t>
            </a:r>
            <a:r>
              <a:rPr lang="en-US" dirty="0"/>
              <a:t>: Monthly risk of cancer death, range = [0.04, 0.16]</a:t>
            </a:r>
          </a:p>
          <a:p>
            <a:pPr>
              <a:spcAft>
                <a:spcPts val="1200"/>
              </a:spcAft>
            </a:pPr>
            <a:endParaRPr lang="en-US" dirty="0"/>
          </a:p>
        </p:txBody>
      </p:sp>
      <p:pic>
        <p:nvPicPr>
          <p:cNvPr id="4" name="Picture 3"/>
          <p:cNvPicPr>
            <a:picLocks noChangeAspect="1"/>
          </p:cNvPicPr>
          <p:nvPr/>
        </p:nvPicPr>
        <p:blipFill>
          <a:blip/>
          <a:stretch>
            <a:fillRect/>
          </a:stretch>
        </p:blipFill>
        <p:spPr>
          <a:xfrm>
            <a:off x="2917801" y="3234270"/>
            <a:ext cx="6356401" cy="3460435"/>
          </a:xfrm>
          <a:prstGeom prst="rect">
            <a:avLst/>
          </a:prstGeom>
        </p:spPr>
      </p:pic>
    </p:spTree>
    <p:extLst>
      <p:ext uri="{BB962C8B-B14F-4D97-AF65-F5344CB8AC3E}">
        <p14:creationId xmlns:p14="http://schemas.microsoft.com/office/powerpoint/2010/main" val="1116810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Relative survival</a:t>
            </a:r>
          </a:p>
        </p:txBody>
      </p:sp>
      <p:sp>
        <p:nvSpPr>
          <p:cNvPr id="6" name="Content Placeholder 5"/>
          <p:cNvSpPr>
            <a:spLocks noGrp="1"/>
          </p:cNvSpPr>
          <p:nvPr>
            <p:ph idx="1"/>
          </p:nvPr>
        </p:nvSpPr>
        <p:spPr/>
        <p:txBody>
          <a:bodyPr/>
          <a:lstStyle/>
          <a:p>
            <a:pPr>
              <a:lnSpc>
                <a:spcPct val="114000"/>
              </a:lnSpc>
            </a:pPr>
            <a:r>
              <a:rPr lang="en-US" dirty="0"/>
              <a:t>Data frame “</a:t>
            </a:r>
            <a:r>
              <a:rPr lang="en-US" dirty="0" err="1"/>
              <a:t>CRS_targets$Surv</a:t>
            </a:r>
            <a:r>
              <a:rPr lang="en-US" dirty="0"/>
              <a:t>” stored in data file  “</a:t>
            </a:r>
            <a:r>
              <a:rPr lang="en-US" dirty="0" err="1"/>
              <a:t>CRS_CalibTargets.RData</a:t>
            </a:r>
            <a:r>
              <a:rPr lang="en-US" dirty="0"/>
              <a:t>” </a:t>
            </a:r>
          </a:p>
        </p:txBody>
      </p:sp>
      <p:sp>
        <p:nvSpPr>
          <p:cNvPr id="4" name="Slide Number Placeholder 3"/>
          <p:cNvSpPr>
            <a:spLocks noGrp="1"/>
          </p:cNvSpPr>
          <p:nvPr>
            <p:ph type="sldNum" sz="quarter" idx="12"/>
          </p:nvPr>
        </p:nvSpPr>
        <p:spPr/>
        <p:txBody>
          <a:bodyPr/>
          <a:lstStyle/>
          <a:p>
            <a:fld id="{6F6CFCF5-3E37-0F40-BEC2-1413134B0080}" type="slidenum">
              <a:rPr lang="en-US" smtClean="0"/>
              <a:t>22</a:t>
            </a:fld>
            <a:endParaRPr lang="en-US"/>
          </a:p>
        </p:txBody>
      </p:sp>
      <p:pic>
        <p:nvPicPr>
          <p:cNvPr id="5" name="Picture 4"/>
          <p:cNvPicPr>
            <a:picLocks noChangeAspect="1"/>
          </p:cNvPicPr>
          <p:nvPr/>
        </p:nvPicPr>
        <p:blipFill>
          <a:blip/>
          <a:stretch>
            <a:fillRect/>
          </a:stretch>
        </p:blipFill>
        <p:spPr>
          <a:xfrm>
            <a:off x="2680645" y="2264107"/>
            <a:ext cx="6830710" cy="4593893"/>
          </a:xfrm>
          <a:prstGeom prst="rect">
            <a:avLst/>
          </a:prstGeom>
        </p:spPr>
      </p:pic>
    </p:spTree>
    <p:extLst>
      <p:ext uri="{BB962C8B-B14F-4D97-AF65-F5344CB8AC3E}">
        <p14:creationId xmlns:p14="http://schemas.microsoft.com/office/powerpoint/2010/main" val="2945121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049F-54E5-F343-B51A-B6E31AECBC30}"/>
              </a:ext>
            </a:extLst>
          </p:cNvPr>
          <p:cNvSpPr>
            <a:spLocks noGrp="1"/>
          </p:cNvSpPr>
          <p:nvPr>
            <p:ph type="title"/>
          </p:nvPr>
        </p:nvSpPr>
        <p:spPr/>
        <p:txBody>
          <a:bodyPr/>
          <a:lstStyle/>
          <a:p>
            <a:r>
              <a:rPr lang="en-US" dirty="0"/>
              <a:t>Calibration R code template</a:t>
            </a:r>
          </a:p>
        </p:txBody>
      </p:sp>
      <p:sp>
        <p:nvSpPr>
          <p:cNvPr id="3" name="Content Placeholder 2">
            <a:extLst>
              <a:ext uri="{FF2B5EF4-FFF2-40B4-BE49-F238E27FC236}">
                <a16:creationId xmlns:a16="http://schemas.microsoft.com/office/drawing/2014/main" id="{A99AD639-7551-7D40-AD2B-080ADBED949B}"/>
              </a:ext>
            </a:extLst>
          </p:cNvPr>
          <p:cNvSpPr>
            <a:spLocks noGrp="1"/>
          </p:cNvSpPr>
          <p:nvPr>
            <p:ph idx="1"/>
          </p:nvPr>
        </p:nvSpPr>
        <p:spPr/>
        <p:txBody>
          <a:bodyPr>
            <a:normAutofit lnSpcReduction="10000"/>
          </a:bodyPr>
          <a:lstStyle/>
          <a:p>
            <a:pPr marL="114300" indent="0">
              <a:buNone/>
            </a:pPr>
            <a:r>
              <a:rPr lang="en-US" dirty="0">
                <a:solidFill>
                  <a:srgbClr val="346410"/>
                </a:solidFill>
                <a:latin typeface="Courier" pitchFamily="2" charset="0"/>
              </a:rPr>
              <a:t>### Load calibration targets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Load model as a function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Specify calibration parameters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Calibrate ###</a:t>
            </a:r>
          </a:p>
          <a:p>
            <a:pPr marL="114300" indent="0">
              <a:buNone/>
            </a:pPr>
            <a:endParaRPr lang="en-US" dirty="0">
              <a:solidFill>
                <a:srgbClr val="346410"/>
              </a:solidFill>
              <a:latin typeface="Courier" pitchFamily="2" charset="0"/>
            </a:endParaRPr>
          </a:p>
          <a:p>
            <a:pPr marL="114300" indent="0">
              <a:buNone/>
            </a:pPr>
            <a:endParaRPr lang="en-US" dirty="0">
              <a:solidFill>
                <a:srgbClr val="346410"/>
              </a:solidFill>
              <a:latin typeface="Courier" pitchFamily="2" charset="0"/>
            </a:endParaRPr>
          </a:p>
          <a:p>
            <a:pPr marL="114300" indent="0">
              <a:buNone/>
            </a:pPr>
            <a:r>
              <a:rPr lang="en-US" dirty="0">
                <a:solidFill>
                  <a:srgbClr val="346410"/>
                </a:solidFill>
                <a:latin typeface="Courier" pitchFamily="2" charset="0"/>
              </a:rPr>
              <a:t>### Explore best-fitting input sets ###</a:t>
            </a:r>
          </a:p>
        </p:txBody>
      </p:sp>
    </p:spTree>
    <p:extLst>
      <p:ext uri="{BB962C8B-B14F-4D97-AF65-F5344CB8AC3E}">
        <p14:creationId xmlns:p14="http://schemas.microsoft.com/office/powerpoint/2010/main" val="382142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24</a:t>
            </a:fld>
            <a:endParaRPr/>
          </a:p>
        </p:txBody>
      </p:sp>
    </p:spTree>
    <p:extLst>
      <p:ext uri="{BB962C8B-B14F-4D97-AF65-F5344CB8AC3E}">
        <p14:creationId xmlns:p14="http://schemas.microsoft.com/office/powerpoint/2010/main" val="774285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dirty="0" err="1"/>
              <a:t>Bayesian</a:t>
            </a:r>
            <a:r>
              <a:rPr lang="nl-NL" dirty="0"/>
              <a:t> </a:t>
            </a:r>
            <a:r>
              <a:rPr lang="nl-NL" dirty="0" err="1"/>
              <a:t>Calibration</a:t>
            </a:r>
            <a:endParaRPr dirty="0"/>
          </a:p>
        </p:txBody>
      </p:sp>
      <p:sp>
        <p:nvSpPr>
          <p:cNvPr id="933" name="Shape 933"/>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nl-NL"/>
              <a:pPr/>
              <a:t>25</a:t>
            </a:fld>
            <a:endParaRPr/>
          </a:p>
        </p:txBody>
      </p:sp>
    </p:spTree>
    <p:extLst>
      <p:ext uri="{BB962C8B-B14F-4D97-AF65-F5344CB8AC3E}">
        <p14:creationId xmlns:p14="http://schemas.microsoft.com/office/powerpoint/2010/main" val="1005802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64432" y="1417638"/>
                <a:ext cx="8105861" cy="5440363"/>
              </a:xfrm>
            </p:spPr>
            <p:txBody>
              <a:bodyPr>
                <a:normAutofit/>
              </a:bodyPr>
              <a:lstStyle/>
              <a:p>
                <a:pPr>
                  <a:spcAft>
                    <a:spcPts val="600"/>
                  </a:spcAft>
                </a:pPr>
                <a:r>
                  <a:rPr lang="en-US" sz="2000" dirty="0"/>
                  <a:t>Instead of a single best-fitting value, we would like an estimate of uncertainty in model parameters,</a:t>
                </a:r>
                <a:r>
                  <a:rPr lang="es-ES" sz="2000" dirty="0"/>
                  <a:t> </a:t>
                </a:r>
                <a14:m>
                  <m:oMath xmlns:m="http://schemas.openxmlformats.org/officeDocument/2006/math">
                    <m:r>
                      <a:rPr lang="en-US" sz="2000" i="1">
                        <a:latin typeface="Cambria Math" panose="02040503050406030204" pitchFamily="18" charset="0"/>
                      </a:rPr>
                      <m:t>𝜃</m:t>
                    </m:r>
                  </m:oMath>
                </a14:m>
                <a:r>
                  <a:rPr lang="en-US" sz="2000" dirty="0"/>
                  <a:t>, given our observed targets, </a:t>
                </a:r>
                <a14:m>
                  <m:oMath xmlns:m="http://schemas.openxmlformats.org/officeDocument/2006/math">
                    <m:r>
                      <a:rPr lang="en-US" sz="2000" i="1" dirty="0">
                        <a:latin typeface="Cambria Math" panose="02040503050406030204" pitchFamily="18" charset="0"/>
                      </a:rPr>
                      <m:t>𝑦</m:t>
                    </m:r>
                  </m:oMath>
                </a14:m>
                <a:endParaRPr lang="en-US" sz="2000" dirty="0"/>
              </a:p>
              <a:p>
                <a:pPr lvl="1">
                  <a:spcAft>
                    <a:spcPts val="1800"/>
                  </a:spcAft>
                </a:pPr>
                <a:r>
                  <a:rPr lang="en-US" sz="1800" dirty="0"/>
                  <a:t>E.g. a posterior distribution</a:t>
                </a:r>
                <a:r>
                  <a:rPr lang="es-ES" sz="1800" dirty="0"/>
                  <a:t> </a:t>
                </a: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r>
                          <a:rPr lang="es-ES" sz="1800" i="1">
                            <a:latin typeface="Cambria Math" panose="02040503050406030204" pitchFamily="18" charset="0"/>
                          </a:rPr>
                          <m:t>|</m:t>
                        </m:r>
                        <m:r>
                          <a:rPr lang="es-ES" sz="1800" i="1">
                            <a:latin typeface="Cambria Math" panose="02040503050406030204" pitchFamily="18" charset="0"/>
                          </a:rPr>
                          <m:t>𝑦</m:t>
                        </m:r>
                      </m:e>
                    </m:d>
                  </m:oMath>
                </a14:m>
                <a:endParaRPr lang="en-US" sz="1800" dirty="0"/>
              </a:p>
              <a:p>
                <a:pPr>
                  <a:spcAft>
                    <a:spcPts val="600"/>
                  </a:spcAft>
                </a:pPr>
                <a:r>
                  <a:rPr lang="en-US" sz="2000" dirty="0"/>
                  <a:t>Recall Bayes theorem</a:t>
                </a:r>
              </a:p>
              <a:p>
                <a:pPr marL="114300" indent="0">
                  <a:spcAft>
                    <a:spcPts val="600"/>
                  </a:spcAft>
                  <a:buNone/>
                </a:pPr>
                <a14:m>
                  <m:oMathPara xmlns:m="http://schemas.openxmlformats.org/officeDocument/2006/math">
                    <m:oMathParaPr>
                      <m:jc m:val="centerGroup"/>
                    </m:oMathParaPr>
                    <m:oMath xmlns:m="http://schemas.openxmlformats.org/officeDocument/2006/math">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r>
                            <a:rPr lang="es-ES" sz="2000" i="1">
                              <a:latin typeface="Cambria Math" panose="02040503050406030204" pitchFamily="18" charset="0"/>
                            </a:rPr>
                            <m:t>|</m:t>
                          </m:r>
                          <m:r>
                            <a:rPr lang="es-ES" sz="2000" i="1">
                              <a:latin typeface="Cambria Math" panose="02040503050406030204" pitchFamily="18" charset="0"/>
                            </a:rPr>
                            <m:t>𝑦</m:t>
                          </m:r>
                        </m:e>
                      </m:d>
                      <m:r>
                        <a:rPr lang="es-ES" sz="2000" i="1">
                          <a:latin typeface="Cambria Math" panose="02040503050406030204" pitchFamily="18" charset="0"/>
                        </a:rPr>
                        <m:t>=</m:t>
                      </m:r>
                      <m:f>
                        <m:fPr>
                          <m:ctrlPr>
                            <a:rPr lang="es-ES" sz="2000" i="1">
                              <a:latin typeface="Cambria Math" panose="02040503050406030204" pitchFamily="18" charset="0"/>
                            </a:rPr>
                          </m:ctrlPr>
                        </m:fPr>
                        <m:num>
                          <m:r>
                            <a:rPr lang="en-U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r>
                                <a:rPr lang="es-ES" sz="2000" i="1">
                                  <a:latin typeface="Cambria Math" panose="02040503050406030204" pitchFamily="18" charset="0"/>
                                </a:rPr>
                                <m:t>|</m:t>
                              </m:r>
                              <m:r>
                                <a:rPr lang="es-ES" sz="2000" i="1">
                                  <a:latin typeface="Cambria Math" panose="02040503050406030204" pitchFamily="18" charset="0"/>
                                </a:rPr>
                                <m:t>𝜃</m:t>
                              </m:r>
                            </m:e>
                          </m:d>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𝜃</m:t>
                              </m:r>
                            </m:e>
                          </m:d>
                        </m:num>
                        <m:den>
                          <m:r>
                            <a:rPr lang="es-ES" sz="2000" i="1">
                              <a:latin typeface="Cambria Math" panose="02040503050406030204" pitchFamily="18" charset="0"/>
                            </a:rPr>
                            <m:t>𝑝</m:t>
                          </m:r>
                          <m:d>
                            <m:dPr>
                              <m:ctrlPr>
                                <a:rPr lang="es-ES" sz="2000" i="1">
                                  <a:latin typeface="Cambria Math" panose="02040503050406030204" pitchFamily="18" charset="0"/>
                                </a:rPr>
                              </m:ctrlPr>
                            </m:dPr>
                            <m:e>
                              <m:r>
                                <a:rPr lang="es-ES" sz="2000" i="1">
                                  <a:latin typeface="Cambria Math" panose="02040503050406030204" pitchFamily="18" charset="0"/>
                                </a:rPr>
                                <m:t>𝑦</m:t>
                              </m:r>
                            </m:e>
                          </m:d>
                        </m:den>
                      </m:f>
                    </m:oMath>
                  </m:oMathPara>
                </a14:m>
                <a:endParaRPr lang="es-ES" sz="2000" dirty="0"/>
              </a:p>
              <a:p>
                <a:pPr lvl="1">
                  <a:spcAft>
                    <a:spcPts val="600"/>
                  </a:spcAft>
                </a:pPr>
                <a14:m>
                  <m:oMath xmlns:m="http://schemas.openxmlformats.org/officeDocument/2006/math">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oMath>
                </a14:m>
                <a:r>
                  <a:rPr lang="en-US" sz="1800" dirty="0"/>
                  <a:t> is the prior distribution</a:t>
                </a:r>
              </a:p>
              <a:p>
                <a:pPr lvl="1">
                  <a:spcAft>
                    <a:spcPts val="600"/>
                  </a:spcAft>
                </a:pP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has a “related” likelihood function </a:t>
                </a:r>
                <a14:m>
                  <m:oMath xmlns:m="http://schemas.openxmlformats.org/officeDocument/2006/math">
                    <m:r>
                      <a:rPr lang="es-ES" sz="1800" i="1">
                        <a:latin typeface="Cambria Math" panose="02040503050406030204" pitchFamily="18" charset="0"/>
                      </a:rPr>
                      <m:t>𝐿</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14:m>
                  <m:oMath xmlns:m="http://schemas.openxmlformats.org/officeDocument/2006/math">
                    <m:r>
                      <a:rPr lang="es-ES" sz="1800" i="1">
                        <a:latin typeface="Cambria Math" panose="02040503050406030204" pitchFamily="18" charset="0"/>
                      </a:rPr>
                      <m:t>∝</m:t>
                    </m:r>
                  </m:oMath>
                </a14:m>
                <a:r>
                  <a:rPr lang="en-US" sz="1800" dirty="0"/>
                  <a:t> </a:t>
                </a:r>
                <a14:m>
                  <m:oMath xmlns:m="http://schemas.openxmlformats.org/officeDocument/2006/math">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oMath>
                </a14:m>
                <a:r>
                  <a:rPr lang="en-US" sz="1800" dirty="0"/>
                  <a:t> </a:t>
                </a:r>
              </a:p>
              <a:p>
                <a:pPr lvl="1">
                  <a:spcAft>
                    <a:spcPts val="1800"/>
                  </a:spcAft>
                </a:pPr>
                <a14:m>
                  <m:oMath xmlns:m="http://schemas.openxmlformats.org/officeDocument/2006/math">
                    <m:r>
                      <a:rPr lang="en-US" sz="1800" i="1">
                        <a:latin typeface="Cambria Math" panose="02040503050406030204" pitchFamily="18" charset="0"/>
                      </a:rPr>
                      <m:t>𝑝</m:t>
                    </m:r>
                    <m:d>
                      <m:dPr>
                        <m:ctrlPr>
                          <a:rPr lang="en-US" sz="1800" i="1">
                            <a:latin typeface="Cambria Math" panose="02040503050406030204" pitchFamily="18" charset="0"/>
                          </a:rPr>
                        </m:ctrlPr>
                      </m:dPr>
                      <m:e>
                        <m:r>
                          <a:rPr lang="en-US" sz="1800" i="1">
                            <a:latin typeface="Cambria Math" panose="02040503050406030204" pitchFamily="18" charset="0"/>
                          </a:rPr>
                          <m:t>𝑦</m:t>
                        </m:r>
                      </m:e>
                    </m:d>
                    <m:r>
                      <a:rPr lang="en-US" sz="1800" i="1">
                        <a:latin typeface="Cambria Math" panose="02040503050406030204" pitchFamily="18" charset="0"/>
                      </a:rPr>
                      <m:t>=</m:t>
                    </m:r>
                    <m:nary>
                      <m:naryPr>
                        <m:limLoc m:val="undOvr"/>
                        <m:subHide m:val="on"/>
                        <m:supHide m:val="on"/>
                        <m:ctrlPr>
                          <a:rPr lang="en-US" sz="1800" i="1">
                            <a:latin typeface="Cambria Math" panose="02040503050406030204" pitchFamily="18" charset="0"/>
                          </a:rPr>
                        </m:ctrlPr>
                      </m:naryPr>
                      <m:sub/>
                      <m:sup/>
                      <m:e>
                        <m:r>
                          <a:rPr lang="en-U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𝑦</m:t>
                            </m:r>
                            <m:r>
                              <a:rPr lang="es-ES" sz="1800" i="1">
                                <a:latin typeface="Cambria Math" panose="02040503050406030204" pitchFamily="18" charset="0"/>
                              </a:rPr>
                              <m:t>|</m:t>
                            </m:r>
                            <m:r>
                              <a:rPr lang="es-ES" sz="1800" i="1">
                                <a:latin typeface="Cambria Math" panose="02040503050406030204" pitchFamily="18" charset="0"/>
                              </a:rPr>
                              <m:t>𝜃</m:t>
                            </m:r>
                          </m:e>
                        </m:d>
                        <m:r>
                          <a:rPr lang="es-ES" sz="1800" i="1">
                            <a:latin typeface="Cambria Math" panose="02040503050406030204" pitchFamily="18" charset="0"/>
                          </a:rPr>
                          <m:t>𝑝</m:t>
                        </m:r>
                        <m:d>
                          <m:dPr>
                            <m:ctrlPr>
                              <a:rPr lang="es-ES" sz="1800" i="1">
                                <a:latin typeface="Cambria Math" panose="02040503050406030204" pitchFamily="18" charset="0"/>
                              </a:rPr>
                            </m:ctrlPr>
                          </m:dPr>
                          <m:e>
                            <m:r>
                              <a:rPr lang="es-ES" sz="1800" i="1">
                                <a:latin typeface="Cambria Math" panose="02040503050406030204" pitchFamily="18" charset="0"/>
                              </a:rPr>
                              <m:t>𝜃</m:t>
                            </m:r>
                          </m:e>
                        </m:d>
                      </m:e>
                    </m:nary>
                    <m:r>
                      <a:rPr lang="en-US" sz="1800" i="1">
                        <a:latin typeface="Cambria Math" panose="02040503050406030204" pitchFamily="18" charset="0"/>
                      </a:rPr>
                      <m:t>𝑑</m:t>
                    </m:r>
                    <m:r>
                      <a:rPr lang="en-US" sz="1800" i="1">
                        <a:latin typeface="Cambria Math" panose="02040503050406030204" pitchFamily="18" charset="0"/>
                      </a:rPr>
                      <m:t>𝜃</m:t>
                    </m:r>
                  </m:oMath>
                </a14:m>
                <a:r>
                  <a:rPr lang="en-US" sz="1800" dirty="0"/>
                  <a:t> is not a function of </a:t>
                </a:r>
                <a14:m>
                  <m:oMath xmlns:m="http://schemas.openxmlformats.org/officeDocument/2006/math">
                    <m:r>
                      <a:rPr lang="en-US" sz="1800" i="1">
                        <a:latin typeface="Cambria Math" panose="02040503050406030204" pitchFamily="18" charset="0"/>
                      </a:rPr>
                      <m:t>𝜃</m:t>
                    </m:r>
                  </m:oMath>
                </a14:m>
                <a:r>
                  <a:rPr lang="en-US" sz="1800" dirty="0"/>
                  <a:t> and often difficult to calculate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64432" y="1417638"/>
                <a:ext cx="8105861" cy="5440363"/>
              </a:xfrm>
              <a:blipFill>
                <a:blip r:embed="rId2"/>
                <a:stretch>
                  <a:fillRect t="-673" r="-752"/>
                </a:stretch>
              </a:blipFill>
            </p:spPr>
            <p:txBody>
              <a:bodyPr/>
              <a:lstStyle/>
              <a:p>
                <a:r>
                  <a:rPr lang="en-US">
                    <a:noFill/>
                  </a:rPr>
                  <a:t> </a:t>
                </a:r>
              </a:p>
            </p:txBody>
          </p:sp>
        </mc:Fallback>
      </mc:AlternateContent>
    </p:spTree>
    <p:extLst>
      <p:ext uri="{BB962C8B-B14F-4D97-AF65-F5344CB8AC3E}">
        <p14:creationId xmlns:p14="http://schemas.microsoft.com/office/powerpoint/2010/main" val="101158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Bayesian setup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94502" cy="4983162"/>
              </a:xfrm>
            </p:spPr>
            <p:txBody>
              <a:bodyPr>
                <a:normAutofit/>
              </a:bodyPr>
              <a:lstStyle/>
              <a:p>
                <a:pPr>
                  <a:spcBef>
                    <a:spcPts val="576"/>
                  </a:spcBef>
                  <a:spcAft>
                    <a:spcPts val="600"/>
                  </a:spcAft>
                </a:pPr>
                <a:r>
                  <a:rPr lang="en-US" dirty="0"/>
                  <a:t>A few steps of math...</a:t>
                </a: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f>
                        <m:fPr>
                          <m:ctrlPr>
                            <a:rPr lang="es-ES" sz="2400" i="1">
                              <a:latin typeface="Cambria Math" panose="02040503050406030204" pitchFamily="18" charset="0"/>
                            </a:rPr>
                          </m:ctrlPr>
                        </m:fPr>
                        <m:num>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num>
                        <m:den>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e>
                          </m:d>
                        </m:den>
                      </m:f>
                    </m:oMath>
                  </m:oMathPara>
                </a14:m>
                <a:endParaRPr lang="en-US" dirty="0"/>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i="1" dirty="0">
                  <a:latin typeface="Cambria Math" panose="02040503050406030204" pitchFamily="18" charset="0"/>
                </a:endParaRPr>
              </a:p>
              <a:p>
                <a:pPr marL="114300" indent="0">
                  <a:spcBef>
                    <a:spcPts val="576"/>
                  </a:spcBef>
                  <a:spcAft>
                    <a:spcPts val="1800"/>
                  </a:spcAft>
                  <a:buNone/>
                </a:pPr>
                <a14:m>
                  <m:oMathPara xmlns:m="http://schemas.openxmlformats.org/officeDocument/2006/math">
                    <m:oMathParaPr>
                      <m:jc m:val="centerGroup"/>
                    </m:oMathParaPr>
                    <m:oMath xmlns:m="http://schemas.openxmlformats.org/officeDocument/2006/math">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r>
                            <a:rPr lang="es-ES" sz="2400" i="1">
                              <a:latin typeface="Cambria Math" panose="02040503050406030204" pitchFamily="18" charset="0"/>
                            </a:rPr>
                            <m:t>|</m:t>
                          </m:r>
                          <m:r>
                            <a:rPr lang="es-ES" sz="2400" i="1">
                              <a:latin typeface="Cambria Math" panose="02040503050406030204" pitchFamily="18" charset="0"/>
                            </a:rPr>
                            <m:t>𝑦</m:t>
                          </m:r>
                        </m:e>
                      </m:d>
                      <m:r>
                        <a:rPr lang="es-ES" sz="2400" i="1">
                          <a:latin typeface="Cambria Math" panose="02040503050406030204" pitchFamily="18" charset="0"/>
                        </a:rPr>
                        <m:t>∝</m:t>
                      </m:r>
                      <m:r>
                        <a:rPr lang="en-US" sz="2400" i="1">
                          <a:latin typeface="Cambria Math" panose="02040503050406030204" pitchFamily="18" charset="0"/>
                        </a:rPr>
                        <m:t>𝐿</m:t>
                      </m:r>
                      <m:d>
                        <m:dPr>
                          <m:ctrlPr>
                            <a:rPr lang="es-ES" sz="2400" i="1">
                              <a:latin typeface="Cambria Math" panose="02040503050406030204" pitchFamily="18" charset="0"/>
                            </a:rPr>
                          </m:ctrlPr>
                        </m:dPr>
                        <m:e>
                          <m:r>
                            <a:rPr lang="es-ES" sz="2400" i="1">
                              <a:latin typeface="Cambria Math" panose="02040503050406030204" pitchFamily="18" charset="0"/>
                            </a:rPr>
                            <m:t>𝑦</m:t>
                          </m:r>
                          <m:r>
                            <a:rPr lang="es-ES" sz="2400" i="1">
                              <a:latin typeface="Cambria Math" panose="02040503050406030204" pitchFamily="18" charset="0"/>
                            </a:rPr>
                            <m:t>|</m:t>
                          </m:r>
                          <m:r>
                            <a:rPr lang="es-ES" sz="2400" i="1">
                              <a:latin typeface="Cambria Math" panose="02040503050406030204" pitchFamily="18" charset="0"/>
                            </a:rPr>
                            <m:t>𝜃</m:t>
                          </m:r>
                        </m:e>
                      </m:d>
                      <m:r>
                        <a:rPr lang="es-ES" sz="2400" i="1">
                          <a:latin typeface="Cambria Math" panose="02040503050406030204" pitchFamily="18" charset="0"/>
                        </a:rPr>
                        <m:t>𝑝</m:t>
                      </m:r>
                      <m:d>
                        <m:dPr>
                          <m:ctrlPr>
                            <a:rPr lang="es-ES" sz="2400" i="1">
                              <a:latin typeface="Cambria Math" panose="02040503050406030204" pitchFamily="18" charset="0"/>
                            </a:rPr>
                          </m:ctrlPr>
                        </m:dPr>
                        <m:e>
                          <m:r>
                            <a:rPr lang="es-ES" sz="2400" i="1">
                              <a:latin typeface="Cambria Math" panose="02040503050406030204" pitchFamily="18" charset="0"/>
                            </a:rPr>
                            <m:t>𝜃</m:t>
                          </m:r>
                        </m:e>
                      </m:d>
                    </m:oMath>
                  </m:oMathPara>
                </a14:m>
                <a:endParaRPr lang="en-US" sz="2400" dirty="0"/>
              </a:p>
              <a:p>
                <a:pPr>
                  <a:spcBef>
                    <a:spcPts val="576"/>
                  </a:spcBef>
                  <a:spcAft>
                    <a:spcPts val="1800"/>
                  </a:spcAft>
                </a:pPr>
                <a:r>
                  <a:rPr lang="en-US" dirty="0"/>
                  <a:t>Using this fact, we can sample the posterior distribution using the likelihood function, prior distribution, and some clever algorithms</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594502" cy="4983162"/>
              </a:xfrm>
              <a:blipFill>
                <a:blip r:embed="rId2"/>
                <a:stretch>
                  <a:fillRect t="-761"/>
                </a:stretch>
              </a:blipFill>
            </p:spPr>
            <p:txBody>
              <a:bodyPr/>
              <a:lstStyle/>
              <a:p>
                <a:r>
                  <a:rPr lang="en-US">
                    <a:noFill/>
                  </a:rPr>
                  <a:t> </a:t>
                </a:r>
              </a:p>
            </p:txBody>
          </p:sp>
        </mc:Fallback>
      </mc:AlternateContent>
      <p:sp>
        <p:nvSpPr>
          <p:cNvPr id="7" name="U-Turn Arrow 6">
            <a:extLst>
              <a:ext uri="{FF2B5EF4-FFF2-40B4-BE49-F238E27FC236}">
                <a16:creationId xmlns:a16="http://schemas.microsoft.com/office/drawing/2014/main" id="{BFEE3934-B986-F742-BB70-3F507DA97D8F}"/>
              </a:ext>
            </a:extLst>
          </p:cNvPr>
          <p:cNvSpPr/>
          <p:nvPr/>
        </p:nvSpPr>
        <p:spPr>
          <a:xfrm rot="5400000">
            <a:off x="8012830" y="2112585"/>
            <a:ext cx="1187671"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U-Turn Arrow 7">
            <a:extLst>
              <a:ext uri="{FF2B5EF4-FFF2-40B4-BE49-F238E27FC236}">
                <a16:creationId xmlns:a16="http://schemas.microsoft.com/office/drawing/2014/main" id="{61CA21D4-A3A4-CA45-96EC-BB6FE71E2AAF}"/>
              </a:ext>
            </a:extLst>
          </p:cNvPr>
          <p:cNvSpPr/>
          <p:nvPr/>
        </p:nvSpPr>
        <p:spPr>
          <a:xfrm rot="5400000">
            <a:off x="8230922" y="2829916"/>
            <a:ext cx="804038" cy="1229710"/>
          </a:xfrm>
          <a:prstGeom prst="uturnArrow">
            <a:avLst>
              <a:gd name="adj1" fmla="val 15030"/>
              <a:gd name="adj2" fmla="val 18805"/>
              <a:gd name="adj3" fmla="val 33820"/>
              <a:gd name="adj4" fmla="val 30758"/>
              <a:gd name="adj5" fmla="val 98077"/>
            </a:avLst>
          </a:prstGeom>
          <a:solidFill>
            <a:schemeClr val="accent1">
              <a:alpha val="41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63A21410-E77C-424E-96DF-5E28926BC33D}"/>
              </a:ext>
            </a:extLst>
          </p:cNvPr>
          <p:cNvCxnSpPr/>
          <p:nvPr/>
        </p:nvCxnSpPr>
        <p:spPr>
          <a:xfrm flipV="1">
            <a:off x="6541383" y="2333298"/>
            <a:ext cx="819807" cy="33633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68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20576" y="274638"/>
                <a:ext cx="9950848" cy="1143000"/>
              </a:xfrm>
            </p:spPr>
            <p:txBody>
              <a:bodyPr/>
              <a:lstStyle/>
              <a:p>
                <a:r>
                  <a:rPr lang="en-US" dirty="0"/>
                  <a:t>Commonly used prior distributions for sampling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t> values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20576" y="274638"/>
                <a:ext cx="9950848" cy="1143000"/>
              </a:xfrm>
              <a:blipFill>
                <a:blip r:embed="rId2"/>
                <a:stretch>
                  <a:fillRect l="-2168" t="-16484"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759528"/>
                <a:ext cx="10217984" cy="4768594"/>
              </a:xfrm>
            </p:spPr>
            <p:txBody>
              <a:bodyPr>
                <a:normAutofit/>
              </a:bodyPr>
              <a:lstStyle/>
              <a:p>
                <a:pPr>
                  <a:spcAft>
                    <a:spcPts val="600"/>
                  </a:spcAft>
                </a:pPr>
                <a:r>
                  <a:rPr lang="en-US" b="1" dirty="0"/>
                  <a:t>Normal distribution</a:t>
                </a:r>
                <a:endParaRPr lang="en-US" dirty="0"/>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norm</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b="0" i="1" smtClean="0">
                            <a:latin typeface="Cambria Math" panose="02040503050406030204" pitchFamily="18" charset="0"/>
                            <a:ea typeface="Courier New" charset="0"/>
                            <a:cs typeface="Courier New" charset="0"/>
                          </a:rPr>
                          <m:t>𝑛</m:t>
                        </m:r>
                      </m:e>
                      <m:sub>
                        <m:r>
                          <a:rPr lang="es-ES" b="0" i="1" smtClean="0">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mean=</a:t>
                </a:r>
                <a14:m>
                  <m:oMath xmlns:m="http://schemas.openxmlformats.org/officeDocument/2006/math">
                    <m:acc>
                      <m:accPr>
                        <m:chr m:val="̅"/>
                        <m:ctrlPr>
                          <a:rPr lang="es-ES" b="0" i="1" smtClean="0">
                            <a:latin typeface="Cambria Math" panose="02040503050406030204" pitchFamily="18" charset="0"/>
                            <a:ea typeface="Courier New" charset="0"/>
                            <a:cs typeface="Courier New" charset="0"/>
                          </a:rPr>
                        </m:ctrlPr>
                      </m:accPr>
                      <m:e>
                        <m:r>
                          <a:rPr lang="es-ES" b="0" i="1" smtClean="0">
                            <a:latin typeface="Cambria Math" panose="02040503050406030204" pitchFamily="18" charset="0"/>
                            <a:ea typeface="Courier New" charset="0"/>
                            <a:cs typeface="Courier New" charset="0"/>
                          </a:rPr>
                          <m:t>𝜃</m:t>
                        </m:r>
                      </m:e>
                    </m:acc>
                  </m:oMath>
                </a14:m>
                <a:r>
                  <a:rPr lang="en-US" dirty="0">
                    <a:latin typeface="Courier New" charset="0"/>
                    <a:ea typeface="Courier New" charset="0"/>
                    <a:cs typeface="Courier New" charset="0"/>
                  </a:rPr>
                  <a:t>, </a:t>
                </a:r>
                <a:r>
                  <a:rPr lang="en-US" dirty="0" err="1">
                    <a:latin typeface="Courier New" charset="0"/>
                    <a:ea typeface="Courier New" charset="0"/>
                    <a:cs typeface="Courier New" charset="0"/>
                  </a:rPr>
                  <a:t>sd</a:t>
                </a:r>
                <a:r>
                  <a:rPr lang="en-US" dirty="0">
                    <a:latin typeface="Courier New" charset="0"/>
                    <a:ea typeface="Courier New" charset="0"/>
                    <a:cs typeface="Courier New" charset="0"/>
                  </a:rPr>
                  <a:t>=</a:t>
                </a:r>
                <a14:m>
                  <m:oMath xmlns:m="http://schemas.openxmlformats.org/officeDocument/2006/math">
                    <m:sSub>
                      <m:sSubPr>
                        <m:ctrlPr>
                          <a:rPr lang="en-US" b="0" i="1" smtClean="0">
                            <a:latin typeface="Cambria Math" panose="02040503050406030204" pitchFamily="18" charset="0"/>
                            <a:ea typeface="Courier New" charset="0"/>
                            <a:cs typeface="Courier New" charset="0"/>
                          </a:rPr>
                        </m:ctrlPr>
                      </m:sSubPr>
                      <m:e>
                        <m:r>
                          <a:rPr lang="en-US" b="0" i="1" smtClean="0">
                            <a:latin typeface="Cambria Math" panose="02040503050406030204" pitchFamily="18" charset="0"/>
                            <a:ea typeface="Courier New" charset="0"/>
                            <a:cs typeface="Courier New" charset="0"/>
                          </a:rPr>
                          <m:t>𝜎</m:t>
                        </m:r>
                      </m:e>
                      <m:sub>
                        <m:r>
                          <a:rPr lang="en-US" b="0" i="1" smtClean="0">
                            <a:latin typeface="Cambria Math" panose="02040503050406030204" pitchFamily="18" charset="0"/>
                            <a:ea typeface="Courier New" charset="0"/>
                            <a:cs typeface="Courier New" charset="0"/>
                          </a:rPr>
                          <m:t>𝑖</m:t>
                        </m:r>
                      </m:sub>
                    </m:sSub>
                  </m:oMath>
                </a14:m>
                <a:r>
                  <a:rPr lang="en-US" dirty="0">
                    <a:latin typeface="Courier New" charset="0"/>
                    <a:ea typeface="Courier New" charset="0"/>
                    <a:cs typeface="Courier New" charset="0"/>
                  </a:rPr>
                  <a:t>)</a:t>
                </a:r>
              </a:p>
              <a:p>
                <a:pPr>
                  <a:spcAft>
                    <a:spcPts val="600"/>
                  </a:spcAft>
                </a:pPr>
                <a:r>
                  <a:rPr lang="en-US" b="1" dirty="0"/>
                  <a:t>Uniform distribution</a:t>
                </a:r>
              </a:p>
              <a:p>
                <a:pPr marL="114300" indent="0">
                  <a:spcAft>
                    <a:spcPts val="1800"/>
                  </a:spcAft>
                  <a:buNone/>
                </a:pPr>
                <a:r>
                  <a:rPr lang="en-US" dirty="0"/>
                  <a:t>	In R: </a:t>
                </a:r>
                <a:r>
                  <a:rPr lang="en-US" dirty="0" err="1">
                    <a:latin typeface="Courier New" charset="0"/>
                    <a:cs typeface="Courier New" charset="0"/>
                  </a:rPr>
                  <a:t>r</a:t>
                </a:r>
                <a:r>
                  <a:rPr lang="en-US" dirty="0" err="1">
                    <a:latin typeface="Courier New" charset="0"/>
                    <a:ea typeface="Courier New" charset="0"/>
                    <a:cs typeface="Courier New" charset="0"/>
                  </a:rPr>
                  <a:t>unif</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min=</a:t>
                </a:r>
                <a:r>
                  <a:rPr lang="en-US" dirty="0"/>
                  <a:t> </a:t>
                </a:r>
                <a14:m>
                  <m:oMath xmlns:m="http://schemas.openxmlformats.org/officeDocument/2006/math">
                    <m:r>
                      <a:rPr lang="es-ES" b="0" i="1" smtClean="0">
                        <a:latin typeface="Cambria Math" panose="02040503050406030204" pitchFamily="18" charset="0"/>
                      </a:rPr>
                      <m:t>𝑙𝑏</m:t>
                    </m:r>
                  </m:oMath>
                </a14:m>
                <a:r>
                  <a:rPr lang="en-US" dirty="0">
                    <a:latin typeface="Courier New" charset="0"/>
                    <a:ea typeface="Courier New" charset="0"/>
                    <a:cs typeface="Courier New" charset="0"/>
                  </a:rPr>
                  <a:t>, max=</a:t>
                </a:r>
                <a14:m>
                  <m:oMath xmlns:m="http://schemas.openxmlformats.org/officeDocument/2006/math">
                    <m:r>
                      <a:rPr lang="es-ES" b="0" i="1" smtClean="0">
                        <a:latin typeface="Cambria Math" panose="02040503050406030204" pitchFamily="18" charset="0"/>
                        <a:ea typeface="Courier New" charset="0"/>
                        <a:cs typeface="Courier New" charset="0"/>
                      </a:rPr>
                      <m:t>𝑢𝑏</m:t>
                    </m:r>
                  </m:oMath>
                </a14:m>
                <a:r>
                  <a:rPr lang="en-US" dirty="0">
                    <a:latin typeface="Courier New" charset="0"/>
                    <a:ea typeface="Courier New" charset="0"/>
                    <a:cs typeface="Courier New" charset="0"/>
                  </a:rPr>
                  <a:t>)</a:t>
                </a:r>
              </a:p>
              <a:p>
                <a:pPr>
                  <a:spcAft>
                    <a:spcPts val="600"/>
                  </a:spcAft>
                </a:pPr>
                <a:r>
                  <a:rPr lang="en-US" b="1" dirty="0"/>
                  <a:t>Beta distribution</a:t>
                </a:r>
              </a:p>
              <a:p>
                <a:pPr marL="114300" indent="0">
                  <a:spcAft>
                    <a:spcPts val="1200"/>
                  </a:spcAft>
                  <a:buNone/>
                </a:pPr>
                <a:r>
                  <a:rPr lang="en-US" dirty="0"/>
                  <a:t>	In R: </a:t>
                </a:r>
                <a:r>
                  <a:rPr lang="en-US" dirty="0" err="1">
                    <a:latin typeface="Courier New" charset="0"/>
                    <a:ea typeface="Courier New" charset="0"/>
                    <a:cs typeface="Courier New" charset="0"/>
                  </a:rPr>
                  <a:t>rbeta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shape1=</a:t>
                </a:r>
                <a14:m>
                  <m:oMath xmlns:m="http://schemas.openxmlformats.org/officeDocument/2006/math">
                    <m:r>
                      <a:rPr lang="es-ES" b="0" i="1" smtClean="0">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shape2=</a:t>
                </a:r>
                <a14:m>
                  <m:oMath xmlns:m="http://schemas.openxmlformats.org/officeDocument/2006/math">
                    <m:r>
                      <a:rPr lang="es-ES" b="0" i="1" smtClean="0">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a:p>
                <a:pPr>
                  <a:spcAft>
                    <a:spcPts val="1200"/>
                  </a:spcAft>
                </a:pPr>
                <a:r>
                  <a:rPr lang="en-US" b="1" dirty="0"/>
                  <a:t>Gamma distribution</a:t>
                </a:r>
              </a:p>
              <a:p>
                <a:pPr marL="114300" indent="0">
                  <a:spcAft>
                    <a:spcPts val="1200"/>
                  </a:spcAft>
                  <a:buNone/>
                </a:pPr>
                <a:r>
                  <a:rPr lang="en-US" dirty="0"/>
                  <a:t>	In R: </a:t>
                </a:r>
                <a:r>
                  <a:rPr lang="en-US" dirty="0" err="1">
                    <a:latin typeface="Courier New" charset="0"/>
                    <a:ea typeface="Courier New" charset="0"/>
                    <a:cs typeface="Courier New" charset="0"/>
                  </a:rPr>
                  <a:t>rgamma</a:t>
                </a:r>
                <a:r>
                  <a:rPr lang="en-US" dirty="0">
                    <a:latin typeface="Courier New" charset="0"/>
                    <a:ea typeface="Courier New" charset="0"/>
                    <a:cs typeface="Courier New" charset="0"/>
                  </a:rPr>
                  <a:t>(n=</a:t>
                </a:r>
                <a:r>
                  <a:rPr lang="en-US" dirty="0">
                    <a:ea typeface="Courier New" charset="0"/>
                    <a:cs typeface="Courier New" charset="0"/>
                  </a:rPr>
                  <a:t> </a:t>
                </a:r>
                <a14:m>
                  <m:oMath xmlns:m="http://schemas.openxmlformats.org/officeDocument/2006/math">
                    <m:sSub>
                      <m:sSubPr>
                        <m:ctrlPr>
                          <a:rPr lang="en-US" i="1">
                            <a:latin typeface="Cambria Math" panose="02040503050406030204" pitchFamily="18" charset="0"/>
                            <a:ea typeface="Courier New" charset="0"/>
                            <a:cs typeface="Courier New" charset="0"/>
                          </a:rPr>
                        </m:ctrlPr>
                      </m:sSubPr>
                      <m:e>
                        <m:r>
                          <a:rPr lang="es-ES" i="1">
                            <a:latin typeface="Cambria Math" panose="02040503050406030204" pitchFamily="18" charset="0"/>
                            <a:ea typeface="Courier New" charset="0"/>
                            <a:cs typeface="Courier New" charset="0"/>
                          </a:rPr>
                          <m:t>𝑛</m:t>
                        </m:r>
                      </m:e>
                      <m:sub>
                        <m:r>
                          <a:rPr lang="es-ES" i="1">
                            <a:latin typeface="Cambria Math" panose="02040503050406030204" pitchFamily="18" charset="0"/>
                            <a:ea typeface="Courier New" charset="0"/>
                            <a:cs typeface="Courier New" charset="0"/>
                          </a:rPr>
                          <m:t>𝑠</m:t>
                        </m:r>
                      </m:sub>
                    </m:sSub>
                  </m:oMath>
                </a14:m>
                <a:r>
                  <a:rPr lang="en-US" dirty="0">
                    <a:latin typeface="Courier New" charset="0"/>
                    <a:ea typeface="Courier New" charset="0"/>
                    <a:cs typeface="Courier New" charset="0"/>
                  </a:rPr>
                  <a:t>, shape=</a:t>
                </a:r>
                <a14:m>
                  <m:oMath xmlns:m="http://schemas.openxmlformats.org/officeDocument/2006/math">
                    <m:r>
                      <a:rPr lang="es-ES" i="1">
                        <a:latin typeface="Cambria Math" panose="02040503050406030204" pitchFamily="18" charset="0"/>
                        <a:ea typeface="Courier New" charset="0"/>
                        <a:cs typeface="Courier New" charset="0"/>
                      </a:rPr>
                      <m:t>𝛼</m:t>
                    </m:r>
                  </m:oMath>
                </a14:m>
                <a:r>
                  <a:rPr lang="en-US" dirty="0">
                    <a:latin typeface="Courier New" charset="0"/>
                    <a:ea typeface="Courier New" charset="0"/>
                    <a:cs typeface="Courier New" charset="0"/>
                  </a:rPr>
                  <a:t>, rate=</a:t>
                </a:r>
                <a14:m>
                  <m:oMath xmlns:m="http://schemas.openxmlformats.org/officeDocument/2006/math">
                    <m:r>
                      <a:rPr lang="es-ES" i="1">
                        <a:latin typeface="Cambria Math" panose="02040503050406030204" pitchFamily="18" charset="0"/>
                        <a:ea typeface="Courier New" charset="0"/>
                        <a:cs typeface="Courier New" charset="0"/>
                      </a:rPr>
                      <m:t>𝛽</m:t>
                    </m:r>
                  </m:oMath>
                </a14:m>
                <a:r>
                  <a:rPr lang="en-US" dirty="0">
                    <a:latin typeface="Courier New" charset="0"/>
                    <a:ea typeface="Courier New" charset="0"/>
                    <a:cs typeface="Courier New" charset="0"/>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759528"/>
                <a:ext cx="10217984" cy="4768594"/>
              </a:xfrm>
              <a:blipFill>
                <a:blip r:embed="rId3"/>
                <a:stretch>
                  <a:fillRect t="-796"/>
                </a:stretch>
              </a:blipFill>
            </p:spPr>
            <p:txBody>
              <a:bodyPr/>
              <a:lstStyle/>
              <a:p>
                <a:r>
                  <a:rPr lang="en-US">
                    <a:noFill/>
                  </a:rPr>
                  <a:t> </a:t>
                </a:r>
              </a:p>
            </p:txBody>
          </p:sp>
        </mc:Fallback>
      </mc:AlternateContent>
    </p:spTree>
    <p:extLst>
      <p:ext uri="{BB962C8B-B14F-4D97-AF65-F5344CB8AC3E}">
        <p14:creationId xmlns:p14="http://schemas.microsoft.com/office/powerpoint/2010/main" val="919129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p:txBody>
          <a:bodyPr/>
          <a:lstStyle/>
          <a:p>
            <a:r>
              <a:rPr lang="en-US" dirty="0"/>
              <a:t>Pros and Cons of Bayesian Calibration</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519198" cy="4983162"/>
          </a:xfrm>
        </p:spPr>
        <p:txBody>
          <a:bodyPr>
            <a:normAutofit/>
          </a:bodyPr>
          <a:lstStyle/>
          <a:p>
            <a:pPr>
              <a:spcBef>
                <a:spcPts val="576"/>
              </a:spcBef>
              <a:spcAft>
                <a:spcPts val="1800"/>
              </a:spcAft>
            </a:pPr>
            <a:r>
              <a:rPr lang="en-US" b="1" dirty="0"/>
              <a:t>Pros: </a:t>
            </a:r>
            <a:r>
              <a:rPr lang="en-US" dirty="0"/>
              <a:t>We obtain distributions of parameters rather than only point estimates </a:t>
            </a:r>
          </a:p>
          <a:p>
            <a:pPr>
              <a:spcBef>
                <a:spcPts val="576"/>
              </a:spcBef>
              <a:spcAft>
                <a:spcPts val="1800"/>
              </a:spcAft>
            </a:pPr>
            <a:r>
              <a:rPr lang="en-US" b="1" dirty="0"/>
              <a:t>Cons: </a:t>
            </a:r>
            <a:r>
              <a:rPr lang="en-US" dirty="0"/>
              <a:t>“Harder” to implement than other methods? </a:t>
            </a:r>
            <a:r>
              <a:rPr lang="en-US" dirty="0" err="1"/>
              <a:t>Mmm</a:t>
            </a:r>
            <a:r>
              <a:rPr lang="en-US" dirty="0"/>
              <a:t> not really! </a:t>
            </a:r>
          </a:p>
        </p:txBody>
      </p:sp>
    </p:spTree>
    <p:extLst>
      <p:ext uri="{BB962C8B-B14F-4D97-AF65-F5344CB8AC3E}">
        <p14:creationId xmlns:p14="http://schemas.microsoft.com/office/powerpoint/2010/main" val="339306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DARTH Workgroup</a:t>
            </a:r>
          </a:p>
        </p:txBody>
      </p:sp>
      <p:sp>
        <p:nvSpPr>
          <p:cNvPr id="3" name="Content Placeholder 2"/>
          <p:cNvSpPr>
            <a:spLocks noGrp="1"/>
          </p:cNvSpPr>
          <p:nvPr>
            <p:ph idx="1"/>
          </p:nvPr>
        </p:nvSpPr>
        <p:spPr>
          <a:xfrm>
            <a:off x="1120576" y="1417638"/>
            <a:ext cx="9950848" cy="4983162"/>
          </a:xfrm>
        </p:spPr>
        <p:txBody>
          <a:bodyPr/>
          <a:lstStyle/>
          <a:p>
            <a:pPr>
              <a:spcAft>
                <a:spcPts val="1200"/>
              </a:spcAft>
            </a:pPr>
            <a:r>
              <a:rPr lang="en-US" dirty="0"/>
              <a:t>Materials for this workshop were developed in part by the Decision Analysis in R for Technologies in Health (DARTH) Workgroup</a:t>
            </a:r>
          </a:p>
          <a:p>
            <a:r>
              <a:rPr lang="en-US" dirty="0"/>
              <a:t>For more information</a:t>
            </a:r>
          </a:p>
          <a:p>
            <a:pPr lvl="1"/>
            <a:r>
              <a:rPr lang="en-US" dirty="0">
                <a:hlinkClick r:id="rId3"/>
              </a:rPr>
              <a:t>www.darthworkgroup.com</a:t>
            </a:r>
            <a:endParaRPr lang="en-US" dirty="0"/>
          </a:p>
          <a:p>
            <a:pPr lvl="1">
              <a:spcAft>
                <a:spcPts val="1200"/>
              </a:spcAft>
            </a:pPr>
            <a:r>
              <a:rPr lang="en-US" dirty="0"/>
              <a:t>Twitter: @</a:t>
            </a:r>
            <a:r>
              <a:rPr lang="en-US" dirty="0" err="1"/>
              <a:t>DARTHworkgroup</a:t>
            </a:r>
            <a:endParaRPr lang="en-US" dirty="0"/>
          </a:p>
        </p:txBody>
      </p:sp>
    </p:spTree>
    <p:extLst>
      <p:ext uri="{BB962C8B-B14F-4D97-AF65-F5344CB8AC3E}">
        <p14:creationId xmlns:p14="http://schemas.microsoft.com/office/powerpoint/2010/main" val="1862762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0576" y="274638"/>
            <a:ext cx="10583744" cy="1143000"/>
          </a:xfrm>
        </p:spPr>
        <p:txBody>
          <a:bodyPr/>
          <a:lstStyle/>
          <a:p>
            <a:r>
              <a:rPr lang="en-US" dirty="0"/>
              <a:t>Obtaining a Posterior Distribution</a:t>
            </a:r>
          </a:p>
        </p:txBody>
      </p:sp>
      <p:sp>
        <p:nvSpPr>
          <p:cNvPr id="3" name="Content Placeholder 2"/>
          <p:cNvSpPr>
            <a:spLocks noGrp="1"/>
          </p:cNvSpPr>
          <p:nvPr>
            <p:ph idx="1"/>
          </p:nvPr>
        </p:nvSpPr>
        <p:spPr>
          <a:xfrm>
            <a:off x="1120576" y="1417638"/>
            <a:ext cx="10160000" cy="4983162"/>
          </a:xfrm>
        </p:spPr>
        <p:txBody>
          <a:bodyPr>
            <a:normAutofit/>
          </a:bodyPr>
          <a:lstStyle/>
          <a:p>
            <a:r>
              <a:rPr lang="en-US" sz="2400" dirty="0"/>
              <a:t>Analytically</a:t>
            </a:r>
          </a:p>
          <a:p>
            <a:pPr lvl="1">
              <a:spcAft>
                <a:spcPts val="1200"/>
              </a:spcAft>
            </a:pPr>
            <a:r>
              <a:rPr lang="en-US" dirty="0"/>
              <a:t>Not feasible for simulation models</a:t>
            </a:r>
          </a:p>
          <a:p>
            <a:pPr>
              <a:spcAft>
                <a:spcPts val="1200"/>
              </a:spcAft>
            </a:pPr>
            <a:r>
              <a:rPr lang="en-US" sz="2400" dirty="0"/>
              <a:t>Markov chain Monte Carlo (MCMC)</a:t>
            </a:r>
          </a:p>
          <a:p>
            <a:r>
              <a:rPr lang="en-US" sz="2400" dirty="0"/>
              <a:t>Sampling methods</a:t>
            </a:r>
          </a:p>
          <a:p>
            <a:pPr lvl="1"/>
            <a:r>
              <a:rPr lang="en-US" dirty="0"/>
              <a:t>Sampling Importance Resampling (SIR) </a:t>
            </a:r>
          </a:p>
          <a:p>
            <a:pPr lvl="1">
              <a:spcAft>
                <a:spcPts val="1200"/>
              </a:spcAft>
            </a:pPr>
            <a:r>
              <a:rPr lang="en-US" dirty="0"/>
              <a:t>Incremental Mixture Importance Sampling (IMIS)</a:t>
            </a:r>
          </a:p>
        </p:txBody>
      </p:sp>
    </p:spTree>
    <p:extLst>
      <p:ext uri="{BB962C8B-B14F-4D97-AF65-F5344CB8AC3E}">
        <p14:creationId xmlns:p14="http://schemas.microsoft.com/office/powerpoint/2010/main" val="2718324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Markov chain Monte Carlo (MCMC)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379349" cy="4983162"/>
          </a:xfrm>
        </p:spPr>
        <p:txBody>
          <a:bodyPr>
            <a:normAutofit/>
          </a:bodyPr>
          <a:lstStyle/>
          <a:p>
            <a:pPr>
              <a:spcBef>
                <a:spcPts val="1800"/>
              </a:spcBef>
            </a:pPr>
            <a:r>
              <a:rPr lang="en-US" sz="2000" dirty="0"/>
              <a:t>Simulates posterior distribution by </a:t>
            </a:r>
            <a:r>
              <a:rPr lang="en-US" sz="2000" b="1" dirty="0"/>
              <a:t>jumping </a:t>
            </a:r>
            <a:r>
              <a:rPr lang="en-US" sz="2000" dirty="0"/>
              <a:t>in the parameter space in a Markovian fashion </a:t>
            </a:r>
          </a:p>
          <a:p>
            <a:pPr>
              <a:spcBef>
                <a:spcPts val="1800"/>
              </a:spcBef>
            </a:pPr>
            <a:r>
              <a:rPr lang="en-US" sz="2000" dirty="0"/>
              <a:t>The transition matrix of the Markov chain is proposed using a </a:t>
            </a:r>
            <a:r>
              <a:rPr lang="en-US" sz="2000" b="1" dirty="0"/>
              <a:t>proposal distribution</a:t>
            </a:r>
            <a:r>
              <a:rPr lang="en-US" sz="2000" dirty="0"/>
              <a:t> </a:t>
            </a:r>
          </a:p>
          <a:p>
            <a:pPr>
              <a:spcBef>
                <a:spcPts val="1800"/>
              </a:spcBef>
            </a:pPr>
            <a:r>
              <a:rPr lang="en-US" sz="2000" dirty="0"/>
              <a:t>There are numerous algorithms that implement MCMC, including </a:t>
            </a:r>
            <a:r>
              <a:rPr lang="en-US" sz="2000" b="1" dirty="0"/>
              <a:t>Metropolis-Hastings </a:t>
            </a:r>
            <a:r>
              <a:rPr lang="en-US" sz="2000" dirty="0"/>
              <a:t>(MH) </a:t>
            </a:r>
          </a:p>
          <a:p>
            <a:pPr>
              <a:spcBef>
                <a:spcPts val="1800"/>
              </a:spcBef>
            </a:pPr>
            <a:r>
              <a:rPr lang="en-US" sz="2000" dirty="0"/>
              <a:t>R has some packages that implement MCMC algorithms</a:t>
            </a:r>
          </a:p>
          <a:p>
            <a:pPr>
              <a:spcBef>
                <a:spcPts val="1800"/>
              </a:spcBef>
            </a:pPr>
            <a:r>
              <a:rPr lang="en-US" sz="2000" dirty="0"/>
              <a:t>Other R packages interface with external MCMC software, including </a:t>
            </a:r>
            <a:r>
              <a:rPr lang="en-US" sz="2000" dirty="0" err="1"/>
              <a:t>WinBUGS</a:t>
            </a:r>
            <a:r>
              <a:rPr lang="en-US" sz="2000" dirty="0"/>
              <a:t> and JAGS</a:t>
            </a:r>
          </a:p>
        </p:txBody>
      </p:sp>
    </p:spTree>
    <p:extLst>
      <p:ext uri="{BB962C8B-B14F-4D97-AF65-F5344CB8AC3E}">
        <p14:creationId xmlns:p14="http://schemas.microsoft.com/office/powerpoint/2010/main" val="32712109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2364432" y="274638"/>
            <a:ext cx="8132746" cy="1143000"/>
          </a:xfrm>
        </p:spPr>
        <p:txBody>
          <a:bodyPr/>
          <a:lstStyle/>
          <a:p>
            <a:r>
              <a:rPr lang="en-US" sz="3200"/>
              <a:t>Markov chain Monte Carlo (MCMC) </a:t>
            </a:r>
            <a:endParaRPr lang="en-US" sz="3200" dirty="0"/>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p:txBody>
          <a:bodyPr>
            <a:normAutofit/>
          </a:bodyPr>
          <a:lstStyle/>
          <a:p>
            <a:r>
              <a:rPr lang="en-US" sz="1900" b="1" dirty="0"/>
              <a:t>Pros: </a:t>
            </a:r>
            <a:endParaRPr lang="en-US" sz="1900" dirty="0"/>
          </a:p>
          <a:p>
            <a:pPr lvl="1"/>
            <a:r>
              <a:rPr lang="en-US" sz="1900" dirty="0"/>
              <a:t>Theoretically will eventually converge to the “true” posterior distribution </a:t>
            </a:r>
          </a:p>
          <a:p>
            <a:endParaRPr lang="en-US" sz="1900" b="1" dirty="0"/>
          </a:p>
          <a:p>
            <a:r>
              <a:rPr lang="en-US" sz="1900" b="1" dirty="0"/>
              <a:t>Cons:</a:t>
            </a:r>
            <a:r>
              <a:rPr lang="en-US" sz="1900" dirty="0"/>
              <a:t> </a:t>
            </a:r>
          </a:p>
          <a:p>
            <a:pPr lvl="1"/>
            <a:r>
              <a:rPr lang="en-US" sz="1900" dirty="0"/>
              <a:t>Computationally intensive </a:t>
            </a:r>
          </a:p>
          <a:p>
            <a:pPr lvl="1"/>
            <a:r>
              <a:rPr lang="en-US" sz="1900" dirty="0"/>
              <a:t>Autocorrelation is a problem with simulation models and therefore requires a high number of samples </a:t>
            </a:r>
          </a:p>
          <a:p>
            <a:pPr lvl="1"/>
            <a:r>
              <a:rPr lang="en-US" sz="1900" dirty="0"/>
              <a:t>Use of external software (</a:t>
            </a:r>
            <a:r>
              <a:rPr lang="en-US" sz="1900" dirty="0" err="1"/>
              <a:t>WinBUGS</a:t>
            </a:r>
            <a:r>
              <a:rPr lang="en-US" sz="1900" dirty="0"/>
              <a:t>, JAGS), requires implementing the model within that software’s syntax</a:t>
            </a:r>
          </a:p>
        </p:txBody>
      </p:sp>
    </p:spTree>
    <p:extLst>
      <p:ext uri="{BB962C8B-B14F-4D97-AF65-F5344CB8AC3E}">
        <p14:creationId xmlns:p14="http://schemas.microsoft.com/office/powerpoint/2010/main" val="2065387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9572525" cy="1143000"/>
          </a:xfrm>
        </p:spPr>
        <p:txBody>
          <a:bodyPr/>
          <a:lstStyle/>
          <a:p>
            <a:r>
              <a:rPr lang="en-US" sz="3200" dirty="0"/>
              <a:t>Sampling Importance Resampling (SIR)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400864" cy="5344903"/>
              </a:xfrm>
            </p:spPr>
            <p:txBody>
              <a:bodyPr>
                <a:normAutofit/>
              </a:bodyPr>
              <a:lstStyle/>
              <a:p>
                <a:pPr marL="114300" indent="0">
                  <a:spcAft>
                    <a:spcPts val="600"/>
                  </a:spcAft>
                  <a:buNone/>
                </a:pPr>
                <a:r>
                  <a:rPr lang="en-US" sz="2400" dirty="0"/>
                  <a:t>Used to simulate posterior distributions (Rubin 1988) with three basic steps  </a:t>
                </a:r>
              </a:p>
              <a:p>
                <a:pPr marL="571500" indent="-457200">
                  <a:spcAft>
                    <a:spcPts val="600"/>
                  </a:spcAft>
                  <a:buFont typeface="+mj-lt"/>
                  <a:buAutoNum type="arabicPeriod"/>
                </a:pPr>
                <a:r>
                  <a:rPr lang="en-US" sz="1800" b="1" dirty="0"/>
                  <a:t>Sampling: </a:t>
                </a:r>
                <a:r>
                  <a:rPr lang="en-US" sz="1800" dirty="0"/>
                  <a:t>Sample a large number, </a:t>
                </a:r>
                <a14:m>
                  <m:oMath xmlns:m="http://schemas.openxmlformats.org/officeDocument/2006/math">
                    <m:r>
                      <a:rPr lang="es-ES" sz="1800" i="1">
                        <a:latin typeface="Cambria Math" panose="02040503050406030204" pitchFamily="18" charset="0"/>
                      </a:rPr>
                      <m:t>𝑁</m:t>
                    </m:r>
                  </m:oMath>
                </a14:m>
                <a:r>
                  <a:rPr lang="en-US" sz="1800" dirty="0"/>
                  <a:t>, of parameter sets from prior distributions</a:t>
                </a:r>
                <a:endParaRPr lang="en-US" sz="1800" b="1" dirty="0"/>
              </a:p>
              <a:p>
                <a:pPr marL="571500" indent="-457200">
                  <a:buFont typeface="+mj-lt"/>
                  <a:buAutoNum type="arabicPeriod"/>
                </a:pPr>
                <a:r>
                  <a:rPr lang="en-US" sz="1800" b="1" dirty="0"/>
                  <a:t>Importance: </a:t>
                </a:r>
              </a:p>
              <a:p>
                <a:pPr marL="868680" lvl="1" indent="-457200">
                  <a:buFont typeface="+mj-lt"/>
                  <a:buAutoNum type="arabicPeriod"/>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a:t>
                </a:r>
                <a14:m>
                  <m:oMath xmlns:m="http://schemas.openxmlformats.org/officeDocument/2006/math">
                    <m:d>
                      <m:dPr>
                        <m:ctrlPr>
                          <a:rPr lang="es-ES" sz="1800" i="1">
                            <a:latin typeface="Cambria Math" panose="02040503050406030204" pitchFamily="18" charset="0"/>
                          </a:rPr>
                        </m:ctrlPr>
                      </m:dPr>
                      <m:e>
                        <m:r>
                          <a:rPr lang="es-ES" sz="1800" i="1">
                            <a:latin typeface="Cambria Math" panose="02040503050406030204" pitchFamily="18" charset="0"/>
                          </a:rPr>
                          <m:t>𝑖</m:t>
                        </m:r>
                        <m:r>
                          <a:rPr lang="es-ES" sz="1800" i="1">
                            <a:latin typeface="Cambria Math" panose="02040503050406030204" pitchFamily="18" charset="0"/>
                          </a:rPr>
                          <m:t>=1,…,</m:t>
                        </m:r>
                        <m:r>
                          <a:rPr lang="es-ES" sz="1800" i="1">
                            <a:latin typeface="Cambria Math" panose="02040503050406030204" pitchFamily="18" charset="0"/>
                          </a:rPr>
                          <m:t>𝑁</m:t>
                        </m:r>
                      </m:e>
                    </m:d>
                  </m:oMath>
                </a14:m>
                <a:r>
                  <a:rPr lang="en-US" sz="1800" dirty="0"/>
                  <a:t>, run the simulation model and compute the likelihood</a:t>
                </a:r>
                <a:endParaRPr lang="en-US" sz="1800" b="1" dirty="0"/>
              </a:p>
              <a:p>
                <a:pPr marL="868680" lvl="1" indent="-457200">
                  <a:buFont typeface="+mj-lt"/>
                  <a:buAutoNum type="arabicPeriod"/>
                </a:pPr>
                <a:r>
                  <a:rPr lang="en-US" sz="1800" dirty="0"/>
                  <a:t>Compute the (normalized) sampling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r>
                  <a:rPr lang="en-US" sz="1800" i="1" dirty="0"/>
                  <a:t> </a:t>
                </a: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by dividing its likelihood value by the sum of likelihood values of all parameter sets,</a:t>
                </a:r>
              </a:p>
              <a:p>
                <a:pPr marL="411480" lvl="1" indent="0">
                  <a:spcAft>
                    <a:spcPts val="600"/>
                  </a:spcAft>
                  <a:buNone/>
                </a:pPr>
                <a14:m>
                  <m:oMathPara xmlns:m="http://schemas.openxmlformats.org/officeDocument/2006/math">
                    <m:oMathParaPr>
                      <m:jc m:val="centerGroup"/>
                    </m:oMathParaPr>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r>
                        <a:rPr lang="es-ES" sz="1800" i="1">
                          <a:latin typeface="Cambria Math" panose="02040503050406030204" pitchFamily="18" charset="0"/>
                        </a:rPr>
                        <m:t>=</m:t>
                      </m:r>
                      <m:f>
                        <m:fPr>
                          <m:ctrlPr>
                            <a:rPr lang="es-ES" sz="1800" i="1">
                              <a:latin typeface="Cambria Math" panose="02040503050406030204" pitchFamily="18" charset="0"/>
                            </a:rPr>
                          </m:ctrlPr>
                        </m:fPr>
                        <m:num>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num>
                        <m:den>
                          <m:nary>
                            <m:naryPr>
                              <m:chr m:val="∑"/>
                              <m:ctrlPr>
                                <a:rPr lang="es-ES" sz="1800" i="1">
                                  <a:latin typeface="Cambria Math" panose="02040503050406030204" pitchFamily="18" charset="0"/>
                                </a:rPr>
                              </m:ctrlPr>
                            </m:naryPr>
                            <m:sub>
                              <m:r>
                                <m:rPr>
                                  <m:brk m:alnAt="23"/>
                                </m:rPr>
                                <a:rPr lang="es-ES" sz="1800" i="1">
                                  <a:latin typeface="Cambria Math" panose="02040503050406030204" pitchFamily="18" charset="0"/>
                                </a:rPr>
                                <m:t>𝑖</m:t>
                              </m:r>
                              <m:r>
                                <a:rPr lang="es-ES" sz="1800" i="1">
                                  <a:latin typeface="Cambria Math" panose="02040503050406030204" pitchFamily="18" charset="0"/>
                                </a:rPr>
                                <m:t>=1</m:t>
                              </m:r>
                            </m:sub>
                            <m:sup>
                              <m:r>
                                <a:rPr lang="es-ES" sz="1800" i="1">
                                  <a:latin typeface="Cambria Math" panose="02040503050406030204" pitchFamily="18" charset="0"/>
                                </a:rPr>
                                <m:t>𝑁</m:t>
                              </m:r>
                            </m:sup>
                            <m:e>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e>
                          </m:nary>
                        </m:den>
                      </m:f>
                    </m:oMath>
                  </m:oMathPara>
                </a14:m>
                <a:endParaRPr lang="en-US" sz="1800" dirty="0"/>
              </a:p>
              <a:p>
                <a:pPr marL="457200" indent="-342900">
                  <a:buFont typeface="+mj-lt"/>
                  <a:buAutoNum type="arabicPeriod"/>
                </a:pPr>
                <a:r>
                  <a:rPr lang="en-US" sz="1800" b="1" dirty="0"/>
                  <a:t>Resampling: </a:t>
                </a:r>
                <a:r>
                  <a:rPr lang="en-US" sz="1800" dirty="0"/>
                  <a:t>Sample from the discrete distribution of </a:t>
                </a:r>
                <a14:m>
                  <m:oMath xmlns:m="http://schemas.openxmlformats.org/officeDocument/2006/math">
                    <m:d>
                      <m:dPr>
                        <m:begChr m:val="{"/>
                        <m:endChr m:val="}"/>
                        <m:ctrlPr>
                          <a:rPr lang="es-ES" sz="1800" i="1">
                            <a:latin typeface="Cambria Math" panose="02040503050406030204" pitchFamily="18" charset="0"/>
                          </a:rPr>
                        </m:ctrlPr>
                      </m:dPr>
                      <m:e>
                        <m:r>
                          <a:rPr lang="es-ES" sz="1800" i="1">
                            <a:latin typeface="Cambria Math" panose="02040503050406030204" pitchFamily="18" charset="0"/>
                          </a:rPr>
                          <m:t>𝜃</m:t>
                        </m:r>
                        <m:d>
                          <m:dPr>
                            <m:ctrlPr>
                              <a:rPr lang="es-ES" sz="1800" i="1">
                                <a:latin typeface="Cambria Math" panose="02040503050406030204" pitchFamily="18" charset="0"/>
                              </a:rPr>
                            </m:ctrlPr>
                          </m:dPr>
                          <m:e>
                            <m:r>
                              <a:rPr lang="es-ES" sz="1800" i="1">
                                <a:latin typeface="Cambria Math" panose="02040503050406030204" pitchFamily="18" charset="0"/>
                              </a:rPr>
                              <m:t>1</m:t>
                            </m:r>
                          </m:e>
                        </m:d>
                        <m:r>
                          <a:rPr lang="es-ES" sz="1800" i="1">
                            <a:latin typeface="Cambria Math" panose="02040503050406030204" pitchFamily="18" charset="0"/>
                          </a:rPr>
                          <m:t>, …</m:t>
                        </m:r>
                        <m:r>
                          <a:rPr lang="es-ES" sz="1800" i="1">
                            <a:latin typeface="Cambria Math" panose="02040503050406030204" pitchFamily="18" charset="0"/>
                          </a:rPr>
                          <m:t>𝜃</m:t>
                        </m:r>
                        <m:d>
                          <m:dPr>
                            <m:ctrlPr>
                              <a:rPr lang="es-ES" sz="1800" i="1">
                                <a:latin typeface="Cambria Math" panose="02040503050406030204" pitchFamily="18" charset="0"/>
                              </a:rPr>
                            </m:ctrlPr>
                          </m:dPr>
                          <m:e>
                            <m:r>
                              <a:rPr lang="es-ES" sz="1800" i="1">
                                <a:latin typeface="Cambria Math" panose="02040503050406030204" pitchFamily="18" charset="0"/>
                              </a:rPr>
                              <m:t>𝑁</m:t>
                            </m:r>
                          </m:e>
                        </m:d>
                      </m:e>
                    </m:d>
                    <m:r>
                      <a:rPr lang="es-ES" sz="1800" i="1">
                        <a:latin typeface="Cambria Math" panose="02040503050406030204" pitchFamily="18" charset="0"/>
                      </a:rPr>
                      <m:t> </m:t>
                    </m:r>
                  </m:oMath>
                </a14:m>
                <a:r>
                  <a:rPr lang="en-US" sz="1800" dirty="0"/>
                  <a:t>with probabilities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Aft>
                    <a:spcPts val="1200"/>
                  </a:spcAft>
                  <a:buFont typeface="+mj-lt"/>
                  <a:buAutoNum type="arabicPeriod"/>
                </a:pPr>
                <a:endParaRPr lang="en-US" sz="1900"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417638"/>
                <a:ext cx="10400864" cy="5344903"/>
              </a:xfrm>
              <a:blipFill>
                <a:blip r:embed="rId2"/>
                <a:stretch>
                  <a:fillRect t="-948"/>
                </a:stretch>
              </a:blipFill>
            </p:spPr>
            <p:txBody>
              <a:bodyPr/>
              <a:lstStyle/>
              <a:p>
                <a:r>
                  <a:rPr lang="en-US">
                    <a:noFill/>
                  </a:rPr>
                  <a:t> </a:t>
                </a:r>
              </a:p>
            </p:txBody>
          </p:sp>
        </mc:Fallback>
      </mc:AlternateContent>
    </p:spTree>
    <p:extLst>
      <p:ext uri="{BB962C8B-B14F-4D97-AF65-F5344CB8AC3E}">
        <p14:creationId xmlns:p14="http://schemas.microsoft.com/office/powerpoint/2010/main" val="3251332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9950848" cy="1143000"/>
          </a:xfrm>
        </p:spPr>
        <p:txBody>
          <a:bodyPr/>
          <a:lstStyle/>
          <a:p>
            <a:r>
              <a:rPr lang="en-US" sz="3200" dirty="0"/>
              <a:t>Incremental Mixture Importance Sampling (IMIS) </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417638"/>
            <a:ext cx="10160000" cy="4983162"/>
          </a:xfrm>
        </p:spPr>
        <p:txBody>
          <a:bodyPr>
            <a:normAutofit/>
          </a:bodyPr>
          <a:lstStyle/>
          <a:p>
            <a:pPr>
              <a:spcAft>
                <a:spcPts val="1200"/>
              </a:spcAft>
            </a:pPr>
            <a:r>
              <a:rPr lang="en-US" sz="2000" dirty="0"/>
              <a:t>SIR can miss areas of high posterior probability as the number of parameter increases</a:t>
            </a:r>
          </a:p>
          <a:p>
            <a:pPr>
              <a:spcAft>
                <a:spcPts val="1200"/>
              </a:spcAft>
            </a:pPr>
            <a:r>
              <a:rPr lang="en-US" sz="2000" dirty="0"/>
              <a:t>IMIS addresses limitations of SIR and was proposed by Steele at al. (2006) </a:t>
            </a:r>
          </a:p>
          <a:p>
            <a:pPr>
              <a:spcAft>
                <a:spcPts val="1200"/>
              </a:spcAft>
            </a:pPr>
            <a:r>
              <a:rPr lang="en-US" sz="2000" dirty="0"/>
              <a:t>Starts with a modest-size SIR</a:t>
            </a:r>
          </a:p>
          <a:p>
            <a:pPr>
              <a:spcAft>
                <a:spcPts val="1200"/>
              </a:spcAft>
            </a:pPr>
            <a:r>
              <a:rPr lang="en-US" sz="2000" dirty="0"/>
              <a:t>But in addition to SIR samples, add in samples from a multivariate normal distribution centered at the point with the highest importance weight</a:t>
            </a:r>
          </a:p>
          <a:p>
            <a:pPr>
              <a:spcAft>
                <a:spcPts val="1200"/>
              </a:spcAft>
            </a:pPr>
            <a:r>
              <a:rPr lang="en-US" sz="2000" dirty="0"/>
              <a:t>Recalculate importance weights and sample a new sample of input parameter sets</a:t>
            </a:r>
          </a:p>
          <a:p>
            <a:pPr>
              <a:spcAft>
                <a:spcPts val="1200"/>
              </a:spcAft>
            </a:pPr>
            <a:r>
              <a:rPr lang="en-US" sz="2000" dirty="0"/>
              <a:t>At the end, posterior becomes a mixture of multivariate normal distributions and of the prior distribution</a:t>
            </a:r>
          </a:p>
          <a:p>
            <a:pPr marL="571500" indent="-457200">
              <a:spcAft>
                <a:spcPts val="1200"/>
              </a:spcAft>
              <a:buFont typeface="+mj-lt"/>
              <a:buAutoNum type="arabicPeriod"/>
            </a:pPr>
            <a:endParaRPr lang="en-US" sz="2000" dirty="0"/>
          </a:p>
        </p:txBody>
      </p:sp>
    </p:spTree>
    <p:extLst>
      <p:ext uri="{BB962C8B-B14F-4D97-AF65-F5344CB8AC3E}">
        <p14:creationId xmlns:p14="http://schemas.microsoft.com/office/powerpoint/2010/main" val="1040546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5" y="274638"/>
            <a:ext cx="10486925" cy="1143000"/>
          </a:xfrm>
        </p:spPr>
        <p:txBody>
          <a:bodyPr/>
          <a:lstStyle/>
          <a:p>
            <a:r>
              <a:rPr lang="en-US" sz="3200" dirty="0"/>
              <a:t>Incremental Mixture Importance Sampling (IMIS)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417638"/>
                <a:ext cx="10261015" cy="5314758"/>
              </a:xfrm>
            </p:spPr>
            <p:txBody>
              <a:bodyPr>
                <a:normAutofit/>
              </a:bodyPr>
              <a:lstStyle/>
              <a:p>
                <a:pPr marL="571500" indent="-457200">
                  <a:buFont typeface="+mj-lt"/>
                  <a:buAutoNum type="arabicPeriod"/>
                </a:pPr>
                <a:r>
                  <a:rPr lang="en-US" sz="1900" b="1" dirty="0"/>
                  <a:t>Initialization.</a:t>
                </a:r>
              </a:p>
              <a:p>
                <a:pPr marL="811530" lvl="1" indent="-400050">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𝑁</m:t>
                    </m:r>
                  </m:oMath>
                </a14:m>
                <a:r>
                  <a:rPr lang="en-US" sz="1800" dirty="0"/>
                  <a:t> parameter sets from prior distribution</a:t>
                </a:r>
              </a:p>
              <a:p>
                <a:pPr marL="811530" lvl="1" indent="-400050">
                  <a:buFont typeface="+mj-lt"/>
                  <a:buAutoNum type="alphaLcParenR"/>
                </a:pPr>
                <a:r>
                  <a:rPr lang="en-US" sz="1800" dirty="0"/>
                  <a:t>For each parameter set,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𝜃</m:t>
                        </m:r>
                      </m:e>
                      <m:sub>
                        <m:r>
                          <a:rPr lang="es-ES" sz="1800" i="1">
                            <a:latin typeface="Cambria Math" panose="02040503050406030204" pitchFamily="18" charset="0"/>
                          </a:rPr>
                          <m:t>𝑖</m:t>
                        </m:r>
                      </m:sub>
                    </m:sSub>
                  </m:oMath>
                </a14:m>
                <a:r>
                  <a:rPr lang="en-US" sz="1800" dirty="0"/>
                  <a:t>, calculate the likelihood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𝐿</m:t>
                        </m:r>
                      </m:e>
                      <m:sub>
                        <m:r>
                          <a:rPr lang="es-ES" sz="1800" i="1">
                            <a:latin typeface="Cambria Math" panose="02040503050406030204" pitchFamily="18" charset="0"/>
                          </a:rPr>
                          <m:t>𝑖</m:t>
                        </m:r>
                      </m:sub>
                    </m:sSub>
                    <m:r>
                      <a:rPr lang="es-ES" sz="1800" i="1">
                        <a:latin typeface="Cambria Math" panose="02040503050406030204" pitchFamily="18" charset="0"/>
                      </a:rPr>
                      <m:t> </m:t>
                    </m:r>
                  </m:oMath>
                </a14:m>
                <a:r>
                  <a:rPr lang="en-US" sz="1800" dirty="0"/>
                  <a:t>and compute the importance weights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𝑤</m:t>
                        </m:r>
                      </m:e>
                      <m:sub>
                        <m:r>
                          <a:rPr lang="es-ES" sz="1800" i="1">
                            <a:latin typeface="Cambria Math" panose="02040503050406030204" pitchFamily="18" charset="0"/>
                          </a:rPr>
                          <m:t>𝑖</m:t>
                        </m:r>
                      </m:sub>
                    </m:sSub>
                  </m:oMath>
                </a14:m>
                <a:endParaRPr lang="en-US" sz="1800" dirty="0"/>
              </a:p>
              <a:p>
                <a:pPr marL="571500" indent="-457200">
                  <a:spcBef>
                    <a:spcPts val="456"/>
                  </a:spcBef>
                  <a:buFont typeface="+mj-lt"/>
                  <a:buAutoNum type="arabicPeriod"/>
                </a:pPr>
                <a:r>
                  <a:rPr lang="en-US" sz="2000" b="1" dirty="0"/>
                  <a:t>Importance sampling</a:t>
                </a:r>
                <a:r>
                  <a:rPr lang="en-US" sz="2000" dirty="0"/>
                  <a:t>. Iterate for </a:t>
                </a:r>
                <a14:m>
                  <m:oMath xmlns:m="http://schemas.openxmlformats.org/officeDocument/2006/math">
                    <m:r>
                      <a:rPr lang="es-ES" sz="2000" i="1">
                        <a:latin typeface="Cambria Math" panose="02040503050406030204" pitchFamily="18" charset="0"/>
                      </a:rPr>
                      <m:t>𝑘</m:t>
                    </m:r>
                    <m:r>
                      <a:rPr lang="es-ES" sz="2000" i="1">
                        <a:latin typeface="Cambria Math" panose="02040503050406030204" pitchFamily="18" charset="0"/>
                      </a:rPr>
                      <m:t>=1, 2, …</m:t>
                    </m:r>
                  </m:oMath>
                </a14:m>
                <a:endParaRPr lang="en-US" sz="2000" dirty="0"/>
              </a:p>
              <a:p>
                <a:pPr marL="868680" lvl="1" indent="-457200">
                  <a:spcBef>
                    <a:spcPts val="456"/>
                  </a:spcBef>
                  <a:buFont typeface="+mj-lt"/>
                  <a:buAutoNum type="alphaLcParenR"/>
                </a:pPr>
                <a:r>
                  <a:rPr lang="en-US" sz="1800" dirty="0"/>
                  <a:t>Choose parameter set with maximum importance weight as the mean of a multivariate normal (MVN) distribution, and compute covariance matrix from nearby parameter sets. Define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r>
                      <a:rPr lang="en-US" sz="1800" i="1">
                        <a:latin typeface="Cambria Math" panose="02040503050406030204" pitchFamily="18" charset="0"/>
                      </a:rPr>
                      <m:t>=</m:t>
                    </m:r>
                    <m:r>
                      <m:rPr>
                        <m:nor/>
                      </m:rPr>
                      <a:rPr lang="en-US" sz="1800">
                        <a:latin typeface="Cambria Math" panose="02040503050406030204" pitchFamily="18" charset="0"/>
                      </a:rPr>
                      <m:t>MVN</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𝜃</m:t>
                        </m:r>
                      </m:e>
                      <m:sup>
                        <m:r>
                          <a:rPr lang="en-US" sz="1800" i="1">
                            <a:latin typeface="Cambria Math" panose="02040503050406030204" pitchFamily="18" charset="0"/>
                          </a:rPr>
                          <m:t>𝑘</m:t>
                        </m:r>
                      </m:sup>
                    </m:sSup>
                    <m:r>
                      <a:rPr lang="en-US" sz="1800" i="1">
                        <a:latin typeface="Cambria Math" panose="02040503050406030204" pitchFamily="18" charset="0"/>
                      </a:rPr>
                      <m:t>,  </m:t>
                    </m:r>
                    <m:sSup>
                      <m:sSupPr>
                        <m:ctrlPr>
                          <a:rPr lang="en-US" sz="1800" i="1">
                            <a:latin typeface="Cambria Math" panose="02040503050406030204" pitchFamily="18" charset="0"/>
                            <a:ea typeface="Cambria Math" panose="02040503050406030204" pitchFamily="18" charset="0"/>
                          </a:rPr>
                        </m:ctrlPr>
                      </m:sSupPr>
                      <m:e>
                        <m:r>
                          <m:rPr>
                            <m:sty m:val="p"/>
                          </m:rPr>
                          <a:rPr lang="el-GR" sz="1800" i="1">
                            <a:latin typeface="Cambria Math" panose="02040503050406030204" pitchFamily="18" charset="0"/>
                            <a:ea typeface="Cambria Math" panose="02040503050406030204" pitchFamily="18" charset="0"/>
                          </a:rPr>
                          <m:t>Σ</m:t>
                        </m:r>
                      </m:e>
                      <m:sup>
                        <m:r>
                          <a:rPr lang="en-US" sz="1800" i="1">
                            <a:latin typeface="Cambria Math" panose="02040503050406030204" pitchFamily="18" charset="0"/>
                            <a:ea typeface="Cambria Math" panose="02040503050406030204" pitchFamily="18" charset="0"/>
                          </a:rPr>
                          <m:t>𝑘</m:t>
                        </m:r>
                      </m:sup>
                    </m:sSup>
                    <m:r>
                      <a:rPr lang="en-US" sz="1800" i="1">
                        <a:latin typeface="Cambria Math" panose="02040503050406030204" pitchFamily="18" charset="0"/>
                        <a:ea typeface="Cambria Math" panose="02040503050406030204" pitchFamily="18" charset="0"/>
                      </a:rPr>
                      <m:t>)</m:t>
                    </m:r>
                  </m:oMath>
                </a14:m>
                <a:r>
                  <a:rPr lang="en-US" sz="1800" dirty="0"/>
                  <a:t>.</a:t>
                </a:r>
              </a:p>
              <a:p>
                <a:pPr marL="868680" lvl="1" indent="-457200">
                  <a:spcBef>
                    <a:spcPts val="456"/>
                  </a:spcBef>
                  <a:buFont typeface="+mj-lt"/>
                  <a:buAutoNum type="alphaLcParenR"/>
                </a:pPr>
                <a:r>
                  <a:rPr lang="en-US" sz="1800" dirty="0"/>
                  <a:t>Sample </a:t>
                </a:r>
                <a14:m>
                  <m:oMath xmlns:m="http://schemas.openxmlformats.org/officeDocument/2006/math">
                    <m:r>
                      <a:rPr lang="es-ES" sz="1800" i="1">
                        <a:latin typeface="Cambria Math" panose="02040503050406030204" pitchFamily="18" charset="0"/>
                      </a:rPr>
                      <m:t>𝐵</m:t>
                    </m:r>
                  </m:oMath>
                </a14:m>
                <a:r>
                  <a:rPr lang="en-US" sz="1800" dirty="0"/>
                  <a:t> new input sets from </a:t>
                </a:r>
                <a14:m>
                  <m:oMath xmlns:m="http://schemas.openxmlformats.org/officeDocument/2006/math">
                    <m:sSub>
                      <m:sSubPr>
                        <m:ctrlPr>
                          <a:rPr lang="es-ES" sz="1800" i="1">
                            <a:latin typeface="Cambria Math" panose="02040503050406030204" pitchFamily="18" charset="0"/>
                          </a:rPr>
                        </m:ctrlPr>
                      </m:sSubPr>
                      <m:e>
                        <m:r>
                          <a:rPr lang="es-ES" sz="1800" i="1">
                            <a:latin typeface="Cambria Math" panose="02040503050406030204" pitchFamily="18" charset="0"/>
                          </a:rPr>
                          <m:t>𝐻</m:t>
                        </m:r>
                      </m:e>
                      <m:sub>
                        <m:r>
                          <a:rPr lang="es-ES" sz="1800" i="1">
                            <a:latin typeface="Cambria Math" panose="02040503050406030204" pitchFamily="18" charset="0"/>
                          </a:rPr>
                          <m:t>𝑘</m:t>
                        </m:r>
                      </m:sub>
                    </m:sSub>
                  </m:oMath>
                </a14:m>
                <a:endParaRPr lang="es-ES" sz="1800" dirty="0"/>
              </a:p>
              <a:p>
                <a:pPr marL="868680" lvl="1" indent="-457200">
                  <a:spcBef>
                    <a:spcPts val="456"/>
                  </a:spcBef>
                  <a:buFont typeface="+mj-lt"/>
                  <a:buAutoNum type="alphaLcParenR"/>
                </a:pPr>
                <a:r>
                  <a:rPr lang="en-US" sz="1800" dirty="0"/>
                  <a:t>Re-calculate importance weights, </a:t>
                </a:r>
                <a14:m>
                  <m:oMath xmlns:m="http://schemas.openxmlformats.org/officeDocument/2006/math">
                    <m:sSubSup>
                      <m:sSubSupPr>
                        <m:ctrlPr>
                          <a:rPr lang="en-US" sz="1800" i="1">
                            <a:latin typeface="Cambria Math" panose="02040503050406030204" pitchFamily="18" charset="0"/>
                          </a:rPr>
                        </m:ctrlPr>
                      </m:sSubSupPr>
                      <m:e>
                        <m:r>
                          <a:rPr lang="es-ES" sz="1800" i="1">
                            <a:latin typeface="Cambria Math" panose="02040503050406030204" pitchFamily="18" charset="0"/>
                          </a:rPr>
                          <m:t>𝑤</m:t>
                        </m:r>
                      </m:e>
                      <m:sub>
                        <m:r>
                          <a:rPr lang="es-ES" sz="1800" i="1">
                            <a:latin typeface="Cambria Math" panose="02040503050406030204" pitchFamily="18" charset="0"/>
                          </a:rPr>
                          <m:t>𝑖</m:t>
                        </m:r>
                      </m:sub>
                      <m:sup>
                        <m:r>
                          <a:rPr lang="en-US" sz="1800" i="1">
                            <a:latin typeface="Cambria Math" panose="02040503050406030204" pitchFamily="18" charset="0"/>
                          </a:rPr>
                          <m:t>𝑘</m:t>
                        </m:r>
                      </m:sup>
                    </m:sSubSup>
                  </m:oMath>
                </a14:m>
                <a:r>
                  <a:rPr lang="en-US" sz="1800" dirty="0"/>
                  <a:t>, for all </a:t>
                </a:r>
                <a14:m>
                  <m:oMath xmlns:m="http://schemas.openxmlformats.org/officeDocument/2006/math">
                    <m:r>
                      <a:rPr lang="en-US" sz="1800" i="1" dirty="0">
                        <a:latin typeface="Cambria Math" panose="02040503050406030204" pitchFamily="18" charset="0"/>
                      </a:rPr>
                      <m:t>𝑁</m:t>
                    </m:r>
                    <m:r>
                      <a:rPr lang="en-US" sz="1800" i="1" dirty="0">
                        <a:latin typeface="Cambria Math" panose="02040503050406030204" pitchFamily="18" charset="0"/>
                      </a:rPr>
                      <m:t>+</m:t>
                    </m:r>
                    <m:r>
                      <a:rPr lang="en-US" sz="1800" i="1" dirty="0">
                        <a:latin typeface="Cambria Math" panose="02040503050406030204" pitchFamily="18" charset="0"/>
                      </a:rPr>
                      <m:t>𝐵𝑘</m:t>
                    </m:r>
                    <m:r>
                      <a:rPr lang="en-US" sz="1800" i="1" dirty="0">
                        <a:latin typeface="Cambria Math" panose="02040503050406030204" pitchFamily="18" charset="0"/>
                      </a:rPr>
                      <m:t> </m:t>
                    </m:r>
                  </m:oMath>
                </a14:m>
                <a:r>
                  <a:rPr lang="en-US" sz="1800" dirty="0"/>
                  <a:t>samples</a:t>
                </a:r>
              </a:p>
              <a:p>
                <a:pPr marL="868680" lvl="1" indent="-457200">
                  <a:spcBef>
                    <a:spcPts val="456"/>
                  </a:spcBef>
                  <a:spcAft>
                    <a:spcPts val="1000"/>
                  </a:spcAft>
                  <a:buFont typeface="+mj-lt"/>
                  <a:buAutoNum type="alphaLcParenR"/>
                </a:pPr>
                <a:r>
                  <a:rPr lang="en-US" sz="1800" dirty="0"/>
                  <a:t>Repeat Step 2 until stopping criteria is met.</a:t>
                </a:r>
              </a:p>
              <a:p>
                <a:pPr marL="571500" indent="-457200">
                  <a:spcBef>
                    <a:spcPts val="456"/>
                  </a:spcBef>
                  <a:buFont typeface="+mj-lt"/>
                  <a:buAutoNum type="arabicPeriod"/>
                </a:pPr>
                <a:r>
                  <a:rPr lang="en-US" sz="2000" b="1" dirty="0"/>
                  <a:t>Resampling</a:t>
                </a:r>
                <a:r>
                  <a:rPr lang="en-US" sz="2000" dirty="0"/>
                  <a:t>. Resample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𝑟𝑒</m:t>
                        </m:r>
                      </m:sub>
                    </m:sSub>
                  </m:oMath>
                </a14:m>
                <a:r>
                  <a:rPr lang="en-US" sz="2000" dirty="0"/>
                  <a:t> input sets with replacement using importance weights from the last iteration, </a:t>
                </a:r>
                <a14:m>
                  <m:oMath xmlns:m="http://schemas.openxmlformats.org/officeDocument/2006/math">
                    <m:r>
                      <a:rPr lang="en-US" sz="2000" i="1" dirty="0">
                        <a:latin typeface="Cambria Math" panose="02040503050406030204" pitchFamily="18" charset="0"/>
                      </a:rPr>
                      <m:t>𝐾</m:t>
                    </m:r>
                  </m:oMath>
                </a14:m>
                <a:r>
                  <a:rPr lang="en-US" sz="2000" dirty="0"/>
                  <a:t>. This is a sample from the posterior distribution.</a:t>
                </a:r>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5" y="1417638"/>
                <a:ext cx="10261015" cy="5314758"/>
              </a:xfrm>
              <a:blipFill>
                <a:blip r:embed="rId2"/>
                <a:stretch>
                  <a:fillRect t="-477" r="-989"/>
                </a:stretch>
              </a:blipFill>
            </p:spPr>
            <p:txBody>
              <a:bodyPr/>
              <a:lstStyle/>
              <a:p>
                <a:r>
                  <a:rPr lang="en-US">
                    <a:noFill/>
                  </a:rPr>
                  <a:t> </a:t>
                </a:r>
              </a:p>
            </p:txBody>
          </p:sp>
        </mc:Fallback>
      </mc:AlternateContent>
    </p:spTree>
    <p:extLst>
      <p:ext uri="{BB962C8B-B14F-4D97-AF65-F5344CB8AC3E}">
        <p14:creationId xmlns:p14="http://schemas.microsoft.com/office/powerpoint/2010/main" val="633086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142680" cy="1143000"/>
          </a:xfrm>
        </p:spPr>
        <p:txBody>
          <a:bodyPr/>
          <a:lstStyle/>
          <a:p>
            <a:r>
              <a:rPr lang="en-US" sz="3200" dirty="0"/>
              <a:t>Incremental Mixture Importance Sampling (IMIS) in </a:t>
            </a:r>
            <a:r>
              <a:rPr lang="en-US" sz="3200" dirty="0">
                <a:latin typeface="Courier New" panose="02070309020205020404" pitchFamily="49" charset="0"/>
                <a:cs typeface="Courier New" panose="02070309020205020404" pitchFamily="49" charset="0"/>
              </a:rPr>
              <a:t>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6" y="1778558"/>
                <a:ext cx="10293288" cy="4953838"/>
              </a:xfrm>
            </p:spPr>
            <p:txBody>
              <a:bodyPr>
                <a:normAutofit/>
              </a:bodyPr>
              <a:lstStyle/>
              <a:p>
                <a:r>
                  <a:rPr lang="en-US" dirty="0">
                    <a:latin typeface="Verdana" panose="020B0604030504040204" pitchFamily="34" charset="0"/>
                    <a:ea typeface="Verdana" panose="020B0604030504040204" pitchFamily="34" charset="0"/>
                    <a:cs typeface="Verdana" panose="020B0604030504040204" pitchFamily="34" charset="0"/>
                  </a:rPr>
                  <a:t>Function </a:t>
                </a:r>
                <a:r>
                  <a:rPr lang="en-US" dirty="0">
                    <a:latin typeface="Courier New" charset="0"/>
                    <a:cs typeface="Courier New" charset="0"/>
                  </a:rPr>
                  <a:t>IMIS() </a:t>
                </a:r>
                <a:r>
                  <a:rPr lang="en-US" dirty="0">
                    <a:latin typeface="Verdana" panose="020B0604030504040204" pitchFamily="34" charset="0"/>
                    <a:ea typeface="Verdana" panose="020B0604030504040204" pitchFamily="34" charset="0"/>
                    <a:cs typeface="Verdana" panose="020B0604030504040204" pitchFamily="34" charset="0"/>
                  </a:rPr>
                  <a:t>from </a:t>
                </a:r>
                <a:r>
                  <a:rPr lang="en-US" dirty="0">
                    <a:latin typeface="Courier New" panose="02070309020205020404" pitchFamily="49" charset="0"/>
                    <a:ea typeface="Verdana" panose="020B0604030504040204" pitchFamily="34" charset="0"/>
                    <a:cs typeface="Courier New" panose="02070309020205020404" pitchFamily="49" charset="0"/>
                  </a:rPr>
                  <a:t>IMIS</a:t>
                </a:r>
                <a:r>
                  <a:rPr lang="en-US" dirty="0">
                    <a:latin typeface="Verdana" panose="020B0604030504040204" pitchFamily="34" charset="0"/>
                    <a:ea typeface="Verdana" panose="020B0604030504040204" pitchFamily="34" charset="0"/>
                    <a:cs typeface="Verdana" panose="020B0604030504040204" pitchFamily="34" charset="0"/>
                  </a:rPr>
                  <a:t> library takes the following inputs</a:t>
                </a:r>
              </a:p>
              <a:p>
                <a:pPr lvl="1"/>
                <a:r>
                  <a:rPr lang="en-US" dirty="0">
                    <a:latin typeface="Courier New" charset="0"/>
                    <a:cs typeface="Courier New" charset="0"/>
                  </a:rPr>
                  <a:t>B</a:t>
                </a:r>
                <a:r>
                  <a:rPr lang="en-US" dirty="0"/>
                  <a:t>: sample size at each iteration of IMIS</a:t>
                </a:r>
              </a:p>
              <a:p>
                <a:pPr lvl="1"/>
                <a:r>
                  <a:rPr lang="en-US" dirty="0" err="1">
                    <a:latin typeface="Courier New" charset="0"/>
                    <a:cs typeface="Courier New" charset="0"/>
                  </a:rPr>
                  <a:t>B.re</a:t>
                </a:r>
                <a:r>
                  <a:rPr lang="en-US" dirty="0"/>
                  <a:t>: number of draws from the posterior</a:t>
                </a:r>
                <a:endParaRPr lang="en-US" dirty="0">
                  <a:latin typeface="Courier New" charset="0"/>
                  <a:cs typeface="Courier New" charset="0"/>
                </a:endParaRPr>
              </a:p>
              <a:p>
                <a:pPr lvl="1"/>
                <a:r>
                  <a:rPr lang="en-US" dirty="0" err="1">
                    <a:latin typeface="Courier New" charset="0"/>
                    <a:cs typeface="Courier New" charset="0"/>
                  </a:rPr>
                  <a:t>number_k</a:t>
                </a:r>
                <a:r>
                  <a:rPr lang="en-US" dirty="0"/>
                  <a:t>: maximum number of iterations in IMIS</a:t>
                </a:r>
              </a:p>
              <a:p>
                <a:endParaRPr lang="en-US" dirty="0"/>
              </a:p>
              <a:p>
                <a:r>
                  <a:rPr lang="en-US" dirty="0"/>
                  <a:t>IMIS() also requires the following functions to be defined by the user</a:t>
                </a:r>
              </a:p>
              <a:p>
                <a:pPr lvl="1"/>
                <a:r>
                  <a:rPr lang="en-US" dirty="0">
                    <a:latin typeface="Courier New" panose="02070309020205020404" pitchFamily="49" charset="0"/>
                    <a:cs typeface="Courier New" panose="02070309020205020404" pitchFamily="49" charset="0"/>
                  </a:rPr>
                  <a:t>prior(x)</a:t>
                </a:r>
                <a:r>
                  <a:rPr lang="en-US" dirty="0"/>
                  <a:t>: returns the prior density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a:latin typeface="Courier New" panose="02070309020205020404" pitchFamily="49" charset="0"/>
                    <a:cs typeface="Courier New" panose="02070309020205020404" pitchFamily="49" charset="0"/>
                  </a:rPr>
                  <a:t>likelihood(x)</a:t>
                </a:r>
                <a:r>
                  <a:rPr lang="en-US" dirty="0"/>
                  <a:t>: returns the likelihood of </a:t>
                </a:r>
                <a14:m>
                  <m:oMath xmlns:m="http://schemas.openxmlformats.org/officeDocument/2006/math">
                    <m:r>
                      <a:rPr lang="en-US" i="1" dirty="0" smtClean="0">
                        <a:latin typeface="Cambria Math" panose="02040503050406030204" pitchFamily="18" charset="0"/>
                      </a:rPr>
                      <m:t>𝑥</m:t>
                    </m:r>
                  </m:oMath>
                </a14:m>
                <a:endParaRPr lang="en-US" dirty="0"/>
              </a:p>
              <a:p>
                <a:pPr lvl="1"/>
                <a:r>
                  <a:rPr lang="en-US" dirty="0" err="1">
                    <a:latin typeface="Courier New" panose="02070309020205020404" pitchFamily="49" charset="0"/>
                    <a:cs typeface="Courier New" panose="02070309020205020404" pitchFamily="49" charset="0"/>
                  </a:rPr>
                  <a:t>sample.prior</a:t>
                </a:r>
                <a:r>
                  <a:rPr lang="en-US" dirty="0">
                    <a:latin typeface="Courier New" panose="02070309020205020404" pitchFamily="49" charset="0"/>
                    <a:cs typeface="Courier New" panose="02070309020205020404" pitchFamily="49" charset="0"/>
                  </a:rPr>
                  <a:t>(n)</a:t>
                </a:r>
                <a:r>
                  <a:rPr lang="en-US" dirty="0"/>
                  <a:t>: returns </a:t>
                </a:r>
                <a14:m>
                  <m:oMath xmlns:m="http://schemas.openxmlformats.org/officeDocument/2006/math">
                    <m:r>
                      <a:rPr lang="en-US" i="1" dirty="0" smtClean="0">
                        <a:latin typeface="Cambria Math" panose="02040503050406030204" pitchFamily="18" charset="0"/>
                      </a:rPr>
                      <m:t>𝑛</m:t>
                    </m:r>
                  </m:oMath>
                </a14:m>
                <a:r>
                  <a:rPr lang="en-US" dirty="0"/>
                  <a:t> samples from prior distribution of </a:t>
                </a:r>
                <a14:m>
                  <m:oMath xmlns:m="http://schemas.openxmlformats.org/officeDocument/2006/math">
                    <m:r>
                      <a:rPr lang="en-US" i="1" dirty="0" smtClean="0">
                        <a:latin typeface="Cambria Math" panose="02040503050406030204" pitchFamily="18" charset="0"/>
                      </a:rPr>
                      <m:t>𝑥</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9C6D39-85B6-8B4B-800B-233686388C67}"/>
                  </a:ext>
                </a:extLst>
              </p:cNvPr>
              <p:cNvSpPr>
                <a:spLocks noGrp="1" noRot="1" noChangeAspect="1" noMove="1" noResize="1" noEditPoints="1" noAdjustHandles="1" noChangeArrowheads="1" noChangeShapeType="1" noTextEdit="1"/>
              </p:cNvSpPr>
              <p:nvPr>
                <p:ph idx="1"/>
              </p:nvPr>
            </p:nvSpPr>
            <p:spPr>
              <a:xfrm>
                <a:off x="1120576" y="1778558"/>
                <a:ext cx="10293288" cy="4953838"/>
              </a:xfrm>
              <a:blipFill>
                <a:blip r:embed="rId2"/>
                <a:stretch>
                  <a:fillRect t="-1538" r="-370"/>
                </a:stretch>
              </a:blipFill>
            </p:spPr>
            <p:txBody>
              <a:bodyPr/>
              <a:lstStyle/>
              <a:p>
                <a:r>
                  <a:rPr lang="en-US">
                    <a:noFill/>
                  </a:rPr>
                  <a:t> </a:t>
                </a:r>
              </a:p>
            </p:txBody>
          </p:sp>
        </mc:Fallback>
      </mc:AlternateContent>
    </p:spTree>
    <p:extLst>
      <p:ext uri="{BB962C8B-B14F-4D97-AF65-F5344CB8AC3E}">
        <p14:creationId xmlns:p14="http://schemas.microsoft.com/office/powerpoint/2010/main" val="1731065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7A15-87FD-E74F-B7AB-2E17F2E79580}"/>
              </a:ext>
            </a:extLst>
          </p:cNvPr>
          <p:cNvSpPr>
            <a:spLocks noGrp="1"/>
          </p:cNvSpPr>
          <p:nvPr>
            <p:ph type="title"/>
          </p:nvPr>
        </p:nvSpPr>
        <p:spPr>
          <a:xfrm>
            <a:off x="1120576" y="274638"/>
            <a:ext cx="10304044" cy="1143000"/>
          </a:xfrm>
        </p:spPr>
        <p:txBody>
          <a:bodyPr/>
          <a:lstStyle/>
          <a:p>
            <a:r>
              <a:rPr lang="en-US" sz="3200" dirty="0"/>
              <a:t>Incremental Mixture Importance Sampling (IMIS) Outputs</a:t>
            </a:r>
          </a:p>
        </p:txBody>
      </p:sp>
      <p:sp>
        <p:nvSpPr>
          <p:cNvPr id="3" name="Content Placeholder 2">
            <a:extLst>
              <a:ext uri="{FF2B5EF4-FFF2-40B4-BE49-F238E27FC236}">
                <a16:creationId xmlns:a16="http://schemas.microsoft.com/office/drawing/2014/main" id="{609C6D39-85B6-8B4B-800B-233686388C67}"/>
              </a:ext>
            </a:extLst>
          </p:cNvPr>
          <p:cNvSpPr>
            <a:spLocks noGrp="1"/>
          </p:cNvSpPr>
          <p:nvPr>
            <p:ph idx="1"/>
          </p:nvPr>
        </p:nvSpPr>
        <p:spPr>
          <a:xfrm>
            <a:off x="1120575" y="1778558"/>
            <a:ext cx="10304045" cy="4953838"/>
          </a:xfrm>
        </p:spPr>
        <p:txBody>
          <a:bodyPr>
            <a:normAutofit/>
          </a:bodyPr>
          <a:lstStyle/>
          <a:p>
            <a:r>
              <a:rPr lang="en-US" dirty="0">
                <a:latin typeface="Courier New" charset="0"/>
                <a:cs typeface="Courier New" charset="0"/>
              </a:rPr>
              <a:t>resamples</a:t>
            </a:r>
            <a:r>
              <a:rPr lang="en-US" sz="2400" dirty="0"/>
              <a:t>: </a:t>
            </a:r>
            <a:r>
              <a:rPr lang="en-US" sz="2400" dirty="0" err="1">
                <a:latin typeface="Courier New" panose="02070309020205020404" pitchFamily="49" charset="0"/>
                <a:cs typeface="Courier New" panose="02070309020205020404" pitchFamily="49" charset="0"/>
              </a:rPr>
              <a:t>B.re</a:t>
            </a:r>
            <a:r>
              <a:rPr lang="en-US" sz="2400" dirty="0">
                <a:latin typeface="Courier New" panose="02070309020205020404" pitchFamily="49" charset="0"/>
                <a:cs typeface="Courier New" panose="02070309020205020404" pitchFamily="49" charset="0"/>
              </a:rPr>
              <a:t> </a:t>
            </a:r>
            <a:r>
              <a:rPr lang="en-US" sz="2400" dirty="0"/>
              <a:t>draws from the posterior distribution</a:t>
            </a:r>
          </a:p>
          <a:p>
            <a:endParaRPr lang="en-US" dirty="0">
              <a:latin typeface="Courier New" charset="0"/>
              <a:cs typeface="Courier New" charset="0"/>
            </a:endParaRPr>
          </a:p>
          <a:p>
            <a:r>
              <a:rPr lang="en-US" dirty="0">
                <a:latin typeface="Courier New" charset="0"/>
                <a:cs typeface="Courier New" charset="0"/>
              </a:rPr>
              <a:t>stat</a:t>
            </a:r>
            <a:r>
              <a:rPr lang="en-US" dirty="0"/>
              <a:t>: diagnostic statistics at each IMIS iteration</a:t>
            </a:r>
          </a:p>
          <a:p>
            <a:pPr lvl="1"/>
            <a:r>
              <a:rPr lang="en-US" dirty="0" err="1">
                <a:latin typeface="Courier New" panose="02070309020205020404" pitchFamily="49" charset="0"/>
                <a:cs typeface="Courier New" panose="02070309020205020404" pitchFamily="49" charset="0"/>
              </a:rPr>
              <a:t>MargLike</a:t>
            </a:r>
            <a:r>
              <a:rPr lang="en-US" dirty="0"/>
              <a:t>:</a:t>
            </a:r>
          </a:p>
          <a:p>
            <a:pPr lvl="1"/>
            <a:r>
              <a:rPr lang="en-US" dirty="0" err="1">
                <a:latin typeface="Courier New" panose="02070309020205020404" pitchFamily="49" charset="0"/>
                <a:cs typeface="Courier New" panose="02070309020205020404" pitchFamily="49" charset="0"/>
              </a:rPr>
              <a:t>UniquePoint</a:t>
            </a:r>
            <a:r>
              <a:rPr lang="en-US" dirty="0"/>
              <a:t>: expected number of unique points among</a:t>
            </a:r>
            <a:r>
              <a:rPr lang="en-US" dirty="0">
                <a:latin typeface="Courier New" charset="0"/>
                <a:cs typeface="Courier New" charset="0"/>
              </a:rPr>
              <a:t> resamples</a:t>
            </a:r>
            <a:endParaRPr lang="en-US" dirty="0"/>
          </a:p>
          <a:p>
            <a:pPr lvl="1"/>
            <a:r>
              <a:rPr lang="en-US" dirty="0" err="1">
                <a:latin typeface="Courier New" panose="02070309020205020404" pitchFamily="49" charset="0"/>
                <a:cs typeface="Courier New" panose="02070309020205020404" pitchFamily="49" charset="0"/>
              </a:rPr>
              <a:t>MaxWeight</a:t>
            </a:r>
            <a:r>
              <a:rPr lang="en-US" dirty="0"/>
              <a:t>: maximum importance weight</a:t>
            </a:r>
          </a:p>
          <a:p>
            <a:pPr lvl="1"/>
            <a:r>
              <a:rPr lang="en-US" dirty="0">
                <a:latin typeface="Courier New" panose="02070309020205020404" pitchFamily="49" charset="0"/>
                <a:cs typeface="Courier New" panose="02070309020205020404" pitchFamily="49" charset="0"/>
              </a:rPr>
              <a:t>ESS</a:t>
            </a:r>
            <a:r>
              <a:rPr lang="en-US" dirty="0"/>
              <a:t>: effective sample size (the closer to </a:t>
            </a:r>
            <a:r>
              <a:rPr lang="en-US" dirty="0" err="1">
                <a:latin typeface="Courier New" panose="02070309020205020404" pitchFamily="49" charset="0"/>
                <a:cs typeface="Courier New" panose="02070309020205020404" pitchFamily="49" charset="0"/>
              </a:rPr>
              <a:t>B.re</a:t>
            </a:r>
            <a:r>
              <a:rPr lang="en-US" dirty="0">
                <a:latin typeface="Verdana" panose="020B0604030504040204" pitchFamily="34" charset="0"/>
                <a:ea typeface="Verdana" panose="020B0604030504040204" pitchFamily="34" charset="0"/>
                <a:cs typeface="Verdana" panose="020B0604030504040204" pitchFamily="34" charset="0"/>
              </a:rPr>
              <a:t>, </a:t>
            </a:r>
            <a:r>
              <a:rPr lang="en-US" dirty="0"/>
              <a:t>the better)</a:t>
            </a:r>
          </a:p>
          <a:p>
            <a:endParaRPr lang="en-US" dirty="0">
              <a:latin typeface="Courier New" charset="0"/>
              <a:cs typeface="Courier New" charset="0"/>
            </a:endParaRPr>
          </a:p>
          <a:p>
            <a:r>
              <a:rPr lang="en-US" dirty="0">
                <a:latin typeface="Courier New" charset="0"/>
                <a:cs typeface="Courier New" charset="0"/>
              </a:rPr>
              <a:t>center</a:t>
            </a:r>
            <a:r>
              <a:rPr lang="en-US" dirty="0"/>
              <a:t>: center of Gaussian components</a:t>
            </a:r>
          </a:p>
          <a:p>
            <a:endParaRPr lang="en-US" dirty="0"/>
          </a:p>
          <a:p>
            <a:endParaRPr lang="en-US" dirty="0"/>
          </a:p>
        </p:txBody>
      </p:sp>
    </p:spTree>
    <p:extLst>
      <p:ext uri="{BB962C8B-B14F-4D97-AF65-F5344CB8AC3E}">
        <p14:creationId xmlns:p14="http://schemas.microsoft.com/office/powerpoint/2010/main" val="3900473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Shape 932"/>
          <p:cNvSpPr txBox="1">
            <a:spLocks noGrp="1"/>
          </p:cNvSpPr>
          <p:nvPr>
            <p:ph type="title"/>
          </p:nvPr>
        </p:nvSpPr>
        <p:spPr>
          <a:prstGeom prst="rect">
            <a:avLst/>
          </a:prstGeom>
        </p:spPr>
        <p:txBody>
          <a:bodyPr spcFirstLastPara="1" vert="horz" wrap="square" lIns="91425" tIns="91425" rIns="91425" bIns="91425" rtlCol="0" anchor="ctr" anchorCtr="0">
            <a:noAutofit/>
          </a:bodyPr>
          <a:lstStyle/>
          <a:p>
            <a:r>
              <a:rPr lang="nl-NL" sz="4800">
                <a:latin typeface="Courier New"/>
                <a:ea typeface="Courier New"/>
                <a:cs typeface="Courier New"/>
                <a:sym typeface="Courier New"/>
              </a:rPr>
              <a:t>R</a:t>
            </a:r>
            <a:r>
              <a:rPr lang="nl-NL"/>
              <a:t> Session</a:t>
            </a:r>
            <a:endParaRPr/>
          </a:p>
        </p:txBody>
      </p:sp>
    </p:spTree>
    <p:extLst>
      <p:ext uri="{BB962C8B-B14F-4D97-AF65-F5344CB8AC3E}">
        <p14:creationId xmlns:p14="http://schemas.microsoft.com/office/powerpoint/2010/main" val="1495406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682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B5FA-4F83-1451-25D5-26914BBBD256}"/>
              </a:ext>
            </a:extLst>
          </p:cNvPr>
          <p:cNvSpPr>
            <a:spLocks noGrp="1"/>
          </p:cNvSpPr>
          <p:nvPr>
            <p:ph type="title"/>
          </p:nvPr>
        </p:nvSpPr>
        <p:spPr/>
        <p:txBody>
          <a:bodyPr/>
          <a:lstStyle/>
          <a:p>
            <a:r>
              <a:rPr lang="en-US" dirty="0"/>
              <a:t>Why R?</a:t>
            </a:r>
          </a:p>
        </p:txBody>
      </p:sp>
      <p:sp>
        <p:nvSpPr>
          <p:cNvPr id="3" name="Content Placeholder 2">
            <a:extLst>
              <a:ext uri="{FF2B5EF4-FFF2-40B4-BE49-F238E27FC236}">
                <a16:creationId xmlns:a16="http://schemas.microsoft.com/office/drawing/2014/main" id="{C93D8E77-45FB-0938-841C-1B8DA62A7272}"/>
              </a:ext>
            </a:extLst>
          </p:cNvPr>
          <p:cNvSpPr>
            <a:spLocks noGrp="1"/>
          </p:cNvSpPr>
          <p:nvPr>
            <p:ph idx="1"/>
          </p:nvPr>
        </p:nvSpPr>
        <p:spPr/>
        <p:txBody>
          <a:bodyPr/>
          <a:lstStyle/>
          <a:p>
            <a:pPr>
              <a:spcAft>
                <a:spcPts val="1200"/>
              </a:spcAft>
            </a:pPr>
            <a:r>
              <a:rPr lang="en-US" dirty="0"/>
              <a:t>Open-source, freely available</a:t>
            </a:r>
          </a:p>
          <a:p>
            <a:pPr>
              <a:spcAft>
                <a:spcPts val="1200"/>
              </a:spcAft>
            </a:pPr>
            <a:r>
              <a:rPr lang="en-US" dirty="0"/>
              <a:t>Flexible</a:t>
            </a:r>
          </a:p>
          <a:p>
            <a:pPr>
              <a:spcAft>
                <a:spcPts val="1200"/>
              </a:spcAft>
            </a:pPr>
            <a:r>
              <a:rPr lang="en-US" dirty="0"/>
              <a:t>Computationally efficient</a:t>
            </a:r>
          </a:p>
          <a:p>
            <a:pPr>
              <a:spcAft>
                <a:spcPts val="1200"/>
              </a:spcAft>
            </a:pPr>
            <a:r>
              <a:rPr lang="en-US" dirty="0"/>
              <a:t>Existing packages that implement needed algorithms</a:t>
            </a:r>
          </a:p>
          <a:p>
            <a:r>
              <a:rPr lang="en-US" dirty="0"/>
              <a:t>Many other programming languages have these advantages!</a:t>
            </a:r>
          </a:p>
          <a:p>
            <a:pPr lvl="1"/>
            <a:r>
              <a:rPr lang="en-US" dirty="0"/>
              <a:t>Can use the calibration framework presented here to write code in your favorite language</a:t>
            </a:r>
          </a:p>
        </p:txBody>
      </p:sp>
    </p:spTree>
    <p:extLst>
      <p:ext uri="{BB962C8B-B14F-4D97-AF65-F5344CB8AC3E}">
        <p14:creationId xmlns:p14="http://schemas.microsoft.com/office/powerpoint/2010/main" val="1215905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lstStyle/>
          <a:p>
            <a:pPr>
              <a:spcAft>
                <a:spcPts val="1200"/>
              </a:spcAft>
            </a:pPr>
            <a:r>
              <a:rPr lang="en-US" dirty="0"/>
              <a:t>Mathematical models of disease often involve a subset of parameters whose values are unknown</a:t>
            </a:r>
          </a:p>
          <a:p>
            <a:pPr>
              <a:spcAft>
                <a:spcPts val="1200"/>
              </a:spcAft>
            </a:pPr>
            <a:r>
              <a:rPr lang="en-US" dirty="0"/>
              <a:t>Common reasons include physical, feasibility, and ethical limitations</a:t>
            </a:r>
          </a:p>
          <a:p>
            <a:pPr>
              <a:spcAft>
                <a:spcPts val="600"/>
              </a:spcAft>
            </a:pPr>
            <a:r>
              <a:rPr lang="en-US" dirty="0"/>
              <a:t>Estimate values for these parameters by matching model outputs to observed outcomes</a:t>
            </a:r>
          </a:p>
          <a:p>
            <a:pPr lvl="1">
              <a:spcAft>
                <a:spcPts val="600"/>
              </a:spcAft>
            </a:pPr>
            <a:r>
              <a:rPr lang="en-US" dirty="0"/>
              <a:t>Model calibration</a:t>
            </a:r>
          </a:p>
          <a:p>
            <a:pPr>
              <a:spcAft>
                <a:spcPts val="600"/>
              </a:spcAft>
            </a:pPr>
            <a:endParaRPr lang="en-US" dirty="0"/>
          </a:p>
          <a:p>
            <a:pPr>
              <a:spcAft>
                <a:spcPts val="600"/>
              </a:spcAft>
            </a:pPr>
            <a:endParaRPr lang="en-US" dirty="0"/>
          </a:p>
        </p:txBody>
      </p:sp>
      <p:sp>
        <p:nvSpPr>
          <p:cNvPr id="4" name="Slide Number Placeholder 3"/>
          <p:cNvSpPr>
            <a:spLocks noGrp="1"/>
          </p:cNvSpPr>
          <p:nvPr>
            <p:ph type="sldNum" sz="quarter" idx="12"/>
          </p:nvPr>
        </p:nvSpPr>
        <p:spPr/>
        <p:txBody>
          <a:bodyPr/>
          <a:lstStyle/>
          <a:p>
            <a:fld id="{6F6CFCF5-3E37-0F40-BEC2-1413134B0080}" type="slidenum">
              <a:rPr lang="en-US" smtClean="0"/>
              <a:t>5</a:t>
            </a:fld>
            <a:endParaRPr lang="en-US"/>
          </a:p>
        </p:txBody>
      </p:sp>
    </p:spTree>
    <p:extLst>
      <p:ext uri="{BB962C8B-B14F-4D97-AF65-F5344CB8AC3E}">
        <p14:creationId xmlns:p14="http://schemas.microsoft.com/office/powerpoint/2010/main" val="99580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definition</a:t>
            </a:r>
          </a:p>
        </p:txBody>
      </p:sp>
      <p:sp>
        <p:nvSpPr>
          <p:cNvPr id="3" name="Content Placeholder 2"/>
          <p:cNvSpPr>
            <a:spLocks noGrp="1"/>
          </p:cNvSpPr>
          <p:nvPr>
            <p:ph idx="1"/>
          </p:nvPr>
        </p:nvSpPr>
        <p:spPr/>
        <p:txBody>
          <a:bodyPr/>
          <a:lstStyle/>
          <a:p>
            <a:pPr>
              <a:spcAft>
                <a:spcPts val="600"/>
              </a:spcAft>
            </a:pPr>
            <a:r>
              <a:rPr lang="en-US" dirty="0"/>
              <a:t>Process of adjusting model input parameter values to match data on an outcome of interest (e.g., survival, prevalence, or incidence)</a:t>
            </a:r>
          </a:p>
          <a:p>
            <a:pPr>
              <a:spcAft>
                <a:spcPts val="600"/>
              </a:spcAft>
            </a:pPr>
            <a:r>
              <a:rPr lang="en-US" dirty="0"/>
              <a:t>Outcome(s) of interest = “calibration targets”</a:t>
            </a:r>
          </a:p>
        </p:txBody>
      </p:sp>
      <p:pic>
        <p:nvPicPr>
          <p:cNvPr id="5" name="Picture 4"/>
          <p:cNvPicPr>
            <a:picLocks noChangeAspect="1"/>
          </p:cNvPicPr>
          <p:nvPr/>
        </p:nvPicPr>
        <p:blipFill>
          <a:blip/>
          <a:stretch>
            <a:fillRect/>
          </a:stretch>
        </p:blipFill>
        <p:spPr>
          <a:xfrm>
            <a:off x="3316401" y="2997844"/>
            <a:ext cx="5559198" cy="3737017"/>
          </a:xfrm>
          <a:prstGeom prst="rect">
            <a:avLst/>
          </a:prstGeom>
        </p:spPr>
      </p:pic>
    </p:spTree>
    <p:extLst>
      <p:ext uri="{BB962C8B-B14F-4D97-AF65-F5344CB8AC3E}">
        <p14:creationId xmlns:p14="http://schemas.microsoft.com/office/powerpoint/2010/main" val="596919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process</a:t>
            </a:r>
          </a:p>
        </p:txBody>
      </p:sp>
      <p:sp>
        <p:nvSpPr>
          <p:cNvPr id="5" name="Rectangle 4"/>
          <p:cNvSpPr/>
          <p:nvPr/>
        </p:nvSpPr>
        <p:spPr>
          <a:xfrm>
            <a:off x="5857513" y="1729046"/>
            <a:ext cx="1417320" cy="2133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a:solidFill>
                  <a:schemeClr val="bg1"/>
                </a:solidFill>
              </a:rPr>
              <a:t>MODEL</a:t>
            </a:r>
          </a:p>
        </p:txBody>
      </p:sp>
      <p:sp>
        <p:nvSpPr>
          <p:cNvPr id="6" name="Right Arrow 5"/>
          <p:cNvSpPr/>
          <p:nvPr/>
        </p:nvSpPr>
        <p:spPr>
          <a:xfrm>
            <a:off x="4944621" y="1969579"/>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ight Arrow 6"/>
          <p:cNvSpPr/>
          <p:nvPr/>
        </p:nvSpPr>
        <p:spPr>
          <a:xfrm>
            <a:off x="4944621" y="3134908"/>
            <a:ext cx="838200" cy="378908"/>
          </a:xfrm>
          <a:prstGeom prst="rightArrow">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FF0000"/>
              </a:solidFill>
            </a:endParaRPr>
          </a:p>
        </p:txBody>
      </p:sp>
      <p:sp>
        <p:nvSpPr>
          <p:cNvPr id="8" name="Right Arrow 7"/>
          <p:cNvSpPr/>
          <p:nvPr/>
        </p:nvSpPr>
        <p:spPr>
          <a:xfrm>
            <a:off x="7349525" y="2606183"/>
            <a:ext cx="838200" cy="378908"/>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264088" y="2237646"/>
            <a:ext cx="2209800" cy="1070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OBSERVABLE HEALTH OUTCOMES</a:t>
            </a:r>
            <a:endParaRPr lang="en-US" sz="2000" dirty="0"/>
          </a:p>
        </p:txBody>
      </p:sp>
      <p:sp>
        <p:nvSpPr>
          <p:cNvPr id="14" name="Rectangle 13"/>
          <p:cNvSpPr/>
          <p:nvPr/>
        </p:nvSpPr>
        <p:spPr>
          <a:xfrm>
            <a:off x="2341281" y="1729046"/>
            <a:ext cx="2514600" cy="895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KNOWN PARAMETERS</a:t>
            </a:r>
            <a:endParaRPr lang="en-US" sz="2000" dirty="0"/>
          </a:p>
        </p:txBody>
      </p:sp>
      <p:sp>
        <p:nvSpPr>
          <p:cNvPr id="15" name="Rectangle 14"/>
          <p:cNvSpPr/>
          <p:nvPr/>
        </p:nvSpPr>
        <p:spPr>
          <a:xfrm>
            <a:off x="2341282" y="2899608"/>
            <a:ext cx="2514600" cy="895150"/>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solidFill>
                  <a:srgbClr val="C00000"/>
                </a:solidFill>
              </a:rPr>
              <a:t>UNKNOWN PARAMETERS</a:t>
            </a:r>
            <a:endParaRPr lang="en-US" sz="2000" dirty="0">
              <a:solidFill>
                <a:srgbClr val="C00000"/>
              </a:solidFill>
            </a:endParaRPr>
          </a:p>
        </p:txBody>
      </p:sp>
      <p:sp>
        <p:nvSpPr>
          <p:cNvPr id="21" name="TextBox 20"/>
          <p:cNvSpPr txBox="1"/>
          <p:nvPr/>
        </p:nvSpPr>
        <p:spPr>
          <a:xfrm>
            <a:off x="8147367" y="4649844"/>
            <a:ext cx="2443245" cy="923330"/>
          </a:xfrm>
          <a:prstGeom prst="rect">
            <a:avLst/>
          </a:prstGeom>
          <a:noFill/>
        </p:spPr>
        <p:txBody>
          <a:bodyPr wrap="square" rtlCol="0">
            <a:spAutoFit/>
          </a:bodyPr>
          <a:lstStyle/>
          <a:p>
            <a:pPr algn="ctr"/>
            <a:r>
              <a:rPr lang="en-US" dirty="0"/>
              <a:t>Compare against calibration targets</a:t>
            </a:r>
          </a:p>
          <a:p>
            <a:pPr algn="ctr"/>
            <a:r>
              <a:rPr lang="en-US" dirty="0"/>
              <a:t>(Calculate “fit”)</a:t>
            </a:r>
          </a:p>
        </p:txBody>
      </p:sp>
      <p:sp>
        <p:nvSpPr>
          <p:cNvPr id="23" name="TextBox 22"/>
          <p:cNvSpPr txBox="1"/>
          <p:nvPr/>
        </p:nvSpPr>
        <p:spPr>
          <a:xfrm>
            <a:off x="2341281" y="4649844"/>
            <a:ext cx="2199190" cy="923330"/>
          </a:xfrm>
          <a:prstGeom prst="rect">
            <a:avLst/>
          </a:prstGeom>
          <a:noFill/>
        </p:spPr>
        <p:txBody>
          <a:bodyPr wrap="square" rtlCol="0">
            <a:spAutoFit/>
          </a:bodyPr>
          <a:lstStyle/>
          <a:p>
            <a:pPr algn="ctr"/>
            <a:r>
              <a:rPr lang="en-US" dirty="0"/>
              <a:t>Try different </a:t>
            </a:r>
            <a:r>
              <a:rPr lang="en-US"/>
              <a:t>sets of parameter values</a:t>
            </a:r>
          </a:p>
        </p:txBody>
      </p:sp>
      <p:cxnSp>
        <p:nvCxnSpPr>
          <p:cNvPr id="25" name="Straight Arrow Connector 24"/>
          <p:cNvCxnSpPr>
            <a:endCxn id="21" idx="0"/>
          </p:cNvCxnSpPr>
          <p:nvPr/>
        </p:nvCxnSpPr>
        <p:spPr>
          <a:xfrm>
            <a:off x="9368989" y="3411126"/>
            <a:ext cx="1" cy="1238719"/>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3" idx="0"/>
          </p:cNvCxnSpPr>
          <p:nvPr/>
        </p:nvCxnSpPr>
        <p:spPr>
          <a:xfrm flipV="1">
            <a:off x="3440876" y="3914608"/>
            <a:ext cx="0" cy="7352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2"/>
            <a:endCxn id="23" idx="2"/>
          </p:cNvCxnSpPr>
          <p:nvPr/>
        </p:nvCxnSpPr>
        <p:spPr>
          <a:xfrm rot="5400000">
            <a:off x="6404933" y="2609119"/>
            <a:ext cx="12700" cy="5928113"/>
          </a:xfrm>
          <a:prstGeom prst="curvedConnector3">
            <a:avLst>
              <a:gd name="adj1" fmla="val 574522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675356" y="5459512"/>
            <a:ext cx="3472011" cy="646331"/>
          </a:xfrm>
          <a:prstGeom prst="rect">
            <a:avLst/>
          </a:prstGeom>
          <a:noFill/>
        </p:spPr>
        <p:txBody>
          <a:bodyPr wrap="square" rtlCol="0">
            <a:spAutoFit/>
          </a:bodyPr>
          <a:lstStyle/>
          <a:p>
            <a:pPr algn="ctr"/>
            <a:r>
              <a:rPr lang="en-US" dirty="0"/>
              <a:t>Repeat to find “best-fitting</a:t>
            </a:r>
            <a:r>
              <a:rPr lang="en-US"/>
              <a:t>” </a:t>
            </a:r>
          </a:p>
          <a:p>
            <a:pPr algn="ctr"/>
            <a:r>
              <a:rPr lang="en-US" dirty="0"/>
              <a:t>set of parameter values</a:t>
            </a:r>
          </a:p>
        </p:txBody>
      </p:sp>
    </p:spTree>
    <p:extLst>
      <p:ext uri="{BB962C8B-B14F-4D97-AF65-F5344CB8AC3E}">
        <p14:creationId xmlns:p14="http://schemas.microsoft.com/office/powerpoint/2010/main" val="14601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Calibration targets</a:t>
            </a:r>
          </a:p>
        </p:txBody>
      </p:sp>
      <p:sp>
        <p:nvSpPr>
          <p:cNvPr id="3" name="Content Placeholder 2"/>
          <p:cNvSpPr>
            <a:spLocks noGrp="1"/>
          </p:cNvSpPr>
          <p:nvPr>
            <p:ph idx="1"/>
          </p:nvPr>
        </p:nvSpPr>
        <p:spPr/>
        <p:txBody>
          <a:bodyPr/>
          <a:lstStyle/>
          <a:p>
            <a:pPr>
              <a:spcAft>
                <a:spcPts val="1200"/>
              </a:spcAft>
            </a:pPr>
            <a:r>
              <a:rPr lang="en-US" dirty="0"/>
              <a:t>Empirical data to be replicated by the model</a:t>
            </a:r>
          </a:p>
          <a:p>
            <a:pPr>
              <a:spcAft>
                <a:spcPts val="1200"/>
              </a:spcAft>
            </a:pPr>
            <a:r>
              <a:rPr lang="en-US" dirty="0"/>
              <a:t>Summary statistics (e.g. mean age of cancer diagnosis) or series of observations (e.g. age-specific incidence)</a:t>
            </a:r>
          </a:p>
          <a:p>
            <a:pPr>
              <a:spcAft>
                <a:spcPts val="1200"/>
              </a:spcAft>
            </a:pPr>
            <a:r>
              <a:rPr lang="en-US" dirty="0"/>
              <a:t>Can calibrate to multiple targets (e.g. survival and prevalence) simultaneously</a:t>
            </a:r>
          </a:p>
          <a:p>
            <a:pPr>
              <a:spcAft>
                <a:spcPts val="1200"/>
              </a:spcAft>
            </a:pPr>
            <a:r>
              <a:rPr lang="en-US" dirty="0"/>
              <a:t>Model should be able to output the outcomes of interest</a:t>
            </a:r>
          </a:p>
          <a:p>
            <a:pPr>
              <a:spcAft>
                <a:spcPts val="1200"/>
              </a:spcAft>
            </a:pPr>
            <a:endParaRPr lang="en-US" dirty="0"/>
          </a:p>
        </p:txBody>
      </p:sp>
    </p:spTree>
    <p:extLst>
      <p:ext uri="{BB962C8B-B14F-4D97-AF65-F5344CB8AC3E}">
        <p14:creationId xmlns:p14="http://schemas.microsoft.com/office/powerpoint/2010/main" val="1996558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0576" y="1417638"/>
                <a:ext cx="9583283" cy="4983162"/>
              </a:xfrm>
            </p:spPr>
            <p:txBody>
              <a:bodyPr>
                <a:normAutofit/>
              </a:bodyPr>
              <a:lstStyle/>
              <a:p>
                <a:pPr>
                  <a:spcAft>
                    <a:spcPts val="1200"/>
                  </a:spcAft>
                </a:pPr>
                <a:r>
                  <a:rPr lang="en-US" dirty="0"/>
                  <a:t>Goodness-of-Fit (</a:t>
                </a:r>
                <a:r>
                  <a:rPr lang="en-US" dirty="0" err="1"/>
                  <a:t>GoF</a:t>
                </a:r>
                <a:r>
                  <a:rPr lang="en-US" dirty="0"/>
                  <a:t>) is the quantitative measure of how the model is replicating the target data</a:t>
                </a:r>
              </a:p>
              <a:p>
                <a:r>
                  <a:rPr lang="en-US" dirty="0"/>
                  <a:t>Different ways to measure </a:t>
                </a:r>
                <a:r>
                  <a:rPr lang="en-US" dirty="0" err="1"/>
                  <a:t>GoF</a:t>
                </a:r>
                <a:endParaRPr lang="en-US" dirty="0"/>
              </a:p>
              <a:p>
                <a:pPr lvl="1"/>
                <a:r>
                  <a:rPr lang="en-US" dirty="0"/>
                  <a:t>Distance</a:t>
                </a:r>
              </a:p>
              <a:p>
                <a:pPr lvl="1">
                  <a:spcAft>
                    <a:spcPts val="1200"/>
                  </a:spcAft>
                </a:pPr>
                <a:r>
                  <a:rPr lang="en-US" dirty="0"/>
                  <a:t>Likelihood</a:t>
                </a:r>
              </a:p>
              <a:p>
                <a:pPr>
                  <a:spcAft>
                    <a:spcPts val="300"/>
                  </a:spcAft>
                </a:pPr>
                <a:r>
                  <a:rPr lang="en-US" dirty="0"/>
                  <a:t>Notation</a:t>
                </a:r>
              </a:p>
              <a:p>
                <a:pPr lvl="1">
                  <a:spcAft>
                    <a:spcPts val="300"/>
                  </a:spcAft>
                </a:pPr>
                <a14:m>
                  <m:oMath xmlns:m="http://schemas.openxmlformats.org/officeDocument/2006/math">
                    <m:r>
                      <a:rPr lang="en-US" i="1" dirty="0">
                        <a:latin typeface="Cambria Math" charset="0"/>
                      </a:rPr>
                      <m:t>𝑀</m:t>
                    </m:r>
                    <m:r>
                      <a:rPr lang="en-US" i="1" dirty="0">
                        <a:latin typeface="Cambria Math" charset="0"/>
                      </a:rPr>
                      <m:t> </m:t>
                    </m:r>
                  </m:oMath>
                </a14:m>
                <a:r>
                  <a:rPr lang="en-US" dirty="0"/>
                  <a:t>: a mathematical model (e.g., Markov model)</a:t>
                </a:r>
              </a:p>
              <a:p>
                <a:pPr lvl="1">
                  <a:spcAft>
                    <a:spcPts val="300"/>
                  </a:spcAft>
                </a:pPr>
                <a14:m>
                  <m:oMath xmlns:m="http://schemas.openxmlformats.org/officeDocument/2006/math">
                    <m:r>
                      <a:rPr lang="en-US" i="1" dirty="0">
                        <a:latin typeface="Cambria Math" charset="0"/>
                      </a:rPr>
                      <m:t>𝜃</m:t>
                    </m:r>
                    <m:r>
                      <a:rPr lang="en-US" i="1" dirty="0">
                        <a:latin typeface="Cambria Math" charset="0"/>
                      </a:rPr>
                      <m:t> </m:t>
                    </m:r>
                  </m:oMath>
                </a14:m>
                <a:r>
                  <a:rPr lang="en-US" dirty="0"/>
                  <a:t>: Set of </a:t>
                </a:r>
                <a14:m>
                  <m:oMath xmlns:m="http://schemas.openxmlformats.org/officeDocument/2006/math">
                    <m:r>
                      <a:rPr lang="en-US" i="1" dirty="0">
                        <a:latin typeface="Cambria Math" charset="0"/>
                      </a:rPr>
                      <m:t>𝐾</m:t>
                    </m:r>
                  </m:oMath>
                </a14:m>
                <a:r>
                  <a:rPr lang="en-US" dirty="0"/>
                  <a:t> parameters to be calibrated</a:t>
                </a:r>
              </a:p>
              <a:p>
                <a:pPr lvl="1">
                  <a:spcAft>
                    <a:spcPts val="300"/>
                  </a:spcAft>
                </a:pPr>
                <a14:m>
                  <m:oMath xmlns:m="http://schemas.openxmlformats.org/officeDocument/2006/math">
                    <m:r>
                      <a:rPr lang="en-US" i="1" dirty="0">
                        <a:latin typeface="Cambria Math" charset="0"/>
                      </a:rPr>
                      <m:t>𝜙</m:t>
                    </m:r>
                    <m:r>
                      <a:rPr lang="en-US" i="1" dirty="0">
                        <a:latin typeface="Cambria Math" charset="0"/>
                      </a:rPr>
                      <m:t>=</m:t>
                    </m:r>
                    <m:r>
                      <a:rPr lang="en-US" i="1" dirty="0">
                        <a:latin typeface="Cambria Math" charset="0"/>
                      </a:rPr>
                      <m:t>𝑀</m:t>
                    </m:r>
                    <m:r>
                      <a:rPr lang="en-US" i="1" dirty="0">
                        <a:latin typeface="Cambria Math" charset="0"/>
                      </a:rPr>
                      <m:t>(</m:t>
                    </m:r>
                    <m:r>
                      <a:rPr lang="en-US" i="1" dirty="0">
                        <a:latin typeface="Cambria Math" charset="0"/>
                      </a:rPr>
                      <m:t>𝜃</m:t>
                    </m:r>
                    <m:r>
                      <a:rPr lang="en-US" i="1" dirty="0">
                        <a:latin typeface="Cambria Math" charset="0"/>
                      </a:rPr>
                      <m:t>) </m:t>
                    </m:r>
                  </m:oMath>
                </a14:m>
                <a:r>
                  <a:rPr lang="en-US" dirty="0"/>
                  <a:t>: Model output for parameter set </a:t>
                </a:r>
                <a14:m>
                  <m:oMath xmlns:m="http://schemas.openxmlformats.org/officeDocument/2006/math">
                    <m:r>
                      <a:rPr lang="en-US" i="1" dirty="0">
                        <a:latin typeface="Cambria Math" charset="0"/>
                      </a:rPr>
                      <m:t>𝜃</m:t>
                    </m:r>
                  </m:oMath>
                </a14:m>
                <a:endParaRPr lang="en-US" dirty="0"/>
              </a:p>
              <a:p>
                <a:pPr lvl="1"/>
                <a14:m>
                  <m:oMath xmlns:m="http://schemas.openxmlformats.org/officeDocument/2006/math">
                    <m:r>
                      <a:rPr lang="en-US" i="1" dirty="0">
                        <a:latin typeface="Cambria Math" charset="0"/>
                      </a:rPr>
                      <m:t>𝑦</m:t>
                    </m:r>
                    <m:r>
                      <a:rPr lang="en-US" i="1" dirty="0">
                        <a:latin typeface="Cambria Math" charset="0"/>
                      </a:rPr>
                      <m:t> </m:t>
                    </m:r>
                  </m:oMath>
                </a14:m>
                <a:r>
                  <a:rPr lang="en-US" dirty="0"/>
                  <a:t>: Values of </a:t>
                </a:r>
                <a14:m>
                  <m:oMath xmlns:m="http://schemas.openxmlformats.org/officeDocument/2006/math">
                    <m:r>
                      <a:rPr lang="en-US" i="1" dirty="0">
                        <a:latin typeface="Cambria Math" charset="0"/>
                      </a:rPr>
                      <m:t>𝑇</m:t>
                    </m:r>
                  </m:oMath>
                </a14:m>
                <a:r>
                  <a:rPr lang="en-US" dirty="0"/>
                  <a:t> calibration targets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0576" y="1417638"/>
                <a:ext cx="9583283" cy="4983162"/>
              </a:xfrm>
              <a:blipFill>
                <a:blip r:embed="rId2"/>
                <a:stretch>
                  <a:fillRect t="-761"/>
                </a:stretch>
              </a:blipFill>
            </p:spPr>
            <p:txBody>
              <a:bodyPr/>
              <a:lstStyle/>
              <a:p>
                <a:r>
                  <a:rPr lang="en-US">
                    <a:noFill/>
                  </a:rPr>
                  <a:t> </a:t>
                </a:r>
              </a:p>
            </p:txBody>
          </p:sp>
        </mc:Fallback>
      </mc:AlternateContent>
    </p:spTree>
    <p:extLst>
      <p:ext uri="{BB962C8B-B14F-4D97-AF65-F5344CB8AC3E}">
        <p14:creationId xmlns:p14="http://schemas.microsoft.com/office/powerpoint/2010/main" val="1727313370"/>
      </p:ext>
    </p:extLst>
  </p:cSld>
  <p:clrMapOvr>
    <a:masterClrMapping/>
  </p:clrMapOvr>
</p:sld>
</file>

<file path=ppt/theme/theme1.xml><?xml version="1.0" encoding="utf-8"?>
<a:theme xmlns:a="http://schemas.openxmlformats.org/drawingml/2006/main" name="ThemeDARTH_updates">
  <a:themeElements>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DARTH_updates" id="{A88DC74F-817B-2443-A1BF-C7546F4BD305}" vid="{9B2F99B3-81E4-7643-8B10-E59ED8FCBA94}"/>
    </a:ext>
  </a:extLst>
</a:theme>
</file>

<file path=ppt/theme/theme2.xml><?xml version="1.0" encoding="utf-8"?>
<a:theme xmlns:a="http://schemas.openxmlformats.org/drawingml/2006/main" name="1_ISPOR 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ARTH">
    <a:dk1>
      <a:sysClr val="windowText" lastClr="000000"/>
    </a:dk1>
    <a:lt1>
      <a:sysClr val="window" lastClr="FFFFFF"/>
    </a:lt1>
    <a:dk2>
      <a:srgbClr val="696367"/>
    </a:dk2>
    <a:lt2>
      <a:srgbClr val="D9CFC5"/>
    </a:lt2>
    <a:accent1>
      <a:srgbClr val="009999"/>
    </a:accent1>
    <a:accent2>
      <a:srgbClr val="64B636"/>
    </a:accent2>
    <a:accent3>
      <a:srgbClr val="004D99"/>
    </a:accent3>
    <a:accent4>
      <a:srgbClr val="378369"/>
    </a:accent4>
    <a:accent5>
      <a:srgbClr val="F7730B"/>
    </a:accent5>
    <a:accent6>
      <a:srgbClr val="C19859"/>
    </a:accent6>
    <a:hlink>
      <a:srgbClr val="6B9F25"/>
    </a:hlink>
    <a:folHlink>
      <a:srgbClr val="FDAD1E"/>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FB4C436BE93140BDFCA347BFB36EC4" ma:contentTypeVersion="16" ma:contentTypeDescription="Create a new document." ma:contentTypeScope="" ma:versionID="e70617a1d8e58781b778c23e179c548e">
  <xsd:schema xmlns:xsd="http://www.w3.org/2001/XMLSchema" xmlns:xs="http://www.w3.org/2001/XMLSchema" xmlns:p="http://schemas.microsoft.com/office/2006/metadata/properties" xmlns:ns2="1e4ee373-b002-48a3-8c07-428d4f86ba70" xmlns:ns3="8c82f41a-2b68-46e8-a60b-c15862ce064e" targetNamespace="http://schemas.microsoft.com/office/2006/metadata/properties" ma:root="true" ma:fieldsID="f37fcafe7f2462efdc9d8ca889ac96e4" ns2:_="" ns3:_="">
    <xsd:import namespace="1e4ee373-b002-48a3-8c07-428d4f86ba70"/>
    <xsd:import namespace="8c82f41a-2b68-46e8-a60b-c15862ce064e"/>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4ee373-b002-48a3-8c07-428d4f86ba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141058b-3132-4008-9610-8a111937b751}" ma:internalName="TaxCatchAll" ma:showField="CatchAllData" ma:web="1e4ee373-b002-48a3-8c07-428d4f86ba7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82f41a-2b68-46e8-a60b-c15862ce064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33a0a96-2b24-42d5-8db8-df38c2b3c8e5"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e4ee373-b002-48a3-8c07-428d4f86ba70" xsi:nil="true"/>
    <lcf76f155ced4ddcb4097134ff3c332f xmlns="8c82f41a-2b68-46e8-a60b-c15862ce064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CD89099-12E5-4F5F-BFBD-C5BF8BFBA1C6}">
  <ds:schemaRefs>
    <ds:schemaRef ds:uri="http://schemas.microsoft.com/sharepoint/v3/contenttype/forms"/>
  </ds:schemaRefs>
</ds:datastoreItem>
</file>

<file path=customXml/itemProps2.xml><?xml version="1.0" encoding="utf-8"?>
<ds:datastoreItem xmlns:ds="http://schemas.openxmlformats.org/officeDocument/2006/customXml" ds:itemID="{D6894393-DEF4-4D49-B05F-9B4F2E2DCD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4ee373-b002-48a3-8c07-428d4f86ba70"/>
    <ds:schemaRef ds:uri="8c82f41a-2b68-46e8-a60b-c15862ce06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F243B2-6347-4D8C-884B-9D4C4A590440}">
  <ds:schemaRefs>
    <ds:schemaRef ds:uri="http://schemas.microsoft.com/office/2006/metadata/properties"/>
    <ds:schemaRef ds:uri="http://schemas.microsoft.com/office/infopath/2007/PartnerControls"/>
    <ds:schemaRef ds:uri="1e4ee373-b002-48a3-8c07-428d4f86ba70"/>
    <ds:schemaRef ds:uri="8c82f41a-2b68-46e8-a60b-c15862ce064e"/>
  </ds:schemaRefs>
</ds:datastoreItem>
</file>

<file path=docProps/app.xml><?xml version="1.0" encoding="utf-8"?>
<Properties xmlns="http://schemas.openxmlformats.org/officeDocument/2006/extended-properties" xmlns:vt="http://schemas.openxmlformats.org/officeDocument/2006/docPropsVTypes">
  <Template>ThemeDARTH_updates</Template>
  <TotalTime>3518</TotalTime>
  <Words>1986</Words>
  <Application>Microsoft Macintosh PowerPoint</Application>
  <PresentationFormat>Widescreen</PresentationFormat>
  <Paragraphs>258</Paragraphs>
  <Slides>39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Cambria Math</vt:lpstr>
      <vt:lpstr>Courier</vt:lpstr>
      <vt:lpstr>Courier New</vt:lpstr>
      <vt:lpstr>Open Sans</vt:lpstr>
      <vt:lpstr>Open Sans Semibold</vt:lpstr>
      <vt:lpstr>Verdana</vt:lpstr>
      <vt:lpstr>ThemeDARTH_updates</vt:lpstr>
      <vt:lpstr>1_ISPOR Title</vt:lpstr>
      <vt:lpstr>Model Calibration in R</vt:lpstr>
      <vt:lpstr>Learning Objectives</vt:lpstr>
      <vt:lpstr>The DARTH Workgroup</vt:lpstr>
      <vt:lpstr>Why R?</vt:lpstr>
      <vt:lpstr>Motivation</vt:lpstr>
      <vt:lpstr>Calibration definition</vt:lpstr>
      <vt:lpstr>Calibration process</vt:lpstr>
      <vt:lpstr>Calibration targets</vt:lpstr>
      <vt:lpstr>Calculating “fit”</vt:lpstr>
      <vt:lpstr>Distance GoF measures</vt:lpstr>
      <vt:lpstr>Likelihood as GoF</vt:lpstr>
      <vt:lpstr>Commonly used likelihoods</vt:lpstr>
      <vt:lpstr>Search Strategy</vt:lpstr>
      <vt:lpstr>Grid Search</vt:lpstr>
      <vt:lpstr>Random Search</vt:lpstr>
      <vt:lpstr>Random Search</vt:lpstr>
      <vt:lpstr>Iterative Search</vt:lpstr>
      <vt:lpstr>Nelder-Mead Algorithm</vt:lpstr>
      <vt:lpstr>Example:  Calibrating a 3-state cancer model</vt:lpstr>
      <vt:lpstr>3-state cancer model</vt:lpstr>
      <vt:lpstr>3-state cancer model</vt:lpstr>
      <vt:lpstr>Target: Relative survival</vt:lpstr>
      <vt:lpstr>Calibration R code template</vt:lpstr>
      <vt:lpstr>R Session</vt:lpstr>
      <vt:lpstr>Bayesian Calibration</vt:lpstr>
      <vt:lpstr>Bayesian setup</vt:lpstr>
      <vt:lpstr>Bayesian setup</vt:lpstr>
      <vt:lpstr>Commonly used prior distributions for sampling n_s values</vt:lpstr>
      <vt:lpstr>Pros and Cons of Bayesian Calibration</vt:lpstr>
      <vt:lpstr>Obtaining a Posterior Distribution</vt:lpstr>
      <vt:lpstr>Markov chain Monte Carlo (MCMC) </vt:lpstr>
      <vt:lpstr>Markov chain Monte Carlo (MCMC) </vt:lpstr>
      <vt:lpstr>Sampling Importance Resampling (SIR) </vt:lpstr>
      <vt:lpstr>Incremental Mixture Importance Sampling (IMIS) </vt:lpstr>
      <vt:lpstr>Incremental Mixture Importance Sampling (IMIS) </vt:lpstr>
      <vt:lpstr>Incremental Mixture Importance Sampling (IMIS) in R</vt:lpstr>
      <vt:lpstr>Incremental Mixture Importance Sampling (IMIS) Outputs</vt:lpstr>
      <vt:lpstr>R Session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Cost-effectiveness and Decision Modeling</dc:title>
  <dc:creator>Eva Enns</dc:creator>
  <cp:lastModifiedBy>Fernando Alarid Escudero</cp:lastModifiedBy>
  <cp:revision>146</cp:revision>
  <dcterms:created xsi:type="dcterms:W3CDTF">2018-07-06T17:43:18Z</dcterms:created>
  <dcterms:modified xsi:type="dcterms:W3CDTF">2023-07-19T01:36:11Z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0x0101003BFB4C436BE93140BDFCA347BFB36EC4</vt:lpwstr>
  </property>
  <property fmtid="{D5CDD505-2E9C-101B-9397-08002B2CF9AE}" pid="3" name="MediaServiceImageTags">
    <vt:lpwstr/>
  </property>
</Properties>
</file>