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7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6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799" y="861347"/>
            <a:ext cx="10058398" cy="569975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199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7" y="367"/>
                </a:lnTo>
              </a:path>
            </a:pathLst>
          </a:custGeom>
          <a:ln w="6349">
            <a:solidFill>
              <a:srgbClr val="5488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37275" y="6444632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1619" y="-179999"/>
                </a:moveTo>
                <a:lnTo>
                  <a:pt x="1619" y="179999"/>
                </a:lnTo>
              </a:path>
            </a:pathLst>
          </a:custGeom>
          <a:ln w="3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49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70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921" y="6395607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674" y="6376594"/>
            <a:ext cx="3296436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799" y="861347"/>
            <a:ext cx="10058398" cy="569975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199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7" y="367"/>
                </a:lnTo>
              </a:path>
            </a:pathLst>
          </a:custGeom>
          <a:ln w="6349">
            <a:solidFill>
              <a:srgbClr val="5488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837275" y="6444632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1619" y="-179999"/>
                </a:moveTo>
                <a:lnTo>
                  <a:pt x="1619" y="179999"/>
                </a:lnTo>
              </a:path>
            </a:pathLst>
          </a:custGeom>
          <a:ln w="3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49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92555" y="1823084"/>
            <a:ext cx="4949825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70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rgbClr val="00549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921" y="6395607"/>
            <a:ext cx="2350535" cy="34058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0674" y="6376594"/>
            <a:ext cx="3296436" cy="37787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799" y="861347"/>
            <a:ext cx="10058398" cy="56997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4" y="169387"/>
            <a:ext cx="1054735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rgbClr val="00549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549" y="1828164"/>
            <a:ext cx="9616901" cy="241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70C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8879" y="6545471"/>
            <a:ext cx="1390015" cy="112395"/>
          </a:xfrm>
          <a:custGeom>
            <a:avLst/>
            <a:gdLst/>
            <a:ahLst/>
            <a:cxnLst/>
            <a:rect l="l" t="t" r="r" b="b"/>
            <a:pathLst>
              <a:path w="1390014" h="112395">
                <a:moveTo>
                  <a:pt x="1389959" y="37799"/>
                </a:moveTo>
                <a:lnTo>
                  <a:pt x="932399" y="37799"/>
                </a:lnTo>
                <a:lnTo>
                  <a:pt x="890999" y="35999"/>
                </a:lnTo>
                <a:lnTo>
                  <a:pt x="840959" y="31679"/>
                </a:lnTo>
                <a:lnTo>
                  <a:pt x="759959" y="25920"/>
                </a:lnTo>
                <a:lnTo>
                  <a:pt x="479159" y="25199"/>
                </a:lnTo>
                <a:lnTo>
                  <a:pt x="341639" y="25559"/>
                </a:lnTo>
                <a:lnTo>
                  <a:pt x="328679" y="24840"/>
                </a:lnTo>
                <a:lnTo>
                  <a:pt x="315719" y="23400"/>
                </a:lnTo>
                <a:lnTo>
                  <a:pt x="303119" y="21599"/>
                </a:lnTo>
                <a:lnTo>
                  <a:pt x="290159" y="19079"/>
                </a:lnTo>
                <a:lnTo>
                  <a:pt x="273599" y="15120"/>
                </a:lnTo>
                <a:lnTo>
                  <a:pt x="231839" y="6480"/>
                </a:lnTo>
                <a:lnTo>
                  <a:pt x="183239" y="2159"/>
                </a:lnTo>
                <a:lnTo>
                  <a:pt x="134639" y="0"/>
                </a:lnTo>
                <a:lnTo>
                  <a:pt x="64079" y="719"/>
                </a:lnTo>
                <a:lnTo>
                  <a:pt x="17279" y="1440"/>
                </a:lnTo>
                <a:lnTo>
                  <a:pt x="1440" y="2880"/>
                </a:lnTo>
                <a:lnTo>
                  <a:pt x="1079" y="2880"/>
                </a:lnTo>
                <a:lnTo>
                  <a:pt x="1079" y="3239"/>
                </a:lnTo>
                <a:lnTo>
                  <a:pt x="359" y="3239"/>
                </a:lnTo>
                <a:lnTo>
                  <a:pt x="359" y="3599"/>
                </a:lnTo>
                <a:lnTo>
                  <a:pt x="0" y="3599"/>
                </a:lnTo>
                <a:lnTo>
                  <a:pt x="0" y="3960"/>
                </a:lnTo>
                <a:lnTo>
                  <a:pt x="0" y="4319"/>
                </a:lnTo>
                <a:lnTo>
                  <a:pt x="0" y="4679"/>
                </a:lnTo>
                <a:lnTo>
                  <a:pt x="0" y="5040"/>
                </a:lnTo>
                <a:lnTo>
                  <a:pt x="359" y="5400"/>
                </a:lnTo>
                <a:lnTo>
                  <a:pt x="7560" y="9000"/>
                </a:lnTo>
                <a:lnTo>
                  <a:pt x="30240" y="16200"/>
                </a:lnTo>
                <a:lnTo>
                  <a:pt x="74880" y="27360"/>
                </a:lnTo>
                <a:lnTo>
                  <a:pt x="165959" y="47519"/>
                </a:lnTo>
                <a:lnTo>
                  <a:pt x="223559" y="56879"/>
                </a:lnTo>
                <a:lnTo>
                  <a:pt x="311039" y="66239"/>
                </a:lnTo>
                <a:lnTo>
                  <a:pt x="370079" y="71999"/>
                </a:lnTo>
                <a:lnTo>
                  <a:pt x="429119" y="80279"/>
                </a:lnTo>
                <a:lnTo>
                  <a:pt x="509759" y="95759"/>
                </a:lnTo>
                <a:lnTo>
                  <a:pt x="530999" y="100799"/>
                </a:lnTo>
                <a:lnTo>
                  <a:pt x="552239" y="105119"/>
                </a:lnTo>
                <a:lnTo>
                  <a:pt x="573839" y="108359"/>
                </a:lnTo>
                <a:lnTo>
                  <a:pt x="595799" y="110519"/>
                </a:lnTo>
                <a:lnTo>
                  <a:pt x="636839" y="111959"/>
                </a:lnTo>
                <a:lnTo>
                  <a:pt x="1293119" y="110879"/>
                </a:lnTo>
                <a:lnTo>
                  <a:pt x="1289159" y="110519"/>
                </a:lnTo>
                <a:lnTo>
                  <a:pt x="1284839" y="109799"/>
                </a:lnTo>
                <a:lnTo>
                  <a:pt x="1280879" y="109079"/>
                </a:lnTo>
                <a:lnTo>
                  <a:pt x="1276919" y="108359"/>
                </a:lnTo>
                <a:lnTo>
                  <a:pt x="1272959" y="107279"/>
                </a:lnTo>
                <a:lnTo>
                  <a:pt x="1268999" y="105839"/>
                </a:lnTo>
                <a:lnTo>
                  <a:pt x="1252079" y="101519"/>
                </a:lnTo>
                <a:lnTo>
                  <a:pt x="1160639" y="86759"/>
                </a:lnTo>
                <a:lnTo>
                  <a:pt x="1039319" y="73439"/>
                </a:lnTo>
                <a:lnTo>
                  <a:pt x="1005119" y="68039"/>
                </a:lnTo>
                <a:lnTo>
                  <a:pt x="994679" y="65879"/>
                </a:lnTo>
                <a:lnTo>
                  <a:pt x="984239" y="64079"/>
                </a:lnTo>
                <a:lnTo>
                  <a:pt x="973439" y="62999"/>
                </a:lnTo>
                <a:lnTo>
                  <a:pt x="961919" y="62279"/>
                </a:lnTo>
                <a:lnTo>
                  <a:pt x="924479" y="62279"/>
                </a:lnTo>
                <a:lnTo>
                  <a:pt x="906479" y="62999"/>
                </a:lnTo>
                <a:lnTo>
                  <a:pt x="888479" y="62639"/>
                </a:lnTo>
                <a:lnTo>
                  <a:pt x="855359" y="60119"/>
                </a:lnTo>
                <a:lnTo>
                  <a:pt x="840959" y="57599"/>
                </a:lnTo>
              </a:path>
            </a:pathLst>
          </a:custGeom>
          <a:ln w="2159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74465" y="2391280"/>
            <a:ext cx="3922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u="none" spc="-5" dirty="0">
                <a:solidFill>
                  <a:srgbClr val="0E659B"/>
                </a:solidFill>
              </a:rPr>
              <a:t>I</a:t>
            </a:r>
            <a:r>
              <a:rPr u="none" dirty="0">
                <a:solidFill>
                  <a:srgbClr val="0E659B"/>
                </a:solidFill>
              </a:rPr>
              <a:t>BM	Da</a:t>
            </a:r>
            <a:r>
              <a:rPr u="none" spc="-5" dirty="0">
                <a:solidFill>
                  <a:srgbClr val="0E659B"/>
                </a:solidFill>
              </a:rPr>
              <a:t>t</a:t>
            </a:r>
            <a:r>
              <a:rPr u="none" dirty="0">
                <a:solidFill>
                  <a:srgbClr val="0E659B"/>
                </a:solidFill>
              </a:rPr>
              <a:t>a</a:t>
            </a:r>
            <a:r>
              <a:rPr u="none" spc="-225" dirty="0">
                <a:solidFill>
                  <a:srgbClr val="0E659B"/>
                </a:solidFill>
              </a:rPr>
              <a:t> </a:t>
            </a:r>
            <a:r>
              <a:rPr u="none" dirty="0">
                <a:solidFill>
                  <a:srgbClr val="0E659B"/>
                </a:solidFill>
              </a:rPr>
              <a:t>Analyst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568" y="1825625"/>
            <a:ext cx="4794859" cy="43513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50938" y="2937380"/>
            <a:ext cx="4046220" cy="2043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  <a:tabLst>
                <a:tab pos="2451100" algn="l"/>
              </a:tabLst>
            </a:pPr>
            <a:r>
              <a:rPr sz="4000" dirty="0">
                <a:solidFill>
                  <a:srgbClr val="0E659B"/>
                </a:solidFill>
                <a:latin typeface="Arial MT"/>
                <a:cs typeface="Arial MT"/>
              </a:rPr>
              <a:t>Caps</a:t>
            </a:r>
            <a:r>
              <a:rPr sz="4000" spc="-5" dirty="0">
                <a:solidFill>
                  <a:srgbClr val="0E659B"/>
                </a:solidFill>
                <a:latin typeface="Arial MT"/>
                <a:cs typeface="Arial MT"/>
              </a:rPr>
              <a:t>t</a:t>
            </a:r>
            <a:r>
              <a:rPr sz="4000" dirty="0">
                <a:solidFill>
                  <a:srgbClr val="0E659B"/>
                </a:solidFill>
                <a:latin typeface="Arial MT"/>
                <a:cs typeface="Arial MT"/>
              </a:rPr>
              <a:t>one	Project</a:t>
            </a:r>
            <a:endParaRPr sz="4000" dirty="0">
              <a:latin typeface="Arial MT"/>
              <a:cs typeface="Arial MT"/>
            </a:endParaRPr>
          </a:p>
          <a:p>
            <a:pPr marL="12700" marR="2127250">
              <a:lnSpc>
                <a:spcPct val="119000"/>
              </a:lnSpc>
              <a:spcBef>
                <a:spcPts val="3444"/>
              </a:spcBef>
            </a:pP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S</a:t>
            </a:r>
            <a:r>
              <a:rPr lang="en-IN" sz="2800" dirty="0" err="1">
                <a:solidFill>
                  <a:srgbClr val="0070C0"/>
                </a:solidFill>
                <a:latin typeface="Arial MT"/>
                <a:cs typeface="Arial MT"/>
              </a:rPr>
              <a:t>idharth</a:t>
            </a:r>
            <a:r>
              <a:rPr lang="en-IN" sz="2800" dirty="0">
                <a:solidFill>
                  <a:srgbClr val="0070C0"/>
                </a:solidFill>
                <a:latin typeface="Arial MT"/>
                <a:cs typeface="Arial MT"/>
              </a:rPr>
              <a:t> Zambre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7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3759" y="1035936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2339" y="-179999"/>
                </a:moveTo>
                <a:lnTo>
                  <a:pt x="2339" y="179999"/>
                </a:lnTo>
              </a:path>
            </a:pathLst>
          </a:custGeom>
          <a:ln w="46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9959" y="770616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0"/>
                </a:moveTo>
                <a:lnTo>
                  <a:pt x="0" y="35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20519" y="867816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0"/>
                </a:moveTo>
                <a:lnTo>
                  <a:pt x="0" y="35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44158" y="4379255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047679" y="843696"/>
            <a:ext cx="41910" cy="360045"/>
            <a:chOff x="2047679" y="843696"/>
            <a:chExt cx="41910" cy="360045"/>
          </a:xfrm>
        </p:grpSpPr>
        <p:sp>
          <p:nvSpPr>
            <p:cNvPr id="11" name="object 11"/>
            <p:cNvSpPr/>
            <p:nvPr/>
          </p:nvSpPr>
          <p:spPr>
            <a:xfrm>
              <a:off x="2047679" y="843696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0"/>
                  </a:moveTo>
                  <a:lnTo>
                    <a:pt x="0" y="35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4400" y="102369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2339" y="-179999"/>
                  </a:moveTo>
                  <a:lnTo>
                    <a:pt x="2339" y="179999"/>
                  </a:lnTo>
                </a:path>
              </a:pathLst>
            </a:custGeom>
            <a:ln w="46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987199" y="831456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0"/>
                </a:moveTo>
                <a:lnTo>
                  <a:pt x="0" y="35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180" y="96362"/>
            <a:ext cx="6621145" cy="11811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indent="657860">
              <a:lnSpc>
                <a:spcPts val="4300"/>
              </a:lnSpc>
              <a:spcBef>
                <a:spcPts val="660"/>
              </a:spcBef>
              <a:tabLst>
                <a:tab pos="2580640" algn="l"/>
                <a:tab pos="3060700" algn="l"/>
              </a:tabLst>
            </a:pPr>
            <a:r>
              <a:rPr u="none" spc="-75" dirty="0"/>
              <a:t>DATABASE </a:t>
            </a:r>
            <a:r>
              <a:rPr u="none" spc="-5" dirty="0"/>
              <a:t>TRENDS </a:t>
            </a:r>
            <a:r>
              <a:rPr u="none" dirty="0">
                <a:solidFill>
                  <a:srgbClr val="0069A4"/>
                </a:solidFill>
              </a:rPr>
              <a:t>– </a:t>
            </a:r>
            <a:r>
              <a:rPr u="none" spc="5" dirty="0">
                <a:solidFill>
                  <a:srgbClr val="0069A4"/>
                </a:solidFill>
              </a:rPr>
              <a:t> </a:t>
            </a:r>
            <a:r>
              <a:rPr u="none" spc="-5" dirty="0"/>
              <a:t>FI</a:t>
            </a:r>
            <a:r>
              <a:rPr u="none" dirty="0"/>
              <a:t>ND</a:t>
            </a:r>
            <a:r>
              <a:rPr u="none" spc="-5" dirty="0"/>
              <a:t>I</a:t>
            </a:r>
            <a:r>
              <a:rPr u="none" dirty="0"/>
              <a:t>N</a:t>
            </a:r>
            <a:r>
              <a:rPr u="none" spc="-5" dirty="0"/>
              <a:t>G</a:t>
            </a:r>
            <a:r>
              <a:rPr u="none" dirty="0"/>
              <a:t>S	&amp;	</a:t>
            </a:r>
            <a:r>
              <a:rPr u="none" spc="-5" dirty="0"/>
              <a:t>I</a:t>
            </a:r>
            <a:r>
              <a:rPr u="none" dirty="0"/>
              <a:t>MPL</a:t>
            </a:r>
            <a:r>
              <a:rPr u="none" spc="-5" dirty="0"/>
              <a:t>I</a:t>
            </a:r>
            <a:r>
              <a:rPr u="none" dirty="0"/>
              <a:t>C</a:t>
            </a:r>
            <a:r>
              <a:rPr u="none" spc="-300" dirty="0"/>
              <a:t>A</a:t>
            </a:r>
            <a:r>
              <a:rPr u="none" spc="-5" dirty="0"/>
              <a:t>TIO</a:t>
            </a:r>
            <a:r>
              <a:rPr u="none" dirty="0"/>
              <a:t>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Findings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/>
          </a:p>
          <a:p>
            <a:pPr marL="240665" marR="252729" indent="-228600">
              <a:lnSpc>
                <a:spcPts val="24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spc="-5" dirty="0"/>
              <a:t>PostgreSQL</a:t>
            </a:r>
            <a:r>
              <a:rPr sz="2200" spc="-100" dirty="0"/>
              <a:t> </a:t>
            </a:r>
            <a:r>
              <a:rPr sz="2200" spc="-5" dirty="0"/>
              <a:t>and</a:t>
            </a:r>
            <a:r>
              <a:rPr sz="2200" spc="-15" dirty="0"/>
              <a:t> </a:t>
            </a:r>
            <a:r>
              <a:rPr sz="2200" dirty="0"/>
              <a:t>MongoDB</a:t>
            </a:r>
            <a:r>
              <a:rPr sz="2200" spc="-15" dirty="0"/>
              <a:t> </a:t>
            </a:r>
            <a:r>
              <a:rPr sz="2200" dirty="0"/>
              <a:t>have</a:t>
            </a:r>
            <a:r>
              <a:rPr sz="2200" spc="-15" dirty="0"/>
              <a:t> </a:t>
            </a:r>
            <a:r>
              <a:rPr sz="2200" dirty="0"/>
              <a:t>an </a:t>
            </a:r>
            <a:r>
              <a:rPr sz="2200" spc="-600" dirty="0"/>
              <a:t> </a:t>
            </a:r>
            <a:r>
              <a:rPr sz="2200" dirty="0"/>
              <a:t>increase</a:t>
            </a:r>
            <a:r>
              <a:rPr sz="2200" spc="-5" dirty="0"/>
              <a:t> </a:t>
            </a:r>
            <a:r>
              <a:rPr sz="2200" dirty="0"/>
              <a:t>in</a:t>
            </a:r>
            <a:r>
              <a:rPr sz="2200" spc="-5" dirty="0"/>
              <a:t> </a:t>
            </a:r>
            <a:r>
              <a:rPr sz="2200" dirty="0"/>
              <a:t>demand.</a:t>
            </a:r>
            <a:endParaRPr sz="2200"/>
          </a:p>
          <a:p>
            <a:pPr marL="240665" marR="5080" indent="-228600">
              <a:lnSpc>
                <a:spcPts val="24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/>
              <a:t>MySQL</a:t>
            </a:r>
            <a:r>
              <a:rPr sz="2200" spc="-100" dirty="0"/>
              <a:t> </a:t>
            </a:r>
            <a:r>
              <a:rPr sz="2200" dirty="0"/>
              <a:t>has</a:t>
            </a:r>
            <a:r>
              <a:rPr sz="2200" spc="-15" dirty="0"/>
              <a:t> </a:t>
            </a:r>
            <a:r>
              <a:rPr sz="2200" dirty="0"/>
              <a:t>a</a:t>
            </a:r>
            <a:r>
              <a:rPr sz="2200" spc="-10" dirty="0"/>
              <a:t> </a:t>
            </a:r>
            <a:r>
              <a:rPr sz="2200" dirty="0"/>
              <a:t>decrease</a:t>
            </a:r>
            <a:r>
              <a:rPr sz="2200" spc="-15" dirty="0"/>
              <a:t> </a:t>
            </a:r>
            <a:r>
              <a:rPr sz="2200" dirty="0"/>
              <a:t>in</a:t>
            </a:r>
            <a:r>
              <a:rPr sz="2200" spc="-10" dirty="0"/>
              <a:t> </a:t>
            </a:r>
            <a:r>
              <a:rPr sz="2200" dirty="0"/>
              <a:t>demand</a:t>
            </a:r>
            <a:r>
              <a:rPr sz="2200" spc="-10" dirty="0"/>
              <a:t> </a:t>
            </a:r>
            <a:r>
              <a:rPr sz="2200" spc="-5" dirty="0"/>
              <a:t>for </a:t>
            </a:r>
            <a:r>
              <a:rPr sz="2200" spc="-600" dirty="0"/>
              <a:t> </a:t>
            </a:r>
            <a:r>
              <a:rPr sz="2200" dirty="0"/>
              <a:t>next</a:t>
            </a:r>
            <a:r>
              <a:rPr sz="2200" spc="-10" dirty="0"/>
              <a:t> </a:t>
            </a:r>
            <a:r>
              <a:rPr sz="2200" spc="-25" dirty="0"/>
              <a:t>year.</a:t>
            </a:r>
            <a:endParaRPr sz="2200"/>
          </a:p>
          <a:p>
            <a:pPr marL="240665" marR="150495" indent="-228600">
              <a:lnSpc>
                <a:spcPts val="24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/>
              <a:t>Skills</a:t>
            </a:r>
            <a:r>
              <a:rPr sz="2200" spc="-15" dirty="0"/>
              <a:t> </a:t>
            </a:r>
            <a:r>
              <a:rPr sz="2200" dirty="0"/>
              <a:t>in</a:t>
            </a:r>
            <a:r>
              <a:rPr sz="2200" spc="-10" dirty="0"/>
              <a:t> </a:t>
            </a:r>
            <a:r>
              <a:rPr sz="2200" dirty="0"/>
              <a:t>Redis</a:t>
            </a:r>
            <a:r>
              <a:rPr sz="2200" spc="-15" dirty="0"/>
              <a:t> </a:t>
            </a:r>
            <a:r>
              <a:rPr sz="2200" spc="-5" dirty="0"/>
              <a:t>and ElasticSearch</a:t>
            </a:r>
            <a:r>
              <a:rPr sz="2200" spc="-10" dirty="0"/>
              <a:t> </a:t>
            </a:r>
            <a:r>
              <a:rPr sz="2200" dirty="0"/>
              <a:t>are </a:t>
            </a:r>
            <a:r>
              <a:rPr sz="2200" spc="-600" dirty="0"/>
              <a:t> </a:t>
            </a:r>
            <a:r>
              <a:rPr sz="2200" dirty="0"/>
              <a:t>more desirable </a:t>
            </a:r>
            <a:r>
              <a:rPr sz="2200" spc="-5" dirty="0"/>
              <a:t>than Microsoft SQL </a:t>
            </a:r>
            <a:r>
              <a:rPr sz="2200" dirty="0"/>
              <a:t> Server</a:t>
            </a:r>
            <a:r>
              <a:rPr sz="2200" spc="-15" dirty="0"/>
              <a:t> </a:t>
            </a:r>
            <a:r>
              <a:rPr sz="2200" dirty="0"/>
              <a:t>and</a:t>
            </a:r>
            <a:r>
              <a:rPr sz="2200" spc="-5" dirty="0"/>
              <a:t> SQLite for</a:t>
            </a:r>
            <a:r>
              <a:rPr sz="2200" spc="-10" dirty="0"/>
              <a:t> </a:t>
            </a:r>
            <a:r>
              <a:rPr sz="2200" dirty="0"/>
              <a:t>next</a:t>
            </a:r>
            <a:r>
              <a:rPr sz="2200" spc="-10" dirty="0"/>
              <a:t> </a:t>
            </a:r>
            <a:r>
              <a:rPr sz="2200" spc="-25" dirty="0"/>
              <a:t>year.</a:t>
            </a:r>
            <a:endParaRPr sz="2200"/>
          </a:p>
        </p:txBody>
      </p:sp>
      <p:sp>
        <p:nvSpPr>
          <p:cNvPr id="4" name="object 4"/>
          <p:cNvSpPr txBox="1"/>
          <p:nvPr/>
        </p:nvSpPr>
        <p:spPr>
          <a:xfrm>
            <a:off x="6250938" y="1823084"/>
            <a:ext cx="502285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Implications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Arial MT"/>
              <a:cs typeface="Arial MT"/>
            </a:endParaRPr>
          </a:p>
          <a:p>
            <a:pPr marL="241300" marR="5080" indent="-228600">
              <a:lnSpc>
                <a:spcPts val="2400"/>
              </a:lnSpc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PostgreSQL and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MongoDB are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 most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consistent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demand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databases.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Open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 source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databases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are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preferred.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Demand</a:t>
            </a:r>
            <a:r>
              <a:rPr sz="2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volatile.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7255" algn="l"/>
                <a:tab pos="3296285" algn="l"/>
                <a:tab pos="10534015" algn="l"/>
              </a:tabLst>
            </a:pPr>
            <a:r>
              <a:rPr spc="-370" dirty="0"/>
              <a:t> </a:t>
            </a:r>
            <a:r>
              <a:rPr spc="-5" dirty="0"/>
              <a:t>GITHUB	JOB	POSTINGS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782" y="1402083"/>
            <a:ext cx="9357720" cy="43513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9864" y="1488665"/>
            <a:ext cx="9131164" cy="43513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34015" algn="l"/>
              </a:tabLst>
            </a:pPr>
            <a:r>
              <a:rPr spc="-370" dirty="0"/>
              <a:t> </a:t>
            </a:r>
            <a:r>
              <a:rPr spc="-5" dirty="0"/>
              <a:t>POPULAR</a:t>
            </a:r>
            <a:r>
              <a:rPr spc="-20" dirty="0"/>
              <a:t> </a:t>
            </a:r>
            <a:r>
              <a:rPr spc="-5" dirty="0"/>
              <a:t>LANGUAGES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5007"/>
            <a:ext cx="324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3813" y="2703809"/>
            <a:ext cx="6802120" cy="103631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831975">
              <a:lnSpc>
                <a:spcPts val="1900"/>
              </a:lnSpc>
              <a:spcBef>
                <a:spcPts val="380"/>
              </a:spcBef>
            </a:pP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079CD"/>
                  </a:solidFill>
                </a:uFill>
                <a:latin typeface="Arial MT"/>
                <a:cs typeface="Arial MT"/>
              </a:rPr>
              <a:t>&lt;https://dataplatform.cloud.ibm.com/dashboards/ </a:t>
            </a:r>
            <a:r>
              <a:rPr sz="1800" spc="-490" dirty="0">
                <a:solidFill>
                  <a:srgbClr val="0563C1"/>
                </a:solidFill>
                <a:latin typeface="Arial MT"/>
                <a:cs typeface="Arial MT"/>
              </a:rPr>
              <a:t> </a:t>
            </a: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079CD"/>
                  </a:solidFill>
                </a:uFill>
                <a:latin typeface="Arial MT"/>
                <a:cs typeface="Arial MT"/>
              </a:rPr>
              <a:t>f0081943-1354-4668-ae48-29245ab2d0f5/view/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800"/>
              </a:lnSpc>
            </a:pP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079CD"/>
                  </a:solidFill>
                </a:uFill>
                <a:latin typeface="Arial MT"/>
                <a:cs typeface="Arial MT"/>
              </a:rPr>
              <a:t>5460d50564962be150d0b1e407cf2a527e652c54babb8b0b87d17b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80"/>
              </a:lnSpc>
            </a:pP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079CD"/>
                  </a:solidFill>
                </a:uFill>
                <a:latin typeface="Arial MT"/>
                <a:cs typeface="Arial MT"/>
              </a:rPr>
              <a:t>490a602497a83b1196c8284c58da14066bfbe9405ec1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&gt;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75" y="1901819"/>
            <a:ext cx="3054360" cy="3054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8505" algn="l"/>
                <a:tab pos="10534015" algn="l"/>
              </a:tabLst>
            </a:pPr>
            <a:r>
              <a:rPr spc="-370" dirty="0"/>
              <a:t> </a:t>
            </a:r>
            <a:r>
              <a:rPr spc="-5" dirty="0"/>
              <a:t>DASHBOARD</a:t>
            </a:r>
            <a:r>
              <a:rPr spc="-60" dirty="0"/>
              <a:t> </a:t>
            </a:r>
            <a:r>
              <a:rPr spc="-100" dirty="0"/>
              <a:t>TAB	</a:t>
            </a:r>
            <a:r>
              <a:rPr dirty="0"/>
              <a:t>1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216" y="1690688"/>
            <a:ext cx="7353565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8505" algn="l"/>
                <a:tab pos="10534015" algn="l"/>
              </a:tabLst>
            </a:pPr>
            <a:r>
              <a:rPr spc="-370" dirty="0"/>
              <a:t> </a:t>
            </a:r>
            <a:r>
              <a:rPr spc="-5" dirty="0"/>
              <a:t>DASHBOARD</a:t>
            </a:r>
            <a:r>
              <a:rPr spc="-60" dirty="0"/>
              <a:t> </a:t>
            </a:r>
            <a:r>
              <a:rPr spc="-100" dirty="0"/>
              <a:t>TAB	</a:t>
            </a:r>
            <a:r>
              <a:rPr dirty="0"/>
              <a:t>2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169" y="1690688"/>
            <a:ext cx="7349660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8505" algn="l"/>
                <a:tab pos="10534015" algn="l"/>
              </a:tabLst>
            </a:pPr>
            <a:r>
              <a:rPr spc="-370" dirty="0"/>
              <a:t> </a:t>
            </a:r>
            <a:r>
              <a:rPr spc="-5" dirty="0"/>
              <a:t>DASHBOARD</a:t>
            </a:r>
            <a:r>
              <a:rPr spc="-60" dirty="0"/>
              <a:t> </a:t>
            </a:r>
            <a:r>
              <a:rPr spc="-100" dirty="0"/>
              <a:t>TAB	</a:t>
            </a:r>
            <a:r>
              <a:rPr dirty="0"/>
              <a:t>3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169" y="1690688"/>
            <a:ext cx="7349660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5007"/>
            <a:ext cx="3187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DISCUSSION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330" y="1825625"/>
            <a:ext cx="4351337" cy="43513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0938" y="1823084"/>
            <a:ext cx="4780280" cy="2496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2865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New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technology constantly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emerges</a:t>
            </a:r>
            <a:r>
              <a:rPr sz="28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leading</a:t>
            </a:r>
            <a:r>
              <a:rPr sz="28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sz="28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changes </a:t>
            </a:r>
            <a:r>
              <a:rPr sz="2800" spc="-7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demand.</a:t>
            </a:r>
            <a:endParaRPr sz="2800">
              <a:latin typeface="Arial MT"/>
              <a:cs typeface="Arial MT"/>
            </a:endParaRPr>
          </a:p>
          <a:p>
            <a:pPr marL="241300" marR="5080" indent="-228600">
              <a:lnSpc>
                <a:spcPct val="90800"/>
              </a:lnSpc>
              <a:spcBef>
                <a:spcPts val="910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The IT industry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needs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to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diversify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in order </a:t>
            </a: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to eliminate </a:t>
            </a:r>
            <a:r>
              <a:rPr sz="2800" spc="-76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gender</a:t>
            </a:r>
            <a:r>
              <a:rPr sz="28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70C0"/>
                </a:solidFill>
                <a:latin typeface="Arial MT"/>
                <a:cs typeface="Arial MT"/>
              </a:rPr>
              <a:t>gap.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5007"/>
            <a:ext cx="9086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6345" algn="l"/>
                <a:tab pos="5526405" algn="l"/>
              </a:tabLst>
            </a:pPr>
            <a:r>
              <a:rPr u="none" spc="-5" dirty="0"/>
              <a:t>OVERALL</a:t>
            </a:r>
            <a:r>
              <a:rPr u="none" spc="-130" dirty="0"/>
              <a:t> </a:t>
            </a:r>
            <a:r>
              <a:rPr u="none" spc="-5" dirty="0"/>
              <a:t>FINDINGS	</a:t>
            </a:r>
            <a:r>
              <a:rPr u="none" dirty="0"/>
              <a:t>&amp;	</a:t>
            </a:r>
            <a:r>
              <a:rPr u="none" spc="-3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846704"/>
            <a:ext cx="4857115" cy="255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marR="5080" indent="-228600">
              <a:lnSpc>
                <a:spcPts val="2400"/>
              </a:lnSpc>
              <a:spcBef>
                <a:spcPts val="3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Trends</a:t>
            </a:r>
            <a:r>
              <a:rPr sz="22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demands</a:t>
            </a:r>
            <a:r>
              <a:rPr sz="2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fluctuate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based </a:t>
            </a:r>
            <a:r>
              <a:rPr sz="2200" spc="-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on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new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technologies.</a:t>
            </a:r>
            <a:endParaRPr sz="2200">
              <a:latin typeface="Arial MT"/>
              <a:cs typeface="Arial MT"/>
            </a:endParaRPr>
          </a:p>
          <a:p>
            <a:pPr marL="240665" marR="180975" indent="-228600">
              <a:lnSpc>
                <a:spcPts val="24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JavaScript</a:t>
            </a:r>
            <a:r>
              <a:rPr sz="2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Python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most </a:t>
            </a:r>
            <a:r>
              <a:rPr sz="2200" spc="-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popular</a:t>
            </a:r>
            <a:r>
              <a:rPr sz="22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programming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languages.</a:t>
            </a:r>
            <a:endParaRPr sz="2200">
              <a:latin typeface="Arial MT"/>
              <a:cs typeface="Arial MT"/>
            </a:endParaRPr>
          </a:p>
          <a:p>
            <a:pPr marL="240665" marR="657860" indent="-228600">
              <a:lnSpc>
                <a:spcPts val="24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PostgreSQL</a:t>
            </a:r>
            <a:r>
              <a:rPr sz="2200" spc="-1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most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popular </a:t>
            </a:r>
            <a:r>
              <a:rPr sz="2200" spc="-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database.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Gender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gap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the IT</a:t>
            </a:r>
            <a:r>
              <a:rPr sz="22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field.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823084"/>
            <a:ext cx="72618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0830" algn="l"/>
              </a:tabLst>
            </a:pP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Findings	Implications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0938" y="2846704"/>
            <a:ext cx="4955540" cy="1821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82550" indent="-228600">
              <a:lnSpc>
                <a:spcPts val="2400"/>
              </a:lnSpc>
              <a:spcBef>
                <a:spcPts val="3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IT</a:t>
            </a:r>
            <a:r>
              <a:rPr sz="22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professionals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companies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have </a:t>
            </a:r>
            <a:r>
              <a:rPr sz="2200" spc="-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learn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adapt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new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demands.</a:t>
            </a:r>
            <a:endParaRPr sz="2200">
              <a:latin typeface="Arial MT"/>
              <a:cs typeface="Arial MT"/>
            </a:endParaRPr>
          </a:p>
          <a:p>
            <a:pPr marL="241300" marR="139700" indent="-228600">
              <a:lnSpc>
                <a:spcPts val="24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Having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skills</a:t>
            </a:r>
            <a:r>
              <a:rPr sz="2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high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demand </a:t>
            </a:r>
            <a:r>
              <a:rPr sz="2200" spc="-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leads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more job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opportunities.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Gender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gap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will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affect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job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hiring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trend.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5007"/>
            <a:ext cx="3412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76320" marR="5080" indent="-228600">
              <a:lnSpc>
                <a:spcPts val="2500"/>
              </a:lnSpc>
              <a:spcBef>
                <a:spcPts val="500"/>
              </a:spcBef>
              <a:buChar char="•"/>
              <a:tabLst>
                <a:tab pos="3576954" algn="l"/>
              </a:tabLst>
            </a:pPr>
            <a:r>
              <a:rPr dirty="0"/>
              <a:t>New </a:t>
            </a:r>
            <a:r>
              <a:rPr spc="-5" dirty="0"/>
              <a:t>technology </a:t>
            </a:r>
            <a:r>
              <a:rPr dirty="0"/>
              <a:t>leads </a:t>
            </a:r>
            <a:r>
              <a:rPr spc="-5" dirty="0"/>
              <a:t>to</a:t>
            </a:r>
            <a:r>
              <a:rPr dirty="0"/>
              <a:t> </a:t>
            </a:r>
            <a:r>
              <a:rPr spc="-10" dirty="0"/>
              <a:t>different</a:t>
            </a:r>
            <a:r>
              <a:rPr dirty="0"/>
              <a:t> </a:t>
            </a:r>
            <a:r>
              <a:rPr spc="-5" dirty="0"/>
              <a:t>trends </a:t>
            </a:r>
            <a:r>
              <a:rPr dirty="0"/>
              <a:t>and </a:t>
            </a:r>
            <a:r>
              <a:rPr spc="-650" dirty="0"/>
              <a:t> </a:t>
            </a:r>
            <a:r>
              <a:rPr dirty="0"/>
              <a:t>demands.</a:t>
            </a:r>
          </a:p>
          <a:p>
            <a:pPr marL="3576320" marR="100965" indent="-228600">
              <a:lnSpc>
                <a:spcPts val="2600"/>
              </a:lnSpc>
              <a:spcBef>
                <a:spcPts val="1020"/>
              </a:spcBef>
              <a:buChar char="•"/>
              <a:tabLst>
                <a:tab pos="3576954" algn="l"/>
              </a:tabLst>
            </a:pPr>
            <a:r>
              <a:rPr dirty="0"/>
              <a:t>JavaScript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Python</a:t>
            </a:r>
            <a:r>
              <a:rPr spc="-1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dirty="0"/>
              <a:t>most</a:t>
            </a:r>
            <a:r>
              <a:rPr spc="-15" dirty="0"/>
              <a:t> </a:t>
            </a:r>
            <a:r>
              <a:rPr dirty="0"/>
              <a:t>popular </a:t>
            </a:r>
            <a:r>
              <a:rPr spc="-655" dirty="0"/>
              <a:t> </a:t>
            </a:r>
            <a:r>
              <a:rPr dirty="0"/>
              <a:t>programming</a:t>
            </a:r>
            <a:r>
              <a:rPr spc="-5" dirty="0"/>
              <a:t> </a:t>
            </a:r>
            <a:r>
              <a:rPr dirty="0"/>
              <a:t>languages.</a:t>
            </a:r>
          </a:p>
          <a:p>
            <a:pPr marL="357632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3576954" algn="l"/>
              </a:tabLst>
            </a:pPr>
            <a:r>
              <a:rPr spc="-5" dirty="0"/>
              <a:t>PostgreSQL</a:t>
            </a:r>
            <a:r>
              <a:rPr spc="-95" dirty="0"/>
              <a:t> </a:t>
            </a:r>
            <a:r>
              <a:rPr dirty="0"/>
              <a:t>is</a:t>
            </a:r>
            <a:r>
              <a:rPr spc="-5" dirty="0"/>
              <a:t> the</a:t>
            </a:r>
            <a:r>
              <a:rPr dirty="0"/>
              <a:t> most</a:t>
            </a:r>
            <a:r>
              <a:rPr spc="-10" dirty="0"/>
              <a:t> </a:t>
            </a:r>
            <a:r>
              <a:rPr dirty="0"/>
              <a:t>popular</a:t>
            </a:r>
            <a:r>
              <a:rPr spc="-5" dirty="0"/>
              <a:t> database.</a:t>
            </a:r>
          </a:p>
          <a:p>
            <a:pPr marL="357632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3576954" algn="l"/>
              </a:tabLst>
            </a:pPr>
            <a:r>
              <a:rPr spc="-5" dirty="0"/>
              <a:t>The IT</a:t>
            </a:r>
            <a:r>
              <a:rPr spc="-50" dirty="0"/>
              <a:t> </a:t>
            </a:r>
            <a:r>
              <a:rPr spc="-5" dirty="0"/>
              <a:t>industry</a:t>
            </a:r>
            <a:r>
              <a:rPr spc="-10" dirty="0"/>
              <a:t> </a:t>
            </a:r>
            <a:r>
              <a:rPr dirty="0"/>
              <a:t>needs</a:t>
            </a:r>
            <a:r>
              <a:rPr spc="-10" dirty="0"/>
              <a:t> </a:t>
            </a:r>
            <a:r>
              <a:rPr spc="-5" dirty="0"/>
              <a:t>to </a:t>
            </a:r>
            <a:r>
              <a:rPr spc="-20" dirty="0"/>
              <a:t>diversify.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966" y="2113895"/>
            <a:ext cx="3054360" cy="3054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710" y="2025672"/>
            <a:ext cx="3194580" cy="31945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793" y="583691"/>
            <a:ext cx="2227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O</a:t>
            </a:r>
            <a:r>
              <a:rPr u="none" dirty="0"/>
              <a:t>U</a:t>
            </a:r>
            <a:r>
              <a:rPr u="none" spc="-5" dirty="0"/>
              <a:t>T</a:t>
            </a:r>
            <a:r>
              <a:rPr u="none" dirty="0"/>
              <a:t>L</a:t>
            </a:r>
            <a:r>
              <a:rPr u="none" spc="-5" dirty="0"/>
              <a:t>I</a:t>
            </a:r>
            <a:r>
              <a:rPr u="none" dirty="0"/>
              <a:t>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0938" y="1746884"/>
            <a:ext cx="3061970" cy="35179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Executive</a:t>
            </a:r>
            <a:r>
              <a:rPr sz="22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Summary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Introduction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Methodology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Results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Visualization</a:t>
            </a:r>
            <a:r>
              <a:rPr sz="18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Charts</a:t>
            </a:r>
            <a:endParaRPr sz="1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Dashboard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Discussion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Findings</a:t>
            </a:r>
            <a:r>
              <a:rPr sz="18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 Implications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Conclusion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9279" y="819312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0"/>
                </a:moveTo>
                <a:lnTo>
                  <a:pt x="0" y="35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28119" y="782952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4">
                <a:moveTo>
                  <a:pt x="0" y="0"/>
                </a:moveTo>
                <a:lnTo>
                  <a:pt x="0" y="359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648159" y="746232"/>
            <a:ext cx="363220" cy="365125"/>
            <a:chOff x="2648159" y="746232"/>
            <a:chExt cx="363220" cy="365125"/>
          </a:xfrm>
        </p:grpSpPr>
        <p:sp>
          <p:nvSpPr>
            <p:cNvPr id="8" name="object 8"/>
            <p:cNvSpPr/>
            <p:nvPr/>
          </p:nvSpPr>
          <p:spPr>
            <a:xfrm>
              <a:off x="2828159" y="746232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0"/>
                  </a:moveTo>
                  <a:lnTo>
                    <a:pt x="0" y="35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8159" y="926232"/>
              <a:ext cx="3175" cy="5080"/>
            </a:xfrm>
            <a:custGeom>
              <a:avLst/>
              <a:gdLst/>
              <a:ahLst/>
              <a:cxnLst/>
              <a:rect l="l" t="t" r="r" b="b"/>
              <a:pathLst>
                <a:path w="3175" h="5080">
                  <a:moveTo>
                    <a:pt x="0" y="0"/>
                  </a:moveTo>
                  <a:lnTo>
                    <a:pt x="2159" y="0"/>
                  </a:lnTo>
                  <a:lnTo>
                    <a:pt x="2880" y="2159"/>
                  </a:lnTo>
                  <a:lnTo>
                    <a:pt x="2880" y="5040"/>
                  </a:lnTo>
                </a:path>
              </a:pathLst>
            </a:custGeom>
            <a:ln w="3599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665" y="624847"/>
            <a:ext cx="5633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2760" algn="l"/>
              </a:tabLst>
            </a:pPr>
            <a:r>
              <a:rPr u="none" spc="-5" dirty="0"/>
              <a:t>EXECUTIVE	</a:t>
            </a:r>
            <a:r>
              <a:rPr u="none" spc="-1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3813" y="1828164"/>
            <a:ext cx="6710045" cy="32283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39370" indent="-228600">
              <a:lnSpc>
                <a:spcPct val="885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JavaScript, Python, HTML/CSS,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SQL,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and </a:t>
            </a:r>
            <a:r>
              <a:rPr sz="24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0070C0"/>
                </a:solidFill>
                <a:latin typeface="Arial MT"/>
                <a:cs typeface="Arial MT"/>
              </a:rPr>
              <a:t>TypeScript</a:t>
            </a:r>
            <a:r>
              <a:rPr sz="24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sz="24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most</a:t>
            </a:r>
            <a:r>
              <a:rPr sz="24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desirable</a:t>
            </a:r>
            <a:r>
              <a:rPr sz="24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programming </a:t>
            </a:r>
            <a:r>
              <a:rPr sz="2400" spc="-6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languages</a:t>
            </a:r>
            <a:r>
              <a:rPr sz="24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for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next</a:t>
            </a:r>
            <a:r>
              <a:rPr sz="24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0070C0"/>
                </a:solidFill>
                <a:latin typeface="Arial MT"/>
                <a:cs typeface="Arial MT"/>
              </a:rPr>
              <a:t>year.</a:t>
            </a:r>
            <a:endParaRPr sz="2400">
              <a:latin typeface="Arial MT"/>
              <a:cs typeface="Arial MT"/>
            </a:endParaRPr>
          </a:p>
          <a:p>
            <a:pPr marL="241300" marR="5080" indent="-228600">
              <a:lnSpc>
                <a:spcPts val="260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PostgreSQL,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MongoDB,</a:t>
            </a:r>
            <a:r>
              <a:rPr sz="24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Redis, MySQL,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 and </a:t>
            </a:r>
            <a:r>
              <a:rPr sz="24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ElasticSearch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are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most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desirable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databases </a:t>
            </a:r>
            <a:r>
              <a:rPr sz="2400" spc="-6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next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0070C0"/>
                </a:solidFill>
                <a:latin typeface="Arial MT"/>
                <a:cs typeface="Arial MT"/>
              </a:rPr>
              <a:t>year.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Gender</a:t>
            </a:r>
            <a:r>
              <a:rPr sz="24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gap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in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the IT</a:t>
            </a:r>
            <a:r>
              <a:rPr sz="24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0070C0"/>
                </a:solidFill>
                <a:latin typeface="Arial MT"/>
                <a:cs typeface="Arial MT"/>
              </a:rPr>
              <a:t>industry.</a:t>
            </a:r>
            <a:endParaRPr sz="24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Male</a:t>
            </a:r>
            <a:r>
              <a:rPr sz="18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=</a:t>
            </a:r>
            <a:r>
              <a:rPr sz="18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93.7%</a:t>
            </a:r>
            <a:endParaRPr sz="1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Female</a:t>
            </a:r>
            <a:r>
              <a:rPr sz="18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6.3%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493" y="2302762"/>
            <a:ext cx="3194579" cy="31945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760" y="685007"/>
            <a:ext cx="3921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46" y="2262036"/>
            <a:ext cx="3054360" cy="3054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3813" y="1828164"/>
            <a:ext cx="5896610" cy="352297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5080" indent="-228600">
              <a:lnSpc>
                <a:spcPct val="89100"/>
              </a:lnSpc>
              <a:spcBef>
                <a:spcPts val="409"/>
              </a:spcBef>
              <a:buChar char="•"/>
              <a:tabLst>
                <a:tab pos="241300" algn="l"/>
                <a:tab pos="1986280" algn="l"/>
              </a:tabLst>
            </a:pP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Stack</a:t>
            </a:r>
            <a:r>
              <a:rPr sz="24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Arial MT"/>
                <a:cs typeface="Arial MT"/>
              </a:rPr>
              <a:t>Overflow,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a popular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 website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for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 developers,	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conducted</a:t>
            </a:r>
            <a:r>
              <a:rPr sz="24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survey</a:t>
            </a:r>
            <a:r>
              <a:rPr sz="24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amongst </a:t>
            </a:r>
            <a:r>
              <a:rPr sz="2400" spc="-6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developers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from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around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world about </a:t>
            </a:r>
            <a:r>
              <a:rPr sz="24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technology</a:t>
            </a:r>
            <a:r>
              <a:rPr sz="24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Arial MT"/>
                <a:cs typeface="Arial MT"/>
              </a:rPr>
              <a:t>trends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in 2019.</a:t>
            </a:r>
            <a:endParaRPr sz="24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lr>
                <a:srgbClr val="0070C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0085CC"/>
                </a:solidFill>
                <a:latin typeface="Arial MT"/>
                <a:cs typeface="Arial MT"/>
              </a:rPr>
              <a:t>Programming</a:t>
            </a:r>
            <a:r>
              <a:rPr sz="2000" spc="-50" dirty="0">
                <a:solidFill>
                  <a:srgbClr val="0085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85CC"/>
                </a:solidFill>
                <a:latin typeface="Arial MT"/>
                <a:cs typeface="Arial MT"/>
              </a:rPr>
              <a:t>Languages</a:t>
            </a:r>
            <a:endParaRPr sz="20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0070C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0085CC"/>
                </a:solidFill>
                <a:latin typeface="Arial MT"/>
                <a:cs typeface="Arial MT"/>
              </a:rPr>
              <a:t>Databases</a:t>
            </a:r>
            <a:endParaRPr sz="20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Clr>
                <a:srgbClr val="0070C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0085CC"/>
                </a:solidFill>
                <a:latin typeface="Arial MT"/>
                <a:cs typeface="Arial MT"/>
              </a:rPr>
              <a:t>Demographics</a:t>
            </a:r>
            <a:endParaRPr sz="2000">
              <a:latin typeface="Arial MT"/>
              <a:cs typeface="Arial MT"/>
            </a:endParaRPr>
          </a:p>
          <a:p>
            <a:pPr marL="241300" marR="3393440" indent="-241300" algn="r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2400" spc="-45" dirty="0">
                <a:solidFill>
                  <a:srgbClr val="0070C0"/>
                </a:solidFill>
                <a:latin typeface="Arial MT"/>
                <a:cs typeface="Arial MT"/>
              </a:rPr>
              <a:t>Target</a:t>
            </a:r>
            <a:r>
              <a:rPr sz="2400" spc="-10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audience:</a:t>
            </a:r>
            <a:endParaRPr sz="2400">
              <a:latin typeface="Arial MT"/>
              <a:cs typeface="Arial MT"/>
            </a:endParaRPr>
          </a:p>
          <a:p>
            <a:pPr marL="227965" marR="3401695" lvl="1" indent="-227965" algn="r">
              <a:lnSpc>
                <a:spcPct val="100000"/>
              </a:lnSpc>
              <a:spcBef>
                <a:spcPts val="260"/>
              </a:spcBef>
              <a:buClr>
                <a:srgbClr val="0070C0"/>
              </a:buClr>
              <a:buChar char="•"/>
              <a:tabLst>
                <a:tab pos="227965" algn="l"/>
                <a:tab pos="228600" algn="l"/>
              </a:tabLst>
            </a:pPr>
            <a:r>
              <a:rPr sz="2000" spc="-5" dirty="0">
                <a:solidFill>
                  <a:srgbClr val="0085CC"/>
                </a:solidFill>
                <a:latin typeface="Arial MT"/>
                <a:cs typeface="Arial MT"/>
              </a:rPr>
              <a:t>IT</a:t>
            </a:r>
            <a:r>
              <a:rPr sz="2000" spc="-75" dirty="0">
                <a:solidFill>
                  <a:srgbClr val="0085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85CC"/>
                </a:solidFill>
                <a:latin typeface="Arial MT"/>
                <a:cs typeface="Arial MT"/>
              </a:rPr>
              <a:t>professionals</a:t>
            </a:r>
            <a:endParaRPr sz="20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0070C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0085CC"/>
                </a:solidFill>
                <a:latin typeface="Arial MT"/>
                <a:cs typeface="Arial MT"/>
              </a:rPr>
              <a:t>Anyone</a:t>
            </a:r>
            <a:r>
              <a:rPr sz="2000" spc="-5" dirty="0">
                <a:solidFill>
                  <a:srgbClr val="0085CC"/>
                </a:solidFill>
                <a:latin typeface="Arial MT"/>
                <a:cs typeface="Arial MT"/>
              </a:rPr>
              <a:t> interested </a:t>
            </a:r>
            <a:r>
              <a:rPr sz="2000" dirty="0">
                <a:solidFill>
                  <a:srgbClr val="0085CC"/>
                </a:solidFill>
                <a:latin typeface="Arial MT"/>
                <a:cs typeface="Arial MT"/>
              </a:rPr>
              <a:t>in</a:t>
            </a:r>
            <a:r>
              <a:rPr sz="2000" spc="-5" dirty="0">
                <a:solidFill>
                  <a:srgbClr val="0085CC"/>
                </a:solidFill>
                <a:latin typeface="Arial MT"/>
                <a:cs typeface="Arial MT"/>
              </a:rPr>
              <a:t> the IT</a:t>
            </a:r>
            <a:r>
              <a:rPr sz="2000" spc="-45" dirty="0">
                <a:solidFill>
                  <a:srgbClr val="0085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85CC"/>
                </a:solidFill>
                <a:latin typeface="Arial MT"/>
                <a:cs typeface="Arial MT"/>
              </a:rPr>
              <a:t>field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0792" y="696523"/>
            <a:ext cx="403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3813" y="1799660"/>
            <a:ext cx="4815840" cy="32873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Data</a:t>
            </a:r>
            <a:r>
              <a:rPr sz="22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Sources: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Stack</a:t>
            </a:r>
            <a:r>
              <a:rPr sz="18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Overflow</a:t>
            </a:r>
            <a:r>
              <a:rPr sz="18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Developers</a:t>
            </a:r>
            <a:r>
              <a:rPr sz="18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Survey</a:t>
            </a:r>
            <a:r>
              <a:rPr sz="18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2019</a:t>
            </a:r>
            <a:endParaRPr sz="1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Github</a:t>
            </a:r>
            <a:r>
              <a:rPr sz="18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Job</a:t>
            </a:r>
            <a:r>
              <a:rPr sz="18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Posting</a:t>
            </a:r>
            <a:endParaRPr sz="18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Programming</a:t>
            </a:r>
            <a:r>
              <a:rPr sz="18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Language</a:t>
            </a:r>
            <a:r>
              <a:rPr sz="1800" spc="-1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Annual</a:t>
            </a:r>
            <a:r>
              <a:rPr sz="18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Salary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Data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Exploration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Cleaning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Python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Data</a:t>
            </a:r>
            <a:r>
              <a:rPr sz="22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Visualization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80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IBM</a:t>
            </a:r>
            <a:r>
              <a:rPr sz="18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Cognos</a:t>
            </a:r>
            <a:r>
              <a:rPr sz="1800" spc="-1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Analytics</a:t>
            </a:r>
            <a:endParaRPr sz="1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Presentation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654" y="1831709"/>
            <a:ext cx="3194580" cy="3194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628106"/>
            <a:ext cx="34836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u="none" dirty="0"/>
              <a:t>RESU</a:t>
            </a:r>
            <a:r>
              <a:rPr sz="6000" u="none" spc="-450" dirty="0"/>
              <a:t>L</a:t>
            </a:r>
            <a:r>
              <a:rPr sz="6000" u="none" spc="-5" dirty="0"/>
              <a:t>T</a:t>
            </a:r>
            <a:r>
              <a:rPr sz="6000" u="none" dirty="0"/>
              <a:t>S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9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7" y="367"/>
                </a:lnTo>
              </a:path>
            </a:pathLst>
          </a:custGeom>
          <a:ln w="6349">
            <a:solidFill>
              <a:srgbClr val="5488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7275" y="6444632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1619" y="-179999"/>
                </a:moveTo>
                <a:lnTo>
                  <a:pt x="1619" y="179999"/>
                </a:lnTo>
              </a:path>
            </a:pathLst>
          </a:custGeom>
          <a:ln w="3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85007"/>
            <a:ext cx="9161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PROGRAMMING</a:t>
            </a:r>
            <a:r>
              <a:rPr u="none" spc="-10" dirty="0"/>
              <a:t> </a:t>
            </a:r>
            <a:r>
              <a:rPr u="none" spc="-5" dirty="0"/>
              <a:t>LANGUAGE</a:t>
            </a:r>
            <a:r>
              <a:rPr u="none" spc="-75" dirty="0"/>
              <a:t> </a:t>
            </a:r>
            <a:r>
              <a:rPr u="none" spc="-5" dirty="0"/>
              <a:t>TRENDS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84547"/>
            <a:ext cx="5181598" cy="28334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556051"/>
            <a:ext cx="5181598" cy="2890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921" y="861347"/>
            <a:ext cx="11438255" cy="5893435"/>
            <a:chOff x="368921" y="861347"/>
            <a:chExt cx="11438255" cy="5893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921" y="6395607"/>
              <a:ext cx="2350535" cy="3405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674" y="6376594"/>
              <a:ext cx="3296436" cy="3778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99" y="861347"/>
              <a:ext cx="10058398" cy="569975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837275" y="6444632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1619" y="-179999"/>
                </a:moveTo>
                <a:lnTo>
                  <a:pt x="1619" y="179999"/>
                </a:lnTo>
              </a:path>
            </a:pathLst>
          </a:custGeom>
          <a:ln w="3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4550"/>
              </a:lnSpc>
              <a:spcBef>
                <a:spcPts val="100"/>
              </a:spcBef>
            </a:pPr>
            <a:r>
              <a:rPr u="none" spc="-5" dirty="0"/>
              <a:t>PROGRAMMING</a:t>
            </a:r>
            <a:r>
              <a:rPr u="none" spc="-10" dirty="0"/>
              <a:t> </a:t>
            </a:r>
            <a:r>
              <a:rPr u="none" spc="-5" dirty="0"/>
              <a:t>LANGUAGE</a:t>
            </a:r>
            <a:r>
              <a:rPr u="none" spc="-75" dirty="0"/>
              <a:t> </a:t>
            </a:r>
            <a:r>
              <a:rPr u="none" spc="-5" dirty="0"/>
              <a:t>TRENDS </a:t>
            </a:r>
            <a:r>
              <a:rPr u="none" dirty="0">
                <a:solidFill>
                  <a:srgbClr val="0069A4"/>
                </a:solidFill>
              </a:rPr>
              <a:t>–</a:t>
            </a:r>
          </a:p>
          <a:p>
            <a:pPr algn="ctr">
              <a:lnSpc>
                <a:spcPts val="4550"/>
              </a:lnSpc>
              <a:tabLst>
                <a:tab pos="1965325" algn="l"/>
                <a:tab pos="4533900" algn="l"/>
                <a:tab pos="5013960" algn="l"/>
                <a:tab pos="10521315" algn="l"/>
              </a:tabLst>
            </a:pPr>
            <a:r>
              <a:rPr dirty="0"/>
              <a:t> 	</a:t>
            </a:r>
            <a:r>
              <a:rPr spc="-5" dirty="0"/>
              <a:t>FINDINGS	</a:t>
            </a:r>
            <a:r>
              <a:rPr dirty="0"/>
              <a:t>&amp;	</a:t>
            </a:r>
            <a:r>
              <a:rPr spc="-30" dirty="0"/>
              <a:t>IMPLICATIONS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2555" y="2846704"/>
            <a:ext cx="4799330" cy="2722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marR="434340" indent="-228600">
              <a:lnSpc>
                <a:spcPts val="2400"/>
              </a:lnSpc>
              <a:spcBef>
                <a:spcPts val="3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JavaScript</a:t>
            </a:r>
            <a:r>
              <a:rPr sz="22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most</a:t>
            </a:r>
            <a:r>
              <a:rPr sz="22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demand </a:t>
            </a:r>
            <a:r>
              <a:rPr sz="2200" spc="-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programming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language.</a:t>
            </a:r>
            <a:endParaRPr sz="2200">
              <a:latin typeface="Arial MT"/>
              <a:cs typeface="Arial MT"/>
            </a:endParaRPr>
          </a:p>
          <a:p>
            <a:pPr marL="240665" marR="382905" indent="-228600">
              <a:lnSpc>
                <a:spcPts val="24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Python,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HTML/CSS,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SQL</a:t>
            </a:r>
            <a:r>
              <a:rPr sz="2200" spc="-9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are </a:t>
            </a:r>
            <a:r>
              <a:rPr sz="2200" spc="-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other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 demand programming </a:t>
            </a:r>
            <a:r>
              <a:rPr sz="22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languages.</a:t>
            </a:r>
            <a:endParaRPr sz="2200">
              <a:latin typeface="Arial MT"/>
              <a:cs typeface="Arial MT"/>
            </a:endParaRPr>
          </a:p>
          <a:p>
            <a:pPr marL="240665" marR="5080" indent="-228600">
              <a:lnSpc>
                <a:spcPct val="89000"/>
              </a:lnSpc>
              <a:spcBef>
                <a:spcPts val="101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Skills</a:t>
            </a:r>
            <a:r>
              <a:rPr sz="2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sz="22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TypeScript</a:t>
            </a:r>
            <a:r>
              <a:rPr sz="2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sz="2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more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desirable </a:t>
            </a:r>
            <a:r>
              <a:rPr sz="2200" spc="-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than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Bash/Shell/PowerShell</a:t>
            </a:r>
            <a:r>
              <a:rPr sz="22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for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 next </a:t>
            </a:r>
            <a:r>
              <a:rPr sz="22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0070C0"/>
                </a:solidFill>
                <a:latin typeface="Arial MT"/>
                <a:cs typeface="Arial MT"/>
              </a:rPr>
              <a:t>year.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555" y="1823084"/>
            <a:ext cx="72618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0830" algn="l"/>
              </a:tabLst>
            </a:pPr>
            <a:r>
              <a:rPr sz="2800" spc="-5" dirty="0">
                <a:solidFill>
                  <a:srgbClr val="0070C0"/>
                </a:solidFill>
                <a:latin typeface="Arial MT"/>
                <a:cs typeface="Arial MT"/>
              </a:rPr>
              <a:t>Findings	Implications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0938" y="2846704"/>
            <a:ext cx="4773295" cy="21259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335280" indent="-228600">
              <a:lnSpc>
                <a:spcPts val="2400"/>
              </a:lnSpc>
              <a:spcBef>
                <a:spcPts val="38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Python’s</a:t>
            </a:r>
            <a:r>
              <a:rPr sz="22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increase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demand</a:t>
            </a: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may </a:t>
            </a:r>
            <a:r>
              <a:rPr sz="2200" spc="-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overtake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JavaScript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the future.</a:t>
            </a:r>
            <a:endParaRPr sz="2200">
              <a:latin typeface="Arial MT"/>
              <a:cs typeface="Arial MT"/>
            </a:endParaRPr>
          </a:p>
          <a:p>
            <a:pPr marL="241300" marR="5080" indent="-228600">
              <a:lnSpc>
                <a:spcPts val="2400"/>
              </a:lnSpc>
              <a:spcBef>
                <a:spcPts val="9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JavaScript, Python,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HTML/CSS,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 and </a:t>
            </a:r>
            <a:r>
              <a:rPr sz="2200" spc="-59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SQL</a:t>
            </a:r>
            <a:r>
              <a:rPr sz="2200" spc="-9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are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consistently</a:t>
            </a:r>
            <a:r>
              <a:rPr sz="2200" spc="-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 demand.</a:t>
            </a:r>
            <a:endParaRPr sz="2200">
              <a:latin typeface="Arial MT"/>
              <a:cs typeface="Arial MT"/>
            </a:endParaRPr>
          </a:p>
          <a:p>
            <a:pPr marL="241300" marR="304165" indent="-228600">
              <a:lnSpc>
                <a:spcPts val="2400"/>
              </a:lnSpc>
              <a:spcBef>
                <a:spcPts val="1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70C0"/>
                </a:solidFill>
                <a:latin typeface="Arial MT"/>
                <a:cs typeface="Arial MT"/>
              </a:rPr>
              <a:t>Web</a:t>
            </a:r>
            <a:r>
              <a:rPr sz="22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development</a:t>
            </a:r>
            <a:r>
              <a:rPr sz="22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remains</a:t>
            </a:r>
            <a:r>
              <a:rPr sz="22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in</a:t>
            </a:r>
            <a:r>
              <a:rPr sz="2200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high </a:t>
            </a:r>
            <a:r>
              <a:rPr sz="2200" spc="-6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demand.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9" y="1364249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597" y="367"/>
                </a:lnTo>
              </a:path>
            </a:pathLst>
          </a:custGeom>
          <a:ln w="6349">
            <a:solidFill>
              <a:srgbClr val="5488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7275" y="6444632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1619" y="-179999"/>
                </a:moveTo>
                <a:lnTo>
                  <a:pt x="1619" y="179999"/>
                </a:lnTo>
              </a:path>
            </a:pathLst>
          </a:custGeom>
          <a:ln w="3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85007"/>
            <a:ext cx="4881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75" dirty="0"/>
              <a:t>DATABASE</a:t>
            </a:r>
            <a:r>
              <a:rPr u="none" spc="-145" dirty="0"/>
              <a:t> </a:t>
            </a:r>
            <a:r>
              <a:rPr u="none" spc="-5" dirty="0"/>
              <a:t>TRENDS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96313"/>
            <a:ext cx="5181598" cy="28099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2551582"/>
            <a:ext cx="5181598" cy="28994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498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 MT</vt:lpstr>
      <vt:lpstr>Calibri</vt:lpstr>
      <vt:lpstr>Office Theme</vt:lpstr>
      <vt:lpstr>IBM Data Analyst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–   FINDINGS &amp; IMPLICATIONS </vt:lpstr>
      <vt:lpstr>DATABASE TRENDS</vt:lpstr>
      <vt:lpstr>DATABASE TRENDS –  FINDINGS &amp; IMPLICATIONS</vt:lpstr>
      <vt:lpstr> GITHUB JOB POSTINGS </vt:lpstr>
      <vt:lpstr> POPULAR LANGUAGES </vt:lpstr>
      <vt:lpstr>DASHBOARD</vt:lpstr>
      <vt:lpstr> DASHBOARD TAB 1 </vt:lpstr>
      <vt:lpstr> DASHBOARD TAB 2 </vt:lpstr>
      <vt:lpstr> DASHBOARD TAB 3 </vt:lpstr>
      <vt:lpstr>DISCUSSION</vt:lpstr>
      <vt:lpstr>OVERALL FINDINGS &amp;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Analyst</dc:title>
  <cp:lastModifiedBy>sidharth zambre</cp:lastModifiedBy>
  <cp:revision>1</cp:revision>
  <dcterms:created xsi:type="dcterms:W3CDTF">2023-03-12T11:29:33Z</dcterms:created>
  <dcterms:modified xsi:type="dcterms:W3CDTF">2023-03-12T11:31:01Z</dcterms:modified>
</cp:coreProperties>
</file>