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C8985-4994-4CB8-99D6-07E930516125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61F2-5522-4C0C-936F-9B6BB6F7E3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2520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C8985-4994-4CB8-99D6-07E930516125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61F2-5522-4C0C-936F-9B6BB6F7E3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1176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C8985-4994-4CB8-99D6-07E930516125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61F2-5522-4C0C-936F-9B6BB6F7E3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816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C8985-4994-4CB8-99D6-07E930516125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61F2-5522-4C0C-936F-9B6BB6F7E3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3814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C8985-4994-4CB8-99D6-07E930516125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61F2-5522-4C0C-936F-9B6BB6F7E3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0387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C8985-4994-4CB8-99D6-07E930516125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61F2-5522-4C0C-936F-9B6BB6F7E3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2680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C8985-4994-4CB8-99D6-07E930516125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61F2-5522-4C0C-936F-9B6BB6F7E3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0855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C8985-4994-4CB8-99D6-07E930516125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61F2-5522-4C0C-936F-9B6BB6F7E3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5183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C8985-4994-4CB8-99D6-07E930516125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61F2-5522-4C0C-936F-9B6BB6F7E3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3264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C8985-4994-4CB8-99D6-07E930516125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61F2-5522-4C0C-936F-9B6BB6F7E3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5023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C8985-4994-4CB8-99D6-07E930516125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D61F2-5522-4C0C-936F-9B6BB6F7E3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5146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C8985-4994-4CB8-99D6-07E930516125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D61F2-5522-4C0C-936F-9B6BB6F7E36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0266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975527"/>
              </p:ext>
            </p:extLst>
          </p:nvPr>
        </p:nvGraphicFramePr>
        <p:xfrm>
          <a:off x="9245882" y="383568"/>
          <a:ext cx="207576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766">
                  <a:extLst>
                    <a:ext uri="{9D8B030D-6E8A-4147-A177-3AD203B41FA5}">
                      <a16:colId xmlns:a16="http://schemas.microsoft.com/office/drawing/2014/main" val="1361130150"/>
                    </a:ext>
                  </a:extLst>
                </a:gridCol>
              </a:tblGrid>
              <a:tr h="3171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CATEGORIAS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192845"/>
                  </a:ext>
                </a:extLst>
              </a:tr>
              <a:tr h="3171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Id</a:t>
                      </a:r>
                      <a:r>
                        <a:rPr lang="es-MX" baseline="0" dirty="0" smtClean="0"/>
                        <a:t> (</a:t>
                      </a:r>
                      <a:r>
                        <a:rPr lang="es-MX" baseline="0" dirty="0" err="1" smtClean="0"/>
                        <a:t>int</a:t>
                      </a:r>
                      <a:r>
                        <a:rPr lang="es-MX" baseline="0" dirty="0" smtClean="0"/>
                        <a:t>)a-i </a:t>
                      </a:r>
                      <a:r>
                        <a:rPr lang="es-MX" baseline="0" dirty="0" err="1" smtClean="0"/>
                        <a:t>pk</a:t>
                      </a:r>
                      <a:endParaRPr lang="es-MX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073190"/>
                  </a:ext>
                </a:extLst>
              </a:tr>
              <a:tr h="3171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Nombre(vc,150)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096392"/>
                  </a:ext>
                </a:extLst>
              </a:tr>
              <a:tr h="3171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err="1" smtClean="0"/>
                        <a:t>Descripcion</a:t>
                      </a:r>
                      <a:r>
                        <a:rPr lang="es-MX" baseline="0" dirty="0" smtClean="0"/>
                        <a:t>(vc,300)</a:t>
                      </a:r>
                      <a:endParaRPr lang="es-MX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997580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76838"/>
              </p:ext>
            </p:extLst>
          </p:nvPr>
        </p:nvGraphicFramePr>
        <p:xfrm>
          <a:off x="8992270" y="1949807"/>
          <a:ext cx="241339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391">
                  <a:extLst>
                    <a:ext uri="{9D8B030D-6E8A-4147-A177-3AD203B41FA5}">
                      <a16:colId xmlns:a16="http://schemas.microsoft.com/office/drawing/2014/main" val="818533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USUARIOS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67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Id</a:t>
                      </a:r>
                      <a:r>
                        <a:rPr lang="es-MX" baseline="0" dirty="0" smtClean="0"/>
                        <a:t> (</a:t>
                      </a:r>
                      <a:r>
                        <a:rPr lang="es-MX" baseline="0" dirty="0" err="1" smtClean="0"/>
                        <a:t>int</a:t>
                      </a:r>
                      <a:r>
                        <a:rPr lang="es-MX" baseline="0" dirty="0" smtClean="0"/>
                        <a:t>)a-i </a:t>
                      </a:r>
                      <a:r>
                        <a:rPr lang="es-MX" baseline="0" dirty="0" err="1" smtClean="0"/>
                        <a:t>pk</a:t>
                      </a:r>
                      <a:endParaRPr lang="es-MX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214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Nombre(vc,100)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062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Apellido(vc,100)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420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correo(vc,100)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757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err="1" smtClean="0"/>
                        <a:t>telefono</a:t>
                      </a:r>
                      <a:r>
                        <a:rPr lang="es-MX" baseline="0" dirty="0" smtClean="0"/>
                        <a:t>(vc,20)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44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fecha-nacimiento(date)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871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Genero(</a:t>
                      </a:r>
                      <a:r>
                        <a:rPr lang="es-MX" baseline="0" dirty="0" err="1" smtClean="0"/>
                        <a:t>boolean</a:t>
                      </a:r>
                      <a:r>
                        <a:rPr lang="es-MX" baseline="0" dirty="0" smtClean="0"/>
                        <a:t>)</a:t>
                      </a:r>
                      <a:endParaRPr lang="es-MX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369375"/>
                  </a:ext>
                </a:extLst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453857"/>
              </p:ext>
            </p:extLst>
          </p:nvPr>
        </p:nvGraphicFramePr>
        <p:xfrm>
          <a:off x="6715844" y="4916527"/>
          <a:ext cx="2075766" cy="1499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766">
                  <a:extLst>
                    <a:ext uri="{9D8B030D-6E8A-4147-A177-3AD203B41FA5}">
                      <a16:colId xmlns:a16="http://schemas.microsoft.com/office/drawing/2014/main" val="1361130150"/>
                    </a:ext>
                  </a:extLst>
                </a:gridCol>
              </a:tblGrid>
              <a:tr h="3871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MEMBRESIAS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192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Id</a:t>
                      </a:r>
                      <a:r>
                        <a:rPr lang="es-MX" baseline="0" dirty="0" smtClean="0"/>
                        <a:t> (</a:t>
                      </a:r>
                      <a:r>
                        <a:rPr lang="es-MX" baseline="0" dirty="0" err="1" smtClean="0"/>
                        <a:t>int</a:t>
                      </a:r>
                      <a:r>
                        <a:rPr lang="es-MX" baseline="0" dirty="0" smtClean="0"/>
                        <a:t>)a-i </a:t>
                      </a:r>
                      <a:r>
                        <a:rPr lang="es-MX" baseline="0" dirty="0" err="1" smtClean="0"/>
                        <a:t>pk</a:t>
                      </a:r>
                      <a:endParaRPr lang="es-MX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073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Nombre(vc,50)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09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Precio(</a:t>
                      </a:r>
                      <a:r>
                        <a:rPr lang="es-MX" baseline="0" dirty="0" err="1" smtClean="0"/>
                        <a:t>double</a:t>
                      </a:r>
                      <a:r>
                        <a:rPr lang="es-MX" baseline="0" dirty="0" smtClean="0"/>
                        <a:t>)</a:t>
                      </a:r>
                      <a:endParaRPr lang="es-MX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997580"/>
                  </a:ext>
                </a:extLst>
              </a:tr>
            </a:tbl>
          </a:graphicData>
        </a:graphic>
      </p:graphicFrame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871344"/>
              </p:ext>
            </p:extLst>
          </p:nvPr>
        </p:nvGraphicFramePr>
        <p:xfrm>
          <a:off x="6062673" y="2259236"/>
          <a:ext cx="2528276" cy="1499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8276">
                  <a:extLst>
                    <a:ext uri="{9D8B030D-6E8A-4147-A177-3AD203B41FA5}">
                      <a16:colId xmlns:a16="http://schemas.microsoft.com/office/drawing/2014/main" val="1361130150"/>
                    </a:ext>
                  </a:extLst>
                </a:gridCol>
              </a:tblGrid>
              <a:tr h="3871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USUARIOS_MEMBRESIA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192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Id</a:t>
                      </a:r>
                      <a:r>
                        <a:rPr lang="es-MX" baseline="0" dirty="0" smtClean="0"/>
                        <a:t> (</a:t>
                      </a:r>
                      <a:r>
                        <a:rPr lang="es-MX" baseline="0" dirty="0" err="1" smtClean="0"/>
                        <a:t>int</a:t>
                      </a:r>
                      <a:r>
                        <a:rPr lang="es-MX" baseline="0" dirty="0" smtClean="0"/>
                        <a:t>)a-i </a:t>
                      </a:r>
                      <a:r>
                        <a:rPr lang="es-MX" baseline="0" dirty="0" err="1" smtClean="0"/>
                        <a:t>pk</a:t>
                      </a:r>
                      <a:endParaRPr lang="es-MX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073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Uusario_id(</a:t>
                      </a:r>
                      <a:r>
                        <a:rPr lang="es-MX" baseline="0" dirty="0" err="1" smtClean="0"/>
                        <a:t>int</a:t>
                      </a:r>
                      <a:r>
                        <a:rPr lang="es-MX" baseline="0" dirty="0" smtClean="0"/>
                        <a:t>) FK</a:t>
                      </a:r>
                      <a:endParaRPr lang="es-MX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096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err="1" smtClean="0"/>
                        <a:t>Membresia_id</a:t>
                      </a:r>
                      <a:r>
                        <a:rPr lang="es-MX" baseline="0" dirty="0" smtClean="0"/>
                        <a:t>(</a:t>
                      </a:r>
                      <a:r>
                        <a:rPr lang="es-MX" baseline="0" dirty="0" err="1" smtClean="0"/>
                        <a:t>int</a:t>
                      </a:r>
                      <a:r>
                        <a:rPr lang="es-MX" baseline="0" dirty="0" smtClean="0"/>
                        <a:t>) FK</a:t>
                      </a:r>
                      <a:endParaRPr lang="es-MX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997580"/>
                  </a:ext>
                </a:extLst>
              </a:tr>
            </a:tbl>
          </a:graphicData>
        </a:graphic>
      </p:graphicFrame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36651"/>
              </p:ext>
            </p:extLst>
          </p:nvPr>
        </p:nvGraphicFramePr>
        <p:xfrm>
          <a:off x="3621540" y="473089"/>
          <a:ext cx="203981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814">
                  <a:extLst>
                    <a:ext uri="{9D8B030D-6E8A-4147-A177-3AD203B41FA5}">
                      <a16:colId xmlns:a16="http://schemas.microsoft.com/office/drawing/2014/main" val="1618637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PRODUCTOS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322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Id</a:t>
                      </a:r>
                      <a:r>
                        <a:rPr lang="es-MX" baseline="0" dirty="0" smtClean="0"/>
                        <a:t> (</a:t>
                      </a:r>
                      <a:r>
                        <a:rPr lang="es-MX" baseline="0" dirty="0" err="1" smtClean="0"/>
                        <a:t>int</a:t>
                      </a:r>
                      <a:r>
                        <a:rPr lang="es-MX" baseline="0" dirty="0" smtClean="0"/>
                        <a:t>)a-i </a:t>
                      </a:r>
                      <a:r>
                        <a:rPr lang="es-MX" baseline="0" dirty="0" err="1" smtClean="0"/>
                        <a:t>pk</a:t>
                      </a:r>
                      <a:endParaRPr lang="es-MX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853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Nombre(vc,150)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10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err="1" smtClean="0"/>
                        <a:t>Descripcion</a:t>
                      </a:r>
                      <a:r>
                        <a:rPr lang="es-MX" baseline="0" dirty="0" smtClean="0"/>
                        <a:t>(vc,300)</a:t>
                      </a:r>
                      <a:endParaRPr lang="es-MX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2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Precio(</a:t>
                      </a:r>
                      <a:r>
                        <a:rPr lang="es-MX" baseline="0" dirty="0" err="1" smtClean="0"/>
                        <a:t>double</a:t>
                      </a:r>
                      <a:r>
                        <a:rPr lang="es-MX" baseline="0" dirty="0" smtClean="0"/>
                        <a:t>)</a:t>
                      </a:r>
                      <a:endParaRPr lang="es-MX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82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err="1" smtClean="0"/>
                        <a:t>Categoria_id</a:t>
                      </a:r>
                      <a:r>
                        <a:rPr lang="es-MX" baseline="0" dirty="0" smtClean="0"/>
                        <a:t>(</a:t>
                      </a:r>
                      <a:r>
                        <a:rPr lang="es-MX" baseline="0" dirty="0" err="1" smtClean="0"/>
                        <a:t>int</a:t>
                      </a:r>
                      <a:r>
                        <a:rPr lang="es-MX" baseline="0" dirty="0" smtClean="0"/>
                        <a:t>) FK</a:t>
                      </a:r>
                      <a:endParaRPr lang="es-MX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333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Cantidad(</a:t>
                      </a:r>
                      <a:r>
                        <a:rPr lang="es-MX" dirty="0" err="1" smtClean="0"/>
                        <a:t>int</a:t>
                      </a:r>
                      <a:r>
                        <a:rPr lang="es-MX" dirty="0" smtClean="0"/>
                        <a:t>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682167"/>
                  </a:ext>
                </a:extLst>
              </a:tr>
            </a:tbl>
          </a:graphicData>
        </a:graphic>
      </p:graphicFrame>
      <p:cxnSp>
        <p:nvCxnSpPr>
          <p:cNvPr id="14" name="Conector angular 13"/>
          <p:cNvCxnSpPr/>
          <p:nvPr/>
        </p:nvCxnSpPr>
        <p:spPr>
          <a:xfrm flipV="1">
            <a:off x="5661355" y="473087"/>
            <a:ext cx="3584528" cy="2030962"/>
          </a:xfrm>
          <a:prstGeom prst="bentConnector3">
            <a:avLst>
              <a:gd name="adj1" fmla="val 7222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r 17"/>
          <p:cNvCxnSpPr/>
          <p:nvPr/>
        </p:nvCxnSpPr>
        <p:spPr>
          <a:xfrm rot="16200000" flipV="1">
            <a:off x="5525625" y="4231771"/>
            <a:ext cx="1623714" cy="756723"/>
          </a:xfrm>
          <a:prstGeom prst="bentConnector3">
            <a:avLst>
              <a:gd name="adj1" fmla="val 5000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angular 24"/>
          <p:cNvCxnSpPr/>
          <p:nvPr/>
        </p:nvCxnSpPr>
        <p:spPr>
          <a:xfrm rot="5400000" flipH="1" flipV="1">
            <a:off x="8276886" y="2818113"/>
            <a:ext cx="929118" cy="300990"/>
          </a:xfrm>
          <a:prstGeom prst="bentConnector3">
            <a:avLst>
              <a:gd name="adj1" fmla="val 35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455539"/>
              </p:ext>
            </p:extLst>
          </p:nvPr>
        </p:nvGraphicFramePr>
        <p:xfrm>
          <a:off x="719006" y="120102"/>
          <a:ext cx="176627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6277">
                  <a:extLst>
                    <a:ext uri="{9D8B030D-6E8A-4147-A177-3AD203B41FA5}">
                      <a16:colId xmlns:a16="http://schemas.microsoft.com/office/drawing/2014/main" val="3567369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METODO_PAGO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549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Id</a:t>
                      </a:r>
                      <a:r>
                        <a:rPr lang="es-MX" baseline="0" dirty="0" smtClean="0"/>
                        <a:t> (</a:t>
                      </a:r>
                      <a:r>
                        <a:rPr lang="es-MX" baseline="0" dirty="0" err="1" smtClean="0"/>
                        <a:t>int</a:t>
                      </a:r>
                      <a:r>
                        <a:rPr lang="es-MX" baseline="0" dirty="0" smtClean="0"/>
                        <a:t>)a-i </a:t>
                      </a:r>
                      <a:r>
                        <a:rPr lang="es-MX" baseline="0" dirty="0" err="1" smtClean="0"/>
                        <a:t>pk</a:t>
                      </a:r>
                      <a:endParaRPr lang="es-MX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859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aseline="0" dirty="0" smtClean="0"/>
                        <a:t>Nombre(vc,50)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50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Tipo(vc,40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424838"/>
                  </a:ext>
                </a:extLst>
              </a:tr>
            </a:tbl>
          </a:graphicData>
        </a:graphic>
      </p:graphicFrame>
      <p:sp>
        <p:nvSpPr>
          <p:cNvPr id="29" name="Rectángulo 28"/>
          <p:cNvSpPr/>
          <p:nvPr/>
        </p:nvSpPr>
        <p:spPr>
          <a:xfrm>
            <a:off x="3621540" y="473087"/>
            <a:ext cx="2039814" cy="2595882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ángulo 29"/>
          <p:cNvSpPr/>
          <p:nvPr/>
        </p:nvSpPr>
        <p:spPr>
          <a:xfrm>
            <a:off x="6748670" y="4916527"/>
            <a:ext cx="2039814" cy="1477630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Rectángulo 30"/>
          <p:cNvSpPr/>
          <p:nvPr/>
        </p:nvSpPr>
        <p:spPr>
          <a:xfrm>
            <a:off x="8963449" y="1949807"/>
            <a:ext cx="2442211" cy="2966720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Rectángulo 31"/>
          <p:cNvSpPr/>
          <p:nvPr/>
        </p:nvSpPr>
        <p:spPr>
          <a:xfrm>
            <a:off x="6033854" y="2275462"/>
            <a:ext cx="2557095" cy="1500802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ángulo 34"/>
          <p:cNvSpPr/>
          <p:nvPr/>
        </p:nvSpPr>
        <p:spPr>
          <a:xfrm>
            <a:off x="9245881" y="383567"/>
            <a:ext cx="2075767" cy="1434861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Rectángulo 36"/>
          <p:cNvSpPr/>
          <p:nvPr/>
        </p:nvSpPr>
        <p:spPr>
          <a:xfrm>
            <a:off x="719005" y="150778"/>
            <a:ext cx="1766278" cy="1452684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39" name="Tabla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86787"/>
              </p:ext>
            </p:extLst>
          </p:nvPr>
        </p:nvGraphicFramePr>
        <p:xfrm>
          <a:off x="3621540" y="3256280"/>
          <a:ext cx="1965080" cy="3381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5080">
                  <a:extLst>
                    <a:ext uri="{9D8B030D-6E8A-4147-A177-3AD203B41FA5}">
                      <a16:colId xmlns:a16="http://schemas.microsoft.com/office/drawing/2014/main" val="2647525970"/>
                    </a:ext>
                  </a:extLst>
                </a:gridCol>
              </a:tblGrid>
              <a:tr h="335249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DIRECCIONES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945181"/>
                  </a:ext>
                </a:extLst>
              </a:tr>
              <a:tr h="3352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Id</a:t>
                      </a:r>
                      <a:r>
                        <a:rPr lang="es-MX" baseline="0" dirty="0" smtClean="0"/>
                        <a:t> (</a:t>
                      </a:r>
                      <a:r>
                        <a:rPr lang="es-MX" baseline="0" dirty="0" err="1" smtClean="0"/>
                        <a:t>int</a:t>
                      </a:r>
                      <a:r>
                        <a:rPr lang="es-MX" baseline="0" dirty="0" smtClean="0"/>
                        <a:t>)a-i </a:t>
                      </a:r>
                      <a:r>
                        <a:rPr lang="es-MX" baseline="0" dirty="0" err="1" smtClean="0"/>
                        <a:t>pk</a:t>
                      </a:r>
                      <a:endParaRPr lang="es-MX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957957"/>
                  </a:ext>
                </a:extLst>
              </a:tr>
              <a:tr h="335249">
                <a:tc>
                  <a:txBody>
                    <a:bodyPr/>
                    <a:lstStyle/>
                    <a:p>
                      <a:r>
                        <a:rPr lang="es-MX" dirty="0" smtClean="0"/>
                        <a:t>Calle(vc,100)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734368"/>
                  </a:ext>
                </a:extLst>
              </a:tr>
              <a:tr h="335249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Num</a:t>
                      </a:r>
                      <a:r>
                        <a:rPr lang="es-MX" dirty="0" smtClean="0"/>
                        <a:t>(</a:t>
                      </a:r>
                      <a:r>
                        <a:rPr lang="es-MX" dirty="0" err="1" smtClean="0"/>
                        <a:t>int</a:t>
                      </a:r>
                      <a:r>
                        <a:rPr lang="es-MX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249704"/>
                  </a:ext>
                </a:extLst>
              </a:tr>
              <a:tr h="335249">
                <a:tc>
                  <a:txBody>
                    <a:bodyPr/>
                    <a:lstStyle/>
                    <a:p>
                      <a:r>
                        <a:rPr lang="es-MX" dirty="0" smtClean="0"/>
                        <a:t>Colonia(vc,50)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179992"/>
                  </a:ext>
                </a:extLst>
              </a:tr>
              <a:tr h="335249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Cp</a:t>
                      </a:r>
                      <a:r>
                        <a:rPr lang="es-MX" dirty="0" smtClean="0"/>
                        <a:t>(</a:t>
                      </a:r>
                      <a:r>
                        <a:rPr lang="es-MX" dirty="0" err="1" smtClean="0"/>
                        <a:t>int</a:t>
                      </a:r>
                      <a:r>
                        <a:rPr lang="es-MX" dirty="0" smtClean="0"/>
                        <a:t>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712125"/>
                  </a:ext>
                </a:extLst>
              </a:tr>
              <a:tr h="335249">
                <a:tc>
                  <a:txBody>
                    <a:bodyPr/>
                    <a:lstStyle/>
                    <a:p>
                      <a:r>
                        <a:rPr lang="es-MX" dirty="0" smtClean="0"/>
                        <a:t>Estado(vc,100)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726019"/>
                  </a:ext>
                </a:extLst>
              </a:tr>
              <a:tr h="3352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ciudad(vc,100)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224387"/>
                  </a:ext>
                </a:extLst>
              </a:tr>
              <a:tr h="455886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Usuario_id</a:t>
                      </a:r>
                      <a:r>
                        <a:rPr lang="es-MX" dirty="0" smtClean="0"/>
                        <a:t>(</a:t>
                      </a:r>
                      <a:r>
                        <a:rPr lang="es-MX" dirty="0" err="1" smtClean="0"/>
                        <a:t>int</a:t>
                      </a:r>
                      <a:r>
                        <a:rPr lang="es-MX" dirty="0" smtClean="0"/>
                        <a:t>)</a:t>
                      </a:r>
                      <a:r>
                        <a:rPr lang="es-MX" baseline="0" dirty="0" smtClean="0"/>
                        <a:t> FK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961897"/>
                  </a:ext>
                </a:extLst>
              </a:tr>
            </a:tbl>
          </a:graphicData>
        </a:graphic>
      </p:graphicFrame>
      <p:sp>
        <p:nvSpPr>
          <p:cNvPr id="40" name="Rectángulo 39"/>
          <p:cNvSpPr/>
          <p:nvPr/>
        </p:nvSpPr>
        <p:spPr>
          <a:xfrm>
            <a:off x="3632726" y="3275873"/>
            <a:ext cx="1953894" cy="3255555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2" name="Conector recto 41"/>
          <p:cNvCxnSpPr/>
          <p:nvPr/>
        </p:nvCxnSpPr>
        <p:spPr>
          <a:xfrm>
            <a:off x="5586620" y="6394157"/>
            <a:ext cx="476053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>
            <a:off x="6062673" y="6394157"/>
            <a:ext cx="0" cy="244089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/>
          <p:cNvCxnSpPr/>
          <p:nvPr/>
        </p:nvCxnSpPr>
        <p:spPr>
          <a:xfrm>
            <a:off x="6062673" y="6638246"/>
            <a:ext cx="5751956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/>
          <p:nvPr/>
        </p:nvCxnSpPr>
        <p:spPr>
          <a:xfrm>
            <a:off x="11814629" y="2658795"/>
            <a:ext cx="0" cy="3979451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/>
          <p:nvPr/>
        </p:nvCxnSpPr>
        <p:spPr>
          <a:xfrm flipH="1">
            <a:off x="11509829" y="2658795"/>
            <a:ext cx="304800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Tabla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403120"/>
              </p:ext>
            </p:extLst>
          </p:nvPr>
        </p:nvGraphicFramePr>
        <p:xfrm>
          <a:off x="660839" y="1731695"/>
          <a:ext cx="199337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375">
                  <a:extLst>
                    <a:ext uri="{9D8B030D-6E8A-4147-A177-3AD203B41FA5}">
                      <a16:colId xmlns:a16="http://schemas.microsoft.com/office/drawing/2014/main" val="439609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CARRITO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661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Id</a:t>
                      </a:r>
                      <a:r>
                        <a:rPr lang="es-MX" baseline="0" dirty="0" smtClean="0"/>
                        <a:t> (</a:t>
                      </a:r>
                      <a:r>
                        <a:rPr lang="es-MX" baseline="0" dirty="0" err="1" smtClean="0"/>
                        <a:t>int</a:t>
                      </a:r>
                      <a:r>
                        <a:rPr lang="es-MX" baseline="0" dirty="0" smtClean="0"/>
                        <a:t>)a-i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58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Producto_id</a:t>
                      </a:r>
                      <a:r>
                        <a:rPr lang="es-MX" dirty="0" smtClean="0"/>
                        <a:t>(</a:t>
                      </a:r>
                      <a:r>
                        <a:rPr lang="es-MX" dirty="0" err="1" smtClean="0"/>
                        <a:t>int</a:t>
                      </a:r>
                      <a:r>
                        <a:rPr lang="es-MX" dirty="0" smtClean="0"/>
                        <a:t> )FK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662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Cantidad(</a:t>
                      </a:r>
                      <a:r>
                        <a:rPr lang="es-MX" dirty="0" err="1" smtClean="0"/>
                        <a:t>int</a:t>
                      </a:r>
                      <a:r>
                        <a:rPr lang="es-MX" dirty="0" smtClean="0"/>
                        <a:t>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478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Usuario_id</a:t>
                      </a:r>
                      <a:r>
                        <a:rPr lang="es-MX" dirty="0" smtClean="0"/>
                        <a:t>(</a:t>
                      </a:r>
                      <a:r>
                        <a:rPr lang="es-MX" dirty="0" err="1" smtClean="0"/>
                        <a:t>int</a:t>
                      </a:r>
                      <a:r>
                        <a:rPr lang="es-MX" dirty="0" smtClean="0"/>
                        <a:t>)</a:t>
                      </a:r>
                      <a:r>
                        <a:rPr lang="es-MX" dirty="0" err="1" smtClean="0"/>
                        <a:t>fk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499481"/>
                  </a:ext>
                </a:extLst>
              </a:tr>
            </a:tbl>
          </a:graphicData>
        </a:graphic>
      </p:graphicFrame>
      <p:graphicFrame>
        <p:nvGraphicFramePr>
          <p:cNvPr id="57" name="Tabla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857136"/>
              </p:ext>
            </p:extLst>
          </p:nvPr>
        </p:nvGraphicFramePr>
        <p:xfrm>
          <a:off x="316187" y="3820288"/>
          <a:ext cx="258354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3543">
                  <a:extLst>
                    <a:ext uri="{9D8B030D-6E8A-4147-A177-3AD203B41FA5}">
                      <a16:colId xmlns:a16="http://schemas.microsoft.com/office/drawing/2014/main" val="2258847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VENTAS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060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Id</a:t>
                      </a:r>
                      <a:r>
                        <a:rPr lang="es-MX" baseline="0" dirty="0" smtClean="0"/>
                        <a:t> (</a:t>
                      </a:r>
                      <a:r>
                        <a:rPr lang="es-MX" baseline="0" dirty="0" err="1" smtClean="0"/>
                        <a:t>int</a:t>
                      </a:r>
                      <a:r>
                        <a:rPr lang="es-MX" baseline="0" dirty="0" smtClean="0"/>
                        <a:t>) PK a-i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885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Carrito_id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963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Metodo_pago_id</a:t>
                      </a:r>
                      <a:r>
                        <a:rPr lang="es-MX" dirty="0" smtClean="0"/>
                        <a:t>(</a:t>
                      </a:r>
                      <a:r>
                        <a:rPr lang="es-MX" dirty="0" err="1" smtClean="0"/>
                        <a:t>int</a:t>
                      </a:r>
                      <a:r>
                        <a:rPr lang="es-MX" dirty="0" smtClean="0"/>
                        <a:t>) FK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051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Total(</a:t>
                      </a:r>
                      <a:r>
                        <a:rPr lang="es-MX" dirty="0" err="1" smtClean="0"/>
                        <a:t>double</a:t>
                      </a:r>
                      <a:r>
                        <a:rPr lang="es-MX" dirty="0" smtClean="0"/>
                        <a:t>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13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Estado(</a:t>
                      </a:r>
                      <a:r>
                        <a:rPr lang="es-MX" dirty="0" err="1" smtClean="0"/>
                        <a:t>boolean</a:t>
                      </a:r>
                      <a:r>
                        <a:rPr lang="es-MX" dirty="0" smtClean="0"/>
                        <a:t>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413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Direccion_id</a:t>
                      </a:r>
                      <a:r>
                        <a:rPr lang="es-MX" dirty="0" smtClean="0"/>
                        <a:t>(</a:t>
                      </a:r>
                      <a:r>
                        <a:rPr lang="es-MX" dirty="0" err="1" smtClean="0"/>
                        <a:t>int</a:t>
                      </a:r>
                      <a:r>
                        <a:rPr lang="es-MX" dirty="0" smtClean="0"/>
                        <a:t>) FK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686972"/>
                  </a:ext>
                </a:extLst>
              </a:tr>
            </a:tbl>
          </a:graphicData>
        </a:graphic>
      </p:graphicFrame>
      <p:graphicFrame>
        <p:nvGraphicFramePr>
          <p:cNvPr id="58" name="Tabla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253613"/>
              </p:ext>
            </p:extLst>
          </p:nvPr>
        </p:nvGraphicFramePr>
        <p:xfrm>
          <a:off x="6633738" y="632595"/>
          <a:ext cx="20287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720">
                  <a:extLst>
                    <a:ext uri="{9D8B030D-6E8A-4147-A177-3AD203B41FA5}">
                      <a16:colId xmlns:a16="http://schemas.microsoft.com/office/drawing/2014/main" val="871273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LISTA_DESEOS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872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Ia</a:t>
                      </a:r>
                      <a:r>
                        <a:rPr lang="es-MX" dirty="0" smtClean="0"/>
                        <a:t>(</a:t>
                      </a:r>
                      <a:r>
                        <a:rPr lang="es-MX" dirty="0" err="1" smtClean="0"/>
                        <a:t>int</a:t>
                      </a:r>
                      <a:r>
                        <a:rPr lang="es-MX" dirty="0" smtClean="0"/>
                        <a:t>) PK a-i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618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Usuario_id</a:t>
                      </a:r>
                      <a:r>
                        <a:rPr lang="es-MX" dirty="0" smtClean="0"/>
                        <a:t>(</a:t>
                      </a:r>
                      <a:r>
                        <a:rPr lang="es-MX" dirty="0" err="1" smtClean="0"/>
                        <a:t>int</a:t>
                      </a:r>
                      <a:r>
                        <a:rPr lang="es-MX" dirty="0" smtClean="0"/>
                        <a:t>) PK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86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 smtClean="0"/>
                        <a:t>Producto_id</a:t>
                      </a:r>
                      <a:r>
                        <a:rPr lang="es-MX" dirty="0" smtClean="0"/>
                        <a:t>(</a:t>
                      </a:r>
                      <a:r>
                        <a:rPr lang="es-MX" dirty="0" err="1" smtClean="0"/>
                        <a:t>int</a:t>
                      </a:r>
                      <a:r>
                        <a:rPr lang="es-MX" dirty="0" smtClean="0"/>
                        <a:t> )FK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604472"/>
                  </a:ext>
                </a:extLst>
              </a:tr>
            </a:tbl>
          </a:graphicData>
        </a:graphic>
      </p:graphicFrame>
      <p:sp>
        <p:nvSpPr>
          <p:cNvPr id="59" name="Rectángulo 58"/>
          <p:cNvSpPr/>
          <p:nvPr/>
        </p:nvSpPr>
        <p:spPr>
          <a:xfrm>
            <a:off x="660837" y="1706491"/>
            <a:ext cx="1993377" cy="1879404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Rectángulo 59"/>
          <p:cNvSpPr/>
          <p:nvPr/>
        </p:nvSpPr>
        <p:spPr>
          <a:xfrm>
            <a:off x="313060" y="3820288"/>
            <a:ext cx="2586669" cy="2595880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62" name="Conector recto 61"/>
          <p:cNvCxnSpPr/>
          <p:nvPr/>
        </p:nvCxnSpPr>
        <p:spPr>
          <a:xfrm flipH="1" flipV="1">
            <a:off x="144746" y="4702629"/>
            <a:ext cx="168315" cy="1451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/>
          <p:cNvCxnSpPr/>
          <p:nvPr/>
        </p:nvCxnSpPr>
        <p:spPr>
          <a:xfrm flipV="1">
            <a:off x="144746" y="632595"/>
            <a:ext cx="0" cy="40700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>
            <a:off x="144746" y="632595"/>
            <a:ext cx="5160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/>
          <p:cNvCxnSpPr/>
          <p:nvPr/>
        </p:nvCxnSpPr>
        <p:spPr>
          <a:xfrm>
            <a:off x="2899729" y="6241143"/>
            <a:ext cx="395014" cy="1451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/>
          <p:cNvCxnSpPr/>
          <p:nvPr/>
        </p:nvCxnSpPr>
        <p:spPr>
          <a:xfrm flipV="1">
            <a:off x="3294743" y="3820288"/>
            <a:ext cx="0" cy="2420855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/>
          <p:cNvCxnSpPr/>
          <p:nvPr/>
        </p:nvCxnSpPr>
        <p:spPr>
          <a:xfrm>
            <a:off x="3286760" y="3820288"/>
            <a:ext cx="266139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74"/>
          <p:cNvCxnSpPr/>
          <p:nvPr/>
        </p:nvCxnSpPr>
        <p:spPr>
          <a:xfrm>
            <a:off x="144746" y="3068969"/>
            <a:ext cx="516091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76"/>
          <p:cNvCxnSpPr/>
          <p:nvPr/>
        </p:nvCxnSpPr>
        <p:spPr>
          <a:xfrm>
            <a:off x="9114971" y="473087"/>
            <a:ext cx="0" cy="441313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81"/>
          <p:cNvCxnSpPr/>
          <p:nvPr/>
        </p:nvCxnSpPr>
        <p:spPr>
          <a:xfrm>
            <a:off x="2654214" y="3433167"/>
            <a:ext cx="443022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/>
          <p:cNvCxnSpPr/>
          <p:nvPr/>
        </p:nvCxnSpPr>
        <p:spPr>
          <a:xfrm flipV="1">
            <a:off x="3097236" y="120102"/>
            <a:ext cx="0" cy="3313065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/>
          <p:cNvCxnSpPr/>
          <p:nvPr/>
        </p:nvCxnSpPr>
        <p:spPr>
          <a:xfrm>
            <a:off x="3097236" y="96709"/>
            <a:ext cx="8717393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88"/>
          <p:cNvCxnSpPr/>
          <p:nvPr/>
        </p:nvCxnSpPr>
        <p:spPr>
          <a:xfrm>
            <a:off x="11814629" y="96709"/>
            <a:ext cx="0" cy="2283634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91"/>
          <p:cNvCxnSpPr/>
          <p:nvPr/>
        </p:nvCxnSpPr>
        <p:spPr>
          <a:xfrm flipH="1">
            <a:off x="11509829" y="2380343"/>
            <a:ext cx="304800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de flecha 93"/>
          <p:cNvCxnSpPr/>
          <p:nvPr/>
        </p:nvCxnSpPr>
        <p:spPr>
          <a:xfrm>
            <a:off x="3097236" y="914400"/>
            <a:ext cx="455663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ángulo 94"/>
          <p:cNvSpPr/>
          <p:nvPr/>
        </p:nvSpPr>
        <p:spPr>
          <a:xfrm>
            <a:off x="6633739" y="636186"/>
            <a:ext cx="2028720" cy="1434861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97" name="Conector recto 96"/>
          <p:cNvCxnSpPr/>
          <p:nvPr/>
        </p:nvCxnSpPr>
        <p:spPr>
          <a:xfrm flipH="1">
            <a:off x="5959120" y="1603462"/>
            <a:ext cx="674618" cy="0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cto 98"/>
          <p:cNvCxnSpPr/>
          <p:nvPr/>
        </p:nvCxnSpPr>
        <p:spPr>
          <a:xfrm>
            <a:off x="8662458" y="1731695"/>
            <a:ext cx="329812" cy="1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101"/>
          <p:cNvCxnSpPr/>
          <p:nvPr/>
        </p:nvCxnSpPr>
        <p:spPr>
          <a:xfrm>
            <a:off x="8992270" y="1731695"/>
            <a:ext cx="0" cy="218112"/>
          </a:xfrm>
          <a:prstGeom prst="line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9896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129</Words>
  <Application>Microsoft Office PowerPoint</Application>
  <PresentationFormat>Panorámica</PresentationFormat>
  <Paragraphs>56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Dixguel03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HP</dc:creator>
  <cp:lastModifiedBy>HP</cp:lastModifiedBy>
  <cp:revision>7</cp:revision>
  <dcterms:created xsi:type="dcterms:W3CDTF">2025-03-11T00:37:42Z</dcterms:created>
  <dcterms:modified xsi:type="dcterms:W3CDTF">2025-03-11T01:25:33Z</dcterms:modified>
</cp:coreProperties>
</file>