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7" r:id="rId3"/>
    <p:sldId id="386" r:id="rId4"/>
    <p:sldId id="273" r:id="rId5"/>
    <p:sldId id="275" r:id="rId6"/>
    <p:sldId id="274" r:id="rId7"/>
    <p:sldId id="286" r:id="rId8"/>
    <p:sldId id="276" r:id="rId9"/>
    <p:sldId id="277" r:id="rId10"/>
    <p:sldId id="281" r:id="rId11"/>
    <p:sldId id="282" r:id="rId12"/>
    <p:sldId id="296" r:id="rId13"/>
    <p:sldId id="314" r:id="rId14"/>
    <p:sldId id="310" r:id="rId15"/>
    <p:sldId id="284" r:id="rId16"/>
    <p:sldId id="288" r:id="rId17"/>
    <p:sldId id="285" r:id="rId18"/>
    <p:sldId id="283" r:id="rId19"/>
    <p:sldId id="278" r:id="rId20"/>
    <p:sldId id="279" r:id="rId21"/>
    <p:sldId id="312" r:id="rId22"/>
    <p:sldId id="287" r:id="rId23"/>
    <p:sldId id="289" r:id="rId24"/>
    <p:sldId id="290" r:id="rId25"/>
    <p:sldId id="291" r:id="rId26"/>
    <p:sldId id="293" r:id="rId27"/>
    <p:sldId id="294" r:id="rId28"/>
    <p:sldId id="297" r:id="rId29"/>
    <p:sldId id="298" r:id="rId30"/>
    <p:sldId id="311" r:id="rId31"/>
    <p:sldId id="313" r:id="rId32"/>
    <p:sldId id="295" r:id="rId33"/>
    <p:sldId id="268" r:id="rId34"/>
    <p:sldId id="309" r:id="rId35"/>
    <p:sldId id="299" r:id="rId36"/>
    <p:sldId id="302" r:id="rId37"/>
    <p:sldId id="301" r:id="rId38"/>
    <p:sldId id="315" r:id="rId39"/>
    <p:sldId id="300" r:id="rId40"/>
    <p:sldId id="303" r:id="rId41"/>
    <p:sldId id="258" r:id="rId42"/>
    <p:sldId id="306" r:id="rId43"/>
    <p:sldId id="305" r:id="rId44"/>
    <p:sldId id="318" r:id="rId45"/>
    <p:sldId id="320" r:id="rId46"/>
    <p:sldId id="319" r:id="rId47"/>
    <p:sldId id="322" r:id="rId48"/>
    <p:sldId id="321" r:id="rId49"/>
    <p:sldId id="385" r:id="rId50"/>
    <p:sldId id="383" r:id="rId51"/>
    <p:sldId id="384" r:id="rId52"/>
    <p:sldId id="264" r:id="rId5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t Dashpute" initials="AD" lastIdx="1" clrIdx="0">
    <p:extLst>
      <p:ext uri="{19B8F6BF-5375-455C-9EA6-DF929625EA0E}">
        <p15:presenceInfo xmlns:p15="http://schemas.microsoft.com/office/powerpoint/2012/main" userId="a666a1fa65a48c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384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CALCULATIONS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HMM</c:v>
                </c:pt>
                <c:pt idx="1">
                  <c:v>HMM+ VITERBI ALGO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4T00:45:27.05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0.69043</cdr:x>
      <cdr:y>0.66775</cdr:y>
    </cdr:from>
    <cdr:to>
      <cdr:x>0.88487</cdr:x>
      <cdr:y>0.83176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F50A0FE-8597-4F65-929D-FBFADE9956F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753859" y="3052936"/>
          <a:ext cx="1902117" cy="74987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0.67983</cdr:x>
      <cdr:y>0.21332</cdr:y>
    </cdr:from>
    <cdr:to>
      <cdr:x>0.89547</cdr:x>
      <cdr:y>0.4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1FF00EF8-4E06-48D7-B946-A42335F0E83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650218" y="975286"/>
          <a:ext cx="2109399" cy="85351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452EA0A7-64A0-4F2F-9C6C-D93CAA5F8E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277E29C2-43B4-48AA-BD64-E31F4798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10F74790-AF29-445E-BC38-73E7573D6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0D1495-32BA-440E-B8F4-4D4A3A28C45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3134451D-294F-4760-9EFC-38F788235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FEB647BC-D27C-4377-8271-C4231182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D15280B-BEC0-4DAA-80B2-D5E204684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EE98C3-F284-47DE-90FE-0AF962D434FB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b" TargetMode="External"/><Relationship Id="rId2" Type="http://schemas.openxmlformats.org/officeDocument/2006/relationships/hyperlink" Target="https://en.wikipedia.org/wiki/Nou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Adverb" TargetMode="External"/><Relationship Id="rId4" Type="http://schemas.openxmlformats.org/officeDocument/2006/relationships/hyperlink" Target="https://en.wikipedia.org/wiki/Adjectiv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noun" TargetMode="External"/><Relationship Id="rId3" Type="http://schemas.openxmlformats.org/officeDocument/2006/relationships/hyperlink" Target="https://en.wikipedia.org/wiki/Noun" TargetMode="External"/><Relationship Id="rId7" Type="http://schemas.openxmlformats.org/officeDocument/2006/relationships/hyperlink" Target="https://en.wikipedia.org/wiki/Preposition_and_postposition" TargetMode="External"/><Relationship Id="rId2" Type="http://schemas.openxmlformats.org/officeDocument/2006/relationships/hyperlink" Target="https://en.wikipedia.org/wiki/Parts_of_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djective" TargetMode="External"/><Relationship Id="rId11" Type="http://schemas.openxmlformats.org/officeDocument/2006/relationships/hyperlink" Target="https://en.wikipedia.org/wiki/Interjection" TargetMode="External"/><Relationship Id="rId5" Type="http://schemas.openxmlformats.org/officeDocument/2006/relationships/hyperlink" Target="https://en.wikipedia.org/wiki/Article_(grammar)" TargetMode="External"/><Relationship Id="rId10" Type="http://schemas.openxmlformats.org/officeDocument/2006/relationships/hyperlink" Target="https://en.wikipedia.org/wiki/Grammatical_conjunction" TargetMode="External"/><Relationship Id="rId4" Type="http://schemas.openxmlformats.org/officeDocument/2006/relationships/hyperlink" Target="https://en.wikipedia.org/wiki/Verb" TargetMode="External"/><Relationship Id="rId9" Type="http://schemas.openxmlformats.org/officeDocument/2006/relationships/hyperlink" Target="https://en.wikipedia.org/wiki/Adver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tx1"/>
                </a:solidFill>
              </a:rPr>
              <a:t>Part-Of-Speech Tagging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Natural Language Processing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4E32-4B59-4E93-BCA1-2CA7BAB70A27}"/>
              </a:ext>
            </a:extLst>
          </p:cNvPr>
          <p:cNvSpPr txBox="1"/>
          <p:nvPr/>
        </p:nvSpPr>
        <p:spPr>
          <a:xfrm>
            <a:off x="9262764" y="6021288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Anant Dashpute</a:t>
            </a:r>
          </a:p>
          <a:p>
            <a:pPr algn="just"/>
            <a:r>
              <a:rPr lang="en-US" sz="2000" b="1" dirty="0"/>
              <a:t>SC20M144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2F1D-E2C9-4655-8574-E5E7D978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Rule-Based Tagging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86F6-8C96-419E-A0A4-739CB34B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Algorithm</a:t>
            </a:r>
          </a:p>
          <a:p>
            <a:pPr lvl="2">
              <a:defRPr/>
            </a:pPr>
            <a:r>
              <a:rPr lang="en-US" dirty="0"/>
              <a:t>Start with a dictionary</a:t>
            </a:r>
          </a:p>
          <a:p>
            <a:pPr lvl="2">
              <a:defRPr/>
            </a:pPr>
            <a:r>
              <a:rPr lang="en-US" dirty="0"/>
              <a:t>Assign all possible tags to words from the dictionary</a:t>
            </a:r>
          </a:p>
          <a:p>
            <a:pPr lvl="2">
              <a:defRPr/>
            </a:pPr>
            <a:r>
              <a:rPr lang="en-US" dirty="0"/>
              <a:t>Write rules by hand to selectively remove tags</a:t>
            </a:r>
          </a:p>
          <a:p>
            <a:pPr lvl="2">
              <a:defRPr/>
            </a:pPr>
            <a:r>
              <a:rPr lang="en-US" dirty="0"/>
              <a:t>Leaving the correct tag for each word.</a:t>
            </a:r>
          </a:p>
          <a:p>
            <a:r>
              <a:rPr lang="en-US" altLang="en-US" dirty="0"/>
              <a:t>Hand written rule</a:t>
            </a:r>
          </a:p>
          <a:p>
            <a:pPr lvl="1"/>
            <a:r>
              <a:rPr lang="en-IN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Ex: “If an ambiguous/unknown word ends with the suffix ‘</a:t>
            </a:r>
            <a:r>
              <a:rPr lang="en-IN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IN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’ and is preceded by a Verb, label it as a Verb”.</a:t>
            </a:r>
          </a:p>
          <a:p>
            <a:pPr lvl="1"/>
            <a:r>
              <a:rPr lang="en-IN" altLang="en-US" sz="2000" dirty="0">
                <a:cs typeface="Times New Roman" panose="02020603050405020304" pitchFamily="18" charset="0"/>
              </a:rPr>
              <a:t>Dance + ‘</a:t>
            </a:r>
            <a:r>
              <a:rPr lang="en-IN" altLang="en-US" sz="2000" dirty="0" err="1">
                <a:cs typeface="Times New Roman" panose="02020603050405020304" pitchFamily="18" charset="0"/>
              </a:rPr>
              <a:t>ing</a:t>
            </a:r>
            <a:r>
              <a:rPr lang="en-IN" altLang="en-US" sz="2000" dirty="0">
                <a:cs typeface="Times New Roman" panose="02020603050405020304" pitchFamily="18" charset="0"/>
              </a:rPr>
              <a:t>’, -&gt; Dancing /Verb </a:t>
            </a:r>
          </a:p>
          <a:p>
            <a:r>
              <a:rPr lang="en-US" altLang="en-US" dirty="0"/>
              <a:t>Ex. - ENGTWOL Tagging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9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1179-445C-4ECD-829F-89E9CD48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Learning-Based:</a:t>
            </a:r>
            <a:br>
              <a:rPr lang="en-US" altLang="en-US" sz="3600" dirty="0"/>
            </a:br>
            <a:r>
              <a:rPr lang="en-US" altLang="en-US" dirty="0"/>
              <a:t>Probabilistic Sequence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C2AB-7DE2-4E88-AF7B-111FF8AF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Probabilistic sequence models allow integrating uncertainty over multiple, interdependent classifications and collectively determine the most likely global assignment.</a:t>
            </a:r>
          </a:p>
          <a:p>
            <a:pPr eaLnBrk="1" hangingPunct="1"/>
            <a:r>
              <a:rPr lang="en-US" altLang="en-US" dirty="0"/>
              <a:t>Two standard models</a:t>
            </a:r>
          </a:p>
          <a:p>
            <a:pPr lvl="1" eaLnBrk="1" hangingPunct="1"/>
            <a:r>
              <a:rPr lang="en-US" altLang="en-US" dirty="0"/>
              <a:t>Hidden Markov Model (HMM) &amp; Maximum Entropy Markov Model (MEMM)</a:t>
            </a:r>
          </a:p>
          <a:p>
            <a:pPr lvl="1" eaLnBrk="1" hangingPunct="1"/>
            <a:r>
              <a:rPr lang="en-US" altLang="en-US" dirty="0"/>
              <a:t>Conditional Random Field (CRF)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7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BBD-5D2E-4503-A758-AA005601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in Sequence Tagging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1DF5-4F7F-43AD-872D-B1F36783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see that the tag of a word depends on the word and its context within a sentence.(ambiguities Sequence)</a:t>
            </a:r>
          </a:p>
          <a:p>
            <a:r>
              <a:rPr lang="en-US" sz="1800" b="0" i="0" dirty="0">
                <a:effectLst/>
              </a:rPr>
              <a:t>1) She saw a </a:t>
            </a:r>
            <a:r>
              <a:rPr lang="en-US" sz="1800" b="1" i="0" dirty="0">
                <a:effectLst/>
              </a:rPr>
              <a:t>bear/noun.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2) Your efforts will </a:t>
            </a:r>
            <a:r>
              <a:rPr lang="en-US" sz="1800" b="1" i="0" dirty="0">
                <a:effectLst/>
              </a:rPr>
              <a:t>bear/verb</a:t>
            </a:r>
            <a:r>
              <a:rPr lang="en-US" sz="1800" dirty="0"/>
              <a:t> </a:t>
            </a:r>
            <a:r>
              <a:rPr lang="en-US" sz="1800" b="0" i="0" dirty="0">
                <a:effectLst/>
              </a:rPr>
              <a:t>fruit.</a:t>
            </a:r>
            <a:endParaRPr lang="en-US" dirty="0"/>
          </a:p>
          <a:p>
            <a:r>
              <a:rPr lang="en-US" dirty="0"/>
              <a:t> For this reason, we work with data at the level of tagged sentences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E855B-8354-4341-AA30-F2243218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4162425"/>
            <a:ext cx="83534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FF8F-1AAA-4E93-BFA1-9767F530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tx1"/>
                </a:solidFill>
                <a:effectLst/>
              </a:rPr>
              <a:t>Sliding window based N gram tagging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2472-D363-4D00-B722-565F2A96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92" y="1421809"/>
            <a:ext cx="9782801" cy="4572000"/>
          </a:xfrm>
        </p:spPr>
        <p:txBody>
          <a:bodyPr/>
          <a:lstStyle/>
          <a:p>
            <a:pPr marL="731520" lvl="2" indent="0" fontAlgn="base">
              <a:buNone/>
            </a:pPr>
            <a:endParaRPr lang="sv-SE" dirty="0">
              <a:solidFill>
                <a:srgbClr val="40424E"/>
              </a:solidFill>
              <a:latin typeface="urw-din"/>
            </a:endParaRPr>
          </a:p>
          <a:p>
            <a:pPr marL="731520" lvl="2" indent="0" fontAlgn="base">
              <a:buNone/>
            </a:pPr>
            <a:r>
              <a:rPr lang="sv-SE" sz="2400" b="0" i="0" dirty="0">
                <a:solidFill>
                  <a:srgbClr val="40424E"/>
                </a:solidFill>
                <a:effectLst/>
              </a:rPr>
              <a:t>Unigram Tagger				Bigram Tagger</a:t>
            </a:r>
          </a:p>
          <a:p>
            <a:endParaRPr lang="en-IN" dirty="0"/>
          </a:p>
        </p:txBody>
      </p:sp>
      <p:pic>
        <p:nvPicPr>
          <p:cNvPr id="5" name="Picture 2" descr="POS tagging">
            <a:extLst>
              <a:ext uri="{FF2B5EF4-FFF2-40B4-BE49-F238E27FC236}">
                <a16:creationId xmlns:a16="http://schemas.microsoft.com/office/drawing/2014/main" id="{7B2AEFA5-FE63-4A39-9E6F-2ED63F5C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2767189"/>
            <a:ext cx="4056754" cy="34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OS tagging">
            <a:extLst>
              <a:ext uri="{FF2B5EF4-FFF2-40B4-BE49-F238E27FC236}">
                <a16:creationId xmlns:a16="http://schemas.microsoft.com/office/drawing/2014/main" id="{4E4DE1D1-0E08-4D76-A01D-FF7C02CF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607913"/>
            <a:ext cx="405675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1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3E8E-FE69-4B41-8628-813B680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to Sequence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A756-0C06-4970-8167-0B12F737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Speech labelling </a:t>
            </a:r>
          </a:p>
          <a:p>
            <a:r>
              <a:rPr lang="en-US" dirty="0"/>
              <a:t>String of Words → String of POS Tags •</a:t>
            </a:r>
          </a:p>
          <a:p>
            <a:r>
              <a:rPr lang="en-US" dirty="0"/>
              <a:t>The choice of tag is dependent on both previous words and previous tags </a:t>
            </a:r>
          </a:p>
          <a:p>
            <a:endParaRPr lang="en-US" dirty="0"/>
          </a:p>
          <a:p>
            <a:r>
              <a:rPr lang="en-US" dirty="0"/>
              <a:t>What is Sequence?</a:t>
            </a:r>
          </a:p>
          <a:p>
            <a:r>
              <a:rPr lang="en-US" dirty="0"/>
              <a:t>Noun verb pronoun det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8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108B-3450-4367-B9AC-CFF45516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Markov Model / Markov 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7440-91F7-438D-B420-590D8073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4644991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 finite state machine with probabilistic state transitions.</a:t>
            </a:r>
          </a:p>
          <a:p>
            <a:pPr eaLnBrk="1" hangingPunct="1"/>
            <a:r>
              <a:rPr lang="en-US" altLang="en-US" dirty="0"/>
              <a:t>Makes Markov assumption that next state only depends on the current state and independent of previous history.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0AB43-405A-4101-9A9F-590A4A12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1484784"/>
            <a:ext cx="5627292" cy="331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FF865-2846-4515-9ADE-75E9C618417A}"/>
              </a:ext>
            </a:extLst>
          </p:cNvPr>
          <p:cNvSpPr txBox="1"/>
          <p:nvPr/>
        </p:nvSpPr>
        <p:spPr>
          <a:xfrm>
            <a:off x="8110636" y="5013176"/>
            <a:ext cx="24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 MARKOV MODEL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F71B7-AAFB-4350-9EDF-CC47ED0A147D}"/>
              </a:ext>
            </a:extLst>
          </p:cNvPr>
          <p:cNvSpPr txBox="1"/>
          <p:nvPr/>
        </p:nvSpPr>
        <p:spPr>
          <a:xfrm>
            <a:off x="5435902" y="6148288"/>
            <a:ext cx="72479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eaLnBrk="1" hangingPunct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Referred from-Raymond J. Mooney Slides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600" dirty="0"/>
              <a:t>University of Texas at Austin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9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7631-DFC1-432E-9B16-41B6ED79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DBA5-3A6B-467D-9782-21A33726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A50021"/>
                </a:solidFill>
              </a:rPr>
              <a:t>weighted finite-state automaton</a:t>
            </a:r>
            <a:r>
              <a:rPr lang="en-US" altLang="en-US" dirty="0"/>
              <a:t> adds probabilities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The sum of the probabilities must sum to one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Markov chains can’t represent inherently ambiguous problems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Useful for assigning probabilities to unambiguous sequences</a:t>
            </a:r>
          </a:p>
          <a:p>
            <a:endParaRPr lang="en-IN" dirty="0"/>
          </a:p>
          <a:p>
            <a:r>
              <a:rPr lang="en-IN" dirty="0"/>
              <a:t>What are </a:t>
            </a:r>
            <a:r>
              <a:rPr lang="en-US" dirty="0"/>
              <a:t>ambiguities Sequence?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0" i="0" dirty="0">
                <a:effectLst/>
              </a:rPr>
              <a:t>1) She saw a </a:t>
            </a:r>
            <a:r>
              <a:rPr lang="en-US" sz="2000" b="1" i="0" dirty="0">
                <a:effectLst/>
              </a:rPr>
              <a:t>bear.</a:t>
            </a:r>
            <a:br>
              <a:rPr lang="en-US" sz="2000" b="0" i="0" dirty="0">
                <a:effectLst/>
              </a:rPr>
            </a:br>
            <a:r>
              <a:rPr lang="en-US" sz="2000" b="0" i="0" dirty="0">
                <a:effectLst/>
              </a:rPr>
              <a:t>2) Your efforts will </a:t>
            </a:r>
            <a:r>
              <a:rPr lang="en-US" sz="2000" b="1" i="0" dirty="0">
                <a:effectLst/>
              </a:rPr>
              <a:t>bear</a:t>
            </a: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fruit.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000" b="0" i="0" dirty="0">
              <a:solidFill>
                <a:srgbClr val="282829"/>
              </a:solidFill>
              <a:effectLst/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82829"/>
                </a:solidFill>
                <a:effectLst/>
              </a:rPr>
              <a:t>The word </a:t>
            </a:r>
            <a:r>
              <a:rPr lang="en-US" sz="2000" b="1" i="0" dirty="0">
                <a:solidFill>
                  <a:srgbClr val="282829"/>
                </a:solidFill>
                <a:effectLst/>
              </a:rPr>
              <a:t>bear </a:t>
            </a:r>
            <a:r>
              <a:rPr lang="en-US" sz="2000" b="0" i="0" dirty="0">
                <a:solidFill>
                  <a:srgbClr val="282829"/>
                </a:solidFill>
                <a:effectLst/>
              </a:rPr>
              <a:t>in the above sentences has completely different senses,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82829"/>
                </a:solidFill>
                <a:effectLst/>
              </a:rPr>
              <a:t>but more importantly one is a noun and other is a verb.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2D32-8F03-4EE7-A552-158FEB48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First-order observable Markov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94B6-F26F-46AA-9129-FD6B659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A set of states </a:t>
            </a:r>
          </a:p>
          <a:p>
            <a:pPr lvl="1">
              <a:defRPr/>
            </a:pPr>
            <a:r>
              <a:rPr lang="en-US" sz="2400" dirty="0"/>
              <a:t>Q = q</a:t>
            </a:r>
            <a:r>
              <a:rPr lang="en-US" sz="2400" baseline="-25000" dirty="0"/>
              <a:t>1</a:t>
            </a:r>
            <a:r>
              <a:rPr lang="en-US" sz="2400" dirty="0"/>
              <a:t>, q</a:t>
            </a:r>
            <a:r>
              <a:rPr lang="en-US" sz="2400" baseline="-25000" dirty="0"/>
              <a:t>2</a:t>
            </a:r>
            <a:r>
              <a:rPr lang="en-US" sz="2400" dirty="0"/>
              <a:t>…</a:t>
            </a:r>
            <a:r>
              <a:rPr lang="en-US" sz="2400" dirty="0" err="1"/>
              <a:t>q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; </a:t>
            </a:r>
            <a:r>
              <a:rPr lang="en-US" sz="2400" dirty="0"/>
              <a:t> the state at time t is q</a:t>
            </a:r>
            <a:r>
              <a:rPr lang="en-US" sz="2400" baseline="-25000" dirty="0"/>
              <a:t>t</a:t>
            </a:r>
            <a:endParaRPr lang="en-US" sz="2400" dirty="0"/>
          </a:p>
          <a:p>
            <a:pPr>
              <a:defRPr/>
            </a:pPr>
            <a:r>
              <a:rPr lang="en-US" sz="2800" dirty="0"/>
              <a:t>Transition probabilities: </a:t>
            </a:r>
          </a:p>
          <a:p>
            <a:pPr lvl="1">
              <a:defRPr/>
            </a:pPr>
            <a:r>
              <a:rPr lang="en-US" sz="2400" dirty="0"/>
              <a:t>a set of probabilities A = a</a:t>
            </a:r>
            <a:r>
              <a:rPr lang="en-US" sz="2400" baseline="-25000" dirty="0"/>
              <a:t>01</a:t>
            </a:r>
            <a:r>
              <a:rPr lang="en-US" sz="2400" dirty="0"/>
              <a:t>a</a:t>
            </a:r>
            <a:r>
              <a:rPr lang="en-US" sz="2400" baseline="-25000" dirty="0"/>
              <a:t>02</a:t>
            </a:r>
            <a:r>
              <a:rPr lang="en-US" sz="2400" dirty="0"/>
              <a:t>…a</a:t>
            </a:r>
            <a:r>
              <a:rPr lang="en-US" sz="2400" baseline="-25000" dirty="0"/>
              <a:t>n1</a:t>
            </a:r>
            <a:r>
              <a:rPr lang="en-US" sz="2400" dirty="0"/>
              <a:t>…a</a:t>
            </a:r>
            <a:r>
              <a:rPr lang="en-US" sz="2400" baseline="-25000" dirty="0"/>
              <a:t>nn</a:t>
            </a:r>
            <a:r>
              <a:rPr lang="en-US" sz="2400" dirty="0"/>
              <a:t>. </a:t>
            </a:r>
          </a:p>
          <a:p>
            <a:pPr lvl="1">
              <a:defRPr/>
            </a:pPr>
            <a:r>
              <a:rPr lang="en-US" sz="2400" dirty="0"/>
              <a:t>Each </a:t>
            </a:r>
            <a:r>
              <a:rPr lang="en-US" sz="2400" dirty="0" err="1"/>
              <a:t>a</a:t>
            </a:r>
            <a:r>
              <a:rPr lang="en-US" sz="2400" baseline="-25000" dirty="0" err="1"/>
              <a:t>ij</a:t>
            </a:r>
            <a:r>
              <a:rPr lang="en-US" sz="2400" baseline="-25000" dirty="0"/>
              <a:t> </a:t>
            </a:r>
            <a:r>
              <a:rPr lang="en-US" sz="2400" dirty="0"/>
              <a:t>represents the probability of transitioning from state </a:t>
            </a:r>
            <a:r>
              <a:rPr lang="en-US" sz="2400" dirty="0" err="1"/>
              <a:t>i</a:t>
            </a:r>
            <a:r>
              <a:rPr lang="en-US" sz="2400" dirty="0"/>
              <a:t> to state j</a:t>
            </a:r>
          </a:p>
          <a:p>
            <a:pPr lvl="1">
              <a:defRPr/>
            </a:pPr>
            <a:r>
              <a:rPr lang="en-US" sz="2400" dirty="0"/>
              <a:t>The set of these is the transition probability matrix A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800" dirty="0"/>
              <a:t>Current state only depends on previous state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8FA31-FECB-4E87-A5AD-0C61D663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5661248"/>
            <a:ext cx="3676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015B-2C49-4D09-AE8B-9061E995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Hidden Markov Model (HMM)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D4F3-CB39-406C-AD94-E0591E91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case of Bayesian inference Also known as </a:t>
            </a:r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Stochastic technique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/>
              <a:t>Probabilistic generative model for sequences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Assume probabilistic transitions between states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Assume a </a:t>
            </a:r>
            <a:r>
              <a:rPr lang="en-US" altLang="en-US" sz="2400" b="1" dirty="0"/>
              <a:t>probabilistic </a:t>
            </a:r>
            <a:r>
              <a:rPr lang="en-US" altLang="en-US" sz="2400" dirty="0"/>
              <a:t>generation of tokens from states (e.g. words generated for each POS).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1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14D3-2AA7-4404-9C02-90ADED34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EXAMPLE –</a:t>
            </a:r>
            <a:r>
              <a:rPr lang="en-US" sz="2400" dirty="0">
                <a:solidFill>
                  <a:schemeClr val="tx1"/>
                </a:solidFill>
              </a:rPr>
              <a:t>Sequence(Pronoun, Verb, DET, NOUN)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AE5E7-6DF3-441A-A8CF-CE19BE01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700808"/>
            <a:ext cx="7704856" cy="47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defRPr/>
            </a:pPr>
            <a:endParaRPr lang="en-US" sz="2800" dirty="0"/>
          </a:p>
          <a:p>
            <a:pPr lvl="1" eaLnBrk="1" hangingPunct="1">
              <a:defRPr/>
            </a:pPr>
            <a:r>
              <a:rPr lang="en-US" sz="2800" dirty="0"/>
              <a:t>What is POS Tagging</a:t>
            </a:r>
          </a:p>
          <a:p>
            <a:pPr lvl="1" eaLnBrk="1" hangingPunct="1">
              <a:defRPr/>
            </a:pPr>
            <a:r>
              <a:rPr lang="en-US" sz="2800" dirty="0"/>
              <a:t>History</a:t>
            </a:r>
          </a:p>
          <a:p>
            <a:pPr lvl="1" eaLnBrk="1" hangingPunct="1">
              <a:defRPr/>
            </a:pPr>
            <a:r>
              <a:rPr lang="en-US" sz="2800" dirty="0"/>
              <a:t>Tag sets</a:t>
            </a:r>
          </a:p>
          <a:p>
            <a:pPr lvl="1" eaLnBrk="1" hangingPunct="1">
              <a:defRPr/>
            </a:pPr>
            <a:r>
              <a:rPr lang="en-US" sz="2800" dirty="0"/>
              <a:t>POS tagging approaches</a:t>
            </a:r>
          </a:p>
          <a:p>
            <a:pPr lvl="2">
              <a:defRPr/>
            </a:pPr>
            <a:r>
              <a:rPr lang="en-US" sz="2400" dirty="0"/>
              <a:t>Rule based</a:t>
            </a:r>
          </a:p>
          <a:p>
            <a:pPr lvl="2">
              <a:defRPr/>
            </a:pPr>
            <a:r>
              <a:rPr lang="en-US" sz="2400" dirty="0"/>
              <a:t>Probability based</a:t>
            </a:r>
          </a:p>
          <a:p>
            <a:pPr lvl="1" eaLnBrk="1" hangingPunct="1">
              <a:defRPr/>
            </a:pPr>
            <a:r>
              <a:rPr lang="en-US" sz="2800" dirty="0"/>
              <a:t>Text Classification Learning</a:t>
            </a:r>
          </a:p>
          <a:p>
            <a:pPr lvl="2">
              <a:defRPr/>
            </a:pPr>
            <a:r>
              <a:rPr lang="en-US" sz="2400" dirty="0"/>
              <a:t>BOW </a:t>
            </a:r>
          </a:p>
          <a:p>
            <a:pPr lvl="2">
              <a:defRPr/>
            </a:pPr>
            <a:r>
              <a:rPr lang="en-US" sz="2400" dirty="0"/>
              <a:t>Word2Vec introduction</a:t>
            </a:r>
          </a:p>
          <a:p>
            <a:pPr lvl="1">
              <a:defRPr/>
            </a:pPr>
            <a:r>
              <a:rPr lang="en-US" sz="2800" dirty="0"/>
              <a:t>Applications</a:t>
            </a:r>
          </a:p>
          <a:p>
            <a:pPr lvl="1"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03F8-2A84-403E-B7D2-1110EFFA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HMM generate a sequence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68D2-532F-4001-8931-D9B20B8F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dirty="0"/>
              <a:t>To generate a sequence of </a:t>
            </a:r>
            <a:r>
              <a:rPr lang="en-US" altLang="en-US" i="1" dirty="0"/>
              <a:t>T</a:t>
            </a:r>
            <a:r>
              <a:rPr lang="en-US" altLang="en-US" dirty="0"/>
              <a:t> observations: 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i="1" dirty="0"/>
              <a:t>O</a:t>
            </a:r>
            <a:r>
              <a:rPr lang="en-US" altLang="en-US" dirty="0"/>
              <a:t> = </a:t>
            </a:r>
            <a:r>
              <a:rPr lang="en-US" altLang="en-US" i="1" dirty="0"/>
              <a:t>o</a:t>
            </a:r>
            <a:r>
              <a:rPr lang="en-US" altLang="en-US" baseline="-25000" dirty="0"/>
              <a:t>1</a:t>
            </a:r>
            <a:r>
              <a:rPr lang="en-US" altLang="en-US" dirty="0"/>
              <a:t> ,</a:t>
            </a:r>
            <a:r>
              <a:rPr lang="en-US" altLang="en-US" i="1" dirty="0"/>
              <a:t>o</a:t>
            </a:r>
            <a:r>
              <a:rPr lang="en-US" altLang="en-US" baseline="-25000" dirty="0"/>
              <a:t>2</a:t>
            </a:r>
            <a:r>
              <a:rPr lang="en-US" altLang="en-US" dirty="0"/>
              <a:t> ,…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T</a:t>
            </a:r>
            <a:endParaRPr lang="en-US" altLang="en-US" i="1" baseline="-250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 b="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/>
              <a:t>Algorithms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b="0" dirty="0"/>
              <a:t>Set initial state </a:t>
            </a:r>
            <a:r>
              <a:rPr lang="en-US" altLang="en-US" b="0" i="1" dirty="0"/>
              <a:t>q</a:t>
            </a:r>
            <a:r>
              <a:rPr lang="en-US" altLang="en-US" b="0" baseline="-25000" dirty="0"/>
              <a:t>1</a:t>
            </a:r>
            <a:r>
              <a:rPr lang="en-US" altLang="en-US" b="0" dirty="0"/>
              <a:t>=</a:t>
            </a:r>
            <a:r>
              <a:rPr lang="en-US" altLang="en-US" b="0" i="1" dirty="0"/>
              <a:t>s</a:t>
            </a:r>
            <a:r>
              <a:rPr lang="en-US" altLang="en-US" b="0" i="1" baseline="-25000" dirty="0"/>
              <a:t>0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b="0" dirty="0"/>
              <a:t>For </a:t>
            </a:r>
            <a:r>
              <a:rPr lang="en-US" altLang="en-US" b="0" i="1" dirty="0"/>
              <a:t>t </a:t>
            </a:r>
            <a:r>
              <a:rPr lang="en-US" altLang="en-US" b="0" dirty="0"/>
              <a:t>= 1 to </a:t>
            </a:r>
            <a:r>
              <a:rPr lang="en-US" altLang="en-US" b="0" i="1" dirty="0"/>
              <a:t>T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b="0" dirty="0"/>
              <a:t>      Transit to another state </a:t>
            </a:r>
            <a:r>
              <a:rPr lang="en-US" altLang="en-US" b="0" i="1" dirty="0"/>
              <a:t>q</a:t>
            </a:r>
            <a:r>
              <a:rPr lang="en-US" altLang="en-US" b="0" baseline="-25000" dirty="0"/>
              <a:t>t+1</a:t>
            </a:r>
            <a:r>
              <a:rPr lang="en-US" altLang="en-US" b="0" dirty="0"/>
              <a:t>=</a:t>
            </a:r>
            <a:r>
              <a:rPr lang="en-US" altLang="en-US" b="0" i="1" dirty="0" err="1"/>
              <a:t>s</a:t>
            </a:r>
            <a:r>
              <a:rPr lang="en-US" altLang="en-US" b="0" i="1" baseline="-25000" dirty="0" err="1"/>
              <a:t>j</a:t>
            </a:r>
            <a:r>
              <a:rPr lang="en-US" altLang="en-US" b="0" i="1" dirty="0"/>
              <a:t> </a:t>
            </a:r>
            <a:r>
              <a:rPr lang="en-US" altLang="en-US" b="0" dirty="0"/>
              <a:t>based on transition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b="0" dirty="0"/>
              <a:t>          distribution </a:t>
            </a:r>
            <a:r>
              <a:rPr lang="en-US" altLang="en-US" b="0" i="1" dirty="0" err="1"/>
              <a:t>a</a:t>
            </a:r>
            <a:r>
              <a:rPr lang="en-US" altLang="en-US" b="0" i="1" baseline="-25000" dirty="0" err="1"/>
              <a:t>ij</a:t>
            </a:r>
            <a:r>
              <a:rPr lang="en-US" altLang="en-US" b="0" i="1" baseline="-25000" dirty="0"/>
              <a:t> </a:t>
            </a:r>
            <a:r>
              <a:rPr lang="en-US" altLang="en-US" b="0" dirty="0"/>
              <a:t>for state </a:t>
            </a:r>
            <a:r>
              <a:rPr lang="en-US" altLang="en-US" b="0" i="1" dirty="0"/>
              <a:t>q</a:t>
            </a:r>
            <a:r>
              <a:rPr lang="en-US" altLang="en-US" b="0" i="1" baseline="-25000" dirty="0"/>
              <a:t>t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b="0" i="1" dirty="0"/>
              <a:t>      </a:t>
            </a:r>
            <a:r>
              <a:rPr lang="en-US" altLang="en-US" b="0" dirty="0"/>
              <a:t>Pick an observation </a:t>
            </a:r>
            <a:r>
              <a:rPr lang="en-US" altLang="en-US" b="0" i="1" dirty="0" err="1"/>
              <a:t>o</a:t>
            </a:r>
            <a:r>
              <a:rPr lang="en-US" altLang="en-US" b="0" i="1" baseline="-25000" dirty="0" err="1"/>
              <a:t>t</a:t>
            </a:r>
            <a:r>
              <a:rPr lang="en-US" altLang="en-US" b="0" i="1" baseline="-25000" dirty="0"/>
              <a:t> </a:t>
            </a:r>
            <a:r>
              <a:rPr lang="en-US" altLang="en-US" b="0" dirty="0"/>
              <a:t>=</a:t>
            </a:r>
            <a:r>
              <a:rPr lang="en-US" altLang="en-US" b="0" i="1" dirty="0" err="1"/>
              <a:t>v</a:t>
            </a:r>
            <a:r>
              <a:rPr lang="en-US" altLang="en-US" b="0" i="1" baseline="-25000" dirty="0" err="1"/>
              <a:t>k</a:t>
            </a:r>
            <a:r>
              <a:rPr lang="en-US" altLang="en-US" b="0" i="1" baseline="-25000" dirty="0"/>
              <a:t> </a:t>
            </a:r>
            <a:r>
              <a:rPr lang="en-US" altLang="en-US" b="0" dirty="0"/>
              <a:t>based on being in state </a:t>
            </a:r>
            <a:r>
              <a:rPr lang="en-US" altLang="en-US" b="0" i="1" dirty="0"/>
              <a:t>q</a:t>
            </a:r>
            <a:r>
              <a:rPr lang="en-US" altLang="en-US" b="0" i="1" baseline="-25000" dirty="0"/>
              <a:t>t</a:t>
            </a:r>
            <a:r>
              <a:rPr lang="en-US" altLang="en-US" b="0" dirty="0"/>
              <a:t> 		      using distribution </a:t>
            </a:r>
            <a:r>
              <a:rPr lang="en-US" altLang="en-US" b="0" i="1" dirty="0" err="1"/>
              <a:t>b</a:t>
            </a:r>
            <a:r>
              <a:rPr lang="en-US" altLang="en-US" b="0" i="1" baseline="-25000" dirty="0" err="1"/>
              <a:t>qt</a:t>
            </a:r>
            <a:r>
              <a:rPr lang="en-US" altLang="en-US" b="0" dirty="0"/>
              <a:t>(</a:t>
            </a:r>
            <a:r>
              <a:rPr lang="en-US" altLang="en-US" b="0" i="1" dirty="0"/>
              <a:t>k</a:t>
            </a:r>
            <a:r>
              <a:rPr lang="en-US" altLang="en-US" b="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5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38A9-2EA7-4858-B1B6-8C555B6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Taggers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F14D-25AD-4F9E-97E6-42ACE2A3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Two kinds of probabilities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A transition probabilities (PRIOR)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B observation likelihoods (LIKELIHOOD)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HMM Taggers choose the tag sequence which maximizes the product of word likelihood and tag sequence probability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83DF8-7E1A-4DC8-9AD5-A3D39E0E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6" y="4293096"/>
            <a:ext cx="5688632" cy="180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2CD5-D439-46C6-AA22-EB79EC76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0BA4-2849-44F1-9405-F546990C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80000"/>
              </a:lnSpc>
              <a:spcBef>
                <a:spcPts val="475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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Goal: maximize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word|tag</a:t>
            </a:r>
            <a:r>
              <a:rPr lang="en-US" altLang="en-US" sz="2000" dirty="0"/>
              <a:t>) x P(</a:t>
            </a:r>
            <a:r>
              <a:rPr lang="en-US" altLang="en-US" sz="2000" dirty="0" err="1"/>
              <a:t>tag|previous</a:t>
            </a:r>
            <a:r>
              <a:rPr lang="en-US" altLang="en-US" sz="2000" dirty="0"/>
              <a:t> ‘n’ tags) </a:t>
            </a:r>
            <a:endParaRPr lang="en-US" altLang="en-US" sz="2400" dirty="0"/>
          </a:p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/>
          </a:p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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P(</a:t>
            </a:r>
            <a:r>
              <a:rPr lang="en-US" altLang="en-US" sz="2400" dirty="0" err="1"/>
              <a:t>word|tag</a:t>
            </a:r>
            <a:r>
              <a:rPr lang="en-US" altLang="en-US" sz="2400" dirty="0"/>
              <a:t>) </a:t>
            </a:r>
          </a:p>
          <a:p>
            <a:pPr marL="739775" lvl="1" indent="-282575">
              <a:lnSpc>
                <a:spcPct val="8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word/lexical likelihood</a:t>
            </a:r>
          </a:p>
          <a:p>
            <a:pPr marL="739775" lvl="1" indent="-282575">
              <a:lnSpc>
                <a:spcPct val="8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probability that given this tag, we have this word </a:t>
            </a:r>
          </a:p>
          <a:p>
            <a:pPr marL="739775" lvl="1" indent="-282575">
              <a:lnSpc>
                <a:spcPct val="8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modeled through language model (word-tag matrix)</a:t>
            </a:r>
            <a:r>
              <a:rPr lang="ar-SA" altLang="en-US" dirty="0"/>
              <a:t>‏</a:t>
            </a:r>
            <a:endParaRPr lang="en-US" altLang="en-US" dirty="0"/>
          </a:p>
          <a:p>
            <a:pPr marL="739775" lvl="1" indent="-282575">
              <a:lnSpc>
                <a:spcPct val="8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/>
          </a:p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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P(</a:t>
            </a:r>
            <a:r>
              <a:rPr lang="en-US" altLang="en-US" sz="2400" dirty="0" err="1"/>
              <a:t>tag|previous</a:t>
            </a:r>
            <a:r>
              <a:rPr lang="en-US" altLang="en-US" sz="2400" dirty="0"/>
              <a:t> n tags)</a:t>
            </a:r>
            <a:r>
              <a:rPr lang="ar-SA" altLang="en-US" sz="2400" dirty="0"/>
              <a:t>‏</a:t>
            </a:r>
            <a:endParaRPr lang="en-US" altLang="en-US" sz="2400" dirty="0"/>
          </a:p>
          <a:p>
            <a:pPr marL="739775" lvl="1" indent="-282575">
              <a:lnSpc>
                <a:spcPct val="8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tag sequence likelihood</a:t>
            </a:r>
          </a:p>
          <a:p>
            <a:pPr marL="739775" lvl="1" indent="-282575">
              <a:lnSpc>
                <a:spcPct val="8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probability that this tag follows these previous tags</a:t>
            </a:r>
          </a:p>
          <a:p>
            <a:pPr marL="739775" lvl="1" indent="-282575">
              <a:lnSpc>
                <a:spcPct val="8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modeled through language model (tag-tag matrix)</a:t>
            </a:r>
            <a:r>
              <a:rPr lang="ar-SA" altLang="en-US" dirty="0"/>
              <a:t>‏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45F6703-6D4C-4FCD-B296-1314AED3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209" y="2276872"/>
            <a:ext cx="2520950" cy="431800"/>
          </a:xfrm>
          <a:prstGeom prst="wedgeRectCallout">
            <a:avLst>
              <a:gd name="adj1" fmla="val -36083"/>
              <a:gd name="adj2" fmla="val -119852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Comic Sans MS" panose="030F0702030302020204" pitchFamily="66" charset="0"/>
              <a:buNone/>
            </a:pPr>
            <a:r>
              <a:rPr lang="en-CA" altLang="en-US" sz="1800" dirty="0">
                <a:solidFill>
                  <a:schemeClr val="tx1"/>
                </a:solidFill>
                <a:latin typeface="+mn-lt"/>
              </a:rPr>
              <a:t>Lexical information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08B2557-6FA1-42B6-838B-9C24CA03D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596" y="2276872"/>
            <a:ext cx="2965450" cy="433388"/>
          </a:xfrm>
          <a:prstGeom prst="wedgeRectCallout">
            <a:avLst>
              <a:gd name="adj1" fmla="val -62634"/>
              <a:gd name="adj2" fmla="val -13534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Comic Sans MS" panose="030F0702030302020204" pitchFamily="66" charset="0"/>
              <a:buNone/>
            </a:pPr>
            <a:r>
              <a:rPr lang="en-CA" altLang="en-US" sz="1800" dirty="0">
                <a:solidFill>
                  <a:schemeClr val="tx1"/>
                </a:solidFill>
                <a:latin typeface="+mn-lt"/>
              </a:rPr>
              <a:t>Syntagmatic information</a:t>
            </a:r>
          </a:p>
        </p:txBody>
      </p:sp>
    </p:spTree>
    <p:extLst>
      <p:ext uri="{BB962C8B-B14F-4D97-AF65-F5344CB8AC3E}">
        <p14:creationId xmlns:p14="http://schemas.microsoft.com/office/powerpoint/2010/main" val="20396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967A-5EDA-46BC-9359-9446E6DE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HMM: Observation Likelihood</a:t>
            </a:r>
            <a:br>
              <a:rPr lang="en-US" altLang="en-US" sz="3600" dirty="0"/>
            </a:br>
            <a:r>
              <a:rPr lang="en-US" altLang="en-US" sz="3600" dirty="0"/>
              <a:t>Naïve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C2B8-9668-4201-9A65-669E6E1F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all possible state sequences, </a:t>
            </a:r>
            <a:r>
              <a:rPr lang="en-US" altLang="en-US" sz="2800" i="1" dirty="0"/>
              <a:t>Q</a:t>
            </a:r>
            <a:r>
              <a:rPr lang="en-US" altLang="en-US" sz="2800" dirty="0"/>
              <a:t>, of length </a:t>
            </a:r>
            <a:r>
              <a:rPr lang="en-US" altLang="en-US" sz="2800" i="1" dirty="0"/>
              <a:t>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Compute the probability of a given state sequence from </a:t>
            </a:r>
            <a:r>
              <a:rPr lang="en-US" altLang="en-US" sz="2800" i="1" dirty="0">
                <a:cs typeface="Times New Roman" panose="02020603050405020304" pitchFamily="18" charset="0"/>
              </a:rPr>
              <a:t>A, </a:t>
            </a:r>
            <a:r>
              <a:rPr lang="en-US" altLang="en-US" sz="2800" dirty="0">
                <a:cs typeface="Times New Roman" panose="02020603050405020304" pitchFamily="18" charset="0"/>
              </a:rPr>
              <a:t>and multiply it by the probabilities of generating each of given observations in each of the corresponding states in this sequence to get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P(</a:t>
            </a:r>
            <a:r>
              <a:rPr lang="en-US" altLang="en-US" sz="2800" i="1" dirty="0"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r>
              <a:rPr lang="en-US" altLang="en-US" sz="2800" i="1" dirty="0">
                <a:cs typeface="Times New Roman" panose="02020603050405020304" pitchFamily="18" charset="0"/>
              </a:rPr>
              <a:t>Q|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) = P(</a:t>
            </a:r>
            <a:r>
              <a:rPr lang="en-US" altLang="en-US" sz="2800" i="1" dirty="0">
                <a:cs typeface="Times New Roman" panose="02020603050405020304" pitchFamily="18" charset="0"/>
              </a:rPr>
              <a:t>O|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Q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r>
              <a:rPr lang="el-GR" altLang="en-US" sz="2800" dirty="0">
                <a:cs typeface="Times New Roman" panose="02020603050405020304" pitchFamily="18" charset="0"/>
              </a:rPr>
              <a:t> λ</a:t>
            </a:r>
            <a:r>
              <a:rPr lang="en-US" altLang="en-US" sz="2800" dirty="0">
                <a:cs typeface="Times New Roman" panose="02020603050405020304" pitchFamily="18" charset="0"/>
              </a:rPr>
              <a:t>) *P(</a:t>
            </a:r>
            <a:r>
              <a:rPr lang="en-US" altLang="en-US" sz="2800" i="1" dirty="0">
                <a:cs typeface="Times New Roman" panose="02020603050405020304" pitchFamily="18" charset="0"/>
              </a:rPr>
              <a:t>Q|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)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Sum this over all possible state sequences to get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P(</a:t>
            </a:r>
            <a:r>
              <a:rPr lang="en-US" altLang="en-US" sz="2800" i="1" dirty="0"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cs typeface="Times New Roman" panose="02020603050405020304" pitchFamily="18" charset="0"/>
              </a:rPr>
              <a:t>|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Computationally complex: O(</a:t>
            </a:r>
            <a:r>
              <a:rPr lang="en-US" altLang="en-US" sz="2800" i="1" dirty="0">
                <a:cs typeface="Times New Roman" panose="02020603050405020304" pitchFamily="18" charset="0"/>
              </a:rPr>
              <a:t>TN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T </a:t>
            </a:r>
            <a:r>
              <a:rPr lang="en-US" altLang="en-US" sz="2800" dirty="0">
                <a:cs typeface="Times New Roman" panose="02020603050405020304" pitchFamily="18" charset="0"/>
              </a:rPr>
              <a:t>).</a:t>
            </a:r>
            <a:endParaRPr lang="en-US" altLang="en-US" sz="2800" i="1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6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F5A1-6387-4A04-9B0A-11782762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HMM: Observation Likelihood</a:t>
            </a:r>
            <a:br>
              <a:rPr lang="en-US" altLang="en-US" sz="3600" dirty="0"/>
            </a:br>
            <a:r>
              <a:rPr lang="en-US" altLang="en-US" sz="3600" dirty="0"/>
              <a:t>Efficient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141-1F6A-4993-B143-B6769DDF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Due to the Markov assumption, the probability of being in any state at any given time </a:t>
            </a:r>
            <a:r>
              <a:rPr lang="en-US" altLang="en-US" sz="2800" i="1" dirty="0"/>
              <a:t>t</a:t>
            </a:r>
            <a:r>
              <a:rPr lang="en-US" altLang="en-US" sz="2800" dirty="0"/>
              <a:t> only relies on the probability of being in each of the possible states at time </a:t>
            </a:r>
            <a:r>
              <a:rPr lang="en-US" altLang="en-US" sz="2800" i="1" dirty="0"/>
              <a:t>t</a:t>
            </a:r>
            <a:r>
              <a:rPr lang="en-US" altLang="en-US" sz="2800" dirty="0"/>
              <a:t>−1.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Forward Algorithm</a:t>
            </a:r>
            <a:r>
              <a:rPr lang="en-US" altLang="en-US" sz="2800" dirty="0"/>
              <a:t>: Uses dynamic programming to exploit this fact to efficiently compute observation likelihood in O(</a:t>
            </a:r>
            <a:r>
              <a:rPr lang="en-US" altLang="en-US" sz="2800" i="1" dirty="0"/>
              <a:t>TN 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time.</a:t>
            </a:r>
          </a:p>
          <a:p>
            <a:pPr lvl="1" eaLnBrk="1" hangingPunct="1"/>
            <a:r>
              <a:rPr lang="en-US" altLang="en-US" sz="2400" dirty="0"/>
              <a:t>Compute a </a:t>
            </a:r>
            <a:r>
              <a:rPr lang="en-US" altLang="en-US" sz="2400" b="1" i="1" dirty="0"/>
              <a:t>forward trellis</a:t>
            </a:r>
            <a:r>
              <a:rPr lang="en-US" altLang="en-US" sz="2400" dirty="0"/>
              <a:t> that compactly and implicitly encodes information about all possible state paths</a:t>
            </a:r>
          </a:p>
          <a:p>
            <a:pPr lvl="1" eaLnBrk="1" hangingPunct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1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CD34-3748-4EF9-982C-6FD4B92C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Forward Trellis </a:t>
            </a:r>
            <a:endParaRPr lang="en-IN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340643DB-74BC-42FF-9949-1960F106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altLang="en-US" sz="2800" dirty="0"/>
              <a:t>Continue forward in time until reaching final time point and sum probability of ending in final state.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F9E3263B-4564-4E31-B37F-69AF1F78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140" y="1700808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FA68096-78E0-4BA5-BF82-845F772D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078" y="1616670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C0D78348-4397-4C3A-B638-E17464E5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140" y="2094508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44B516E-D3B1-44EC-9654-AFCA560DA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078" y="2010370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F5D45D84-E069-4683-A889-2CA54E657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140" y="3597870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88ED491-F4BF-4518-AD92-160FDEEB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078" y="3513733"/>
            <a:ext cx="407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N</a:t>
            </a:r>
            <a:endParaRPr lang="en-US" altLang="en-US" sz="200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C059859-A88D-4A43-922D-BD8A6214E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190" y="2435820"/>
            <a:ext cx="3032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5C754C52-CEAE-4222-BC25-8D8E4CD74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328" y="1689695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545BF58C-7671-4BC5-9F00-6BD9406F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328" y="2081808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AC1BC64F-7EA0-4806-A0D7-DC2554AA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328" y="3586758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5A5788C7-A692-464C-A03A-FEA04993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378" y="2423120"/>
            <a:ext cx="303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0F53DCAF-988E-4088-A3C5-AF363120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078" y="2659658"/>
            <a:ext cx="155575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388D23A1-C077-4854-96E8-E61531640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015" y="2575520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0</a:t>
            </a:r>
            <a:endParaRPr lang="en-US" altLang="en-US" sz="2000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7526BC39-4CCF-43B4-BA6B-65EC862D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415" y="2656483"/>
            <a:ext cx="155575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BF57296B-30AA-47A0-A91F-E056BC4CD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803" y="2535833"/>
            <a:ext cx="38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F</a:t>
            </a:r>
            <a:endParaRPr lang="en-US" altLang="en-US" sz="2000"/>
          </a:p>
        </p:txBody>
      </p: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072BA8DA-FDA3-4897-8BC8-47D05375B4B3}"/>
              </a:ext>
            </a:extLst>
          </p:cNvPr>
          <p:cNvCxnSpPr>
            <a:cxnSpLocks noChangeShapeType="1"/>
            <a:stCxn id="4" idx="6"/>
          </p:cNvCxnSpPr>
          <p:nvPr/>
        </p:nvCxnSpPr>
        <p:spPr bwMode="auto">
          <a:xfrm>
            <a:off x="3803303" y="1784945"/>
            <a:ext cx="1001712" cy="20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5">
            <a:extLst>
              <a:ext uri="{FF2B5EF4-FFF2-40B4-BE49-F238E27FC236}">
                <a16:creationId xmlns:a16="http://schemas.microsoft.com/office/drawing/2014/main" id="{36EB4B97-12E1-40CC-AE3D-523F4D28D3F6}"/>
              </a:ext>
            </a:extLst>
          </p:cNvPr>
          <p:cNvCxnSpPr>
            <a:cxnSpLocks noChangeShapeType="1"/>
            <a:stCxn id="4" idx="5"/>
            <a:endCxn id="12" idx="2"/>
          </p:cNvCxnSpPr>
          <p:nvPr/>
        </p:nvCxnSpPr>
        <p:spPr bwMode="auto">
          <a:xfrm rot="16200000" flipH="1">
            <a:off x="4112071" y="1512689"/>
            <a:ext cx="320675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7">
            <a:extLst>
              <a:ext uri="{FF2B5EF4-FFF2-40B4-BE49-F238E27FC236}">
                <a16:creationId xmlns:a16="http://schemas.microsoft.com/office/drawing/2014/main" id="{EE8322A7-14B3-468B-89B3-280DE8BD1B38}"/>
              </a:ext>
            </a:extLst>
          </p:cNvPr>
          <p:cNvCxnSpPr>
            <a:cxnSpLocks noChangeShapeType="1"/>
            <a:stCxn id="4" idx="5"/>
            <a:endCxn id="13" idx="1"/>
          </p:cNvCxnSpPr>
          <p:nvPr/>
        </p:nvCxnSpPr>
        <p:spPr bwMode="auto">
          <a:xfrm rot="16200000" flipH="1">
            <a:off x="3401665" y="2223095"/>
            <a:ext cx="1765300" cy="1009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9">
            <a:extLst>
              <a:ext uri="{FF2B5EF4-FFF2-40B4-BE49-F238E27FC236}">
                <a16:creationId xmlns:a16="http://schemas.microsoft.com/office/drawing/2014/main" id="{6E62A24C-D3AA-49AE-A262-78F0119CAFC1}"/>
              </a:ext>
            </a:extLst>
          </p:cNvPr>
          <p:cNvCxnSpPr>
            <a:cxnSpLocks noChangeShapeType="1"/>
            <a:stCxn id="4" idx="5"/>
          </p:cNvCxnSpPr>
          <p:nvPr/>
        </p:nvCxnSpPr>
        <p:spPr bwMode="auto">
          <a:xfrm rot="16200000" flipH="1">
            <a:off x="3808858" y="1815902"/>
            <a:ext cx="950913" cy="1009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C3E9C66B-4678-4F7F-8F53-2B167862D237}"/>
              </a:ext>
            </a:extLst>
          </p:cNvPr>
          <p:cNvCxnSpPr>
            <a:cxnSpLocks noChangeShapeType="1"/>
            <a:stCxn id="6" idx="6"/>
            <a:endCxn id="11" idx="2"/>
          </p:cNvCxnSpPr>
          <p:nvPr/>
        </p:nvCxnSpPr>
        <p:spPr bwMode="auto">
          <a:xfrm flipV="1">
            <a:off x="3803303" y="1773833"/>
            <a:ext cx="962025" cy="404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33">
            <a:extLst>
              <a:ext uri="{FF2B5EF4-FFF2-40B4-BE49-F238E27FC236}">
                <a16:creationId xmlns:a16="http://schemas.microsoft.com/office/drawing/2014/main" id="{7098EAA8-DA36-492F-89EE-5BB1683951FC}"/>
              </a:ext>
            </a:extLst>
          </p:cNvPr>
          <p:cNvCxnSpPr>
            <a:cxnSpLocks noChangeShapeType="1"/>
            <a:stCxn id="6" idx="6"/>
            <a:endCxn id="12" idx="3"/>
          </p:cNvCxnSpPr>
          <p:nvPr/>
        </p:nvCxnSpPr>
        <p:spPr bwMode="auto">
          <a:xfrm>
            <a:off x="3803303" y="2178645"/>
            <a:ext cx="985837" cy="47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35">
            <a:extLst>
              <a:ext uri="{FF2B5EF4-FFF2-40B4-BE49-F238E27FC236}">
                <a16:creationId xmlns:a16="http://schemas.microsoft.com/office/drawing/2014/main" id="{7F5B7E8A-ECF4-4B06-B55D-DD1A74AB9455}"/>
              </a:ext>
            </a:extLst>
          </p:cNvPr>
          <p:cNvCxnSpPr>
            <a:cxnSpLocks noChangeShapeType="1"/>
            <a:stCxn id="6" idx="7"/>
            <a:endCxn id="13" idx="2"/>
          </p:cNvCxnSpPr>
          <p:nvPr/>
        </p:nvCxnSpPr>
        <p:spPr bwMode="auto">
          <a:xfrm rot="16200000" flipH="1">
            <a:off x="3496121" y="2401689"/>
            <a:ext cx="1552575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39">
            <a:extLst>
              <a:ext uri="{FF2B5EF4-FFF2-40B4-BE49-F238E27FC236}">
                <a16:creationId xmlns:a16="http://schemas.microsoft.com/office/drawing/2014/main" id="{EFB9D5D5-C658-4948-80DC-33CDF9714413}"/>
              </a:ext>
            </a:extLst>
          </p:cNvPr>
          <p:cNvCxnSpPr>
            <a:cxnSpLocks noChangeShapeType="1"/>
            <a:stCxn id="8" idx="5"/>
            <a:endCxn id="11" idx="2"/>
          </p:cNvCxnSpPr>
          <p:nvPr/>
        </p:nvCxnSpPr>
        <p:spPr bwMode="auto">
          <a:xfrm rot="5400000" flipH="1" flipV="1">
            <a:off x="3288159" y="2265164"/>
            <a:ext cx="1968500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41">
            <a:extLst>
              <a:ext uri="{FF2B5EF4-FFF2-40B4-BE49-F238E27FC236}">
                <a16:creationId xmlns:a16="http://schemas.microsoft.com/office/drawing/2014/main" id="{E8DA7AE8-8931-4026-934E-4075BCDBF129}"/>
              </a:ext>
            </a:extLst>
          </p:cNvPr>
          <p:cNvCxnSpPr>
            <a:cxnSpLocks noChangeShapeType="1"/>
            <a:stCxn id="8" idx="6"/>
            <a:endCxn id="12" idx="1"/>
          </p:cNvCxnSpPr>
          <p:nvPr/>
        </p:nvCxnSpPr>
        <p:spPr bwMode="auto">
          <a:xfrm flipV="1">
            <a:off x="3803303" y="2107208"/>
            <a:ext cx="985837" cy="1574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3">
            <a:extLst>
              <a:ext uri="{FF2B5EF4-FFF2-40B4-BE49-F238E27FC236}">
                <a16:creationId xmlns:a16="http://schemas.microsoft.com/office/drawing/2014/main" id="{760A2837-AD54-4AB5-9352-027AABD5B29F}"/>
              </a:ext>
            </a:extLst>
          </p:cNvPr>
          <p:cNvCxnSpPr>
            <a:cxnSpLocks noChangeShapeType="1"/>
            <a:stCxn id="8" idx="5"/>
            <a:endCxn id="13" idx="2"/>
          </p:cNvCxnSpPr>
          <p:nvPr/>
        </p:nvCxnSpPr>
        <p:spPr bwMode="auto">
          <a:xfrm rot="5400000" flipH="1" flipV="1">
            <a:off x="4236690" y="3213695"/>
            <a:ext cx="71438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5">
            <a:extLst>
              <a:ext uri="{FF2B5EF4-FFF2-40B4-BE49-F238E27FC236}">
                <a16:creationId xmlns:a16="http://schemas.microsoft.com/office/drawing/2014/main" id="{02D0EC97-D795-4BED-AE04-19E0FB95A17E}"/>
              </a:ext>
            </a:extLst>
          </p:cNvPr>
          <p:cNvCxnSpPr>
            <a:cxnSpLocks noChangeShapeType="1"/>
            <a:stCxn id="8" idx="6"/>
          </p:cNvCxnSpPr>
          <p:nvPr/>
        </p:nvCxnSpPr>
        <p:spPr bwMode="auto">
          <a:xfrm flipV="1">
            <a:off x="3803303" y="2783483"/>
            <a:ext cx="950912" cy="8985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7">
            <a:extLst>
              <a:ext uri="{FF2B5EF4-FFF2-40B4-BE49-F238E27FC236}">
                <a16:creationId xmlns:a16="http://schemas.microsoft.com/office/drawing/2014/main" id="{6A0D15B7-E397-44A9-8271-F9BCF0CF7CDC}"/>
              </a:ext>
            </a:extLst>
          </p:cNvPr>
          <p:cNvCxnSpPr>
            <a:cxnSpLocks noChangeShapeType="1"/>
            <a:stCxn id="6" idx="5"/>
          </p:cNvCxnSpPr>
          <p:nvPr/>
        </p:nvCxnSpPr>
        <p:spPr bwMode="auto">
          <a:xfrm rot="16200000" flipH="1">
            <a:off x="3975547" y="2041326"/>
            <a:ext cx="582612" cy="974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Group 64">
            <a:extLst>
              <a:ext uri="{FF2B5EF4-FFF2-40B4-BE49-F238E27FC236}">
                <a16:creationId xmlns:a16="http://schemas.microsoft.com/office/drawing/2014/main" id="{BC2643FD-7E5F-4C37-955E-72C764654BDE}"/>
              </a:ext>
            </a:extLst>
          </p:cNvPr>
          <p:cNvGrpSpPr>
            <a:grpSpLocks/>
          </p:cNvGrpSpPr>
          <p:nvPr/>
        </p:nvGrpSpPr>
        <p:grpSpPr bwMode="auto">
          <a:xfrm>
            <a:off x="4906615" y="1661120"/>
            <a:ext cx="1181100" cy="2065338"/>
            <a:chOff x="2391431" y="2390274"/>
            <a:chExt cx="1180436" cy="2065420"/>
          </a:xfrm>
        </p:grpSpPr>
        <p:sp>
          <p:nvSpPr>
            <p:cNvPr id="32" name="Oval 48">
              <a:extLst>
                <a:ext uri="{FF2B5EF4-FFF2-40B4-BE49-F238E27FC236}">
                  <a16:creationId xmlns:a16="http://schemas.microsoft.com/office/drawing/2014/main" id="{4E255204-B022-495F-A9EF-E834B3F39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2390274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3" name="Oval 49">
              <a:extLst>
                <a:ext uri="{FF2B5EF4-FFF2-40B4-BE49-F238E27FC236}">
                  <a16:creationId xmlns:a16="http://schemas.microsoft.com/office/drawing/2014/main" id="{222213AF-0B5E-4691-9A42-38C46CA3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2783306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4" name="Oval 50">
              <a:extLst>
                <a:ext uri="{FF2B5EF4-FFF2-40B4-BE49-F238E27FC236}">
                  <a16:creationId xmlns:a16="http://schemas.microsoft.com/office/drawing/2014/main" id="{4ECBF9BF-6095-4FC5-99E1-28680A5E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4287252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5" name="TextBox 51">
              <a:extLst>
                <a:ext uri="{FF2B5EF4-FFF2-40B4-BE49-F238E27FC236}">
                  <a16:creationId xmlns:a16="http://schemas.microsoft.com/office/drawing/2014/main" id="{55F7E0DC-37E3-486C-939C-53F55EB0C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579" y="3124200"/>
              <a:ext cx="3032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</p:txBody>
        </p:sp>
        <p:cxnSp>
          <p:nvCxnSpPr>
            <p:cNvPr id="36" name="Straight Connector 52">
              <a:extLst>
                <a:ext uri="{FF2B5EF4-FFF2-40B4-BE49-F238E27FC236}">
                  <a16:creationId xmlns:a16="http://schemas.microsoft.com/office/drawing/2014/main" id="{446614D6-10B6-4968-B600-BBAB46A09C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14338" y="2486527"/>
              <a:ext cx="1001838" cy="195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53">
              <a:extLst>
                <a:ext uri="{FF2B5EF4-FFF2-40B4-BE49-F238E27FC236}">
                  <a16:creationId xmlns:a16="http://schemas.microsoft.com/office/drawing/2014/main" id="{171D91E0-A4E3-4CD2-ADDB-C396A04201C5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16200000" flipH="1">
              <a:off x="2723424" y="2214087"/>
              <a:ext cx="32144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54">
              <a:extLst>
                <a:ext uri="{FF2B5EF4-FFF2-40B4-BE49-F238E27FC236}">
                  <a16:creationId xmlns:a16="http://schemas.microsoft.com/office/drawing/2014/main" id="{D15F9479-6ABF-4523-8AF6-07149C5D96AB}"/>
                </a:ext>
              </a:extLst>
            </p:cNvPr>
            <p:cNvCxnSpPr>
              <a:cxnSpLocks noChangeShapeType="1"/>
              <a:endCxn id="34" idx="1"/>
            </p:cNvCxnSpPr>
            <p:nvPr/>
          </p:nvCxnSpPr>
          <p:spPr bwMode="auto">
            <a:xfrm rot="16200000" flipH="1">
              <a:off x="2012680" y="2924831"/>
              <a:ext cx="1765840" cy="1008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55">
              <a:extLst>
                <a:ext uri="{FF2B5EF4-FFF2-40B4-BE49-F238E27FC236}">
                  <a16:creationId xmlns:a16="http://schemas.microsoft.com/office/drawing/2014/main" id="{2491670B-9E5D-484A-9DC3-2D8EE9AA80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420630" y="2516882"/>
              <a:ext cx="951099" cy="10094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56">
              <a:extLst>
                <a:ext uri="{FF2B5EF4-FFF2-40B4-BE49-F238E27FC236}">
                  <a16:creationId xmlns:a16="http://schemas.microsoft.com/office/drawing/2014/main" id="{64AFC970-F977-4F0D-822E-1FA4E73293CA}"/>
                </a:ext>
              </a:extLst>
            </p:cNvPr>
            <p:cNvCxnSpPr>
              <a:cxnSpLocks noChangeShapeType="1"/>
              <a:endCxn id="32" idx="2"/>
            </p:cNvCxnSpPr>
            <p:nvPr/>
          </p:nvCxnSpPr>
          <p:spPr bwMode="auto">
            <a:xfrm flipV="1">
              <a:off x="2414338" y="2474495"/>
              <a:ext cx="962525" cy="4050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57">
              <a:extLst>
                <a:ext uri="{FF2B5EF4-FFF2-40B4-BE49-F238E27FC236}">
                  <a16:creationId xmlns:a16="http://schemas.microsoft.com/office/drawing/2014/main" id="{A4D3F386-6B60-4D69-8C89-6DB2C62A48E1}"/>
                </a:ext>
              </a:extLst>
            </p:cNvPr>
            <p:cNvCxnSpPr>
              <a:cxnSpLocks noChangeShapeType="1"/>
              <a:endCxn id="33" idx="3"/>
            </p:cNvCxnSpPr>
            <p:nvPr/>
          </p:nvCxnSpPr>
          <p:spPr bwMode="auto">
            <a:xfrm>
              <a:off x="2414338" y="2879559"/>
              <a:ext cx="985431" cy="4752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58">
              <a:extLst>
                <a:ext uri="{FF2B5EF4-FFF2-40B4-BE49-F238E27FC236}">
                  <a16:creationId xmlns:a16="http://schemas.microsoft.com/office/drawing/2014/main" id="{299D437C-ADC2-4A9F-80D0-092E4ED93834}"/>
                </a:ext>
              </a:extLst>
            </p:cNvPr>
            <p:cNvCxnSpPr>
              <a:cxnSpLocks noChangeShapeType="1"/>
              <a:endCxn id="34" idx="2"/>
            </p:cNvCxnSpPr>
            <p:nvPr/>
          </p:nvCxnSpPr>
          <p:spPr bwMode="auto">
            <a:xfrm rot="16200000" flipH="1">
              <a:off x="2108413" y="3103024"/>
              <a:ext cx="155146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59">
              <a:extLst>
                <a:ext uri="{FF2B5EF4-FFF2-40B4-BE49-F238E27FC236}">
                  <a16:creationId xmlns:a16="http://schemas.microsoft.com/office/drawing/2014/main" id="{9CBCF4B1-6F8A-4754-82B0-E6D384DA3374}"/>
                </a:ext>
              </a:extLst>
            </p:cNvPr>
            <p:cNvCxnSpPr>
              <a:cxnSpLocks noChangeShapeType="1"/>
              <a:endCxn id="32" idx="2"/>
            </p:cNvCxnSpPr>
            <p:nvPr/>
          </p:nvCxnSpPr>
          <p:spPr bwMode="auto">
            <a:xfrm rot="5400000" flipH="1" flipV="1">
              <a:off x="1899865" y="2966061"/>
              <a:ext cx="1968563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60">
              <a:extLst>
                <a:ext uri="{FF2B5EF4-FFF2-40B4-BE49-F238E27FC236}">
                  <a16:creationId xmlns:a16="http://schemas.microsoft.com/office/drawing/2014/main" id="{7FA7BB45-3665-4B19-A25B-A3AD963DD5EF}"/>
                </a:ext>
              </a:extLst>
            </p:cNvPr>
            <p:cNvCxnSpPr>
              <a:cxnSpLocks noChangeShapeType="1"/>
              <a:endCxn id="33" idx="1"/>
            </p:cNvCxnSpPr>
            <p:nvPr/>
          </p:nvCxnSpPr>
          <p:spPr bwMode="auto">
            <a:xfrm flipV="1">
              <a:off x="2414338" y="2807974"/>
              <a:ext cx="985431" cy="15755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61">
              <a:extLst>
                <a:ext uri="{FF2B5EF4-FFF2-40B4-BE49-F238E27FC236}">
                  <a16:creationId xmlns:a16="http://schemas.microsoft.com/office/drawing/2014/main" id="{4D04B745-F830-479F-8F23-A972C45F946D}"/>
                </a:ext>
              </a:extLst>
            </p:cNvPr>
            <p:cNvCxnSpPr>
              <a:cxnSpLocks noChangeShapeType="1"/>
              <a:endCxn id="34" idx="2"/>
            </p:cNvCxnSpPr>
            <p:nvPr/>
          </p:nvCxnSpPr>
          <p:spPr bwMode="auto">
            <a:xfrm rot="5400000" flipH="1" flipV="1">
              <a:off x="2848354" y="3914550"/>
              <a:ext cx="71585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62">
              <a:extLst>
                <a:ext uri="{FF2B5EF4-FFF2-40B4-BE49-F238E27FC236}">
                  <a16:creationId xmlns:a16="http://schemas.microsoft.com/office/drawing/2014/main" id="{4BEED056-3112-4C22-B1BF-DA7D632BD7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4338" y="3485147"/>
              <a:ext cx="950494" cy="898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63">
              <a:extLst>
                <a:ext uri="{FF2B5EF4-FFF2-40B4-BE49-F238E27FC236}">
                  <a16:creationId xmlns:a16="http://schemas.microsoft.com/office/drawing/2014/main" id="{68511F6C-7B25-479D-B296-A9BD4A7CCC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87067" y="2743477"/>
              <a:ext cx="582130" cy="973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" name="Oval 81">
            <a:extLst>
              <a:ext uri="{FF2B5EF4-FFF2-40B4-BE49-F238E27FC236}">
                <a16:creationId xmlns:a16="http://schemas.microsoft.com/office/drawing/2014/main" id="{FA4EA3D6-EB8F-45C2-9E57-1CB94457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928" y="1673820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9" name="Oval 82">
            <a:extLst>
              <a:ext uri="{FF2B5EF4-FFF2-40B4-BE49-F238E27FC236}">
                <a16:creationId xmlns:a16="http://schemas.microsoft.com/office/drawing/2014/main" id="{C35DF3EC-3D45-4ACB-A432-7AE713A7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928" y="2065933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50" name="Oval 83">
            <a:extLst>
              <a:ext uri="{FF2B5EF4-FFF2-40B4-BE49-F238E27FC236}">
                <a16:creationId xmlns:a16="http://schemas.microsoft.com/office/drawing/2014/main" id="{B2B5DEED-3184-44A9-A419-D1686536C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928" y="3570883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51" name="TextBox 84">
            <a:extLst>
              <a:ext uri="{FF2B5EF4-FFF2-40B4-BE49-F238E27FC236}">
                <a16:creationId xmlns:a16="http://schemas.microsoft.com/office/drawing/2014/main" id="{EDBD5861-E5E1-436A-8FD3-9E1D6460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978" y="2407245"/>
            <a:ext cx="303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</p:txBody>
      </p:sp>
      <p:grpSp>
        <p:nvGrpSpPr>
          <p:cNvPr id="52" name="Group 85">
            <a:extLst>
              <a:ext uri="{FF2B5EF4-FFF2-40B4-BE49-F238E27FC236}">
                <a16:creationId xmlns:a16="http://schemas.microsoft.com/office/drawing/2014/main" id="{1766D4E7-5617-45DA-AE46-BE8FE49C342E}"/>
              </a:ext>
            </a:extLst>
          </p:cNvPr>
          <p:cNvGrpSpPr>
            <a:grpSpLocks/>
          </p:cNvGrpSpPr>
          <p:nvPr/>
        </p:nvGrpSpPr>
        <p:grpSpPr bwMode="auto">
          <a:xfrm>
            <a:off x="7802215" y="1645245"/>
            <a:ext cx="1181100" cy="2065338"/>
            <a:chOff x="2391431" y="2390274"/>
            <a:chExt cx="1180436" cy="2065420"/>
          </a:xfrm>
        </p:grpSpPr>
        <p:sp>
          <p:nvSpPr>
            <p:cNvPr id="53" name="Oval 86">
              <a:extLst>
                <a:ext uri="{FF2B5EF4-FFF2-40B4-BE49-F238E27FC236}">
                  <a16:creationId xmlns:a16="http://schemas.microsoft.com/office/drawing/2014/main" id="{407F1FCA-0E13-4CF5-B2AF-7B4FEDA4B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2390274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54" name="Oval 87">
              <a:extLst>
                <a:ext uri="{FF2B5EF4-FFF2-40B4-BE49-F238E27FC236}">
                  <a16:creationId xmlns:a16="http://schemas.microsoft.com/office/drawing/2014/main" id="{AE8D59E7-6AFC-4E49-B91F-E2971D682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2783306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55" name="Oval 88">
              <a:extLst>
                <a:ext uri="{FF2B5EF4-FFF2-40B4-BE49-F238E27FC236}">
                  <a16:creationId xmlns:a16="http://schemas.microsoft.com/office/drawing/2014/main" id="{C9E53D0D-7685-492D-9C28-216A14BA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4287252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56" name="TextBox 89">
              <a:extLst>
                <a:ext uri="{FF2B5EF4-FFF2-40B4-BE49-F238E27FC236}">
                  <a16:creationId xmlns:a16="http://schemas.microsoft.com/office/drawing/2014/main" id="{CD9B60AF-BAF6-4537-97ED-3AA2FBD51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579" y="3124200"/>
              <a:ext cx="3032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</p:txBody>
        </p:sp>
        <p:cxnSp>
          <p:nvCxnSpPr>
            <p:cNvPr id="57" name="Straight Connector 90">
              <a:extLst>
                <a:ext uri="{FF2B5EF4-FFF2-40B4-BE49-F238E27FC236}">
                  <a16:creationId xmlns:a16="http://schemas.microsoft.com/office/drawing/2014/main" id="{B2E789B7-68FA-49EB-8ACE-367BD3B25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14338" y="2486527"/>
              <a:ext cx="1001838" cy="195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91">
              <a:extLst>
                <a:ext uri="{FF2B5EF4-FFF2-40B4-BE49-F238E27FC236}">
                  <a16:creationId xmlns:a16="http://schemas.microsoft.com/office/drawing/2014/main" id="{1AB6CE63-0D56-47CE-A265-C7E797E0530A}"/>
                </a:ext>
              </a:extLst>
            </p:cNvPr>
            <p:cNvCxnSpPr>
              <a:cxnSpLocks noChangeShapeType="1"/>
              <a:endCxn id="54" idx="2"/>
            </p:cNvCxnSpPr>
            <p:nvPr/>
          </p:nvCxnSpPr>
          <p:spPr bwMode="auto">
            <a:xfrm rot="16200000" flipH="1">
              <a:off x="2723424" y="2214087"/>
              <a:ext cx="32144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92">
              <a:extLst>
                <a:ext uri="{FF2B5EF4-FFF2-40B4-BE49-F238E27FC236}">
                  <a16:creationId xmlns:a16="http://schemas.microsoft.com/office/drawing/2014/main" id="{9D3153B3-FDA1-4894-B7F1-BFB01632BC51}"/>
                </a:ext>
              </a:extLst>
            </p:cNvPr>
            <p:cNvCxnSpPr>
              <a:cxnSpLocks noChangeShapeType="1"/>
              <a:endCxn id="55" idx="1"/>
            </p:cNvCxnSpPr>
            <p:nvPr/>
          </p:nvCxnSpPr>
          <p:spPr bwMode="auto">
            <a:xfrm rot="16200000" flipH="1">
              <a:off x="2012680" y="2924831"/>
              <a:ext cx="1765840" cy="1008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93">
              <a:extLst>
                <a:ext uri="{FF2B5EF4-FFF2-40B4-BE49-F238E27FC236}">
                  <a16:creationId xmlns:a16="http://schemas.microsoft.com/office/drawing/2014/main" id="{4E4C08B5-27EE-4A9E-8148-6C2D3B796A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420630" y="2516882"/>
              <a:ext cx="951099" cy="10094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94">
              <a:extLst>
                <a:ext uri="{FF2B5EF4-FFF2-40B4-BE49-F238E27FC236}">
                  <a16:creationId xmlns:a16="http://schemas.microsoft.com/office/drawing/2014/main" id="{1ABA80B8-8CC0-4F28-A66D-A951162C9C92}"/>
                </a:ext>
              </a:extLst>
            </p:cNvPr>
            <p:cNvCxnSpPr>
              <a:cxnSpLocks noChangeShapeType="1"/>
              <a:endCxn id="53" idx="2"/>
            </p:cNvCxnSpPr>
            <p:nvPr/>
          </p:nvCxnSpPr>
          <p:spPr bwMode="auto">
            <a:xfrm flipV="1">
              <a:off x="2414338" y="2474495"/>
              <a:ext cx="962525" cy="4050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95">
              <a:extLst>
                <a:ext uri="{FF2B5EF4-FFF2-40B4-BE49-F238E27FC236}">
                  <a16:creationId xmlns:a16="http://schemas.microsoft.com/office/drawing/2014/main" id="{2470DDD8-99F7-421C-8D84-473032107273}"/>
                </a:ext>
              </a:extLst>
            </p:cNvPr>
            <p:cNvCxnSpPr>
              <a:cxnSpLocks noChangeShapeType="1"/>
              <a:endCxn id="54" idx="3"/>
            </p:cNvCxnSpPr>
            <p:nvPr/>
          </p:nvCxnSpPr>
          <p:spPr bwMode="auto">
            <a:xfrm>
              <a:off x="2414338" y="2879559"/>
              <a:ext cx="985431" cy="4752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96">
              <a:extLst>
                <a:ext uri="{FF2B5EF4-FFF2-40B4-BE49-F238E27FC236}">
                  <a16:creationId xmlns:a16="http://schemas.microsoft.com/office/drawing/2014/main" id="{CCB82684-06D2-4D9B-9ECC-3103362E883A}"/>
                </a:ext>
              </a:extLst>
            </p:cNvPr>
            <p:cNvCxnSpPr>
              <a:cxnSpLocks noChangeShapeType="1"/>
              <a:endCxn id="55" idx="2"/>
            </p:cNvCxnSpPr>
            <p:nvPr/>
          </p:nvCxnSpPr>
          <p:spPr bwMode="auto">
            <a:xfrm rot="16200000" flipH="1">
              <a:off x="2108413" y="3103024"/>
              <a:ext cx="155146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97">
              <a:extLst>
                <a:ext uri="{FF2B5EF4-FFF2-40B4-BE49-F238E27FC236}">
                  <a16:creationId xmlns:a16="http://schemas.microsoft.com/office/drawing/2014/main" id="{3CB56251-17CD-4ECF-B209-1F1862103805}"/>
                </a:ext>
              </a:extLst>
            </p:cNvPr>
            <p:cNvCxnSpPr>
              <a:cxnSpLocks noChangeShapeType="1"/>
              <a:endCxn id="53" idx="2"/>
            </p:cNvCxnSpPr>
            <p:nvPr/>
          </p:nvCxnSpPr>
          <p:spPr bwMode="auto">
            <a:xfrm rot="5400000" flipH="1" flipV="1">
              <a:off x="1899865" y="2966061"/>
              <a:ext cx="1968563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Straight Connector 98">
              <a:extLst>
                <a:ext uri="{FF2B5EF4-FFF2-40B4-BE49-F238E27FC236}">
                  <a16:creationId xmlns:a16="http://schemas.microsoft.com/office/drawing/2014/main" id="{F097D4ED-C67C-44B8-A012-A37DCA1139C9}"/>
                </a:ext>
              </a:extLst>
            </p:cNvPr>
            <p:cNvCxnSpPr>
              <a:cxnSpLocks noChangeShapeType="1"/>
              <a:endCxn id="54" idx="1"/>
            </p:cNvCxnSpPr>
            <p:nvPr/>
          </p:nvCxnSpPr>
          <p:spPr bwMode="auto">
            <a:xfrm flipV="1">
              <a:off x="2414338" y="2807974"/>
              <a:ext cx="985431" cy="15755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99">
              <a:extLst>
                <a:ext uri="{FF2B5EF4-FFF2-40B4-BE49-F238E27FC236}">
                  <a16:creationId xmlns:a16="http://schemas.microsoft.com/office/drawing/2014/main" id="{7845DDB2-E472-43E3-8153-F4FD8049DA49}"/>
                </a:ext>
              </a:extLst>
            </p:cNvPr>
            <p:cNvCxnSpPr>
              <a:cxnSpLocks noChangeShapeType="1"/>
              <a:endCxn id="55" idx="2"/>
            </p:cNvCxnSpPr>
            <p:nvPr/>
          </p:nvCxnSpPr>
          <p:spPr bwMode="auto">
            <a:xfrm rot="5400000" flipH="1" flipV="1">
              <a:off x="2848354" y="3914550"/>
              <a:ext cx="71585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100">
              <a:extLst>
                <a:ext uri="{FF2B5EF4-FFF2-40B4-BE49-F238E27FC236}">
                  <a16:creationId xmlns:a16="http://schemas.microsoft.com/office/drawing/2014/main" id="{EBAACD35-37FD-4A8C-8659-35F4612279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4338" y="3485147"/>
              <a:ext cx="950494" cy="898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101">
              <a:extLst>
                <a:ext uri="{FF2B5EF4-FFF2-40B4-BE49-F238E27FC236}">
                  <a16:creationId xmlns:a16="http://schemas.microsoft.com/office/drawing/2014/main" id="{C6ABD7AA-EECE-4B36-A633-352A003AFB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87067" y="2743477"/>
              <a:ext cx="582130" cy="973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" name="TextBox 123">
            <a:extLst>
              <a:ext uri="{FF2B5EF4-FFF2-40B4-BE49-F238E27FC236}">
                <a16:creationId xmlns:a16="http://schemas.microsoft.com/office/drawing/2014/main" id="{7F02BFC7-E7E9-4013-A1B5-BA97CFE4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615" y="160873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70" name="TextBox 124">
            <a:extLst>
              <a:ext uri="{FF2B5EF4-FFF2-40B4-BE49-F238E27FC236}">
                <a16:creationId xmlns:a16="http://schemas.microsoft.com/office/drawing/2014/main" id="{9EDF32FF-1462-4589-AD39-CFE0EC5C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665" y="200243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71" name="TextBox 125">
            <a:extLst>
              <a:ext uri="{FF2B5EF4-FFF2-40B4-BE49-F238E27FC236}">
                <a16:creationId xmlns:a16="http://schemas.microsoft.com/office/drawing/2014/main" id="{22491B76-144E-4E98-8878-188239FE6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365" y="256758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72" name="TextBox 126">
            <a:extLst>
              <a:ext uri="{FF2B5EF4-FFF2-40B4-BE49-F238E27FC236}">
                <a16:creationId xmlns:a16="http://schemas.microsoft.com/office/drawing/2014/main" id="{A060E495-AC17-444A-9E86-A3E3AFA4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153" y="3421658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73" name="TextBox 127">
            <a:extLst>
              <a:ext uri="{FF2B5EF4-FFF2-40B4-BE49-F238E27FC236}">
                <a16:creationId xmlns:a16="http://schemas.microsoft.com/office/drawing/2014/main" id="{FA13EC5B-2EDD-4D72-B6B3-9533DD62C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078" y="3975695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1</a:t>
            </a:r>
          </a:p>
        </p:txBody>
      </p:sp>
      <p:sp>
        <p:nvSpPr>
          <p:cNvPr id="74" name="TextBox 128">
            <a:extLst>
              <a:ext uri="{FF2B5EF4-FFF2-40B4-BE49-F238E27FC236}">
                <a16:creationId xmlns:a16="http://schemas.microsoft.com/office/drawing/2014/main" id="{3B699E89-428D-4FCB-B367-8AA334E4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503" y="3975695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2</a:t>
            </a:r>
          </a:p>
        </p:txBody>
      </p:sp>
      <p:sp>
        <p:nvSpPr>
          <p:cNvPr id="75" name="TextBox 129">
            <a:extLst>
              <a:ext uri="{FF2B5EF4-FFF2-40B4-BE49-F238E27FC236}">
                <a16:creationId xmlns:a16="http://schemas.microsoft.com/office/drawing/2014/main" id="{4217BE06-66B6-467C-B9E3-44898160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690" y="3975695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3</a:t>
            </a:r>
          </a:p>
        </p:txBody>
      </p:sp>
      <p:sp>
        <p:nvSpPr>
          <p:cNvPr id="76" name="TextBox 130">
            <a:extLst>
              <a:ext uri="{FF2B5EF4-FFF2-40B4-BE49-F238E27FC236}">
                <a16:creationId xmlns:a16="http://schemas.microsoft.com/office/drawing/2014/main" id="{8BB387AF-511F-4459-B49F-F8315198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978" y="3975695"/>
            <a:ext cx="57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T-1</a:t>
            </a:r>
          </a:p>
        </p:txBody>
      </p:sp>
      <p:sp>
        <p:nvSpPr>
          <p:cNvPr id="77" name="TextBox 131">
            <a:extLst>
              <a:ext uri="{FF2B5EF4-FFF2-40B4-BE49-F238E27FC236}">
                <a16:creationId xmlns:a16="http://schemas.microsoft.com/office/drawing/2014/main" id="{2890F6EE-6A6A-4161-83FC-283C963A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165" y="3975695"/>
            <a:ext cx="423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T</a:t>
            </a:r>
          </a:p>
        </p:txBody>
      </p:sp>
      <p:cxnSp>
        <p:nvCxnSpPr>
          <p:cNvPr id="78" name="Straight Connector 133">
            <a:extLst>
              <a:ext uri="{FF2B5EF4-FFF2-40B4-BE49-F238E27FC236}">
                <a16:creationId xmlns:a16="http://schemas.microsoft.com/office/drawing/2014/main" id="{A13B0138-DC00-4BF6-ADF0-A161D6FE5BD5}"/>
              </a:ext>
            </a:extLst>
          </p:cNvPr>
          <p:cNvCxnSpPr>
            <a:cxnSpLocks noChangeShapeType="1"/>
            <a:stCxn id="15" idx="7"/>
            <a:endCxn id="5" idx="3"/>
          </p:cNvCxnSpPr>
          <p:nvPr/>
        </p:nvCxnSpPr>
        <p:spPr bwMode="auto">
          <a:xfrm rot="5400000" flipH="1" flipV="1">
            <a:off x="2836515" y="1878608"/>
            <a:ext cx="868363" cy="7445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Connector 135">
            <a:extLst>
              <a:ext uri="{FF2B5EF4-FFF2-40B4-BE49-F238E27FC236}">
                <a16:creationId xmlns:a16="http://schemas.microsoft.com/office/drawing/2014/main" id="{7A29B601-3FB7-4748-9180-C304CF368A53}"/>
              </a:ext>
            </a:extLst>
          </p:cNvPr>
          <p:cNvCxnSpPr>
            <a:cxnSpLocks noChangeShapeType="1"/>
            <a:stCxn id="15" idx="6"/>
            <a:endCxn id="7" idx="3"/>
          </p:cNvCxnSpPr>
          <p:nvPr/>
        </p:nvCxnSpPr>
        <p:spPr bwMode="auto">
          <a:xfrm flipV="1">
            <a:off x="2920653" y="2210395"/>
            <a:ext cx="722312" cy="533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137">
            <a:extLst>
              <a:ext uri="{FF2B5EF4-FFF2-40B4-BE49-F238E27FC236}">
                <a16:creationId xmlns:a16="http://schemas.microsoft.com/office/drawing/2014/main" id="{DBF114F9-C60C-435C-AD0D-EAF68C823EE2}"/>
              </a:ext>
            </a:extLst>
          </p:cNvPr>
          <p:cNvCxnSpPr>
            <a:cxnSpLocks noChangeShapeType="1"/>
            <a:stCxn id="15" idx="5"/>
            <a:endCxn id="9" idx="3"/>
          </p:cNvCxnSpPr>
          <p:nvPr/>
        </p:nvCxnSpPr>
        <p:spPr bwMode="auto">
          <a:xfrm rot="16200000" flipH="1">
            <a:off x="2834928" y="2867620"/>
            <a:ext cx="909638" cy="782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139">
            <a:extLst>
              <a:ext uri="{FF2B5EF4-FFF2-40B4-BE49-F238E27FC236}">
                <a16:creationId xmlns:a16="http://schemas.microsoft.com/office/drawing/2014/main" id="{74FDB3A2-A234-4507-8265-F36F88CD51B1}"/>
              </a:ext>
            </a:extLst>
          </p:cNvPr>
          <p:cNvCxnSpPr>
            <a:cxnSpLocks noChangeShapeType="1"/>
            <a:stCxn id="53" idx="5"/>
            <a:endCxn id="17" idx="1"/>
          </p:cNvCxnSpPr>
          <p:nvPr/>
        </p:nvCxnSpPr>
        <p:spPr bwMode="auto">
          <a:xfrm rot="16200000" flipH="1">
            <a:off x="8726934" y="1982589"/>
            <a:ext cx="892175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141">
            <a:extLst>
              <a:ext uri="{FF2B5EF4-FFF2-40B4-BE49-F238E27FC236}">
                <a16:creationId xmlns:a16="http://schemas.microsoft.com/office/drawing/2014/main" id="{5A33A2CE-69C6-41F8-A83B-B15AE6BC148E}"/>
              </a:ext>
            </a:extLst>
          </p:cNvPr>
          <p:cNvCxnSpPr>
            <a:cxnSpLocks noChangeShapeType="1"/>
            <a:stCxn id="54" idx="6"/>
            <a:endCxn id="17" idx="1"/>
          </p:cNvCxnSpPr>
          <p:nvPr/>
        </p:nvCxnSpPr>
        <p:spPr bwMode="auto">
          <a:xfrm>
            <a:off x="8945215" y="2123083"/>
            <a:ext cx="479425" cy="557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143">
            <a:extLst>
              <a:ext uri="{FF2B5EF4-FFF2-40B4-BE49-F238E27FC236}">
                <a16:creationId xmlns:a16="http://schemas.microsoft.com/office/drawing/2014/main" id="{49A6ED58-084A-4675-ADF5-56883EBDBA3E}"/>
              </a:ext>
            </a:extLst>
          </p:cNvPr>
          <p:cNvCxnSpPr>
            <a:cxnSpLocks noChangeShapeType="1"/>
            <a:stCxn id="55" idx="6"/>
            <a:endCxn id="17" idx="3"/>
          </p:cNvCxnSpPr>
          <p:nvPr/>
        </p:nvCxnSpPr>
        <p:spPr bwMode="auto">
          <a:xfrm flipV="1">
            <a:off x="8945215" y="2799358"/>
            <a:ext cx="479425" cy="8270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Connector 145">
            <a:extLst>
              <a:ext uri="{FF2B5EF4-FFF2-40B4-BE49-F238E27FC236}">
                <a16:creationId xmlns:a16="http://schemas.microsoft.com/office/drawing/2014/main" id="{E594C1BF-B1A9-4B58-BD1B-10A8FD6C157C}"/>
              </a:ext>
            </a:extLst>
          </p:cNvPr>
          <p:cNvCxnSpPr>
            <a:cxnSpLocks noChangeShapeType="1"/>
            <a:stCxn id="15" idx="6"/>
          </p:cNvCxnSpPr>
          <p:nvPr/>
        </p:nvCxnSpPr>
        <p:spPr bwMode="auto">
          <a:xfrm>
            <a:off x="2920653" y="2743795"/>
            <a:ext cx="725487" cy="1127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147">
            <a:extLst>
              <a:ext uri="{FF2B5EF4-FFF2-40B4-BE49-F238E27FC236}">
                <a16:creationId xmlns:a16="http://schemas.microsoft.com/office/drawing/2014/main" id="{B80D38A0-335D-4A25-A49D-430F13A1D056}"/>
              </a:ext>
            </a:extLst>
          </p:cNvPr>
          <p:cNvCxnSpPr>
            <a:cxnSpLocks noChangeShapeType="1"/>
            <a:endCxn id="17" idx="2"/>
          </p:cNvCxnSpPr>
          <p:nvPr/>
        </p:nvCxnSpPr>
        <p:spPr bwMode="auto">
          <a:xfrm flipV="1">
            <a:off x="8916640" y="2740620"/>
            <a:ext cx="485775" cy="428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824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702904-7A13-4B9A-AFEE-4B68F993070B}"/>
              </a:ext>
            </a:extLst>
          </p:cNvPr>
          <p:cNvSpPr txBox="1">
            <a:spLocks/>
          </p:cNvSpPr>
          <p:nvPr/>
        </p:nvSpPr>
        <p:spPr>
          <a:xfrm>
            <a:off x="1701924" y="332656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Forward Step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AADD8FD2-9AB1-4760-9807-38B60B3F1F2F}"/>
              </a:ext>
            </a:extLst>
          </p:cNvPr>
          <p:cNvGrpSpPr>
            <a:grpSpLocks/>
          </p:cNvGrpSpPr>
          <p:nvPr/>
        </p:nvGrpSpPr>
        <p:grpSpPr bwMode="auto">
          <a:xfrm>
            <a:off x="1870199" y="2232894"/>
            <a:ext cx="2409825" cy="2782887"/>
            <a:chOff x="538" y="1341"/>
            <a:chExt cx="1518" cy="1753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66B35C4-CCC7-415A-B12E-210550088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395"/>
              <a:ext cx="99" cy="106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669DB59-09B4-4848-9B57-D5631C478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1341"/>
              <a:ext cx="2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s</a:t>
              </a:r>
              <a:r>
                <a:rPr lang="en-US" altLang="en-US" sz="2000" baseline="-25000"/>
                <a:t>1</a:t>
              </a:r>
              <a:endParaRPr lang="en-US" altLang="en-US" sz="2000"/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439CF299-2853-445D-82D7-530B93DB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642"/>
              <a:ext cx="99" cy="106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F4F1155D-0D42-493C-80FF-B4E58D02D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1589"/>
              <a:ext cx="2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s</a:t>
              </a:r>
              <a:r>
                <a:rPr lang="en-US" altLang="en-US" sz="2000" baseline="-25000"/>
                <a:t>2</a:t>
              </a:r>
              <a:endParaRPr lang="en-US" altLang="en-US" sz="2000"/>
            </a:p>
          </p:txBody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2B9513D5-40CC-4732-B6FB-2548C87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589"/>
              <a:ext cx="99" cy="107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91461B20-2032-4AD2-A5F9-4F67E660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2536"/>
              <a:ext cx="2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s</a:t>
              </a:r>
              <a:r>
                <a:rPr lang="en-US" altLang="en-US" sz="2000" baseline="-25000"/>
                <a:t>N</a:t>
              </a:r>
              <a:endParaRPr lang="en-US" altLang="en-US" sz="2000"/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A01FC575-56CF-4966-9F62-A653591DA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" y="1857"/>
              <a:ext cx="19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8A5D8BB9-5941-4DBF-9DFD-A0950D0D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996"/>
              <a:ext cx="98" cy="106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cxnSp>
          <p:nvCxnSpPr>
            <p:cNvPr id="14" name="Straight Connector 24">
              <a:extLst>
                <a:ext uri="{FF2B5EF4-FFF2-40B4-BE49-F238E27FC236}">
                  <a16:creationId xmlns:a16="http://schemas.microsoft.com/office/drawing/2014/main" id="{C075B72D-D369-4394-A9E9-8EF1B982199C}"/>
                </a:ext>
              </a:extLst>
            </p:cNvPr>
            <p:cNvCxnSpPr>
              <a:cxnSpLocks noChangeShapeType="1"/>
              <a:stCxn id="6" idx="6"/>
            </p:cNvCxnSpPr>
            <p:nvPr/>
          </p:nvCxnSpPr>
          <p:spPr bwMode="auto">
            <a:xfrm>
              <a:off x="872" y="1448"/>
              <a:ext cx="894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26">
              <a:extLst>
                <a:ext uri="{FF2B5EF4-FFF2-40B4-BE49-F238E27FC236}">
                  <a16:creationId xmlns:a16="http://schemas.microsoft.com/office/drawing/2014/main" id="{BAEFEB0B-F5CC-4F34-9656-6A7E1F768981}"/>
                </a:ext>
              </a:extLst>
            </p:cNvPr>
            <p:cNvCxnSpPr>
              <a:cxnSpLocks noChangeShapeType="1"/>
              <a:stCxn id="8" idx="6"/>
            </p:cNvCxnSpPr>
            <p:nvPr/>
          </p:nvCxnSpPr>
          <p:spPr bwMode="auto">
            <a:xfrm>
              <a:off x="872" y="1695"/>
              <a:ext cx="894" cy="35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28">
              <a:extLst>
                <a:ext uri="{FF2B5EF4-FFF2-40B4-BE49-F238E27FC236}">
                  <a16:creationId xmlns:a16="http://schemas.microsoft.com/office/drawing/2014/main" id="{B888A946-12DB-4ED5-966E-7B0225637659}"/>
                </a:ext>
              </a:extLst>
            </p:cNvPr>
            <p:cNvCxnSpPr>
              <a:cxnSpLocks noChangeShapeType="1"/>
              <a:stCxn id="10" idx="6"/>
            </p:cNvCxnSpPr>
            <p:nvPr/>
          </p:nvCxnSpPr>
          <p:spPr bwMode="auto">
            <a:xfrm flipV="1">
              <a:off x="872" y="2054"/>
              <a:ext cx="894" cy="5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8858A89C-6B49-4D93-8217-770F84FCF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1925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s</a:t>
              </a:r>
              <a:r>
                <a:rPr lang="en-US" altLang="en-US" sz="2000" baseline="-25000"/>
                <a:t>j</a:t>
              </a:r>
              <a:endParaRPr lang="en-US" altLang="en-US" sz="2000"/>
            </a:p>
          </p:txBody>
        </p:sp>
        <p:sp>
          <p:nvSpPr>
            <p:cNvPr id="18" name="TextBox 48">
              <a:extLst>
                <a:ext uri="{FF2B5EF4-FFF2-40B4-BE49-F238E27FC236}">
                  <a16:creationId xmlns:a16="http://schemas.microsoft.com/office/drawing/2014/main" id="{688C2965-84C9-4128-828B-76E53B9FB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842"/>
              <a:ext cx="4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</a:t>
              </a:r>
              <a:r>
                <a:rPr lang="en-US" altLang="en-US" sz="2000" baseline="-25000">
                  <a:sym typeface="Symbol" panose="05050102010706020507" pitchFamily="18" charset="2"/>
                </a:rPr>
                <a:t>t-1</a:t>
              </a:r>
              <a:r>
                <a:rPr lang="en-US" altLang="en-US" sz="2000">
                  <a:sym typeface="Symbol" panose="05050102010706020507" pitchFamily="18" charset="2"/>
                </a:rPr>
                <a:t>(i)</a:t>
              </a:r>
              <a:endParaRPr lang="en-US" altLang="en-US" sz="2000"/>
            </a:p>
          </p:txBody>
        </p:sp>
        <p:sp>
          <p:nvSpPr>
            <p:cNvPr id="19" name="TextBox 49">
              <a:extLst>
                <a:ext uri="{FF2B5EF4-FFF2-40B4-BE49-F238E27FC236}">
                  <a16:creationId xmlns:a16="http://schemas.microsoft.com/office/drawing/2014/main" id="{FCE999BB-5DBF-48EA-AA96-CCF6186A0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2840"/>
              <a:ext cx="4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</a:t>
              </a:r>
              <a:r>
                <a:rPr lang="en-US" altLang="en-US" sz="2000" baseline="-25000">
                  <a:sym typeface="Symbol" panose="05050102010706020507" pitchFamily="18" charset="2"/>
                </a:rPr>
                <a:t>t</a:t>
              </a:r>
              <a:r>
                <a:rPr lang="en-US" altLang="en-US" sz="2000">
                  <a:sym typeface="Symbol" panose="05050102010706020507" pitchFamily="18" charset="2"/>
                </a:rPr>
                <a:t>(i)</a:t>
              </a:r>
              <a:endParaRPr lang="en-US" altLang="en-US" sz="2000"/>
            </a:p>
          </p:txBody>
        </p:sp>
        <p:sp>
          <p:nvSpPr>
            <p:cNvPr id="20" name="TextBox 50">
              <a:extLst>
                <a:ext uri="{FF2B5EF4-FFF2-40B4-BE49-F238E27FC236}">
                  <a16:creationId xmlns:a16="http://schemas.microsoft.com/office/drawing/2014/main" id="{E53A72BF-096B-4149-8258-C88BBA624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1395"/>
              <a:ext cx="2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a</a:t>
              </a:r>
              <a:r>
                <a:rPr lang="en-US" altLang="en-US" sz="2000" baseline="-25000"/>
                <a:t>1j</a:t>
              </a:r>
            </a:p>
          </p:txBody>
        </p:sp>
        <p:sp>
          <p:nvSpPr>
            <p:cNvPr id="21" name="TextBox 51">
              <a:extLst>
                <a:ext uri="{FF2B5EF4-FFF2-40B4-BE49-F238E27FC236}">
                  <a16:creationId xmlns:a16="http://schemas.microsoft.com/office/drawing/2014/main" id="{58A5A702-0B5E-4078-8EAD-F284C61FE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574"/>
              <a:ext cx="2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a</a:t>
              </a:r>
              <a:r>
                <a:rPr lang="en-US" altLang="en-US" sz="2000" baseline="-25000"/>
                <a:t>2j</a:t>
              </a:r>
            </a:p>
          </p:txBody>
        </p:sp>
        <p:sp>
          <p:nvSpPr>
            <p:cNvPr id="22" name="TextBox 52">
              <a:extLst>
                <a:ext uri="{FF2B5EF4-FFF2-40B4-BE49-F238E27FC236}">
                  <a16:creationId xmlns:a16="http://schemas.microsoft.com/office/drawing/2014/main" id="{DA6FFD17-7234-4CC2-A867-F99D9A596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170"/>
              <a:ext cx="3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a</a:t>
              </a:r>
              <a:r>
                <a:rPr lang="en-US" altLang="en-US" sz="2000" baseline="-25000"/>
                <a:t>Nj</a:t>
              </a:r>
            </a:p>
          </p:txBody>
        </p:sp>
        <p:sp>
          <p:nvSpPr>
            <p:cNvPr id="23" name="TextBox 53">
              <a:extLst>
                <a:ext uri="{FF2B5EF4-FFF2-40B4-BE49-F238E27FC236}">
                  <a16:creationId xmlns:a16="http://schemas.microsoft.com/office/drawing/2014/main" id="{96EF62E5-0135-45EF-A1DD-23ADC0C89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1786"/>
              <a:ext cx="2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a</a:t>
              </a:r>
              <a:r>
                <a:rPr lang="en-US" altLang="en-US" sz="2000" baseline="-25000"/>
                <a:t>2j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2306A69-EFDB-48AC-B041-82172269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348" y="1542331"/>
            <a:ext cx="5307013" cy="48133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/>
              <a:t>Consider all possible ways of getting to </a:t>
            </a:r>
            <a:r>
              <a:rPr lang="en-US" altLang="en-US" sz="2800" i="1"/>
              <a:t>s</a:t>
            </a:r>
            <a:r>
              <a:rPr lang="en-US" altLang="en-US" sz="2800" i="1" baseline="-25000"/>
              <a:t>j</a:t>
            </a:r>
            <a:r>
              <a:rPr lang="en-US" altLang="en-US" sz="2800"/>
              <a:t> at time </a:t>
            </a:r>
            <a:r>
              <a:rPr lang="en-US" altLang="en-US" sz="2800" i="1"/>
              <a:t>t</a:t>
            </a:r>
            <a:r>
              <a:rPr lang="en-US" altLang="en-US" sz="2800"/>
              <a:t> by coming from all possible states </a:t>
            </a:r>
            <a:r>
              <a:rPr lang="en-US" altLang="en-US" sz="2800" i="1"/>
              <a:t>s</a:t>
            </a:r>
            <a:r>
              <a:rPr lang="en-US" altLang="en-US" sz="2800" i="1" baseline="-25000"/>
              <a:t>i</a:t>
            </a:r>
            <a:r>
              <a:rPr lang="en-US" altLang="en-US" sz="2800"/>
              <a:t> and determine probability of each.</a:t>
            </a:r>
          </a:p>
          <a:p>
            <a:pPr eaLnBrk="1" hangingPunct="1"/>
            <a:r>
              <a:rPr lang="en-US" altLang="en-US" sz="2800"/>
              <a:t>Sum these to get the total probability of being in state </a:t>
            </a:r>
            <a:r>
              <a:rPr lang="en-US" altLang="en-US" sz="2800" i="1"/>
              <a:t>s</a:t>
            </a:r>
            <a:r>
              <a:rPr lang="en-US" altLang="en-US" sz="2800" i="1" baseline="-25000"/>
              <a:t>j  </a:t>
            </a:r>
            <a:r>
              <a:rPr lang="en-US" altLang="en-US" sz="2800"/>
              <a:t>at time </a:t>
            </a:r>
            <a:r>
              <a:rPr lang="en-US" altLang="en-US" sz="2800" i="1"/>
              <a:t>t</a:t>
            </a:r>
            <a:r>
              <a:rPr lang="en-US" altLang="en-US" sz="2800"/>
              <a:t>  while accounting for the first </a:t>
            </a:r>
            <a:r>
              <a:rPr lang="en-US" altLang="en-US" sz="2800" i="1"/>
              <a:t>t</a:t>
            </a:r>
            <a:r>
              <a:rPr lang="en-US" altLang="en-US" sz="2800"/>
              <a:t> −1 observations.</a:t>
            </a:r>
          </a:p>
          <a:p>
            <a:pPr eaLnBrk="1" hangingPunct="1"/>
            <a:r>
              <a:rPr lang="en-US" altLang="en-US" sz="2800"/>
              <a:t>Then multiply by the probability of actually observing </a:t>
            </a:r>
            <a:r>
              <a:rPr lang="en-US" altLang="en-US" sz="2800" i="1"/>
              <a:t>o</a:t>
            </a:r>
            <a:r>
              <a:rPr lang="en-US" altLang="en-US" sz="2800" i="1" baseline="-25000"/>
              <a:t>t</a:t>
            </a:r>
            <a:r>
              <a:rPr lang="en-US" altLang="en-US" sz="2800"/>
              <a:t> in </a:t>
            </a:r>
            <a:r>
              <a:rPr lang="en-US" altLang="en-US" sz="2800" i="1"/>
              <a:t>s</a:t>
            </a:r>
            <a:r>
              <a:rPr lang="en-US" altLang="en-US" sz="2800" i="1" baseline="-25000"/>
              <a:t>j.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2760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592E-0093-4C00-9EA3-25DB72A1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Approach </a:t>
            </a:r>
            <a:br>
              <a:rPr lang="en-US" dirty="0"/>
            </a:br>
            <a:r>
              <a:rPr lang="en-US" altLang="en-US" dirty="0"/>
              <a:t>Most Likely State Sequence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7ACD-A138-4E6D-B61C-81C6FEBE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19695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Given an observation sequence, </a:t>
            </a:r>
            <a:r>
              <a:rPr lang="en-US" altLang="en-US" sz="2400" i="1" dirty="0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, and a model, </a:t>
            </a:r>
            <a:r>
              <a:rPr lang="el-GR" altLang="en-US" sz="2400" dirty="0">
                <a:cs typeface="Times New Roman" panose="02020603050405020304" pitchFamily="18" charset="0"/>
              </a:rPr>
              <a:t>λ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what is the most likely state sequence, </a:t>
            </a:r>
            <a:r>
              <a:rPr lang="en-US" altLang="en-US" sz="2400" i="1" dirty="0">
                <a:cs typeface="Times New Roman" panose="02020603050405020304" pitchFamily="18" charset="0"/>
              </a:rPr>
              <a:t>Q</a:t>
            </a:r>
            <a:r>
              <a:rPr lang="en-US" altLang="en-US" sz="2400" dirty="0">
                <a:cs typeface="Times New Roman" panose="02020603050405020304" pitchFamily="18" charset="0"/>
              </a:rPr>
              <a:t>=</a:t>
            </a:r>
            <a:r>
              <a:rPr lang="en-US" altLang="en-US" sz="2400" i="1" dirty="0">
                <a:cs typeface="Times New Roman" panose="02020603050405020304" pitchFamily="18" charset="0"/>
              </a:rPr>
              <a:t>q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,</a:t>
            </a:r>
            <a:r>
              <a:rPr lang="en-US" altLang="en-US" sz="2400" i="1" dirty="0">
                <a:cs typeface="Times New Roman" panose="02020603050405020304" pitchFamily="18" charset="0"/>
              </a:rPr>
              <a:t>q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,…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q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cs typeface="Times New Roman" panose="02020603050405020304" pitchFamily="18" charset="0"/>
              </a:rPr>
              <a:t>, that generated this sequence from this model?</a:t>
            </a:r>
          </a:p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Used for sequence labeling, assuming each state corresponds to a tag, it determines the globally best assignment of tags to all tokens in a sequence using a principled approach grounded in probability theory.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C02BA-DBFA-4021-BE41-07E2BD5E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4221088"/>
            <a:ext cx="7384820" cy="23042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F7F3F-CF6E-4804-A1BA-325732189752}"/>
              </a:ext>
            </a:extLst>
          </p:cNvPr>
          <p:cNvCxnSpPr>
            <a:cxnSpLocks/>
          </p:cNvCxnSpPr>
          <p:nvPr/>
        </p:nvCxnSpPr>
        <p:spPr>
          <a:xfrm flipH="1" flipV="1">
            <a:off x="9550796" y="5805264"/>
            <a:ext cx="792088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7AE1C-479A-4FF9-B10E-00B881AEC63B}"/>
              </a:ext>
            </a:extLst>
          </p:cNvPr>
          <p:cNvSpPr txBox="1"/>
          <p:nvPr/>
        </p:nvSpPr>
        <p:spPr>
          <a:xfrm>
            <a:off x="9826965" y="6237312"/>
            <a:ext cx="188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1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FAB9-6875-469D-9262-FB4623FB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848E-E149-481D-BB4E-49CA75C5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Obviously, could use naïve algorithm based on examining every possible state sequence of length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Dynamic Programming can also be used to exploit the Markov assumption and efficiently determine the most likely state sequence for a given observation and model.</a:t>
            </a:r>
          </a:p>
          <a:p>
            <a:pPr eaLnBrk="1" hangingPunct="1"/>
            <a:r>
              <a:rPr lang="en-US" altLang="en-US" dirty="0"/>
              <a:t>Standard procedure is called the </a:t>
            </a:r>
            <a:r>
              <a:rPr lang="en-US" altLang="en-US" dirty="0">
                <a:solidFill>
                  <a:srgbClr val="FF0000"/>
                </a:solidFill>
              </a:rPr>
              <a:t>Viterbi algorithm</a:t>
            </a:r>
            <a:r>
              <a:rPr lang="en-US" altLang="en-US" dirty="0"/>
              <a:t> (Viterbi, 1967) and also has O(</a:t>
            </a:r>
            <a:r>
              <a:rPr lang="en-US" altLang="en-US" i="1" dirty="0"/>
              <a:t>N </a:t>
            </a:r>
            <a:r>
              <a:rPr lang="en-US" altLang="en-US" baseline="30000" dirty="0"/>
              <a:t>2</a:t>
            </a:r>
            <a:r>
              <a:rPr lang="en-US" altLang="en-US" i="1" dirty="0"/>
              <a:t>T</a:t>
            </a:r>
            <a:r>
              <a:rPr lang="en-US" altLang="en-US" dirty="0"/>
              <a:t>) time complexity.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41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459E-72AD-4956-AA7A-12301B2B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Viterbi Scores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9E1D-AFF0-4759-9CE9-AAF5924B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Recursively compute the probability of the most likely subsequence of states that accounts for the first </a:t>
            </a:r>
            <a:r>
              <a:rPr lang="en-US" altLang="en-US" sz="2800" i="1" dirty="0"/>
              <a:t>t</a:t>
            </a:r>
            <a:r>
              <a:rPr lang="en-US" altLang="en-US" sz="2800" dirty="0"/>
              <a:t> observations and ends in state </a:t>
            </a:r>
            <a:r>
              <a:rPr lang="en-US" altLang="en-US" sz="2800" i="1" dirty="0" err="1"/>
              <a:t>s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.</a:t>
            </a:r>
            <a:r>
              <a:rPr lang="en-US" altLang="en-US" dirty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sz="2800" b="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kern="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800" b="0" kern="0" dirty="0">
                <a:latin typeface="+mn-lt"/>
              </a:rPr>
              <a:t>Also record “back pointers” that subsequently allow back-tracing the most probable state sequence.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sz="2400" b="0" i="1" kern="0" dirty="0" err="1">
                <a:latin typeface="+mn-lt"/>
              </a:rPr>
              <a:t>bt</a:t>
            </a:r>
            <a:r>
              <a:rPr lang="en-US" sz="2400" b="0" i="1" kern="0" baseline="-25000" dirty="0" err="1">
                <a:latin typeface="+mn-lt"/>
              </a:rPr>
              <a:t>t</a:t>
            </a:r>
            <a:r>
              <a:rPr lang="en-US" sz="2400" b="0" kern="0" dirty="0">
                <a:latin typeface="+mn-lt"/>
              </a:rPr>
              <a:t>(</a:t>
            </a:r>
            <a:r>
              <a:rPr lang="en-US" sz="2400" b="0" i="1" kern="0" dirty="0">
                <a:latin typeface="+mn-lt"/>
              </a:rPr>
              <a:t>j</a:t>
            </a:r>
            <a:r>
              <a:rPr lang="en-US" sz="2400" b="0" kern="0" dirty="0">
                <a:latin typeface="+mn-lt"/>
              </a:rPr>
              <a:t>) stores the state at time </a:t>
            </a:r>
            <a:r>
              <a:rPr lang="en-US" sz="2400" b="0" i="1" kern="0" dirty="0">
                <a:latin typeface="+mn-lt"/>
              </a:rPr>
              <a:t>t</a:t>
            </a:r>
            <a:r>
              <a:rPr lang="en-US" sz="2400" b="0" kern="0" dirty="0">
                <a:latin typeface="+mn-lt"/>
              </a:rPr>
              <a:t>-1 that maximizes the probability that system was in state </a:t>
            </a:r>
            <a:r>
              <a:rPr lang="en-US" sz="2400" b="0" i="1" kern="0" dirty="0" err="1">
                <a:latin typeface="+mn-lt"/>
              </a:rPr>
              <a:t>s</a:t>
            </a:r>
            <a:r>
              <a:rPr lang="en-US" sz="2400" b="0" i="1" kern="0" baseline="-25000" dirty="0" err="1">
                <a:latin typeface="+mn-lt"/>
              </a:rPr>
              <a:t>j</a:t>
            </a:r>
            <a:r>
              <a:rPr lang="en-US" sz="2400" b="0" kern="0" dirty="0">
                <a:latin typeface="+mn-lt"/>
              </a:rPr>
              <a:t> at time </a:t>
            </a:r>
            <a:r>
              <a:rPr lang="en-US" sz="2400" b="0" i="1" kern="0" dirty="0">
                <a:latin typeface="+mn-lt"/>
              </a:rPr>
              <a:t>t</a:t>
            </a:r>
            <a:r>
              <a:rPr lang="en-US" sz="2400" b="0" kern="0" dirty="0">
                <a:latin typeface="+mn-lt"/>
              </a:rPr>
              <a:t> (given the observed sequence).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E180ACB-AEF1-4201-B325-14917310F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09907"/>
              </p:ext>
            </p:extLst>
          </p:nvPr>
        </p:nvGraphicFramePr>
        <p:xfrm>
          <a:off x="2349996" y="2996952"/>
          <a:ext cx="78343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900" imgH="292100" progId="Equation.3">
                  <p:embed/>
                </p:oleObj>
              </mc:Choice>
              <mc:Fallback>
                <p:oleObj name="Equation" r:id="rId2" imgW="3136900" imgH="292100" progId="Equation.3">
                  <p:embed/>
                  <p:pic>
                    <p:nvPicPr>
                      <p:cNvPr id="124934" name="Object 3">
                        <a:extLst>
                          <a:ext uri="{FF2B5EF4-FFF2-40B4-BE49-F238E27FC236}">
                            <a16:creationId xmlns:a16="http://schemas.microsoft.com/office/drawing/2014/main" id="{2797B575-BD86-4746-9FEB-5C4501DD6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996" y="2996952"/>
                        <a:ext cx="783431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9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EEC4-1DAA-43A5-BF73-032D675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real life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E1E7-776F-491E-B3C8-8AA2F344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Anant Rajendra Dashpute.</a:t>
            </a:r>
            <a:endParaRPr lang="en-IN" dirty="0"/>
          </a:p>
          <a:p>
            <a:r>
              <a:rPr lang="en-US" dirty="0"/>
              <a:t>Do we have tag?</a:t>
            </a:r>
          </a:p>
          <a:p>
            <a:r>
              <a:rPr lang="en-US" dirty="0"/>
              <a:t>yes</a:t>
            </a:r>
          </a:p>
          <a:p>
            <a:pPr lvl="1"/>
            <a:r>
              <a:rPr lang="en-US" dirty="0"/>
              <a:t>NAME / Father’s Name / Family name(Surname)</a:t>
            </a:r>
          </a:p>
          <a:p>
            <a:pPr lvl="1"/>
            <a:r>
              <a:rPr lang="en-US" dirty="0"/>
              <a:t>How do we know this?</a:t>
            </a:r>
          </a:p>
        </p:txBody>
      </p:sp>
    </p:spTree>
    <p:extLst>
      <p:ext uri="{BB962C8B-B14F-4D97-AF65-F5344CB8AC3E}">
        <p14:creationId xmlns:p14="http://schemas.microsoft.com/office/powerpoint/2010/main" val="15719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43B50C-6D3B-4878-A69D-A459901D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2656"/>
            <a:ext cx="8845230" cy="576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619D63-D4DB-49AF-88CF-4525E239D01E}"/>
              </a:ext>
            </a:extLst>
          </p:cNvPr>
          <p:cNvSpPr txBox="1"/>
          <p:nvPr/>
        </p:nvSpPr>
        <p:spPr>
          <a:xfrm>
            <a:off x="8614692" y="3068960"/>
            <a:ext cx="300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Viterbi algo</a:t>
            </a:r>
          </a:p>
          <a:p>
            <a:r>
              <a:rPr lang="en-US" dirty="0"/>
              <a:t>For finding best path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2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BCA8-ECB8-4CA3-923E-2391DA08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00" y="0"/>
            <a:ext cx="3913673" cy="1239837"/>
          </a:xfrm>
        </p:spPr>
        <p:txBody>
          <a:bodyPr/>
          <a:lstStyle/>
          <a:p>
            <a:r>
              <a:rPr lang="en-US" dirty="0"/>
              <a:t>Viterbi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CCE6-8A95-4570-A9A1-C4E7A496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428018"/>
            <a:ext cx="9266367" cy="4392488"/>
          </a:xfrm>
        </p:spPr>
        <p:txBody>
          <a:bodyPr>
            <a:noAutofit/>
          </a:bodyPr>
          <a:lstStyle/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Let    T = # of part-of-speech tags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W = # of words in the sentence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/* Initialization Step */</a:t>
            </a:r>
            <a:endParaRPr lang="en-US" altLang="en-US" sz="2000" dirty="0"/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for t = 1 to T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Score(t, 1) = </a:t>
            </a:r>
            <a:r>
              <a:rPr lang="en-US" altLang="en-US" sz="2000" dirty="0" err="1"/>
              <a:t>Pr</a:t>
            </a:r>
            <a:r>
              <a:rPr lang="en-US" altLang="en-US" sz="2000" dirty="0"/>
              <a:t>(Word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| </a:t>
            </a:r>
            <a:r>
              <a:rPr lang="en-US" altLang="en-US" sz="2000" dirty="0" err="1"/>
              <a:t>Tag</a:t>
            </a:r>
            <a:r>
              <a:rPr lang="en-US" altLang="en-US" sz="2000" baseline="-25000" dirty="0" err="1"/>
              <a:t>t</a:t>
            </a:r>
            <a:r>
              <a:rPr lang="en-US" altLang="en-US" sz="2000" dirty="0"/>
              <a:t>) * </a:t>
            </a:r>
            <a:r>
              <a:rPr lang="en-US" altLang="en-US" sz="2000" dirty="0" err="1"/>
              <a:t>Pr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Tag</a:t>
            </a:r>
            <a:r>
              <a:rPr lang="en-US" altLang="en-US" sz="2000" baseline="-25000" dirty="0" err="1"/>
              <a:t>t</a:t>
            </a:r>
            <a:r>
              <a:rPr lang="en-US" altLang="en-US" sz="2000" dirty="0"/>
              <a:t>| φ)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BackPtr</a:t>
            </a:r>
            <a:r>
              <a:rPr lang="en-US" altLang="en-US" sz="2000" dirty="0"/>
              <a:t>(t, 1) = 0;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/* Iteration Step */</a:t>
            </a:r>
            <a:endParaRPr lang="en-US" altLang="en-US" sz="2000" dirty="0"/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for w = 2 to W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for t = 1 to T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 Score(t, w) = </a:t>
            </a:r>
            <a:r>
              <a:rPr lang="en-US" altLang="en-US" sz="2000" dirty="0" err="1"/>
              <a:t>Pr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Word</a:t>
            </a:r>
            <a:r>
              <a:rPr lang="en-US" altLang="en-US" sz="2000" baseline="-25000" dirty="0" err="1"/>
              <a:t>w</a:t>
            </a:r>
            <a:r>
              <a:rPr lang="en-US" altLang="en-US" sz="2000" dirty="0"/>
              <a:t>| </a:t>
            </a:r>
            <a:r>
              <a:rPr lang="en-US" altLang="en-US" sz="2000" dirty="0" err="1"/>
              <a:t>Tag</a:t>
            </a:r>
            <a:r>
              <a:rPr lang="en-US" altLang="en-US" sz="2000" baseline="-25000" dirty="0" err="1"/>
              <a:t>t</a:t>
            </a:r>
            <a:r>
              <a:rPr lang="en-US" altLang="en-US" sz="2000" dirty="0"/>
              <a:t>) *</a:t>
            </a:r>
            <a:r>
              <a:rPr lang="en-US" altLang="en-US" sz="2000" dirty="0" err="1"/>
              <a:t>MAX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=1,T</a:t>
            </a:r>
            <a:r>
              <a:rPr lang="en-US" altLang="en-US" sz="2000" dirty="0"/>
              <a:t>(Score(j, w-1) * </a:t>
            </a:r>
            <a:r>
              <a:rPr lang="en-US" altLang="en-US" sz="2000" dirty="0" err="1"/>
              <a:t>Pr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Tag</a:t>
            </a:r>
            <a:r>
              <a:rPr lang="en-US" altLang="en-US" sz="2000" baseline="-25000" dirty="0" err="1"/>
              <a:t>t</a:t>
            </a:r>
            <a:r>
              <a:rPr lang="en-US" altLang="en-US" sz="2000" dirty="0"/>
              <a:t>| </a:t>
            </a:r>
            <a:r>
              <a:rPr lang="en-US" altLang="en-US" sz="2000" dirty="0" err="1"/>
              <a:t>Tag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))    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BackPtr</a:t>
            </a:r>
            <a:r>
              <a:rPr lang="en-US" altLang="en-US" sz="2000" dirty="0"/>
              <a:t>(t, w) = index of j that gave the max of above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b="1" dirty="0"/>
              <a:t>/* Sequence Identification */</a:t>
            </a:r>
            <a:endParaRPr lang="en-US" altLang="en-US" sz="2000" dirty="0"/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Seq(W ) = t that maximizes Score(</a:t>
            </a:r>
            <a:r>
              <a:rPr lang="en-US" altLang="en-US" sz="2000" dirty="0" err="1"/>
              <a:t>t,W</a:t>
            </a:r>
            <a:r>
              <a:rPr lang="en-US" altLang="en-US" sz="2000" dirty="0"/>
              <a:t> )</a:t>
            </a:r>
            <a:r>
              <a:rPr lang="en-US" altLang="en-US" sz="2000" b="1" dirty="0"/>
              <a:t> 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for w = W -1 to 1</a:t>
            </a:r>
          </a:p>
          <a:p>
            <a:pPr marL="10800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Seq(w) = </a:t>
            </a:r>
            <a:r>
              <a:rPr lang="en-US" altLang="en-US" sz="2000" dirty="0" err="1"/>
              <a:t>BackPtr</a:t>
            </a:r>
            <a:r>
              <a:rPr lang="en-US" altLang="en-US" sz="2000" dirty="0"/>
              <a:t>(Seq(w+1),w+1)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45022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3C04-D623-46F3-8475-78B5AF28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Viterbi Back-trace </a:t>
            </a:r>
            <a:endParaRPr lang="en-IN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CCF9130-CD2D-4B88-A7F6-5BFE3A1D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132" y="2348880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9215A3E-46F7-46D6-9E47-DEE7817C2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070" y="2264742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FF3A70D-2A6D-4A82-8BA4-2239FAA4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132" y="2742580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77B66B9-653D-41ED-B8FA-C03F1FEE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070" y="2658442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E8B7C3B-B548-453C-8D0A-504F6106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132" y="4245942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46CDA95-01AA-4C99-8EF8-252914A6C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070" y="4161805"/>
            <a:ext cx="407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N</a:t>
            </a:r>
            <a:endParaRPr lang="en-US" altLang="en-US" sz="200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FC071C8-9698-4187-B620-3CDB1CB31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182" y="3083892"/>
            <a:ext cx="3032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6C0FCF78-FC75-4B31-80AC-7228C3B0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320" y="2337767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88AB1492-DFED-4060-B0CB-1D09EDE3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320" y="2729880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5C5DC094-C143-4903-8B88-B7471A33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320" y="4234830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002A85D3-D22F-426F-B4A4-F7BD9913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370" y="3071192"/>
            <a:ext cx="303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D6BD17B9-DE3F-4C8B-B730-F90D80AD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070" y="3307730"/>
            <a:ext cx="155575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61EEAC18-F933-4C5F-B8C1-A4E8AC2E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007" y="3223592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0</a:t>
            </a:r>
            <a:endParaRPr lang="en-US" altLang="en-US" sz="2000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CF00E1DD-A103-46A9-91D0-473A0D423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407" y="3304555"/>
            <a:ext cx="155575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B6B05199-CE92-45BD-A8E9-B51F890E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795" y="3183905"/>
            <a:ext cx="38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F</a:t>
            </a:r>
            <a:endParaRPr lang="en-US" altLang="en-US" sz="2000"/>
          </a:p>
        </p:txBody>
      </p: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6712531D-1C8F-40B8-A277-18EC8B22F81E}"/>
              </a:ext>
            </a:extLst>
          </p:cNvPr>
          <p:cNvCxnSpPr>
            <a:cxnSpLocks noChangeShapeType="1"/>
            <a:stCxn id="4" idx="6"/>
          </p:cNvCxnSpPr>
          <p:nvPr/>
        </p:nvCxnSpPr>
        <p:spPr bwMode="auto">
          <a:xfrm>
            <a:off x="3731295" y="2433017"/>
            <a:ext cx="1001712" cy="20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5">
            <a:extLst>
              <a:ext uri="{FF2B5EF4-FFF2-40B4-BE49-F238E27FC236}">
                <a16:creationId xmlns:a16="http://schemas.microsoft.com/office/drawing/2014/main" id="{54F8E021-E8AC-4C95-BAC0-41A8E4E5A215}"/>
              </a:ext>
            </a:extLst>
          </p:cNvPr>
          <p:cNvCxnSpPr>
            <a:cxnSpLocks noChangeShapeType="1"/>
            <a:stCxn id="4" idx="5"/>
            <a:endCxn id="12" idx="2"/>
          </p:cNvCxnSpPr>
          <p:nvPr/>
        </p:nvCxnSpPr>
        <p:spPr bwMode="auto">
          <a:xfrm rot="16200000" flipH="1">
            <a:off x="4040063" y="2160761"/>
            <a:ext cx="320675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7">
            <a:extLst>
              <a:ext uri="{FF2B5EF4-FFF2-40B4-BE49-F238E27FC236}">
                <a16:creationId xmlns:a16="http://schemas.microsoft.com/office/drawing/2014/main" id="{3BE98A33-C95D-4840-9920-6CE5A23A39E1}"/>
              </a:ext>
            </a:extLst>
          </p:cNvPr>
          <p:cNvCxnSpPr>
            <a:cxnSpLocks noChangeShapeType="1"/>
            <a:stCxn id="4" idx="5"/>
            <a:endCxn id="13" idx="1"/>
          </p:cNvCxnSpPr>
          <p:nvPr/>
        </p:nvCxnSpPr>
        <p:spPr bwMode="auto">
          <a:xfrm rot="16200000" flipH="1">
            <a:off x="3329657" y="2871167"/>
            <a:ext cx="1765300" cy="1009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9">
            <a:extLst>
              <a:ext uri="{FF2B5EF4-FFF2-40B4-BE49-F238E27FC236}">
                <a16:creationId xmlns:a16="http://schemas.microsoft.com/office/drawing/2014/main" id="{1FAEF2DA-F787-435B-9BD7-1DCA36038C78}"/>
              </a:ext>
            </a:extLst>
          </p:cNvPr>
          <p:cNvCxnSpPr>
            <a:cxnSpLocks noChangeShapeType="1"/>
            <a:stCxn id="4" idx="5"/>
          </p:cNvCxnSpPr>
          <p:nvPr/>
        </p:nvCxnSpPr>
        <p:spPr bwMode="auto">
          <a:xfrm rot="16200000" flipH="1">
            <a:off x="3736850" y="2463974"/>
            <a:ext cx="950913" cy="1009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6B20C481-3C65-4DCA-975B-205E7351D941}"/>
              </a:ext>
            </a:extLst>
          </p:cNvPr>
          <p:cNvCxnSpPr>
            <a:cxnSpLocks noChangeShapeType="1"/>
            <a:stCxn id="6" idx="6"/>
            <a:endCxn id="11" idx="2"/>
          </p:cNvCxnSpPr>
          <p:nvPr/>
        </p:nvCxnSpPr>
        <p:spPr bwMode="auto">
          <a:xfrm flipV="1">
            <a:off x="3731295" y="2421905"/>
            <a:ext cx="962025" cy="404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33">
            <a:extLst>
              <a:ext uri="{FF2B5EF4-FFF2-40B4-BE49-F238E27FC236}">
                <a16:creationId xmlns:a16="http://schemas.microsoft.com/office/drawing/2014/main" id="{40C644E7-93A5-432C-B2EC-65F6C72CFBB5}"/>
              </a:ext>
            </a:extLst>
          </p:cNvPr>
          <p:cNvCxnSpPr>
            <a:cxnSpLocks noChangeShapeType="1"/>
            <a:stCxn id="6" idx="6"/>
            <a:endCxn id="12" idx="3"/>
          </p:cNvCxnSpPr>
          <p:nvPr/>
        </p:nvCxnSpPr>
        <p:spPr bwMode="auto">
          <a:xfrm>
            <a:off x="3731295" y="2826717"/>
            <a:ext cx="985837" cy="47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35">
            <a:extLst>
              <a:ext uri="{FF2B5EF4-FFF2-40B4-BE49-F238E27FC236}">
                <a16:creationId xmlns:a16="http://schemas.microsoft.com/office/drawing/2014/main" id="{61226483-4EA3-43B9-81BA-D48D61264B5A}"/>
              </a:ext>
            </a:extLst>
          </p:cNvPr>
          <p:cNvCxnSpPr>
            <a:cxnSpLocks noChangeShapeType="1"/>
            <a:stCxn id="6" idx="7"/>
            <a:endCxn id="13" idx="2"/>
          </p:cNvCxnSpPr>
          <p:nvPr/>
        </p:nvCxnSpPr>
        <p:spPr bwMode="auto">
          <a:xfrm rot="16200000" flipH="1">
            <a:off x="3424113" y="3049761"/>
            <a:ext cx="1552575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39">
            <a:extLst>
              <a:ext uri="{FF2B5EF4-FFF2-40B4-BE49-F238E27FC236}">
                <a16:creationId xmlns:a16="http://schemas.microsoft.com/office/drawing/2014/main" id="{6F360707-D568-47C5-B2D7-0C0F3391D828}"/>
              </a:ext>
            </a:extLst>
          </p:cNvPr>
          <p:cNvCxnSpPr>
            <a:cxnSpLocks noChangeShapeType="1"/>
            <a:stCxn id="8" idx="5"/>
            <a:endCxn id="11" idx="2"/>
          </p:cNvCxnSpPr>
          <p:nvPr/>
        </p:nvCxnSpPr>
        <p:spPr bwMode="auto">
          <a:xfrm rot="5400000" flipH="1" flipV="1">
            <a:off x="3216151" y="2913236"/>
            <a:ext cx="1968500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41">
            <a:extLst>
              <a:ext uri="{FF2B5EF4-FFF2-40B4-BE49-F238E27FC236}">
                <a16:creationId xmlns:a16="http://schemas.microsoft.com/office/drawing/2014/main" id="{02FFEDE5-FB28-461D-BA37-DBC8550FB2F1}"/>
              </a:ext>
            </a:extLst>
          </p:cNvPr>
          <p:cNvCxnSpPr>
            <a:cxnSpLocks noChangeShapeType="1"/>
            <a:stCxn id="8" idx="6"/>
            <a:endCxn id="12" idx="1"/>
          </p:cNvCxnSpPr>
          <p:nvPr/>
        </p:nvCxnSpPr>
        <p:spPr bwMode="auto">
          <a:xfrm flipV="1">
            <a:off x="3731295" y="2755280"/>
            <a:ext cx="985837" cy="1574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3">
            <a:extLst>
              <a:ext uri="{FF2B5EF4-FFF2-40B4-BE49-F238E27FC236}">
                <a16:creationId xmlns:a16="http://schemas.microsoft.com/office/drawing/2014/main" id="{E66DFEFF-AEE0-4372-99F7-0A8DAEAB826A}"/>
              </a:ext>
            </a:extLst>
          </p:cNvPr>
          <p:cNvCxnSpPr>
            <a:cxnSpLocks noChangeShapeType="1"/>
            <a:stCxn id="8" idx="5"/>
            <a:endCxn id="13" idx="2"/>
          </p:cNvCxnSpPr>
          <p:nvPr/>
        </p:nvCxnSpPr>
        <p:spPr bwMode="auto">
          <a:xfrm rot="5400000" flipH="1" flipV="1">
            <a:off x="4164682" y="3861767"/>
            <a:ext cx="71438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5">
            <a:extLst>
              <a:ext uri="{FF2B5EF4-FFF2-40B4-BE49-F238E27FC236}">
                <a16:creationId xmlns:a16="http://schemas.microsoft.com/office/drawing/2014/main" id="{49C916FD-2BC3-4722-89D4-24E58D0D98A1}"/>
              </a:ext>
            </a:extLst>
          </p:cNvPr>
          <p:cNvCxnSpPr>
            <a:cxnSpLocks noChangeShapeType="1"/>
            <a:stCxn id="8" idx="6"/>
          </p:cNvCxnSpPr>
          <p:nvPr/>
        </p:nvCxnSpPr>
        <p:spPr bwMode="auto">
          <a:xfrm flipV="1">
            <a:off x="3731295" y="3431555"/>
            <a:ext cx="950912" cy="8985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7">
            <a:extLst>
              <a:ext uri="{FF2B5EF4-FFF2-40B4-BE49-F238E27FC236}">
                <a16:creationId xmlns:a16="http://schemas.microsoft.com/office/drawing/2014/main" id="{3D6DE394-7698-4AE9-B3FF-9C98B0A9799C}"/>
              </a:ext>
            </a:extLst>
          </p:cNvPr>
          <p:cNvCxnSpPr>
            <a:cxnSpLocks noChangeShapeType="1"/>
            <a:stCxn id="6" idx="5"/>
          </p:cNvCxnSpPr>
          <p:nvPr/>
        </p:nvCxnSpPr>
        <p:spPr bwMode="auto">
          <a:xfrm rot="16200000" flipH="1">
            <a:off x="3903539" y="2689398"/>
            <a:ext cx="582612" cy="974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Group 64">
            <a:extLst>
              <a:ext uri="{FF2B5EF4-FFF2-40B4-BE49-F238E27FC236}">
                <a16:creationId xmlns:a16="http://schemas.microsoft.com/office/drawing/2014/main" id="{A881A968-83B9-4A98-A46E-26ABA1BB55A1}"/>
              </a:ext>
            </a:extLst>
          </p:cNvPr>
          <p:cNvGrpSpPr>
            <a:grpSpLocks/>
          </p:cNvGrpSpPr>
          <p:nvPr/>
        </p:nvGrpSpPr>
        <p:grpSpPr bwMode="auto">
          <a:xfrm>
            <a:off x="4834607" y="2309192"/>
            <a:ext cx="1181100" cy="2065338"/>
            <a:chOff x="2391431" y="2390274"/>
            <a:chExt cx="1180436" cy="2065420"/>
          </a:xfrm>
        </p:grpSpPr>
        <p:sp>
          <p:nvSpPr>
            <p:cNvPr id="32" name="Oval 48">
              <a:extLst>
                <a:ext uri="{FF2B5EF4-FFF2-40B4-BE49-F238E27FC236}">
                  <a16:creationId xmlns:a16="http://schemas.microsoft.com/office/drawing/2014/main" id="{08BEC330-E469-4712-85B2-D9A64CCC3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2390274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3" name="Oval 49">
              <a:extLst>
                <a:ext uri="{FF2B5EF4-FFF2-40B4-BE49-F238E27FC236}">
                  <a16:creationId xmlns:a16="http://schemas.microsoft.com/office/drawing/2014/main" id="{CBB1318D-6A9F-43D3-A92E-E69796843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2783306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4" name="Oval 50">
              <a:extLst>
                <a:ext uri="{FF2B5EF4-FFF2-40B4-BE49-F238E27FC236}">
                  <a16:creationId xmlns:a16="http://schemas.microsoft.com/office/drawing/2014/main" id="{6CD16C73-4965-4E2B-AD9D-78B20F86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4287252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5" name="TextBox 51">
              <a:extLst>
                <a:ext uri="{FF2B5EF4-FFF2-40B4-BE49-F238E27FC236}">
                  <a16:creationId xmlns:a16="http://schemas.microsoft.com/office/drawing/2014/main" id="{2BA92D5B-90BA-4546-BC7F-D23646C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579" y="3124200"/>
              <a:ext cx="3032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</p:txBody>
        </p:sp>
        <p:cxnSp>
          <p:nvCxnSpPr>
            <p:cNvPr id="36" name="Straight Connector 52">
              <a:extLst>
                <a:ext uri="{FF2B5EF4-FFF2-40B4-BE49-F238E27FC236}">
                  <a16:creationId xmlns:a16="http://schemas.microsoft.com/office/drawing/2014/main" id="{6F4C64F6-71D9-4096-9913-7FEA8BE5F3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14338" y="2486527"/>
              <a:ext cx="1001838" cy="195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53">
              <a:extLst>
                <a:ext uri="{FF2B5EF4-FFF2-40B4-BE49-F238E27FC236}">
                  <a16:creationId xmlns:a16="http://schemas.microsoft.com/office/drawing/2014/main" id="{2F9D6A8C-3529-45E3-8823-7A8D22AB6BF8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16200000" flipH="1">
              <a:off x="2723424" y="2214087"/>
              <a:ext cx="32144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54">
              <a:extLst>
                <a:ext uri="{FF2B5EF4-FFF2-40B4-BE49-F238E27FC236}">
                  <a16:creationId xmlns:a16="http://schemas.microsoft.com/office/drawing/2014/main" id="{FF32D14F-06C6-49E6-955B-79BC7D9DC96B}"/>
                </a:ext>
              </a:extLst>
            </p:cNvPr>
            <p:cNvCxnSpPr>
              <a:cxnSpLocks noChangeShapeType="1"/>
              <a:endCxn id="34" idx="1"/>
            </p:cNvCxnSpPr>
            <p:nvPr/>
          </p:nvCxnSpPr>
          <p:spPr bwMode="auto">
            <a:xfrm rot="16200000" flipH="1">
              <a:off x="2012680" y="2924831"/>
              <a:ext cx="1765840" cy="1008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55">
              <a:extLst>
                <a:ext uri="{FF2B5EF4-FFF2-40B4-BE49-F238E27FC236}">
                  <a16:creationId xmlns:a16="http://schemas.microsoft.com/office/drawing/2014/main" id="{60EF7A6A-7F86-4959-82AC-98A6AB5464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420630" y="2516882"/>
              <a:ext cx="951099" cy="10094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56">
              <a:extLst>
                <a:ext uri="{FF2B5EF4-FFF2-40B4-BE49-F238E27FC236}">
                  <a16:creationId xmlns:a16="http://schemas.microsoft.com/office/drawing/2014/main" id="{8E2D0F79-551B-4B17-850F-F49BF91192E8}"/>
                </a:ext>
              </a:extLst>
            </p:cNvPr>
            <p:cNvCxnSpPr>
              <a:cxnSpLocks noChangeShapeType="1"/>
              <a:endCxn id="32" idx="2"/>
            </p:cNvCxnSpPr>
            <p:nvPr/>
          </p:nvCxnSpPr>
          <p:spPr bwMode="auto">
            <a:xfrm flipV="1">
              <a:off x="2414338" y="2474495"/>
              <a:ext cx="962525" cy="4050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57">
              <a:extLst>
                <a:ext uri="{FF2B5EF4-FFF2-40B4-BE49-F238E27FC236}">
                  <a16:creationId xmlns:a16="http://schemas.microsoft.com/office/drawing/2014/main" id="{56FD745C-5D21-4271-8097-8429B627B98C}"/>
                </a:ext>
              </a:extLst>
            </p:cNvPr>
            <p:cNvCxnSpPr>
              <a:cxnSpLocks noChangeShapeType="1"/>
              <a:endCxn id="33" idx="3"/>
            </p:cNvCxnSpPr>
            <p:nvPr/>
          </p:nvCxnSpPr>
          <p:spPr bwMode="auto">
            <a:xfrm>
              <a:off x="2414338" y="2879559"/>
              <a:ext cx="985431" cy="4752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58">
              <a:extLst>
                <a:ext uri="{FF2B5EF4-FFF2-40B4-BE49-F238E27FC236}">
                  <a16:creationId xmlns:a16="http://schemas.microsoft.com/office/drawing/2014/main" id="{A940CDA6-A2ED-4308-979D-4031C33046C0}"/>
                </a:ext>
              </a:extLst>
            </p:cNvPr>
            <p:cNvCxnSpPr>
              <a:cxnSpLocks noChangeShapeType="1"/>
              <a:endCxn id="34" idx="2"/>
            </p:cNvCxnSpPr>
            <p:nvPr/>
          </p:nvCxnSpPr>
          <p:spPr bwMode="auto">
            <a:xfrm rot="16200000" flipH="1">
              <a:off x="2108413" y="3103024"/>
              <a:ext cx="155146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59">
              <a:extLst>
                <a:ext uri="{FF2B5EF4-FFF2-40B4-BE49-F238E27FC236}">
                  <a16:creationId xmlns:a16="http://schemas.microsoft.com/office/drawing/2014/main" id="{B9750B08-78E1-4ABB-896B-C0831DFDBA6F}"/>
                </a:ext>
              </a:extLst>
            </p:cNvPr>
            <p:cNvCxnSpPr>
              <a:cxnSpLocks noChangeShapeType="1"/>
              <a:endCxn id="32" idx="2"/>
            </p:cNvCxnSpPr>
            <p:nvPr/>
          </p:nvCxnSpPr>
          <p:spPr bwMode="auto">
            <a:xfrm rot="5400000" flipH="1" flipV="1">
              <a:off x="1899865" y="2966061"/>
              <a:ext cx="1968563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60">
              <a:extLst>
                <a:ext uri="{FF2B5EF4-FFF2-40B4-BE49-F238E27FC236}">
                  <a16:creationId xmlns:a16="http://schemas.microsoft.com/office/drawing/2014/main" id="{CBD53776-4E03-4CEF-B89A-463BFC942838}"/>
                </a:ext>
              </a:extLst>
            </p:cNvPr>
            <p:cNvCxnSpPr>
              <a:cxnSpLocks noChangeShapeType="1"/>
              <a:endCxn id="33" idx="1"/>
            </p:cNvCxnSpPr>
            <p:nvPr/>
          </p:nvCxnSpPr>
          <p:spPr bwMode="auto">
            <a:xfrm flipV="1">
              <a:off x="2414338" y="2807974"/>
              <a:ext cx="985431" cy="15755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61">
              <a:extLst>
                <a:ext uri="{FF2B5EF4-FFF2-40B4-BE49-F238E27FC236}">
                  <a16:creationId xmlns:a16="http://schemas.microsoft.com/office/drawing/2014/main" id="{C5F7EA92-F00B-4DEC-A4E3-B40A22224751}"/>
                </a:ext>
              </a:extLst>
            </p:cNvPr>
            <p:cNvCxnSpPr>
              <a:cxnSpLocks noChangeShapeType="1"/>
              <a:endCxn id="34" idx="2"/>
            </p:cNvCxnSpPr>
            <p:nvPr/>
          </p:nvCxnSpPr>
          <p:spPr bwMode="auto">
            <a:xfrm rot="5400000" flipH="1" flipV="1">
              <a:off x="2848354" y="3914550"/>
              <a:ext cx="71585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62">
              <a:extLst>
                <a:ext uri="{FF2B5EF4-FFF2-40B4-BE49-F238E27FC236}">
                  <a16:creationId xmlns:a16="http://schemas.microsoft.com/office/drawing/2014/main" id="{14684AA1-10A8-4C83-925F-A90D35D9A0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4338" y="3485147"/>
              <a:ext cx="950494" cy="898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63">
              <a:extLst>
                <a:ext uri="{FF2B5EF4-FFF2-40B4-BE49-F238E27FC236}">
                  <a16:creationId xmlns:a16="http://schemas.microsoft.com/office/drawing/2014/main" id="{2DF9F2B8-ED9F-4E18-8638-512808550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87067" y="2743477"/>
              <a:ext cx="582130" cy="973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" name="Oval 81">
            <a:extLst>
              <a:ext uri="{FF2B5EF4-FFF2-40B4-BE49-F238E27FC236}">
                <a16:creationId xmlns:a16="http://schemas.microsoft.com/office/drawing/2014/main" id="{1D70D157-4116-4631-848E-D35826C5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20" y="2321892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9" name="Oval 82">
            <a:extLst>
              <a:ext uri="{FF2B5EF4-FFF2-40B4-BE49-F238E27FC236}">
                <a16:creationId xmlns:a16="http://schemas.microsoft.com/office/drawing/2014/main" id="{C8AF4801-9039-461F-A13F-66C93E83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20" y="2714005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50" name="Oval 83">
            <a:extLst>
              <a:ext uri="{FF2B5EF4-FFF2-40B4-BE49-F238E27FC236}">
                <a16:creationId xmlns:a16="http://schemas.microsoft.com/office/drawing/2014/main" id="{736DFA9E-6E94-4790-8270-64974D877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20" y="4218955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51" name="TextBox 84">
            <a:extLst>
              <a:ext uri="{FF2B5EF4-FFF2-40B4-BE49-F238E27FC236}">
                <a16:creationId xmlns:a16="http://schemas.microsoft.com/office/drawing/2014/main" id="{4BA66958-600D-4B08-81CB-667E7649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970" y="3055317"/>
            <a:ext cx="303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</a:t>
            </a:r>
            <a:endParaRPr lang="en-US" altLang="en-US" sz="2000"/>
          </a:p>
        </p:txBody>
      </p:sp>
      <p:grpSp>
        <p:nvGrpSpPr>
          <p:cNvPr id="52" name="Group 85">
            <a:extLst>
              <a:ext uri="{FF2B5EF4-FFF2-40B4-BE49-F238E27FC236}">
                <a16:creationId xmlns:a16="http://schemas.microsoft.com/office/drawing/2014/main" id="{472FBEA1-AEDD-4544-B7D1-B1219E29455E}"/>
              </a:ext>
            </a:extLst>
          </p:cNvPr>
          <p:cNvGrpSpPr>
            <a:grpSpLocks/>
          </p:cNvGrpSpPr>
          <p:nvPr/>
        </p:nvGrpSpPr>
        <p:grpSpPr bwMode="auto">
          <a:xfrm>
            <a:off x="7730207" y="2293317"/>
            <a:ext cx="1181100" cy="2065338"/>
            <a:chOff x="2391431" y="2390274"/>
            <a:chExt cx="1180436" cy="2065420"/>
          </a:xfrm>
        </p:grpSpPr>
        <p:sp>
          <p:nvSpPr>
            <p:cNvPr id="53" name="Oval 86">
              <a:extLst>
                <a:ext uri="{FF2B5EF4-FFF2-40B4-BE49-F238E27FC236}">
                  <a16:creationId xmlns:a16="http://schemas.microsoft.com/office/drawing/2014/main" id="{A14993D7-236E-486F-8138-80CBD0DFA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2390274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54" name="Oval 87">
              <a:extLst>
                <a:ext uri="{FF2B5EF4-FFF2-40B4-BE49-F238E27FC236}">
                  <a16:creationId xmlns:a16="http://schemas.microsoft.com/office/drawing/2014/main" id="{E518A502-B783-4AFF-8241-CE8C0C586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2783306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55" name="Oval 88">
              <a:extLst>
                <a:ext uri="{FF2B5EF4-FFF2-40B4-BE49-F238E27FC236}">
                  <a16:creationId xmlns:a16="http://schemas.microsoft.com/office/drawing/2014/main" id="{57CBFF90-837D-4D5E-B184-C3A273FB6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863" y="4287252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56" name="TextBox 89">
              <a:extLst>
                <a:ext uri="{FF2B5EF4-FFF2-40B4-BE49-F238E27FC236}">
                  <a16:creationId xmlns:a16="http://schemas.microsoft.com/office/drawing/2014/main" id="{651D3F13-2BD4-41BA-A054-D664BAA62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579" y="3124200"/>
              <a:ext cx="3032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anose="05050102010706020507" pitchFamily="18" charset="2"/>
                </a:rPr>
                <a:t></a:t>
              </a:r>
              <a:endParaRPr lang="en-US" altLang="en-US" sz="2000"/>
            </a:p>
          </p:txBody>
        </p:sp>
        <p:cxnSp>
          <p:nvCxnSpPr>
            <p:cNvPr id="57" name="Straight Connector 90">
              <a:extLst>
                <a:ext uri="{FF2B5EF4-FFF2-40B4-BE49-F238E27FC236}">
                  <a16:creationId xmlns:a16="http://schemas.microsoft.com/office/drawing/2014/main" id="{BA39AABE-5322-4359-8781-084CC488B0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14338" y="2486527"/>
              <a:ext cx="1001838" cy="195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91">
              <a:extLst>
                <a:ext uri="{FF2B5EF4-FFF2-40B4-BE49-F238E27FC236}">
                  <a16:creationId xmlns:a16="http://schemas.microsoft.com/office/drawing/2014/main" id="{594E9125-3E5F-4BDD-892E-A338C2F1CB67}"/>
                </a:ext>
              </a:extLst>
            </p:cNvPr>
            <p:cNvCxnSpPr>
              <a:cxnSpLocks noChangeShapeType="1"/>
              <a:endCxn id="54" idx="2"/>
            </p:cNvCxnSpPr>
            <p:nvPr/>
          </p:nvCxnSpPr>
          <p:spPr bwMode="auto">
            <a:xfrm rot="16200000" flipH="1">
              <a:off x="2723424" y="2214087"/>
              <a:ext cx="32144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92">
              <a:extLst>
                <a:ext uri="{FF2B5EF4-FFF2-40B4-BE49-F238E27FC236}">
                  <a16:creationId xmlns:a16="http://schemas.microsoft.com/office/drawing/2014/main" id="{F28CB43C-0968-46C0-ACD6-781CA4E57442}"/>
                </a:ext>
              </a:extLst>
            </p:cNvPr>
            <p:cNvCxnSpPr>
              <a:cxnSpLocks noChangeShapeType="1"/>
              <a:endCxn id="55" idx="1"/>
            </p:cNvCxnSpPr>
            <p:nvPr/>
          </p:nvCxnSpPr>
          <p:spPr bwMode="auto">
            <a:xfrm rot="16200000" flipH="1">
              <a:off x="2012680" y="2924831"/>
              <a:ext cx="1765840" cy="1008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93">
              <a:extLst>
                <a:ext uri="{FF2B5EF4-FFF2-40B4-BE49-F238E27FC236}">
                  <a16:creationId xmlns:a16="http://schemas.microsoft.com/office/drawing/2014/main" id="{7E6B8BDB-E307-4D15-9FC3-F14B906334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420630" y="2516882"/>
              <a:ext cx="951099" cy="10094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94">
              <a:extLst>
                <a:ext uri="{FF2B5EF4-FFF2-40B4-BE49-F238E27FC236}">
                  <a16:creationId xmlns:a16="http://schemas.microsoft.com/office/drawing/2014/main" id="{FBCE03AC-2B35-45E6-A449-52ACCA641A47}"/>
                </a:ext>
              </a:extLst>
            </p:cNvPr>
            <p:cNvCxnSpPr>
              <a:cxnSpLocks noChangeShapeType="1"/>
              <a:endCxn id="53" idx="2"/>
            </p:cNvCxnSpPr>
            <p:nvPr/>
          </p:nvCxnSpPr>
          <p:spPr bwMode="auto">
            <a:xfrm flipV="1">
              <a:off x="2414338" y="2474495"/>
              <a:ext cx="962525" cy="4050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95">
              <a:extLst>
                <a:ext uri="{FF2B5EF4-FFF2-40B4-BE49-F238E27FC236}">
                  <a16:creationId xmlns:a16="http://schemas.microsoft.com/office/drawing/2014/main" id="{F50CAAE9-01FB-4628-A3BF-53BA0B961AC8}"/>
                </a:ext>
              </a:extLst>
            </p:cNvPr>
            <p:cNvCxnSpPr>
              <a:cxnSpLocks noChangeShapeType="1"/>
              <a:endCxn id="54" idx="3"/>
            </p:cNvCxnSpPr>
            <p:nvPr/>
          </p:nvCxnSpPr>
          <p:spPr bwMode="auto">
            <a:xfrm>
              <a:off x="2414338" y="2879559"/>
              <a:ext cx="985431" cy="4752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96">
              <a:extLst>
                <a:ext uri="{FF2B5EF4-FFF2-40B4-BE49-F238E27FC236}">
                  <a16:creationId xmlns:a16="http://schemas.microsoft.com/office/drawing/2014/main" id="{E2FA52FB-1095-4A56-A083-371535495F09}"/>
                </a:ext>
              </a:extLst>
            </p:cNvPr>
            <p:cNvCxnSpPr>
              <a:cxnSpLocks noChangeShapeType="1"/>
              <a:endCxn id="55" idx="2"/>
            </p:cNvCxnSpPr>
            <p:nvPr/>
          </p:nvCxnSpPr>
          <p:spPr bwMode="auto">
            <a:xfrm rot="16200000" flipH="1">
              <a:off x="2108413" y="3103024"/>
              <a:ext cx="155146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97">
              <a:extLst>
                <a:ext uri="{FF2B5EF4-FFF2-40B4-BE49-F238E27FC236}">
                  <a16:creationId xmlns:a16="http://schemas.microsoft.com/office/drawing/2014/main" id="{BBED1080-F224-459A-BFFA-395B7A6A1C30}"/>
                </a:ext>
              </a:extLst>
            </p:cNvPr>
            <p:cNvCxnSpPr>
              <a:cxnSpLocks noChangeShapeType="1"/>
              <a:endCxn id="53" idx="2"/>
            </p:cNvCxnSpPr>
            <p:nvPr/>
          </p:nvCxnSpPr>
          <p:spPr bwMode="auto">
            <a:xfrm rot="5400000" flipH="1" flipV="1">
              <a:off x="1899865" y="2966061"/>
              <a:ext cx="1968563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Straight Connector 98">
              <a:extLst>
                <a:ext uri="{FF2B5EF4-FFF2-40B4-BE49-F238E27FC236}">
                  <a16:creationId xmlns:a16="http://schemas.microsoft.com/office/drawing/2014/main" id="{9B6D0721-5F63-4985-9B6C-B48819B130A0}"/>
                </a:ext>
              </a:extLst>
            </p:cNvPr>
            <p:cNvCxnSpPr>
              <a:cxnSpLocks noChangeShapeType="1"/>
              <a:endCxn id="54" idx="1"/>
            </p:cNvCxnSpPr>
            <p:nvPr/>
          </p:nvCxnSpPr>
          <p:spPr bwMode="auto">
            <a:xfrm flipV="1">
              <a:off x="2414338" y="2807974"/>
              <a:ext cx="985431" cy="15755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99">
              <a:extLst>
                <a:ext uri="{FF2B5EF4-FFF2-40B4-BE49-F238E27FC236}">
                  <a16:creationId xmlns:a16="http://schemas.microsoft.com/office/drawing/2014/main" id="{B2BE1174-9A97-4848-9898-5D1331E1F597}"/>
                </a:ext>
              </a:extLst>
            </p:cNvPr>
            <p:cNvCxnSpPr>
              <a:cxnSpLocks noChangeShapeType="1"/>
              <a:endCxn id="55" idx="2"/>
            </p:cNvCxnSpPr>
            <p:nvPr/>
          </p:nvCxnSpPr>
          <p:spPr bwMode="auto">
            <a:xfrm rot="5400000" flipH="1" flipV="1">
              <a:off x="2848354" y="3914550"/>
              <a:ext cx="71585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100">
              <a:extLst>
                <a:ext uri="{FF2B5EF4-FFF2-40B4-BE49-F238E27FC236}">
                  <a16:creationId xmlns:a16="http://schemas.microsoft.com/office/drawing/2014/main" id="{BDDB3DAF-1321-4E2C-B063-EEC68A0C8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4338" y="3485147"/>
              <a:ext cx="950494" cy="898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101">
              <a:extLst>
                <a:ext uri="{FF2B5EF4-FFF2-40B4-BE49-F238E27FC236}">
                  <a16:creationId xmlns:a16="http://schemas.microsoft.com/office/drawing/2014/main" id="{6DBF10AD-8E07-416E-B352-93C0AD01E8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87067" y="2743477"/>
              <a:ext cx="582130" cy="973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" name="TextBox 123">
            <a:extLst>
              <a:ext uri="{FF2B5EF4-FFF2-40B4-BE49-F238E27FC236}">
                <a16:creationId xmlns:a16="http://schemas.microsoft.com/office/drawing/2014/main" id="{FBF6B1C8-9500-4C80-B02C-78222C63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607" y="2256805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70" name="TextBox 124">
            <a:extLst>
              <a:ext uri="{FF2B5EF4-FFF2-40B4-BE49-F238E27FC236}">
                <a16:creationId xmlns:a16="http://schemas.microsoft.com/office/drawing/2014/main" id="{FE666E8F-3C6B-40B5-828D-2D141FC03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657" y="2650505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71" name="TextBox 125">
            <a:extLst>
              <a:ext uri="{FF2B5EF4-FFF2-40B4-BE49-F238E27FC236}">
                <a16:creationId xmlns:a16="http://schemas.microsoft.com/office/drawing/2014/main" id="{E61E98AA-136A-4267-8F6B-EA1BA36C0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357" y="3215655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72" name="TextBox 126">
            <a:extLst>
              <a:ext uri="{FF2B5EF4-FFF2-40B4-BE49-F238E27FC236}">
                <a16:creationId xmlns:a16="http://schemas.microsoft.com/office/drawing/2014/main" id="{77576153-5877-4545-83BF-BBF8352E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145" y="406973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73" name="TextBox 127">
            <a:extLst>
              <a:ext uri="{FF2B5EF4-FFF2-40B4-BE49-F238E27FC236}">
                <a16:creationId xmlns:a16="http://schemas.microsoft.com/office/drawing/2014/main" id="{D4413673-0CB5-40DD-861F-D1E47921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070" y="4623767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1</a:t>
            </a:r>
          </a:p>
        </p:txBody>
      </p:sp>
      <p:sp>
        <p:nvSpPr>
          <p:cNvPr id="74" name="TextBox 128">
            <a:extLst>
              <a:ext uri="{FF2B5EF4-FFF2-40B4-BE49-F238E27FC236}">
                <a16:creationId xmlns:a16="http://schemas.microsoft.com/office/drawing/2014/main" id="{B71EF5BC-88B4-4B9F-840B-F489AF13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495" y="4623767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2</a:t>
            </a:r>
          </a:p>
        </p:txBody>
      </p:sp>
      <p:sp>
        <p:nvSpPr>
          <p:cNvPr id="75" name="TextBox 129">
            <a:extLst>
              <a:ext uri="{FF2B5EF4-FFF2-40B4-BE49-F238E27FC236}">
                <a16:creationId xmlns:a16="http://schemas.microsoft.com/office/drawing/2014/main" id="{97F0B080-ECCB-48CF-A2D5-B2160E802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682" y="4623767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3</a:t>
            </a:r>
          </a:p>
        </p:txBody>
      </p:sp>
      <p:sp>
        <p:nvSpPr>
          <p:cNvPr id="76" name="TextBox 130">
            <a:extLst>
              <a:ext uri="{FF2B5EF4-FFF2-40B4-BE49-F238E27FC236}">
                <a16:creationId xmlns:a16="http://schemas.microsoft.com/office/drawing/2014/main" id="{9F170EC3-A460-4404-8129-B66C818E2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970" y="4623767"/>
            <a:ext cx="57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T-1</a:t>
            </a:r>
          </a:p>
        </p:txBody>
      </p:sp>
      <p:sp>
        <p:nvSpPr>
          <p:cNvPr id="77" name="TextBox 131">
            <a:extLst>
              <a:ext uri="{FF2B5EF4-FFF2-40B4-BE49-F238E27FC236}">
                <a16:creationId xmlns:a16="http://schemas.microsoft.com/office/drawing/2014/main" id="{E4764B0B-F10B-4408-998E-7B1F4046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157" y="4623767"/>
            <a:ext cx="423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T</a:t>
            </a:r>
          </a:p>
        </p:txBody>
      </p:sp>
      <p:cxnSp>
        <p:nvCxnSpPr>
          <p:cNvPr id="78" name="Straight Connector 133">
            <a:extLst>
              <a:ext uri="{FF2B5EF4-FFF2-40B4-BE49-F238E27FC236}">
                <a16:creationId xmlns:a16="http://schemas.microsoft.com/office/drawing/2014/main" id="{62B06DCE-54D2-4657-9ACB-63A152F1AB8D}"/>
              </a:ext>
            </a:extLst>
          </p:cNvPr>
          <p:cNvCxnSpPr>
            <a:cxnSpLocks noChangeShapeType="1"/>
            <a:stCxn id="15" idx="7"/>
            <a:endCxn id="5" idx="3"/>
          </p:cNvCxnSpPr>
          <p:nvPr/>
        </p:nvCxnSpPr>
        <p:spPr bwMode="auto">
          <a:xfrm rot="5400000" flipH="1" flipV="1">
            <a:off x="2764507" y="2526680"/>
            <a:ext cx="868363" cy="7445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Connector 135">
            <a:extLst>
              <a:ext uri="{FF2B5EF4-FFF2-40B4-BE49-F238E27FC236}">
                <a16:creationId xmlns:a16="http://schemas.microsoft.com/office/drawing/2014/main" id="{3412CBB6-159F-484C-A9E4-B8A4F7731018}"/>
              </a:ext>
            </a:extLst>
          </p:cNvPr>
          <p:cNvCxnSpPr>
            <a:cxnSpLocks noChangeShapeType="1"/>
            <a:stCxn id="15" idx="6"/>
            <a:endCxn id="7" idx="3"/>
          </p:cNvCxnSpPr>
          <p:nvPr/>
        </p:nvCxnSpPr>
        <p:spPr bwMode="auto">
          <a:xfrm flipV="1">
            <a:off x="2848645" y="2858467"/>
            <a:ext cx="722312" cy="533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137">
            <a:extLst>
              <a:ext uri="{FF2B5EF4-FFF2-40B4-BE49-F238E27FC236}">
                <a16:creationId xmlns:a16="http://schemas.microsoft.com/office/drawing/2014/main" id="{7DECA796-6A61-4F19-8231-99D2E613F76D}"/>
              </a:ext>
            </a:extLst>
          </p:cNvPr>
          <p:cNvCxnSpPr>
            <a:cxnSpLocks noChangeShapeType="1"/>
            <a:stCxn id="15" idx="5"/>
            <a:endCxn id="9" idx="3"/>
          </p:cNvCxnSpPr>
          <p:nvPr/>
        </p:nvCxnSpPr>
        <p:spPr bwMode="auto">
          <a:xfrm rot="16200000" flipH="1">
            <a:off x="2762920" y="3515692"/>
            <a:ext cx="909638" cy="782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139">
            <a:extLst>
              <a:ext uri="{FF2B5EF4-FFF2-40B4-BE49-F238E27FC236}">
                <a16:creationId xmlns:a16="http://schemas.microsoft.com/office/drawing/2014/main" id="{EA14FC36-A1E1-4BE2-A352-E3C4E2D814AF}"/>
              </a:ext>
            </a:extLst>
          </p:cNvPr>
          <p:cNvCxnSpPr>
            <a:cxnSpLocks noChangeShapeType="1"/>
            <a:stCxn id="53" idx="5"/>
            <a:endCxn id="17" idx="1"/>
          </p:cNvCxnSpPr>
          <p:nvPr/>
        </p:nvCxnSpPr>
        <p:spPr bwMode="auto">
          <a:xfrm rot="16200000" flipH="1">
            <a:off x="8654926" y="2630661"/>
            <a:ext cx="892175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141">
            <a:extLst>
              <a:ext uri="{FF2B5EF4-FFF2-40B4-BE49-F238E27FC236}">
                <a16:creationId xmlns:a16="http://schemas.microsoft.com/office/drawing/2014/main" id="{BA8B79C4-837F-4B0B-9EFF-9B457AA73FEC}"/>
              </a:ext>
            </a:extLst>
          </p:cNvPr>
          <p:cNvCxnSpPr>
            <a:cxnSpLocks noChangeShapeType="1"/>
            <a:stCxn id="54" idx="6"/>
            <a:endCxn id="17" idx="1"/>
          </p:cNvCxnSpPr>
          <p:nvPr/>
        </p:nvCxnSpPr>
        <p:spPr bwMode="auto">
          <a:xfrm>
            <a:off x="8873207" y="2771155"/>
            <a:ext cx="479425" cy="557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143">
            <a:extLst>
              <a:ext uri="{FF2B5EF4-FFF2-40B4-BE49-F238E27FC236}">
                <a16:creationId xmlns:a16="http://schemas.microsoft.com/office/drawing/2014/main" id="{27AB1D6F-DFF7-4AC7-9925-B536F17B363D}"/>
              </a:ext>
            </a:extLst>
          </p:cNvPr>
          <p:cNvCxnSpPr>
            <a:cxnSpLocks noChangeShapeType="1"/>
            <a:stCxn id="55" idx="6"/>
            <a:endCxn id="17" idx="3"/>
          </p:cNvCxnSpPr>
          <p:nvPr/>
        </p:nvCxnSpPr>
        <p:spPr bwMode="auto">
          <a:xfrm flipV="1">
            <a:off x="8873207" y="3447430"/>
            <a:ext cx="479425" cy="8270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Connector 145">
            <a:extLst>
              <a:ext uri="{FF2B5EF4-FFF2-40B4-BE49-F238E27FC236}">
                <a16:creationId xmlns:a16="http://schemas.microsoft.com/office/drawing/2014/main" id="{E4A7CFE5-59B2-419D-9F90-73C30DC65F7C}"/>
              </a:ext>
            </a:extLst>
          </p:cNvPr>
          <p:cNvCxnSpPr>
            <a:cxnSpLocks noChangeShapeType="1"/>
            <a:stCxn id="15" idx="6"/>
          </p:cNvCxnSpPr>
          <p:nvPr/>
        </p:nvCxnSpPr>
        <p:spPr bwMode="auto">
          <a:xfrm>
            <a:off x="2848645" y="3391867"/>
            <a:ext cx="725487" cy="1127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147">
            <a:extLst>
              <a:ext uri="{FF2B5EF4-FFF2-40B4-BE49-F238E27FC236}">
                <a16:creationId xmlns:a16="http://schemas.microsoft.com/office/drawing/2014/main" id="{5F7020E3-D8F8-47DD-B4C7-73BCFC9301D4}"/>
              </a:ext>
            </a:extLst>
          </p:cNvPr>
          <p:cNvCxnSpPr>
            <a:cxnSpLocks noChangeShapeType="1"/>
            <a:endCxn id="17" idx="2"/>
          </p:cNvCxnSpPr>
          <p:nvPr/>
        </p:nvCxnSpPr>
        <p:spPr bwMode="auto">
          <a:xfrm flipV="1">
            <a:off x="8844632" y="3388692"/>
            <a:ext cx="485775" cy="428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Freeform 107">
            <a:extLst>
              <a:ext uri="{FF2B5EF4-FFF2-40B4-BE49-F238E27FC236}">
                <a16:creationId xmlns:a16="http://schemas.microsoft.com/office/drawing/2014/main" id="{B8E2390D-8BC6-4590-AA14-80443D8F1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307" y="2855292"/>
            <a:ext cx="588963" cy="468313"/>
          </a:xfrm>
          <a:custGeom>
            <a:avLst/>
            <a:gdLst>
              <a:gd name="T0" fmla="*/ 583155 w 589547"/>
              <a:gd name="T1" fmla="*/ 459231 h 469231"/>
              <a:gd name="T2" fmla="*/ 119012 w 589547"/>
              <a:gd name="T3" fmla="*/ 247279 h 469231"/>
              <a:gd name="T4" fmla="*/ 0 w 589547"/>
              <a:gd name="T5" fmla="*/ 0 h 469231"/>
              <a:gd name="T6" fmla="*/ 0 60000 65536"/>
              <a:gd name="T7" fmla="*/ 0 60000 65536"/>
              <a:gd name="T8" fmla="*/ 0 60000 65536"/>
              <a:gd name="T9" fmla="*/ 0 w 589547"/>
              <a:gd name="T10" fmla="*/ 0 h 469231"/>
              <a:gd name="T11" fmla="*/ 589547 w 589547"/>
              <a:gd name="T12" fmla="*/ 469231 h 469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9547" h="469231">
                <a:moveTo>
                  <a:pt x="589547" y="469231"/>
                </a:moveTo>
                <a:cubicBezTo>
                  <a:pt x="404060" y="400049"/>
                  <a:pt x="218574" y="330868"/>
                  <a:pt x="120316" y="252663"/>
                </a:cubicBezTo>
                <a:cubicBezTo>
                  <a:pt x="22058" y="174458"/>
                  <a:pt x="11029" y="87229"/>
                  <a:pt x="0" y="0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87" name="Freeform 108">
            <a:extLst>
              <a:ext uri="{FF2B5EF4-FFF2-40B4-BE49-F238E27FC236}">
                <a16:creationId xmlns:a16="http://schemas.microsoft.com/office/drawing/2014/main" id="{CA217264-C25A-4E5F-A7E7-10BEDB7C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745" y="2194892"/>
            <a:ext cx="1058862" cy="539750"/>
          </a:xfrm>
          <a:custGeom>
            <a:avLst/>
            <a:gdLst>
              <a:gd name="T0" fmla="*/ 1059692 w 1058779"/>
              <a:gd name="T1" fmla="*/ 119119 h 539416"/>
              <a:gd name="T2" fmla="*/ 493724 w 1058779"/>
              <a:gd name="T3" fmla="*/ 70666 h 539416"/>
              <a:gd name="T4" fmla="*/ 0 w 1058779"/>
              <a:gd name="T5" fmla="*/ 543101 h 539416"/>
              <a:gd name="T6" fmla="*/ 0 60000 65536"/>
              <a:gd name="T7" fmla="*/ 0 60000 65536"/>
              <a:gd name="T8" fmla="*/ 0 60000 65536"/>
              <a:gd name="T9" fmla="*/ 0 w 1058779"/>
              <a:gd name="T10" fmla="*/ 0 h 539416"/>
              <a:gd name="T11" fmla="*/ 1058779 w 1058779"/>
              <a:gd name="T12" fmla="*/ 539416 h 5394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8779" h="539416">
                <a:moveTo>
                  <a:pt x="1058779" y="118311"/>
                </a:moveTo>
                <a:cubicBezTo>
                  <a:pt x="864268" y="59155"/>
                  <a:pt x="669758" y="0"/>
                  <a:pt x="493295" y="70184"/>
                </a:cubicBezTo>
                <a:cubicBezTo>
                  <a:pt x="316832" y="140368"/>
                  <a:pt x="158416" y="339892"/>
                  <a:pt x="0" y="539416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88" name="Freeform 110">
            <a:extLst>
              <a:ext uri="{FF2B5EF4-FFF2-40B4-BE49-F238E27FC236}">
                <a16:creationId xmlns:a16="http://schemas.microsoft.com/office/drawing/2014/main" id="{C6518214-FBBC-411B-9681-06FA6C29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95" y="2818780"/>
            <a:ext cx="1143000" cy="565150"/>
          </a:xfrm>
          <a:custGeom>
            <a:avLst/>
            <a:gdLst>
              <a:gd name="T0" fmla="*/ 1143000 w 1143000"/>
              <a:gd name="T1" fmla="*/ 0 h 565484"/>
              <a:gd name="T2" fmla="*/ 721895 w 1143000"/>
              <a:gd name="T3" fmla="*/ 358609 h 565484"/>
              <a:gd name="T4" fmla="*/ 0 w 1143000"/>
              <a:gd name="T5" fmla="*/ 561821 h 565484"/>
              <a:gd name="T6" fmla="*/ 0 60000 65536"/>
              <a:gd name="T7" fmla="*/ 0 60000 65536"/>
              <a:gd name="T8" fmla="*/ 0 60000 65536"/>
              <a:gd name="T9" fmla="*/ 0 w 1143000"/>
              <a:gd name="T10" fmla="*/ 0 h 565484"/>
              <a:gd name="T11" fmla="*/ 1143000 w 1143000"/>
              <a:gd name="T12" fmla="*/ 565484 h 565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3000" h="565484">
                <a:moveTo>
                  <a:pt x="1143000" y="0"/>
                </a:moveTo>
                <a:cubicBezTo>
                  <a:pt x="1027697" y="133350"/>
                  <a:pt x="912395" y="266700"/>
                  <a:pt x="721895" y="360947"/>
                </a:cubicBezTo>
                <a:cubicBezTo>
                  <a:pt x="531395" y="455194"/>
                  <a:pt x="265697" y="510339"/>
                  <a:pt x="0" y="565484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89" name="Freeform 111">
            <a:extLst>
              <a:ext uri="{FF2B5EF4-FFF2-40B4-BE49-F238E27FC236}">
                <a16:creationId xmlns:a16="http://schemas.microsoft.com/office/drawing/2014/main" id="{EA1DB15C-F6BC-40B7-8BE2-FE281D572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632" y="2842592"/>
            <a:ext cx="1022350" cy="1384300"/>
          </a:xfrm>
          <a:custGeom>
            <a:avLst/>
            <a:gdLst>
              <a:gd name="T0" fmla="*/ 1019016 w 1022684"/>
              <a:gd name="T1" fmla="*/ 1390998 h 1383632"/>
              <a:gd name="T2" fmla="*/ 299711 w 1022684"/>
              <a:gd name="T3" fmla="*/ 907172 h 1383632"/>
              <a:gd name="T4" fmla="*/ 0 w 1022684"/>
              <a:gd name="T5" fmla="*/ 0 h 1383632"/>
              <a:gd name="T6" fmla="*/ 0 60000 65536"/>
              <a:gd name="T7" fmla="*/ 0 60000 65536"/>
              <a:gd name="T8" fmla="*/ 0 60000 65536"/>
              <a:gd name="T9" fmla="*/ 0 w 1022684"/>
              <a:gd name="T10" fmla="*/ 0 h 1383632"/>
              <a:gd name="T11" fmla="*/ 1022684 w 1022684"/>
              <a:gd name="T12" fmla="*/ 1383632 h 1383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2684" h="1383632">
                <a:moveTo>
                  <a:pt x="1022684" y="1383632"/>
                </a:moveTo>
                <a:cubicBezTo>
                  <a:pt x="746960" y="1258302"/>
                  <a:pt x="471236" y="1132973"/>
                  <a:pt x="300789" y="902368"/>
                </a:cubicBezTo>
                <a:cubicBezTo>
                  <a:pt x="130342" y="671763"/>
                  <a:pt x="65171" y="335881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0" name="Freeform 112">
            <a:extLst>
              <a:ext uri="{FF2B5EF4-FFF2-40B4-BE49-F238E27FC236}">
                <a16:creationId xmlns:a16="http://schemas.microsoft.com/office/drawing/2014/main" id="{24291121-D6E6-45EC-B6E7-39860850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645" y="2101230"/>
            <a:ext cx="1095375" cy="307975"/>
          </a:xfrm>
          <a:custGeom>
            <a:avLst/>
            <a:gdLst>
              <a:gd name="T0" fmla="*/ 1100397 w 1094874"/>
              <a:gd name="T1" fmla="*/ 299748 h 308810"/>
              <a:gd name="T2" fmla="*/ 604614 w 1094874"/>
              <a:gd name="T3" fmla="*/ 7786 h 308810"/>
              <a:gd name="T4" fmla="*/ 0 w 1094874"/>
              <a:gd name="T5" fmla="*/ 253034 h 308810"/>
              <a:gd name="T6" fmla="*/ 0 60000 65536"/>
              <a:gd name="T7" fmla="*/ 0 60000 65536"/>
              <a:gd name="T8" fmla="*/ 0 60000 65536"/>
              <a:gd name="T9" fmla="*/ 0 w 1094874"/>
              <a:gd name="T10" fmla="*/ 0 h 308810"/>
              <a:gd name="T11" fmla="*/ 1094874 w 1094874"/>
              <a:gd name="T12" fmla="*/ 308810 h 308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4874" h="308810">
                <a:moveTo>
                  <a:pt x="1094874" y="308810"/>
                </a:moveTo>
                <a:cubicBezTo>
                  <a:pt x="939466" y="162426"/>
                  <a:pt x="784058" y="16042"/>
                  <a:pt x="601579" y="8021"/>
                </a:cubicBezTo>
                <a:cubicBezTo>
                  <a:pt x="419100" y="0"/>
                  <a:pt x="209550" y="130342"/>
                  <a:pt x="0" y="260684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1" name="Freeform 113">
            <a:extLst>
              <a:ext uri="{FF2B5EF4-FFF2-40B4-BE49-F238E27FC236}">
                <a16:creationId xmlns:a16="http://schemas.microsoft.com/office/drawing/2014/main" id="{003B1EA4-3F4D-4CF7-A9F5-D60CA6297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270" y="2445717"/>
            <a:ext cx="1035050" cy="396875"/>
          </a:xfrm>
          <a:custGeom>
            <a:avLst/>
            <a:gdLst>
              <a:gd name="T0" fmla="*/ 1038396 w 1034716"/>
              <a:gd name="T1" fmla="*/ 359281 h 397042"/>
              <a:gd name="T2" fmla="*/ 374308 w 1034716"/>
              <a:gd name="T3" fmla="*/ 335330 h 397042"/>
              <a:gd name="T4" fmla="*/ 0 w 1034716"/>
              <a:gd name="T5" fmla="*/ 0 h 397042"/>
              <a:gd name="T6" fmla="*/ 0 60000 65536"/>
              <a:gd name="T7" fmla="*/ 0 60000 65536"/>
              <a:gd name="T8" fmla="*/ 0 60000 65536"/>
              <a:gd name="T9" fmla="*/ 0 w 1034716"/>
              <a:gd name="T10" fmla="*/ 0 h 397042"/>
              <a:gd name="T11" fmla="*/ 1034716 w 1034716"/>
              <a:gd name="T12" fmla="*/ 397042 h 397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4716" h="397042">
                <a:moveTo>
                  <a:pt x="1034716" y="360947"/>
                </a:moveTo>
                <a:cubicBezTo>
                  <a:pt x="790074" y="378994"/>
                  <a:pt x="545432" y="397042"/>
                  <a:pt x="372979" y="336884"/>
                </a:cubicBezTo>
                <a:cubicBezTo>
                  <a:pt x="200526" y="276726"/>
                  <a:pt x="0" y="0"/>
                  <a:pt x="0" y="0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2" name="Freeform 114">
            <a:extLst>
              <a:ext uri="{FF2B5EF4-FFF2-40B4-BE49-F238E27FC236}">
                <a16:creationId xmlns:a16="http://schemas.microsoft.com/office/drawing/2014/main" id="{37F665DB-1A10-43EB-A606-08DD03A5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832" y="3793505"/>
            <a:ext cx="1106488" cy="481012"/>
          </a:xfrm>
          <a:custGeom>
            <a:avLst/>
            <a:gdLst>
              <a:gd name="T0" fmla="*/ 1102326 w 1106905"/>
              <a:gd name="T1" fmla="*/ 478509 h 481263"/>
              <a:gd name="T2" fmla="*/ 647017 w 1106905"/>
              <a:gd name="T3" fmla="*/ 131588 h 481263"/>
              <a:gd name="T4" fmla="*/ 0 w 1106905"/>
              <a:gd name="T5" fmla="*/ 0 h 481263"/>
              <a:gd name="T6" fmla="*/ 0 60000 65536"/>
              <a:gd name="T7" fmla="*/ 0 60000 65536"/>
              <a:gd name="T8" fmla="*/ 0 60000 65536"/>
              <a:gd name="T9" fmla="*/ 0 w 1106905"/>
              <a:gd name="T10" fmla="*/ 0 h 481263"/>
              <a:gd name="T11" fmla="*/ 1106905 w 1106905"/>
              <a:gd name="T12" fmla="*/ 481263 h 4812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481263">
                <a:moveTo>
                  <a:pt x="1106905" y="481263"/>
                </a:moveTo>
                <a:cubicBezTo>
                  <a:pt x="970547" y="346910"/>
                  <a:pt x="834189" y="212557"/>
                  <a:pt x="649705" y="132347"/>
                </a:cubicBezTo>
                <a:cubicBezTo>
                  <a:pt x="465221" y="52137"/>
                  <a:pt x="232610" y="26068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3" name="Freeform 116">
            <a:extLst>
              <a:ext uri="{FF2B5EF4-FFF2-40B4-BE49-F238E27FC236}">
                <a16:creationId xmlns:a16="http://schemas.microsoft.com/office/drawing/2014/main" id="{F4A2B580-311D-49C4-A4D7-C3328B85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670" y="2680667"/>
            <a:ext cx="1046162" cy="161925"/>
          </a:xfrm>
          <a:custGeom>
            <a:avLst/>
            <a:gdLst>
              <a:gd name="T0" fmla="*/ 1040330 w 1046747"/>
              <a:gd name="T1" fmla="*/ 156990 h 162427"/>
              <a:gd name="T2" fmla="*/ 430480 w 1046747"/>
              <a:gd name="T3" fmla="*/ 5816 h 162427"/>
              <a:gd name="T4" fmla="*/ 0 w 1046747"/>
              <a:gd name="T5" fmla="*/ 122103 h 162427"/>
              <a:gd name="T6" fmla="*/ 0 60000 65536"/>
              <a:gd name="T7" fmla="*/ 0 60000 65536"/>
              <a:gd name="T8" fmla="*/ 0 60000 65536"/>
              <a:gd name="T9" fmla="*/ 0 w 1046747"/>
              <a:gd name="T10" fmla="*/ 0 h 162427"/>
              <a:gd name="T11" fmla="*/ 1046747 w 1046747"/>
              <a:gd name="T12" fmla="*/ 162427 h 162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6747" h="162427">
                <a:moveTo>
                  <a:pt x="1046747" y="162427"/>
                </a:moveTo>
                <a:cubicBezTo>
                  <a:pt x="827170" y="87229"/>
                  <a:pt x="607594" y="12032"/>
                  <a:pt x="433136" y="6016"/>
                </a:cubicBezTo>
                <a:cubicBezTo>
                  <a:pt x="258678" y="0"/>
                  <a:pt x="129339" y="63166"/>
                  <a:pt x="0" y="126332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4" name="Freeform 117">
            <a:extLst>
              <a:ext uri="{FF2B5EF4-FFF2-40B4-BE49-F238E27FC236}">
                <a16:creationId xmlns:a16="http://schemas.microsoft.com/office/drawing/2014/main" id="{B2E6DAD0-53C4-4FA6-BB4C-5D365BE74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70" y="4112592"/>
            <a:ext cx="1022350" cy="222250"/>
          </a:xfrm>
          <a:custGeom>
            <a:avLst/>
            <a:gdLst>
              <a:gd name="T0" fmla="*/ 1019016 w 1022684"/>
              <a:gd name="T1" fmla="*/ 218930 h 222585"/>
              <a:gd name="T2" fmla="*/ 527490 w 1022684"/>
              <a:gd name="T3" fmla="*/ 5917 h 222585"/>
              <a:gd name="T4" fmla="*/ 0 w 1022684"/>
              <a:gd name="T5" fmla="*/ 183426 h 222585"/>
              <a:gd name="T6" fmla="*/ 0 60000 65536"/>
              <a:gd name="T7" fmla="*/ 0 60000 65536"/>
              <a:gd name="T8" fmla="*/ 0 60000 65536"/>
              <a:gd name="T9" fmla="*/ 0 w 1022684"/>
              <a:gd name="T10" fmla="*/ 0 h 222585"/>
              <a:gd name="T11" fmla="*/ 1022684 w 1022684"/>
              <a:gd name="T12" fmla="*/ 222585 h 2225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2684" h="222585">
                <a:moveTo>
                  <a:pt x="1022684" y="222585"/>
                </a:moveTo>
                <a:cubicBezTo>
                  <a:pt x="861260" y="117308"/>
                  <a:pt x="699836" y="12032"/>
                  <a:pt x="529389" y="6016"/>
                </a:cubicBezTo>
                <a:cubicBezTo>
                  <a:pt x="358942" y="0"/>
                  <a:pt x="179471" y="93245"/>
                  <a:pt x="0" y="18649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5" name="Freeform 119">
            <a:extLst>
              <a:ext uri="{FF2B5EF4-FFF2-40B4-BE49-F238E27FC236}">
                <a16:creationId xmlns:a16="http://schemas.microsoft.com/office/drawing/2014/main" id="{C6329F4D-8B4F-4B61-80FB-1126448D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870" y="2421905"/>
            <a:ext cx="914400" cy="914400"/>
          </a:xfrm>
          <a:custGeom>
            <a:avLst/>
            <a:gdLst>
              <a:gd name="T0" fmla="*/ 914400 w 914400"/>
              <a:gd name="T1" fmla="*/ 0 h 914400"/>
              <a:gd name="T2" fmla="*/ 156411 w 914400"/>
              <a:gd name="T3" fmla="*/ 204537 h 914400"/>
              <a:gd name="T4" fmla="*/ 0 w 914400"/>
              <a:gd name="T5" fmla="*/ 914400 h 914400"/>
              <a:gd name="T6" fmla="*/ 0 60000 65536"/>
              <a:gd name="T7" fmla="*/ 0 60000 65536"/>
              <a:gd name="T8" fmla="*/ 0 60000 65536"/>
              <a:gd name="T9" fmla="*/ 0 w 914400"/>
              <a:gd name="T10" fmla="*/ 0 h 914400"/>
              <a:gd name="T11" fmla="*/ 914400 w 914400"/>
              <a:gd name="T12" fmla="*/ 9144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914400">
                <a:moveTo>
                  <a:pt x="914400" y="0"/>
                </a:moveTo>
                <a:cubicBezTo>
                  <a:pt x="611605" y="26068"/>
                  <a:pt x="308811" y="52137"/>
                  <a:pt x="156411" y="204537"/>
                </a:cubicBezTo>
                <a:cubicBezTo>
                  <a:pt x="4011" y="356937"/>
                  <a:pt x="2005" y="635668"/>
                  <a:pt x="0" y="91440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6" name="Freeform 120">
            <a:extLst>
              <a:ext uri="{FF2B5EF4-FFF2-40B4-BE49-F238E27FC236}">
                <a16:creationId xmlns:a16="http://schemas.microsoft.com/office/drawing/2014/main" id="{53695BF9-1035-4A6B-B9DD-FF9111D7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707" y="2890217"/>
            <a:ext cx="782638" cy="531813"/>
          </a:xfrm>
          <a:custGeom>
            <a:avLst/>
            <a:gdLst>
              <a:gd name="T0" fmla="*/ 788512 w 782053"/>
              <a:gd name="T1" fmla="*/ 0 h 531395"/>
              <a:gd name="T2" fmla="*/ 545894 w 782053"/>
              <a:gd name="T3" fmla="*/ 449036 h 531395"/>
              <a:gd name="T4" fmla="*/ 0 w 782053"/>
              <a:gd name="T5" fmla="*/ 521851 h 531395"/>
              <a:gd name="T6" fmla="*/ 0 60000 65536"/>
              <a:gd name="T7" fmla="*/ 0 60000 65536"/>
              <a:gd name="T8" fmla="*/ 0 60000 65536"/>
              <a:gd name="T9" fmla="*/ 0 w 782053"/>
              <a:gd name="T10" fmla="*/ 0 h 531395"/>
              <a:gd name="T11" fmla="*/ 782053 w 782053"/>
              <a:gd name="T12" fmla="*/ 531395 h 5313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2053" h="531395">
                <a:moveTo>
                  <a:pt x="782053" y="0"/>
                </a:moveTo>
                <a:cubicBezTo>
                  <a:pt x="726908" y="179471"/>
                  <a:pt x="671763" y="358943"/>
                  <a:pt x="541421" y="445169"/>
                </a:cubicBezTo>
                <a:cubicBezTo>
                  <a:pt x="411079" y="531395"/>
                  <a:pt x="205539" y="524376"/>
                  <a:pt x="0" y="517358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7" name="Freeform 121">
            <a:extLst>
              <a:ext uri="{FF2B5EF4-FFF2-40B4-BE49-F238E27FC236}">
                <a16:creationId xmlns:a16="http://schemas.microsoft.com/office/drawing/2014/main" id="{51E6AF09-3BEA-47C2-90AC-610D4CBB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570" y="3491880"/>
            <a:ext cx="866775" cy="850900"/>
          </a:xfrm>
          <a:custGeom>
            <a:avLst/>
            <a:gdLst>
              <a:gd name="T0" fmla="*/ 871801 w 866274"/>
              <a:gd name="T1" fmla="*/ 849529 h 850231"/>
              <a:gd name="T2" fmla="*/ 339034 w 866274"/>
              <a:gd name="T3" fmla="*/ 716032 h 850231"/>
              <a:gd name="T4" fmla="*/ 0 w 866274"/>
              <a:gd name="T5" fmla="*/ 0 h 850231"/>
              <a:gd name="T6" fmla="*/ 0 60000 65536"/>
              <a:gd name="T7" fmla="*/ 0 60000 65536"/>
              <a:gd name="T8" fmla="*/ 0 60000 65536"/>
              <a:gd name="T9" fmla="*/ 0 w 866274"/>
              <a:gd name="T10" fmla="*/ 0 h 850231"/>
              <a:gd name="T11" fmla="*/ 866274 w 866274"/>
              <a:gd name="T12" fmla="*/ 850231 h 850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6274" h="850231">
                <a:moveTo>
                  <a:pt x="866274" y="842211"/>
                </a:moveTo>
                <a:cubicBezTo>
                  <a:pt x="673768" y="846221"/>
                  <a:pt x="481263" y="850231"/>
                  <a:pt x="336884" y="709863"/>
                </a:cubicBezTo>
                <a:cubicBezTo>
                  <a:pt x="192505" y="569495"/>
                  <a:pt x="96252" y="284747"/>
                  <a:pt x="0" y="0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8" name="Freeform 102">
            <a:extLst>
              <a:ext uri="{FF2B5EF4-FFF2-40B4-BE49-F238E27FC236}">
                <a16:creationId xmlns:a16="http://schemas.microsoft.com/office/drawing/2014/main" id="{0770CEAA-E7C3-4A3A-89CD-31E4A54A8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270" y="2456830"/>
            <a:ext cx="1071562" cy="1804987"/>
          </a:xfrm>
          <a:custGeom>
            <a:avLst/>
            <a:gdLst>
              <a:gd name="T0" fmla="*/ 1079102 w 1070811"/>
              <a:gd name="T1" fmla="*/ 0 h 1804737"/>
              <a:gd name="T2" fmla="*/ 375867 w 1070811"/>
              <a:gd name="T3" fmla="*/ 542247 h 1804737"/>
              <a:gd name="T4" fmla="*/ 0 w 1070811"/>
              <a:gd name="T5" fmla="*/ 1807487 h 1804737"/>
              <a:gd name="T6" fmla="*/ 0 60000 65536"/>
              <a:gd name="T7" fmla="*/ 0 60000 65536"/>
              <a:gd name="T8" fmla="*/ 0 60000 65536"/>
              <a:gd name="T9" fmla="*/ 0 w 1070811"/>
              <a:gd name="T10" fmla="*/ 0 h 1804737"/>
              <a:gd name="T11" fmla="*/ 1070811 w 1070811"/>
              <a:gd name="T12" fmla="*/ 1804737 h 18047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0811" h="1804737">
                <a:moveTo>
                  <a:pt x="1070811" y="0"/>
                </a:moveTo>
                <a:cubicBezTo>
                  <a:pt x="811129" y="120316"/>
                  <a:pt x="551448" y="240632"/>
                  <a:pt x="372979" y="541422"/>
                </a:cubicBezTo>
                <a:cubicBezTo>
                  <a:pt x="194510" y="842212"/>
                  <a:pt x="97255" y="1323474"/>
                  <a:pt x="0" y="1804737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99" name="Freeform 103">
            <a:extLst>
              <a:ext uri="{FF2B5EF4-FFF2-40B4-BE49-F238E27FC236}">
                <a16:creationId xmlns:a16="http://schemas.microsoft.com/office/drawing/2014/main" id="{984CC44B-025D-4CA9-B8B4-FDB691D3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970" y="2842592"/>
            <a:ext cx="1587500" cy="561975"/>
          </a:xfrm>
          <a:custGeom>
            <a:avLst/>
            <a:gdLst>
              <a:gd name="T0" fmla="*/ 1580836 w 1588168"/>
              <a:gd name="T1" fmla="*/ 558909 h 561474"/>
              <a:gd name="T2" fmla="*/ 922154 w 1588168"/>
              <a:gd name="T3" fmla="*/ 473858 h 561474"/>
              <a:gd name="T4" fmla="*/ 0 w 1588168"/>
              <a:gd name="T5" fmla="*/ 0 h 561474"/>
              <a:gd name="T6" fmla="*/ 0 60000 65536"/>
              <a:gd name="T7" fmla="*/ 0 60000 65536"/>
              <a:gd name="T8" fmla="*/ 0 60000 65536"/>
              <a:gd name="T9" fmla="*/ 0 w 1588168"/>
              <a:gd name="T10" fmla="*/ 0 h 561474"/>
              <a:gd name="T11" fmla="*/ 1588168 w 1588168"/>
              <a:gd name="T12" fmla="*/ 561474 h 5614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168" h="561474">
                <a:moveTo>
                  <a:pt x="1588168" y="553453"/>
                </a:moveTo>
                <a:cubicBezTo>
                  <a:pt x="1389647" y="557463"/>
                  <a:pt x="1191126" y="561474"/>
                  <a:pt x="926432" y="469232"/>
                </a:cubicBezTo>
                <a:cubicBezTo>
                  <a:pt x="661738" y="376990"/>
                  <a:pt x="330869" y="188495"/>
                  <a:pt x="0" y="0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85B341F-B52F-4264-A087-0B3370248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845" y="5514355"/>
            <a:ext cx="644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Most likely Sequence: s</a:t>
            </a:r>
            <a:r>
              <a:rPr lang="en-US" altLang="en-US" sz="2800" baseline="-25000">
                <a:solidFill>
                  <a:srgbClr val="00B050"/>
                </a:solidFill>
              </a:rPr>
              <a:t>0 </a:t>
            </a:r>
            <a:r>
              <a:rPr lang="en-US" altLang="en-US" sz="2800">
                <a:solidFill>
                  <a:srgbClr val="00B050"/>
                </a:solidFill>
              </a:rPr>
              <a:t>s</a:t>
            </a:r>
            <a:r>
              <a:rPr lang="en-US" altLang="en-US" sz="2800" baseline="-25000">
                <a:solidFill>
                  <a:srgbClr val="00B050"/>
                </a:solidFill>
              </a:rPr>
              <a:t>N </a:t>
            </a:r>
            <a:r>
              <a:rPr lang="en-US" altLang="en-US" sz="2800">
                <a:solidFill>
                  <a:srgbClr val="00B050"/>
                </a:solidFill>
              </a:rPr>
              <a:t>s</a:t>
            </a:r>
            <a:r>
              <a:rPr lang="en-US" altLang="en-US" sz="2800" baseline="-25000">
                <a:solidFill>
                  <a:srgbClr val="00B050"/>
                </a:solidFill>
              </a:rPr>
              <a:t>1</a:t>
            </a:r>
            <a:r>
              <a:rPr lang="en-US" altLang="en-US" sz="2800">
                <a:solidFill>
                  <a:srgbClr val="00B050"/>
                </a:solidFill>
              </a:rPr>
              <a:t> s</a:t>
            </a:r>
            <a:r>
              <a:rPr lang="en-US" altLang="en-US" sz="2800" baseline="-25000">
                <a:solidFill>
                  <a:srgbClr val="00B050"/>
                </a:solidFill>
              </a:rPr>
              <a:t>2</a:t>
            </a:r>
            <a:r>
              <a:rPr lang="en-US" altLang="en-US" sz="2800">
                <a:solidFill>
                  <a:srgbClr val="00B050"/>
                </a:solidFill>
              </a:rPr>
              <a:t> …s</a:t>
            </a:r>
            <a:r>
              <a:rPr lang="en-US" altLang="en-US" sz="2800" baseline="-25000">
                <a:solidFill>
                  <a:srgbClr val="00B050"/>
                </a:solidFill>
              </a:rPr>
              <a:t>2</a:t>
            </a:r>
            <a:r>
              <a:rPr lang="en-US" altLang="en-US" sz="2800">
                <a:solidFill>
                  <a:srgbClr val="00B050"/>
                </a:solidFill>
              </a:rPr>
              <a:t> s</a:t>
            </a:r>
            <a:r>
              <a:rPr lang="en-US" altLang="en-US" sz="2800" baseline="-25000">
                <a:solidFill>
                  <a:srgbClr val="00B050"/>
                </a:solidFill>
              </a:rPr>
              <a:t>F</a:t>
            </a:r>
            <a:r>
              <a:rPr lang="en-US" altLang="en-US" sz="2800">
                <a:solidFill>
                  <a:srgbClr val="00B050"/>
                </a:solidFill>
              </a:rPr>
              <a:t>   </a:t>
            </a:r>
            <a:r>
              <a:rPr lang="en-US" altLang="en-US" sz="2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477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COMPARISION</a:t>
            </a:r>
          </a:p>
        </p:txBody>
      </p:sp>
      <p:graphicFrame>
        <p:nvGraphicFramePr>
          <p:cNvPr id="7" name="Content Placeholder 6" descr="Stacked bar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035006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C24CF7-D493-44C0-B40C-DAAC3448450A}"/>
              </a:ext>
            </a:extLst>
          </p:cNvPr>
          <p:cNvSpPr txBox="1"/>
          <p:nvPr/>
        </p:nvSpPr>
        <p:spPr>
          <a:xfrm>
            <a:off x="8326660" y="170080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TIME COMPLEXITY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E0DA-5113-40FA-BA8C-259FE2FB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Problems with Sequence Labeling as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CEBC-DDD1-4455-8204-AA0BEF87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052" y="1700808"/>
            <a:ext cx="7776864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Not easy to integrate information from category of tokens on both sides.</a:t>
            </a:r>
          </a:p>
          <a:p>
            <a:pPr eaLnBrk="1" hangingPunct="1"/>
            <a:r>
              <a:rPr lang="en-US" altLang="en-US" dirty="0"/>
              <a:t>Difficult to propagate uncertainty between decisions and “collectively” determine the most likely joint assignment of categories to all of the tokens in a sequence.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A52D-3073-4456-B54B-5B2FD3ED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AE65-E1B9-4327-9061-12CCC65E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/>
              <a:t>Supervised Learning</a:t>
            </a:r>
            <a:r>
              <a:rPr lang="en-US" altLang="en-US" dirty="0"/>
              <a:t>:  All training sequences are completely labeled (tagged).</a:t>
            </a:r>
          </a:p>
          <a:p>
            <a:pPr lvl="3"/>
            <a:r>
              <a:rPr lang="en-US" altLang="en-US" sz="2200" dirty="0"/>
              <a:t>Naïve Bayes and Bayesian Networks</a:t>
            </a:r>
          </a:p>
          <a:p>
            <a:pPr lvl="3"/>
            <a:r>
              <a:rPr lang="en-US" altLang="en-US" sz="2200" dirty="0"/>
              <a:t>Logistic Regression / Maximum Entropy (</a:t>
            </a:r>
            <a:r>
              <a:rPr lang="en-US" altLang="en-US" sz="2200" dirty="0" err="1"/>
              <a:t>MaxEnt</a:t>
            </a:r>
            <a:r>
              <a:rPr lang="en-US" altLang="en-US" sz="2200" dirty="0"/>
              <a:t>)</a:t>
            </a:r>
          </a:p>
          <a:p>
            <a:pPr lvl="3"/>
            <a:r>
              <a:rPr lang="en-US" altLang="en-US" sz="2200" dirty="0"/>
              <a:t>Perceptron and Neural Networks</a:t>
            </a:r>
            <a:endParaRPr lang="en-US" altLang="en-US" dirty="0"/>
          </a:p>
          <a:p>
            <a:r>
              <a:rPr lang="en-US" altLang="en-US" b="1" dirty="0"/>
              <a:t>Unsupervised Learning</a:t>
            </a:r>
            <a:r>
              <a:rPr lang="en-US" altLang="en-US" dirty="0"/>
              <a:t>: All training sequences are unlabeled (but generally know the number of tags, i.e. states).</a:t>
            </a:r>
          </a:p>
          <a:p>
            <a:pPr lvl="3"/>
            <a:r>
              <a:rPr lang="en-US" altLang="en-US" dirty="0"/>
              <a:t>Nearest-Neighbor / Instance-Based</a:t>
            </a:r>
          </a:p>
          <a:p>
            <a:pPr lvl="3"/>
            <a:r>
              <a:rPr lang="en-US" altLang="en-US" dirty="0"/>
              <a:t>Maximum Likelihood</a:t>
            </a:r>
          </a:p>
          <a:p>
            <a:pPr lvl="3"/>
            <a:r>
              <a:rPr lang="en-US" altLang="en-US" dirty="0"/>
              <a:t>Expectation Maximization Algorithm</a:t>
            </a:r>
          </a:p>
          <a:p>
            <a:r>
              <a:rPr lang="en-US" altLang="en-US" b="1" dirty="0"/>
              <a:t>Semi supervised Learning</a:t>
            </a:r>
            <a:r>
              <a:rPr lang="en-US" altLang="en-US" dirty="0"/>
              <a:t>: Some training sequences are labeled, most are unlabeled.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2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8D88-522E-4D6F-98B5-CE480FAE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Supervised HMM Training</a:t>
            </a:r>
            <a:endParaRPr lang="en-IN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5C696DC-3530-43B7-93A2-098888F29CA5}"/>
              </a:ext>
            </a:extLst>
          </p:cNvPr>
          <p:cNvGrpSpPr>
            <a:grpSpLocks/>
          </p:cNvGrpSpPr>
          <p:nvPr/>
        </p:nvGrpSpPr>
        <p:grpSpPr bwMode="auto">
          <a:xfrm>
            <a:off x="5014292" y="3212976"/>
            <a:ext cx="2486025" cy="1303338"/>
            <a:chOff x="2289" y="2796"/>
            <a:chExt cx="1566" cy="82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2B01B0A-23D9-4A0C-BD7D-B3005261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2796"/>
              <a:ext cx="1214" cy="821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8306D630-CC27-45D2-BEAA-465FC61E8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850"/>
              <a:ext cx="96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/>
                <a:t>Supervised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/>
                <a:t>HMM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/>
                <a:t>Training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F4FFAD24-0A90-4300-A303-46FCEE5C1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172"/>
              <a:ext cx="361" cy="138"/>
            </a:xfrm>
            <a:prstGeom prst="rightArrow">
              <a:avLst>
                <a:gd name="adj1" fmla="val 50000"/>
                <a:gd name="adj2" fmla="val 6539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F0BE164-04A1-4FAC-9E27-2167D4747A43}"/>
              </a:ext>
            </a:extLst>
          </p:cNvPr>
          <p:cNvGrpSpPr>
            <a:grpSpLocks/>
          </p:cNvGrpSpPr>
          <p:nvPr/>
        </p:nvGrpSpPr>
        <p:grpSpPr bwMode="auto">
          <a:xfrm>
            <a:off x="7519367" y="2758951"/>
            <a:ext cx="2835275" cy="1589088"/>
            <a:chOff x="3867" y="2510"/>
            <a:chExt cx="1786" cy="1001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5595B6DD-9BE7-4649-8484-1123D829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3144"/>
              <a:ext cx="346" cy="138"/>
            </a:xfrm>
            <a:prstGeom prst="rightArrow">
              <a:avLst>
                <a:gd name="adj1" fmla="val 50000"/>
                <a:gd name="adj2" fmla="val 6268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D17F9E58-420F-4766-9AA0-43C78CD32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510"/>
              <a:ext cx="1533" cy="1001"/>
              <a:chOff x="284" y="1101"/>
              <a:chExt cx="4313" cy="2622"/>
            </a:xfrm>
          </p:grpSpPr>
          <p:grpSp>
            <p:nvGrpSpPr>
              <p:cNvPr id="11" name="Group 11">
                <a:extLst>
                  <a:ext uri="{FF2B5EF4-FFF2-40B4-BE49-F238E27FC236}">
                    <a16:creationId xmlns:a16="http://schemas.microsoft.com/office/drawing/2014/main" id="{3767CF99-A87F-4A1F-90C5-3E4B46ABF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2500"/>
                <a:ext cx="829" cy="797"/>
                <a:chOff x="3852" y="2120"/>
                <a:chExt cx="1098" cy="1242"/>
              </a:xfrm>
            </p:grpSpPr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19840178-20A0-49C5-A788-C25E6EA7A7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1" name="Freeform 13">
                  <a:extLst>
                    <a:ext uri="{FF2B5EF4-FFF2-40B4-BE49-F238E27FC236}">
                      <a16:creationId xmlns:a16="http://schemas.microsoft.com/office/drawing/2014/main" id="{2E7E3DE3-112F-4BAF-9722-A0422B895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2" name="Line 14">
                  <a:extLst>
                    <a:ext uri="{FF2B5EF4-FFF2-40B4-BE49-F238E27FC236}">
                      <a16:creationId xmlns:a16="http://schemas.microsoft.com/office/drawing/2014/main" id="{FB29B79A-493B-4866-972B-CB434EB29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2" name="Group 15">
                <a:extLst>
                  <a:ext uri="{FF2B5EF4-FFF2-40B4-BE49-F238E27FC236}">
                    <a16:creationId xmlns:a16="http://schemas.microsoft.com/office/drawing/2014/main" id="{93A3BCFD-86D6-4666-84F6-E27A3BC68C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1163"/>
                <a:ext cx="829" cy="797"/>
                <a:chOff x="3852" y="2120"/>
                <a:chExt cx="1098" cy="1242"/>
              </a:xfrm>
            </p:grpSpPr>
            <p:sp>
              <p:nvSpPr>
                <p:cNvPr id="27" name="Freeform 16">
                  <a:extLst>
                    <a:ext uri="{FF2B5EF4-FFF2-40B4-BE49-F238E27FC236}">
                      <a16:creationId xmlns:a16="http://schemas.microsoft.com/office/drawing/2014/main" id="{29AEEB86-82F8-4830-B2E6-290EA67545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8" name="Freeform 17">
                  <a:extLst>
                    <a:ext uri="{FF2B5EF4-FFF2-40B4-BE49-F238E27FC236}">
                      <a16:creationId xmlns:a16="http://schemas.microsoft.com/office/drawing/2014/main" id="{999DF2E3-4593-4005-A841-CA941EDF2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9" name="Line 18">
                  <a:extLst>
                    <a:ext uri="{FF2B5EF4-FFF2-40B4-BE49-F238E27FC236}">
                      <a16:creationId xmlns:a16="http://schemas.microsoft.com/office/drawing/2014/main" id="{4CBF4FD9-61CC-4728-97AA-8DAECB60F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3" name="Freeform 19">
                <a:extLst>
                  <a:ext uri="{FF2B5EF4-FFF2-40B4-BE49-F238E27FC236}">
                    <a16:creationId xmlns:a16="http://schemas.microsoft.com/office/drawing/2014/main" id="{3962ED62-2BD7-41BD-B42D-1D66DD649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" y="1179"/>
                <a:ext cx="415" cy="793"/>
              </a:xfrm>
              <a:custGeom>
                <a:avLst/>
                <a:gdLst>
                  <a:gd name="T0" fmla="*/ 8 w 549"/>
                  <a:gd name="T1" fmla="*/ 0 h 1235"/>
                  <a:gd name="T2" fmla="*/ 14 w 549"/>
                  <a:gd name="T3" fmla="*/ 1 h 1235"/>
                  <a:gd name="T4" fmla="*/ 15 w 549"/>
                  <a:gd name="T5" fmla="*/ 2 h 1235"/>
                  <a:gd name="T6" fmla="*/ 11 w 549"/>
                  <a:gd name="T7" fmla="*/ 3 h 1235"/>
                  <a:gd name="T8" fmla="*/ 5 w 549"/>
                  <a:gd name="T9" fmla="*/ 4 h 1235"/>
                  <a:gd name="T10" fmla="*/ 2 w 549"/>
                  <a:gd name="T11" fmla="*/ 5 h 1235"/>
                  <a:gd name="T12" fmla="*/ 2 w 549"/>
                  <a:gd name="T13" fmla="*/ 6 h 1235"/>
                  <a:gd name="T14" fmla="*/ 6 w 549"/>
                  <a:gd name="T15" fmla="*/ 8 h 1235"/>
                  <a:gd name="T16" fmla="*/ 11 w 549"/>
                  <a:gd name="T17" fmla="*/ 9 h 1235"/>
                  <a:gd name="T18" fmla="*/ 25 w 549"/>
                  <a:gd name="T19" fmla="*/ 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" name="Freeform 20">
                <a:extLst>
                  <a:ext uri="{FF2B5EF4-FFF2-40B4-BE49-F238E27FC236}">
                    <a16:creationId xmlns:a16="http://schemas.microsoft.com/office/drawing/2014/main" id="{1060CBFE-2C67-4AAA-96EE-529F16532B2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94" y="1177"/>
                <a:ext cx="414" cy="792"/>
              </a:xfrm>
              <a:custGeom>
                <a:avLst/>
                <a:gdLst>
                  <a:gd name="T0" fmla="*/ 8 w 549"/>
                  <a:gd name="T1" fmla="*/ 0 h 1235"/>
                  <a:gd name="T2" fmla="*/ 13 w 549"/>
                  <a:gd name="T3" fmla="*/ 1 h 1235"/>
                  <a:gd name="T4" fmla="*/ 14 w 549"/>
                  <a:gd name="T5" fmla="*/ 2 h 1235"/>
                  <a:gd name="T6" fmla="*/ 11 w 549"/>
                  <a:gd name="T7" fmla="*/ 3 h 1235"/>
                  <a:gd name="T8" fmla="*/ 5 w 549"/>
                  <a:gd name="T9" fmla="*/ 4 h 1235"/>
                  <a:gd name="T10" fmla="*/ 2 w 549"/>
                  <a:gd name="T11" fmla="*/ 5 h 1235"/>
                  <a:gd name="T12" fmla="*/ 2 w 549"/>
                  <a:gd name="T13" fmla="*/ 6 h 1235"/>
                  <a:gd name="T14" fmla="*/ 6 w 549"/>
                  <a:gd name="T15" fmla="*/ 8 h 1235"/>
                  <a:gd name="T16" fmla="*/ 11 w 549"/>
                  <a:gd name="T17" fmla="*/ 9 h 1235"/>
                  <a:gd name="T18" fmla="*/ 24 w 549"/>
                  <a:gd name="T19" fmla="*/ 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5" name="Line 21">
                <a:extLst>
                  <a:ext uri="{FF2B5EF4-FFF2-40B4-BE49-F238E27FC236}">
                    <a16:creationId xmlns:a16="http://schemas.microsoft.com/office/drawing/2014/main" id="{63E95F55-6613-46CA-B2F9-050A8B2C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0" y="1175"/>
                <a:ext cx="573" cy="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6" name="Freeform 22">
                <a:extLst>
                  <a:ext uri="{FF2B5EF4-FFF2-40B4-BE49-F238E27FC236}">
                    <a16:creationId xmlns:a16="http://schemas.microsoft.com/office/drawing/2014/main" id="{EA154183-96F1-432C-AD66-45AABDCF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2017"/>
                <a:ext cx="415" cy="793"/>
              </a:xfrm>
              <a:custGeom>
                <a:avLst/>
                <a:gdLst>
                  <a:gd name="T0" fmla="*/ 8 w 549"/>
                  <a:gd name="T1" fmla="*/ 0 h 1235"/>
                  <a:gd name="T2" fmla="*/ 14 w 549"/>
                  <a:gd name="T3" fmla="*/ 1 h 1235"/>
                  <a:gd name="T4" fmla="*/ 15 w 549"/>
                  <a:gd name="T5" fmla="*/ 2 h 1235"/>
                  <a:gd name="T6" fmla="*/ 11 w 549"/>
                  <a:gd name="T7" fmla="*/ 3 h 1235"/>
                  <a:gd name="T8" fmla="*/ 5 w 549"/>
                  <a:gd name="T9" fmla="*/ 4 h 1235"/>
                  <a:gd name="T10" fmla="*/ 2 w 549"/>
                  <a:gd name="T11" fmla="*/ 5 h 1235"/>
                  <a:gd name="T12" fmla="*/ 2 w 549"/>
                  <a:gd name="T13" fmla="*/ 6 h 1235"/>
                  <a:gd name="T14" fmla="*/ 6 w 549"/>
                  <a:gd name="T15" fmla="*/ 8 h 1235"/>
                  <a:gd name="T16" fmla="*/ 11 w 549"/>
                  <a:gd name="T17" fmla="*/ 9 h 1235"/>
                  <a:gd name="T18" fmla="*/ 25 w 549"/>
                  <a:gd name="T19" fmla="*/ 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7" name="Freeform 23">
                <a:extLst>
                  <a:ext uri="{FF2B5EF4-FFF2-40B4-BE49-F238E27FC236}">
                    <a16:creationId xmlns:a16="http://schemas.microsoft.com/office/drawing/2014/main" id="{CD1DA10C-7BC7-423C-B7C2-BCEC0F7A1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83" y="2015"/>
                <a:ext cx="414" cy="792"/>
              </a:xfrm>
              <a:custGeom>
                <a:avLst/>
                <a:gdLst>
                  <a:gd name="T0" fmla="*/ 8 w 549"/>
                  <a:gd name="T1" fmla="*/ 0 h 1235"/>
                  <a:gd name="T2" fmla="*/ 13 w 549"/>
                  <a:gd name="T3" fmla="*/ 1 h 1235"/>
                  <a:gd name="T4" fmla="*/ 14 w 549"/>
                  <a:gd name="T5" fmla="*/ 2 h 1235"/>
                  <a:gd name="T6" fmla="*/ 11 w 549"/>
                  <a:gd name="T7" fmla="*/ 3 h 1235"/>
                  <a:gd name="T8" fmla="*/ 5 w 549"/>
                  <a:gd name="T9" fmla="*/ 4 h 1235"/>
                  <a:gd name="T10" fmla="*/ 2 w 549"/>
                  <a:gd name="T11" fmla="*/ 5 h 1235"/>
                  <a:gd name="T12" fmla="*/ 2 w 549"/>
                  <a:gd name="T13" fmla="*/ 6 h 1235"/>
                  <a:gd name="T14" fmla="*/ 6 w 549"/>
                  <a:gd name="T15" fmla="*/ 8 h 1235"/>
                  <a:gd name="T16" fmla="*/ 11 w 549"/>
                  <a:gd name="T17" fmla="*/ 9 h 1235"/>
                  <a:gd name="T18" fmla="*/ 24 w 549"/>
                  <a:gd name="T19" fmla="*/ 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8" name="Line 24">
                <a:extLst>
                  <a:ext uri="{FF2B5EF4-FFF2-40B4-BE49-F238E27FC236}">
                    <a16:creationId xmlns:a16="http://schemas.microsoft.com/office/drawing/2014/main" id="{93439E26-2EF7-48A1-916F-C38AC690C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9" y="2013"/>
                <a:ext cx="573" cy="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9" name="Freeform 25">
                <a:extLst>
                  <a:ext uri="{FF2B5EF4-FFF2-40B4-BE49-F238E27FC236}">
                    <a16:creationId xmlns:a16="http://schemas.microsoft.com/office/drawing/2014/main" id="{C2166E58-1A7E-43FC-BC35-D446B32A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1829"/>
                <a:ext cx="983" cy="258"/>
              </a:xfrm>
              <a:custGeom>
                <a:avLst/>
                <a:gdLst>
                  <a:gd name="T0" fmla="*/ 0 w 983"/>
                  <a:gd name="T1" fmla="*/ 38 h 258"/>
                  <a:gd name="T2" fmla="*/ 253 w 983"/>
                  <a:gd name="T3" fmla="*/ 215 h 258"/>
                  <a:gd name="T4" fmla="*/ 614 w 983"/>
                  <a:gd name="T5" fmla="*/ 222 h 258"/>
                  <a:gd name="T6" fmla="*/ 983 w 983"/>
                  <a:gd name="T7" fmla="*/ 0 h 2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83"/>
                  <a:gd name="T13" fmla="*/ 0 h 258"/>
                  <a:gd name="T14" fmla="*/ 983 w 983"/>
                  <a:gd name="T15" fmla="*/ 258 h 2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83" h="258">
                    <a:moveTo>
                      <a:pt x="0" y="38"/>
                    </a:moveTo>
                    <a:cubicBezTo>
                      <a:pt x="75" y="111"/>
                      <a:pt x="151" y="184"/>
                      <a:pt x="253" y="215"/>
                    </a:cubicBezTo>
                    <a:cubicBezTo>
                      <a:pt x="355" y="246"/>
                      <a:pt x="492" y="258"/>
                      <a:pt x="614" y="222"/>
                    </a:cubicBezTo>
                    <a:cubicBezTo>
                      <a:pt x="736" y="186"/>
                      <a:pt x="859" y="93"/>
                      <a:pt x="983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0" name="Freeform 26">
                <a:extLst>
                  <a:ext uri="{FF2B5EF4-FFF2-40B4-BE49-F238E27FC236}">
                    <a16:creationId xmlns:a16="http://schemas.microsoft.com/office/drawing/2014/main" id="{1C9BBA86-025D-43A6-9C93-D7C85271B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8" y="1821"/>
                <a:ext cx="929" cy="507"/>
              </a:xfrm>
              <a:custGeom>
                <a:avLst/>
                <a:gdLst>
                  <a:gd name="T0" fmla="*/ 0 w 929"/>
                  <a:gd name="T1" fmla="*/ 0 h 507"/>
                  <a:gd name="T2" fmla="*/ 207 w 929"/>
                  <a:gd name="T3" fmla="*/ 238 h 507"/>
                  <a:gd name="T4" fmla="*/ 499 w 929"/>
                  <a:gd name="T5" fmla="*/ 422 h 507"/>
                  <a:gd name="T6" fmla="*/ 929 w 929"/>
                  <a:gd name="T7" fmla="*/ 507 h 50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9"/>
                  <a:gd name="T13" fmla="*/ 0 h 507"/>
                  <a:gd name="T14" fmla="*/ 929 w 929"/>
                  <a:gd name="T15" fmla="*/ 507 h 50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9" h="507">
                    <a:moveTo>
                      <a:pt x="0" y="0"/>
                    </a:moveTo>
                    <a:cubicBezTo>
                      <a:pt x="62" y="84"/>
                      <a:pt x="124" y="168"/>
                      <a:pt x="207" y="238"/>
                    </a:cubicBezTo>
                    <a:cubicBezTo>
                      <a:pt x="290" y="308"/>
                      <a:pt x="379" y="377"/>
                      <a:pt x="499" y="422"/>
                    </a:cubicBezTo>
                    <a:cubicBezTo>
                      <a:pt x="619" y="467"/>
                      <a:pt x="860" y="493"/>
                      <a:pt x="929" y="50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1" name="Freeform 27">
                <a:extLst>
                  <a:ext uri="{FF2B5EF4-FFF2-40B4-BE49-F238E27FC236}">
                    <a16:creationId xmlns:a16="http://schemas.microsoft.com/office/drawing/2014/main" id="{70F93406-C60A-451D-AB9E-D8F03B23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" y="1101"/>
                <a:ext cx="975" cy="359"/>
              </a:xfrm>
              <a:custGeom>
                <a:avLst/>
                <a:gdLst>
                  <a:gd name="T0" fmla="*/ 975 w 975"/>
                  <a:gd name="T1" fmla="*/ 6 h 536"/>
                  <a:gd name="T2" fmla="*/ 668 w 975"/>
                  <a:gd name="T3" fmla="*/ 1 h 536"/>
                  <a:gd name="T4" fmla="*/ 307 w 975"/>
                  <a:gd name="T5" fmla="*/ 1 h 536"/>
                  <a:gd name="T6" fmla="*/ 0 w 975"/>
                  <a:gd name="T7" fmla="*/ 6 h 5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5"/>
                  <a:gd name="T13" fmla="*/ 0 h 536"/>
                  <a:gd name="T14" fmla="*/ 975 w 975"/>
                  <a:gd name="T15" fmla="*/ 536 h 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5" h="536">
                    <a:moveTo>
                      <a:pt x="975" y="528"/>
                    </a:moveTo>
                    <a:cubicBezTo>
                      <a:pt x="877" y="343"/>
                      <a:pt x="779" y="158"/>
                      <a:pt x="668" y="83"/>
                    </a:cubicBezTo>
                    <a:cubicBezTo>
                      <a:pt x="557" y="8"/>
                      <a:pt x="418" y="0"/>
                      <a:pt x="307" y="75"/>
                    </a:cubicBezTo>
                    <a:cubicBezTo>
                      <a:pt x="196" y="150"/>
                      <a:pt x="52" y="458"/>
                      <a:pt x="0" y="53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" name="Freeform 28">
                <a:extLst>
                  <a:ext uri="{FF2B5EF4-FFF2-40B4-BE49-F238E27FC236}">
                    <a16:creationId xmlns:a16="http://schemas.microsoft.com/office/drawing/2014/main" id="{0BE9FB70-FF7D-4F35-9026-DA048B832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" y="1959"/>
                <a:ext cx="2612" cy="620"/>
              </a:xfrm>
              <a:custGeom>
                <a:avLst/>
                <a:gdLst>
                  <a:gd name="T0" fmla="*/ 0 w 2612"/>
                  <a:gd name="T1" fmla="*/ 0 h 620"/>
                  <a:gd name="T2" fmla="*/ 400 w 2612"/>
                  <a:gd name="T3" fmla="*/ 354 h 620"/>
                  <a:gd name="T4" fmla="*/ 1467 w 2612"/>
                  <a:gd name="T5" fmla="*/ 392 h 620"/>
                  <a:gd name="T6" fmla="*/ 2174 w 2612"/>
                  <a:gd name="T7" fmla="*/ 584 h 620"/>
                  <a:gd name="T8" fmla="*/ 2612 w 2612"/>
                  <a:gd name="T9" fmla="*/ 607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2"/>
                  <a:gd name="T16" fmla="*/ 0 h 620"/>
                  <a:gd name="T17" fmla="*/ 2612 w 2612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2" h="620">
                    <a:moveTo>
                      <a:pt x="0" y="0"/>
                    </a:moveTo>
                    <a:cubicBezTo>
                      <a:pt x="78" y="144"/>
                      <a:pt x="156" y="289"/>
                      <a:pt x="400" y="354"/>
                    </a:cubicBezTo>
                    <a:cubicBezTo>
                      <a:pt x="644" y="419"/>
                      <a:pt x="1171" y="354"/>
                      <a:pt x="1467" y="392"/>
                    </a:cubicBezTo>
                    <a:cubicBezTo>
                      <a:pt x="1763" y="430"/>
                      <a:pt x="1983" y="548"/>
                      <a:pt x="2174" y="584"/>
                    </a:cubicBezTo>
                    <a:cubicBezTo>
                      <a:pt x="2365" y="620"/>
                      <a:pt x="2488" y="613"/>
                      <a:pt x="2612" y="60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3" name="Freeform 29">
                <a:extLst>
                  <a:ext uri="{FF2B5EF4-FFF2-40B4-BE49-F238E27FC236}">
                    <a16:creationId xmlns:a16="http://schemas.microsoft.com/office/drawing/2014/main" id="{2CF88ADB-5D1F-4F5D-B4FD-7AD2EFE2D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2735"/>
                <a:ext cx="1705" cy="481"/>
              </a:xfrm>
              <a:custGeom>
                <a:avLst/>
                <a:gdLst>
                  <a:gd name="T0" fmla="*/ 0 w 1705"/>
                  <a:gd name="T1" fmla="*/ 292 h 481"/>
                  <a:gd name="T2" fmla="*/ 315 w 1705"/>
                  <a:gd name="T3" fmla="*/ 399 h 481"/>
                  <a:gd name="T4" fmla="*/ 1121 w 1705"/>
                  <a:gd name="T5" fmla="*/ 415 h 481"/>
                  <a:gd name="T6" fmla="*/ 1705 w 1705"/>
                  <a:gd name="T7" fmla="*/ 0 h 4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5"/>
                  <a:gd name="T13" fmla="*/ 0 h 481"/>
                  <a:gd name="T14" fmla="*/ 1705 w 1705"/>
                  <a:gd name="T15" fmla="*/ 481 h 4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5" h="481">
                    <a:moveTo>
                      <a:pt x="0" y="292"/>
                    </a:moveTo>
                    <a:cubicBezTo>
                      <a:pt x="64" y="335"/>
                      <a:pt x="128" y="379"/>
                      <a:pt x="315" y="399"/>
                    </a:cubicBezTo>
                    <a:cubicBezTo>
                      <a:pt x="502" y="419"/>
                      <a:pt x="889" y="481"/>
                      <a:pt x="1121" y="415"/>
                    </a:cubicBezTo>
                    <a:cubicBezTo>
                      <a:pt x="1353" y="349"/>
                      <a:pt x="1529" y="174"/>
                      <a:pt x="1705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4" name="Freeform 30">
                <a:extLst>
                  <a:ext uri="{FF2B5EF4-FFF2-40B4-BE49-F238E27FC236}">
                    <a16:creationId xmlns:a16="http://schemas.microsoft.com/office/drawing/2014/main" id="{1A99EABE-5803-412E-97F0-60F9F0C95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" y="1783"/>
                <a:ext cx="892" cy="1282"/>
              </a:xfrm>
              <a:custGeom>
                <a:avLst/>
                <a:gdLst>
                  <a:gd name="T0" fmla="*/ 892 w 892"/>
                  <a:gd name="T1" fmla="*/ 1282 h 1282"/>
                  <a:gd name="T2" fmla="*/ 569 w 892"/>
                  <a:gd name="T3" fmla="*/ 1190 h 1282"/>
                  <a:gd name="T4" fmla="*/ 147 w 892"/>
                  <a:gd name="T5" fmla="*/ 921 h 1282"/>
                  <a:gd name="T6" fmla="*/ 1 w 892"/>
                  <a:gd name="T7" fmla="*/ 583 h 1282"/>
                  <a:gd name="T8" fmla="*/ 139 w 892"/>
                  <a:gd name="T9" fmla="*/ 0 h 1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2"/>
                  <a:gd name="T16" fmla="*/ 0 h 1282"/>
                  <a:gd name="T17" fmla="*/ 892 w 892"/>
                  <a:gd name="T18" fmla="*/ 1282 h 1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2" h="1282">
                    <a:moveTo>
                      <a:pt x="892" y="1282"/>
                    </a:moveTo>
                    <a:cubicBezTo>
                      <a:pt x="792" y="1266"/>
                      <a:pt x="693" y="1250"/>
                      <a:pt x="569" y="1190"/>
                    </a:cubicBezTo>
                    <a:cubicBezTo>
                      <a:pt x="445" y="1130"/>
                      <a:pt x="242" y="1022"/>
                      <a:pt x="147" y="921"/>
                    </a:cubicBezTo>
                    <a:cubicBezTo>
                      <a:pt x="52" y="820"/>
                      <a:pt x="2" y="736"/>
                      <a:pt x="1" y="583"/>
                    </a:cubicBezTo>
                    <a:cubicBezTo>
                      <a:pt x="0" y="430"/>
                      <a:pt x="69" y="215"/>
                      <a:pt x="139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" name="Freeform 31">
                <a:extLst>
                  <a:ext uri="{FF2B5EF4-FFF2-40B4-BE49-F238E27FC236}">
                    <a16:creationId xmlns:a16="http://schemas.microsoft.com/office/drawing/2014/main" id="{EA7EA2E3-6825-4E91-BE59-10C0AD711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1621"/>
                <a:ext cx="3702" cy="2102"/>
              </a:xfrm>
              <a:custGeom>
                <a:avLst/>
                <a:gdLst>
                  <a:gd name="T0" fmla="*/ 3702 w 3702"/>
                  <a:gd name="T1" fmla="*/ 1175 h 2102"/>
                  <a:gd name="T2" fmla="*/ 3364 w 3702"/>
                  <a:gd name="T3" fmla="*/ 1905 h 2102"/>
                  <a:gd name="T4" fmla="*/ 3164 w 3702"/>
                  <a:gd name="T5" fmla="*/ 2051 h 2102"/>
                  <a:gd name="T6" fmla="*/ 2895 w 3702"/>
                  <a:gd name="T7" fmla="*/ 2097 h 2102"/>
                  <a:gd name="T8" fmla="*/ 1290 w 3702"/>
                  <a:gd name="T9" fmla="*/ 2059 h 2102"/>
                  <a:gd name="T10" fmla="*/ 607 w 3702"/>
                  <a:gd name="T11" fmla="*/ 1836 h 2102"/>
                  <a:gd name="T12" fmla="*/ 345 w 3702"/>
                  <a:gd name="T13" fmla="*/ 1498 h 2102"/>
                  <a:gd name="T14" fmla="*/ 100 w 3702"/>
                  <a:gd name="T15" fmla="*/ 976 h 2102"/>
                  <a:gd name="T16" fmla="*/ 31 w 3702"/>
                  <a:gd name="T17" fmla="*/ 300 h 2102"/>
                  <a:gd name="T18" fmla="*/ 284 w 3702"/>
                  <a:gd name="T19" fmla="*/ 0 h 2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02"/>
                  <a:gd name="T31" fmla="*/ 0 h 2102"/>
                  <a:gd name="T32" fmla="*/ 3702 w 3702"/>
                  <a:gd name="T33" fmla="*/ 2102 h 210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02" h="2102">
                    <a:moveTo>
                      <a:pt x="3702" y="1175"/>
                    </a:moveTo>
                    <a:cubicBezTo>
                      <a:pt x="3578" y="1467"/>
                      <a:pt x="3454" y="1759"/>
                      <a:pt x="3364" y="1905"/>
                    </a:cubicBezTo>
                    <a:cubicBezTo>
                      <a:pt x="3274" y="2051"/>
                      <a:pt x="3242" y="2019"/>
                      <a:pt x="3164" y="2051"/>
                    </a:cubicBezTo>
                    <a:cubicBezTo>
                      <a:pt x="3086" y="2083"/>
                      <a:pt x="3207" y="2096"/>
                      <a:pt x="2895" y="2097"/>
                    </a:cubicBezTo>
                    <a:cubicBezTo>
                      <a:pt x="2583" y="2098"/>
                      <a:pt x="1671" y="2102"/>
                      <a:pt x="1290" y="2059"/>
                    </a:cubicBezTo>
                    <a:cubicBezTo>
                      <a:pt x="909" y="2016"/>
                      <a:pt x="765" y="1930"/>
                      <a:pt x="607" y="1836"/>
                    </a:cubicBezTo>
                    <a:cubicBezTo>
                      <a:pt x="449" y="1742"/>
                      <a:pt x="429" y="1641"/>
                      <a:pt x="345" y="1498"/>
                    </a:cubicBezTo>
                    <a:cubicBezTo>
                      <a:pt x="261" y="1355"/>
                      <a:pt x="152" y="1176"/>
                      <a:pt x="100" y="976"/>
                    </a:cubicBezTo>
                    <a:cubicBezTo>
                      <a:pt x="48" y="776"/>
                      <a:pt x="0" y="463"/>
                      <a:pt x="31" y="300"/>
                    </a:cubicBezTo>
                    <a:cubicBezTo>
                      <a:pt x="62" y="137"/>
                      <a:pt x="173" y="68"/>
                      <a:pt x="2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5980AD04-081B-4867-BD29-F21D5D8BF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2612"/>
                <a:ext cx="1820" cy="226"/>
              </a:xfrm>
              <a:custGeom>
                <a:avLst/>
                <a:gdLst>
                  <a:gd name="T0" fmla="*/ 1820 w 1820"/>
                  <a:gd name="T1" fmla="*/ 0 h 226"/>
                  <a:gd name="T2" fmla="*/ 1259 w 1820"/>
                  <a:gd name="T3" fmla="*/ 192 h 226"/>
                  <a:gd name="T4" fmla="*/ 744 w 1820"/>
                  <a:gd name="T5" fmla="*/ 207 h 226"/>
                  <a:gd name="T6" fmla="*/ 307 w 1820"/>
                  <a:gd name="T7" fmla="*/ 100 h 226"/>
                  <a:gd name="T8" fmla="*/ 0 w 1820"/>
                  <a:gd name="T9" fmla="*/ 123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0"/>
                  <a:gd name="T16" fmla="*/ 0 h 226"/>
                  <a:gd name="T17" fmla="*/ 1820 w 1820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0" h="226">
                    <a:moveTo>
                      <a:pt x="1820" y="0"/>
                    </a:moveTo>
                    <a:cubicBezTo>
                      <a:pt x="1629" y="79"/>
                      <a:pt x="1438" y="158"/>
                      <a:pt x="1259" y="192"/>
                    </a:cubicBezTo>
                    <a:cubicBezTo>
                      <a:pt x="1080" y="226"/>
                      <a:pt x="903" y="222"/>
                      <a:pt x="744" y="207"/>
                    </a:cubicBezTo>
                    <a:cubicBezTo>
                      <a:pt x="585" y="192"/>
                      <a:pt x="431" y="114"/>
                      <a:pt x="307" y="100"/>
                    </a:cubicBezTo>
                    <a:cubicBezTo>
                      <a:pt x="183" y="86"/>
                      <a:pt x="91" y="104"/>
                      <a:pt x="0" y="12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31F22A3C-B85E-42B6-8B3F-EBF48B7D1881}"/>
              </a:ext>
            </a:extLst>
          </p:cNvPr>
          <p:cNvGrpSpPr>
            <a:grpSpLocks/>
          </p:cNvGrpSpPr>
          <p:nvPr/>
        </p:nvGrpSpPr>
        <p:grpSpPr bwMode="auto">
          <a:xfrm>
            <a:off x="2142504" y="2397001"/>
            <a:ext cx="3109913" cy="3052763"/>
            <a:chOff x="465" y="2305"/>
            <a:chExt cx="1959" cy="1923"/>
          </a:xfrm>
        </p:grpSpPr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32ABE165-F7AA-4E0F-9AF3-FCF102AD4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2634"/>
              <a:ext cx="1759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chemeClr val="tx2"/>
                  </a:solidFill>
                </a:rPr>
                <a:t>John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CC0099"/>
                  </a:solidFill>
                </a:rPr>
                <a:t>ate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FF0000"/>
                  </a:solidFill>
                </a:rPr>
                <a:t>the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009900"/>
                  </a:solidFill>
                </a:rPr>
                <a:t>apple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A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009900"/>
                  </a:solidFill>
                </a:rPr>
                <a:t>dog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CC0099"/>
                  </a:solidFill>
                </a:rPr>
                <a:t>bit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chemeClr val="tx2"/>
                  </a:solidFill>
                </a:rPr>
                <a:t>Mary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chemeClr val="tx2"/>
                  </a:solidFill>
                </a:rPr>
                <a:t>Mary</a:t>
              </a:r>
              <a:r>
                <a:rPr lang="en-US" altLang="en-US" sz="2000" b="0">
                  <a:solidFill>
                    <a:srgbClr val="CC0099"/>
                  </a:solidFill>
                </a:rPr>
                <a:t> hit </a:t>
              </a:r>
              <a:r>
                <a:rPr lang="en-US" altLang="en-US" sz="2000" b="0">
                  <a:solidFill>
                    <a:srgbClr val="FF0000"/>
                  </a:solidFill>
                </a:rPr>
                <a:t>the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009900"/>
                  </a:solidFill>
                </a:rPr>
                <a:t>dog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chemeClr val="tx2"/>
                  </a:solidFill>
                </a:rPr>
                <a:t>John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CC0099"/>
                  </a:solidFill>
                </a:rPr>
                <a:t>gave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chemeClr val="tx2"/>
                  </a:solidFill>
                </a:rPr>
                <a:t>Mary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FF0000"/>
                  </a:solidFill>
                </a:rPr>
                <a:t>the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009900"/>
                  </a:solidFill>
                </a:rPr>
                <a:t>cat</a:t>
              </a:r>
              <a:r>
                <a:rPr lang="en-US" altLang="en-US" sz="2000" b="0"/>
                <a:t>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endParaRPr lang="en-US" altLang="en-US" sz="2000" b="0"/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endParaRPr lang="en-US" altLang="en-US" sz="2000" b="0"/>
            </a:p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000" b="0"/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endParaRPr lang="en-US" altLang="en-US" sz="2000" b="0"/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endParaRPr lang="en-US" altLang="en-US" sz="2000" b="0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9CCF0AF3-9302-4DE0-B98A-D7BCF0FCE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3341"/>
              <a:ext cx="17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/>
                <a:t>.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/>
                <a:t>.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/>
                <a:t>.</a:t>
              </a: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AA2E6787-65E4-4B70-A398-96F758F9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2573"/>
              <a:ext cx="1767" cy="13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13A6BF1C-CD1E-47E8-81FD-7CE0C4EF3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2305"/>
              <a:ext cx="13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/>
                <a:t>Training Sequences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05CAE131-EF98-4D4C-9E9F-B174D61F0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3965"/>
              <a:ext cx="19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Det</a:t>
              </a:r>
              <a:r>
                <a:rPr lang="en-US" altLang="en-US" sz="2000" b="0"/>
                <a:t>   </a:t>
              </a:r>
              <a:r>
                <a:rPr lang="en-US" altLang="en-US" sz="2000" b="0">
                  <a:solidFill>
                    <a:srgbClr val="009900"/>
                  </a:solidFill>
                </a:rPr>
                <a:t>Noun</a:t>
              </a:r>
              <a:r>
                <a:rPr lang="en-US" altLang="en-US" sz="2000" b="0"/>
                <a:t>  </a:t>
              </a:r>
              <a:r>
                <a:rPr lang="en-US" altLang="en-US" sz="2000" b="0">
                  <a:solidFill>
                    <a:schemeClr val="tx2"/>
                  </a:solidFill>
                </a:rPr>
                <a:t>PropNoun</a:t>
              </a:r>
              <a:r>
                <a:rPr lang="en-US" altLang="en-US" sz="2000" b="0"/>
                <a:t> </a:t>
              </a:r>
              <a:r>
                <a:rPr lang="en-US" altLang="en-US" sz="2000" b="0">
                  <a:solidFill>
                    <a:srgbClr val="CC0099"/>
                  </a:solidFill>
                </a:rPr>
                <a:t>Verb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9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EAF9-5E15-4F43-9967-8CE68573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Supervised Parameter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C79E-76A0-4613-A6AD-B708347F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Estimate state transition probabilities based on tag bigram and unigram statistics in the labeled data.</a:t>
            </a:r>
          </a:p>
          <a:p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  <a:p>
            <a:r>
              <a:rPr lang="en-US" altLang="en-US" sz="2800" dirty="0"/>
              <a:t>Estimate the observation probabilities based on tag/word co-occurrence statistics in the labeled data.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Use appropriate smoothing if training data is sparse.</a:t>
            </a:r>
          </a:p>
          <a:p>
            <a:endParaRPr lang="en-IN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553DF695-5351-457C-A73F-20A7F4301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24474"/>
              </p:ext>
            </p:extLst>
          </p:nvPr>
        </p:nvGraphicFramePr>
        <p:xfrm>
          <a:off x="4006180" y="2279650"/>
          <a:ext cx="35210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457200" progId="Equation.3">
                  <p:embed/>
                </p:oleObj>
              </mc:Choice>
              <mc:Fallback>
                <p:oleObj name="Equation" r:id="rId2" imgW="1536700" imgH="457200" progId="Equation.3">
                  <p:embed/>
                  <p:pic>
                    <p:nvPicPr>
                      <p:cNvPr id="139269" name="Object 2">
                        <a:extLst>
                          <a:ext uri="{FF2B5EF4-FFF2-40B4-BE49-F238E27FC236}">
                            <a16:creationId xmlns:a16="http://schemas.microsoft.com/office/drawing/2014/main" id="{FC77F08E-D4B7-4C00-BBD3-7C9CCA0FD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180" y="2279650"/>
                        <a:ext cx="35210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3C5AD4E-1C0F-497A-BE3E-799FFD4B3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992673"/>
              </p:ext>
            </p:extLst>
          </p:nvPr>
        </p:nvGraphicFramePr>
        <p:xfrm>
          <a:off x="3845842" y="4259263"/>
          <a:ext cx="36353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139270" name="Object 3">
                        <a:extLst>
                          <a:ext uri="{FF2B5EF4-FFF2-40B4-BE49-F238E27FC236}">
                            <a16:creationId xmlns:a16="http://schemas.microsoft.com/office/drawing/2014/main" id="{CF4EF84F-DA3C-47DD-9AFA-5E7F390FD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842" y="4259263"/>
                        <a:ext cx="36353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D249-0303-42EF-A5B4-F0D8DBDA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Unsupervised Most Likelihood training</a:t>
            </a:r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BBFCCA5-A97D-4F26-B0DE-C44A0C814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029" y="2631191"/>
            <a:ext cx="19272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0"/>
              <a:t>ah  s  t  e  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0"/>
              <a:t>a  s  t  i  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0"/>
              <a:t>oh  s  t  u  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0"/>
              <a:t>eh  z  t  en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3E4AC4F-8449-4A18-B711-4448EFD2A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154" y="3801178"/>
            <a:ext cx="2698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6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.</a:t>
            </a:r>
          </a:p>
          <a:p>
            <a:pPr algn="ctr" eaLnBrk="1" hangingPunct="1">
              <a:lnSpc>
                <a:spcPct val="6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.</a:t>
            </a:r>
          </a:p>
          <a:p>
            <a:pPr algn="ctr" eaLnBrk="1" hangingPunct="1">
              <a:lnSpc>
                <a:spcPct val="6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0BF05-C1BF-4C84-A109-761984D1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004" y="2388303"/>
            <a:ext cx="1487488" cy="275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99EC51F-0951-498F-A016-9303E152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956" y="1556792"/>
            <a:ext cx="2285584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latin typeface="+mj-lt"/>
              </a:rPr>
              <a:t>Training Sequences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7B5B2A-D6F3-4E79-A716-8B475264C78A}"/>
              </a:ext>
            </a:extLst>
          </p:cNvPr>
          <p:cNvGrpSpPr>
            <a:grpSpLocks/>
          </p:cNvGrpSpPr>
          <p:nvPr/>
        </p:nvGrpSpPr>
        <p:grpSpPr bwMode="auto">
          <a:xfrm>
            <a:off x="3863792" y="3047116"/>
            <a:ext cx="2878137" cy="1303337"/>
            <a:chOff x="1697" y="1859"/>
            <a:chExt cx="1813" cy="8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2530F0-A379-4236-BAAB-3546C25CC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1859"/>
              <a:ext cx="1214" cy="821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CD9038B-FBF8-4273-ADF4-1C51E0ED2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1973"/>
              <a:ext cx="88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b="0" dirty="0"/>
                <a:t>HMM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b="0" dirty="0"/>
                <a:t>Training</a:t>
              </a: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77C47D95-A936-4068-8525-9B921170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2204"/>
              <a:ext cx="607" cy="138"/>
            </a:xfrm>
            <a:prstGeom prst="rightArrow">
              <a:avLst>
                <a:gd name="adj1" fmla="val 50000"/>
                <a:gd name="adj2" fmla="val 1099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A2CB05-A319-4E77-A31C-37BAA5CB7EC7}"/>
              </a:ext>
            </a:extLst>
          </p:cNvPr>
          <p:cNvGrpSpPr>
            <a:grpSpLocks/>
          </p:cNvGrpSpPr>
          <p:nvPr/>
        </p:nvGrpSpPr>
        <p:grpSpPr bwMode="auto">
          <a:xfrm>
            <a:off x="6735579" y="2556578"/>
            <a:ext cx="3324225" cy="2124075"/>
            <a:chOff x="3506" y="1550"/>
            <a:chExt cx="2094" cy="1338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72C36EC4-5D9F-4C1C-A0D5-FFAE62673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192"/>
              <a:ext cx="607" cy="138"/>
            </a:xfrm>
            <a:prstGeom prst="rightArrow">
              <a:avLst>
                <a:gd name="adj1" fmla="val 50000"/>
                <a:gd name="adj2" fmla="val 1099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628A2E-979C-4F47-AD76-F13DC7FA7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7" y="1550"/>
              <a:ext cx="1533" cy="1001"/>
              <a:chOff x="284" y="1101"/>
              <a:chExt cx="4313" cy="2622"/>
            </a:xfrm>
          </p:grpSpPr>
          <p:grpSp>
            <p:nvGrpSpPr>
              <p:cNvPr id="16" name="Group 14">
                <a:extLst>
                  <a:ext uri="{FF2B5EF4-FFF2-40B4-BE49-F238E27FC236}">
                    <a16:creationId xmlns:a16="http://schemas.microsoft.com/office/drawing/2014/main" id="{560F655D-18CD-48E1-932D-7C81F9F5C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2500"/>
                <a:ext cx="829" cy="797"/>
                <a:chOff x="3852" y="2120"/>
                <a:chExt cx="1098" cy="1242"/>
              </a:xfrm>
            </p:grpSpPr>
            <p:sp>
              <p:nvSpPr>
                <p:cNvPr id="35" name="Freeform 15">
                  <a:extLst>
                    <a:ext uri="{FF2B5EF4-FFF2-40B4-BE49-F238E27FC236}">
                      <a16:creationId xmlns:a16="http://schemas.microsoft.com/office/drawing/2014/main" id="{9393E419-D9D2-40E3-B6CB-B6590A5110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6" name="Freeform 16">
                  <a:extLst>
                    <a:ext uri="{FF2B5EF4-FFF2-40B4-BE49-F238E27FC236}">
                      <a16:creationId xmlns:a16="http://schemas.microsoft.com/office/drawing/2014/main" id="{0FD3F45B-9D6E-4559-902E-72B1843E1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7" name="Line 17">
                  <a:extLst>
                    <a:ext uri="{FF2B5EF4-FFF2-40B4-BE49-F238E27FC236}">
                      <a16:creationId xmlns:a16="http://schemas.microsoft.com/office/drawing/2014/main" id="{B958D6EA-8F4D-4667-9316-EDED625560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7" name="Group 18">
                <a:extLst>
                  <a:ext uri="{FF2B5EF4-FFF2-40B4-BE49-F238E27FC236}">
                    <a16:creationId xmlns:a16="http://schemas.microsoft.com/office/drawing/2014/main" id="{8B0C70EB-0369-4E4E-91A8-F16AE4FC3B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1163"/>
                <a:ext cx="829" cy="797"/>
                <a:chOff x="3852" y="2120"/>
                <a:chExt cx="1098" cy="1242"/>
              </a:xfrm>
            </p:grpSpPr>
            <p:sp>
              <p:nvSpPr>
                <p:cNvPr id="32" name="Freeform 19">
                  <a:extLst>
                    <a:ext uri="{FF2B5EF4-FFF2-40B4-BE49-F238E27FC236}">
                      <a16:creationId xmlns:a16="http://schemas.microsoft.com/office/drawing/2014/main" id="{BF2D65D9-E56C-4FC8-A2C4-C70BAC1EF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3" name="Freeform 20">
                  <a:extLst>
                    <a:ext uri="{FF2B5EF4-FFF2-40B4-BE49-F238E27FC236}">
                      <a16:creationId xmlns:a16="http://schemas.microsoft.com/office/drawing/2014/main" id="{CE6F25EA-1529-44EB-8E3C-BDA356C39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80C62F47-5D3D-4A38-B316-3B3E7EF31D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8" name="Freeform 22">
                <a:extLst>
                  <a:ext uri="{FF2B5EF4-FFF2-40B4-BE49-F238E27FC236}">
                    <a16:creationId xmlns:a16="http://schemas.microsoft.com/office/drawing/2014/main" id="{019113A3-EEE4-4C37-9A88-293C75AE7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" y="1179"/>
                <a:ext cx="415" cy="793"/>
              </a:xfrm>
              <a:custGeom>
                <a:avLst/>
                <a:gdLst>
                  <a:gd name="T0" fmla="*/ 8 w 549"/>
                  <a:gd name="T1" fmla="*/ 0 h 1235"/>
                  <a:gd name="T2" fmla="*/ 14 w 549"/>
                  <a:gd name="T3" fmla="*/ 1 h 1235"/>
                  <a:gd name="T4" fmla="*/ 15 w 549"/>
                  <a:gd name="T5" fmla="*/ 2 h 1235"/>
                  <a:gd name="T6" fmla="*/ 11 w 549"/>
                  <a:gd name="T7" fmla="*/ 3 h 1235"/>
                  <a:gd name="T8" fmla="*/ 5 w 549"/>
                  <a:gd name="T9" fmla="*/ 4 h 1235"/>
                  <a:gd name="T10" fmla="*/ 2 w 549"/>
                  <a:gd name="T11" fmla="*/ 5 h 1235"/>
                  <a:gd name="T12" fmla="*/ 2 w 549"/>
                  <a:gd name="T13" fmla="*/ 6 h 1235"/>
                  <a:gd name="T14" fmla="*/ 6 w 549"/>
                  <a:gd name="T15" fmla="*/ 8 h 1235"/>
                  <a:gd name="T16" fmla="*/ 11 w 549"/>
                  <a:gd name="T17" fmla="*/ 9 h 1235"/>
                  <a:gd name="T18" fmla="*/ 25 w 549"/>
                  <a:gd name="T19" fmla="*/ 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id="{BB796BD2-BAA3-4673-9443-59C49E29B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94" y="1177"/>
                <a:ext cx="414" cy="792"/>
              </a:xfrm>
              <a:custGeom>
                <a:avLst/>
                <a:gdLst>
                  <a:gd name="T0" fmla="*/ 8 w 549"/>
                  <a:gd name="T1" fmla="*/ 0 h 1235"/>
                  <a:gd name="T2" fmla="*/ 13 w 549"/>
                  <a:gd name="T3" fmla="*/ 1 h 1235"/>
                  <a:gd name="T4" fmla="*/ 14 w 549"/>
                  <a:gd name="T5" fmla="*/ 2 h 1235"/>
                  <a:gd name="T6" fmla="*/ 11 w 549"/>
                  <a:gd name="T7" fmla="*/ 3 h 1235"/>
                  <a:gd name="T8" fmla="*/ 5 w 549"/>
                  <a:gd name="T9" fmla="*/ 4 h 1235"/>
                  <a:gd name="T10" fmla="*/ 2 w 549"/>
                  <a:gd name="T11" fmla="*/ 5 h 1235"/>
                  <a:gd name="T12" fmla="*/ 2 w 549"/>
                  <a:gd name="T13" fmla="*/ 6 h 1235"/>
                  <a:gd name="T14" fmla="*/ 6 w 549"/>
                  <a:gd name="T15" fmla="*/ 8 h 1235"/>
                  <a:gd name="T16" fmla="*/ 11 w 549"/>
                  <a:gd name="T17" fmla="*/ 9 h 1235"/>
                  <a:gd name="T18" fmla="*/ 24 w 549"/>
                  <a:gd name="T19" fmla="*/ 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EC941002-357A-469D-AAB0-DAB900678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0" y="1175"/>
                <a:ext cx="573" cy="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1" name="Freeform 25">
                <a:extLst>
                  <a:ext uri="{FF2B5EF4-FFF2-40B4-BE49-F238E27FC236}">
                    <a16:creationId xmlns:a16="http://schemas.microsoft.com/office/drawing/2014/main" id="{9CDF8141-998F-45C4-9743-7E04DF80C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2017"/>
                <a:ext cx="415" cy="793"/>
              </a:xfrm>
              <a:custGeom>
                <a:avLst/>
                <a:gdLst>
                  <a:gd name="T0" fmla="*/ 8 w 549"/>
                  <a:gd name="T1" fmla="*/ 0 h 1235"/>
                  <a:gd name="T2" fmla="*/ 14 w 549"/>
                  <a:gd name="T3" fmla="*/ 1 h 1235"/>
                  <a:gd name="T4" fmla="*/ 15 w 549"/>
                  <a:gd name="T5" fmla="*/ 2 h 1235"/>
                  <a:gd name="T6" fmla="*/ 11 w 549"/>
                  <a:gd name="T7" fmla="*/ 3 h 1235"/>
                  <a:gd name="T8" fmla="*/ 5 w 549"/>
                  <a:gd name="T9" fmla="*/ 4 h 1235"/>
                  <a:gd name="T10" fmla="*/ 2 w 549"/>
                  <a:gd name="T11" fmla="*/ 5 h 1235"/>
                  <a:gd name="T12" fmla="*/ 2 w 549"/>
                  <a:gd name="T13" fmla="*/ 6 h 1235"/>
                  <a:gd name="T14" fmla="*/ 6 w 549"/>
                  <a:gd name="T15" fmla="*/ 8 h 1235"/>
                  <a:gd name="T16" fmla="*/ 11 w 549"/>
                  <a:gd name="T17" fmla="*/ 9 h 1235"/>
                  <a:gd name="T18" fmla="*/ 25 w 549"/>
                  <a:gd name="T19" fmla="*/ 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" name="Freeform 26">
                <a:extLst>
                  <a:ext uri="{FF2B5EF4-FFF2-40B4-BE49-F238E27FC236}">
                    <a16:creationId xmlns:a16="http://schemas.microsoft.com/office/drawing/2014/main" id="{AC557837-4F73-4C3F-A716-D0E38D1076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83" y="2015"/>
                <a:ext cx="414" cy="792"/>
              </a:xfrm>
              <a:custGeom>
                <a:avLst/>
                <a:gdLst>
                  <a:gd name="T0" fmla="*/ 8 w 549"/>
                  <a:gd name="T1" fmla="*/ 0 h 1235"/>
                  <a:gd name="T2" fmla="*/ 13 w 549"/>
                  <a:gd name="T3" fmla="*/ 1 h 1235"/>
                  <a:gd name="T4" fmla="*/ 14 w 549"/>
                  <a:gd name="T5" fmla="*/ 2 h 1235"/>
                  <a:gd name="T6" fmla="*/ 11 w 549"/>
                  <a:gd name="T7" fmla="*/ 3 h 1235"/>
                  <a:gd name="T8" fmla="*/ 5 w 549"/>
                  <a:gd name="T9" fmla="*/ 4 h 1235"/>
                  <a:gd name="T10" fmla="*/ 2 w 549"/>
                  <a:gd name="T11" fmla="*/ 5 h 1235"/>
                  <a:gd name="T12" fmla="*/ 2 w 549"/>
                  <a:gd name="T13" fmla="*/ 6 h 1235"/>
                  <a:gd name="T14" fmla="*/ 6 w 549"/>
                  <a:gd name="T15" fmla="*/ 8 h 1235"/>
                  <a:gd name="T16" fmla="*/ 11 w 549"/>
                  <a:gd name="T17" fmla="*/ 9 h 1235"/>
                  <a:gd name="T18" fmla="*/ 24 w 549"/>
                  <a:gd name="T19" fmla="*/ 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86A9E193-E15A-41DB-B6D8-ED5CD280E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9" y="2013"/>
                <a:ext cx="573" cy="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4" name="Freeform 28">
                <a:extLst>
                  <a:ext uri="{FF2B5EF4-FFF2-40B4-BE49-F238E27FC236}">
                    <a16:creationId xmlns:a16="http://schemas.microsoft.com/office/drawing/2014/main" id="{551A3DD0-4F51-44EC-A75B-9583032F7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1829"/>
                <a:ext cx="983" cy="258"/>
              </a:xfrm>
              <a:custGeom>
                <a:avLst/>
                <a:gdLst>
                  <a:gd name="T0" fmla="*/ 0 w 983"/>
                  <a:gd name="T1" fmla="*/ 38 h 258"/>
                  <a:gd name="T2" fmla="*/ 253 w 983"/>
                  <a:gd name="T3" fmla="*/ 215 h 258"/>
                  <a:gd name="T4" fmla="*/ 614 w 983"/>
                  <a:gd name="T5" fmla="*/ 222 h 258"/>
                  <a:gd name="T6" fmla="*/ 983 w 983"/>
                  <a:gd name="T7" fmla="*/ 0 h 2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83"/>
                  <a:gd name="T13" fmla="*/ 0 h 258"/>
                  <a:gd name="T14" fmla="*/ 983 w 983"/>
                  <a:gd name="T15" fmla="*/ 258 h 2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83" h="258">
                    <a:moveTo>
                      <a:pt x="0" y="38"/>
                    </a:moveTo>
                    <a:cubicBezTo>
                      <a:pt x="75" y="111"/>
                      <a:pt x="151" y="184"/>
                      <a:pt x="253" y="215"/>
                    </a:cubicBezTo>
                    <a:cubicBezTo>
                      <a:pt x="355" y="246"/>
                      <a:pt x="492" y="258"/>
                      <a:pt x="614" y="222"/>
                    </a:cubicBezTo>
                    <a:cubicBezTo>
                      <a:pt x="736" y="186"/>
                      <a:pt x="859" y="93"/>
                      <a:pt x="983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" name="Freeform 29">
                <a:extLst>
                  <a:ext uri="{FF2B5EF4-FFF2-40B4-BE49-F238E27FC236}">
                    <a16:creationId xmlns:a16="http://schemas.microsoft.com/office/drawing/2014/main" id="{A00DA38A-109F-47C4-AE44-AE2080AC8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8" y="1821"/>
                <a:ext cx="929" cy="507"/>
              </a:xfrm>
              <a:custGeom>
                <a:avLst/>
                <a:gdLst>
                  <a:gd name="T0" fmla="*/ 0 w 929"/>
                  <a:gd name="T1" fmla="*/ 0 h 507"/>
                  <a:gd name="T2" fmla="*/ 207 w 929"/>
                  <a:gd name="T3" fmla="*/ 238 h 507"/>
                  <a:gd name="T4" fmla="*/ 499 w 929"/>
                  <a:gd name="T5" fmla="*/ 422 h 507"/>
                  <a:gd name="T6" fmla="*/ 929 w 929"/>
                  <a:gd name="T7" fmla="*/ 507 h 50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9"/>
                  <a:gd name="T13" fmla="*/ 0 h 507"/>
                  <a:gd name="T14" fmla="*/ 929 w 929"/>
                  <a:gd name="T15" fmla="*/ 507 h 50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9" h="507">
                    <a:moveTo>
                      <a:pt x="0" y="0"/>
                    </a:moveTo>
                    <a:cubicBezTo>
                      <a:pt x="62" y="84"/>
                      <a:pt x="124" y="168"/>
                      <a:pt x="207" y="238"/>
                    </a:cubicBezTo>
                    <a:cubicBezTo>
                      <a:pt x="290" y="308"/>
                      <a:pt x="379" y="377"/>
                      <a:pt x="499" y="422"/>
                    </a:cubicBezTo>
                    <a:cubicBezTo>
                      <a:pt x="619" y="467"/>
                      <a:pt x="860" y="493"/>
                      <a:pt x="929" y="50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4E1A3183-7B81-4376-9E36-6E42F21F5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" y="1101"/>
                <a:ext cx="975" cy="359"/>
              </a:xfrm>
              <a:custGeom>
                <a:avLst/>
                <a:gdLst>
                  <a:gd name="T0" fmla="*/ 975 w 975"/>
                  <a:gd name="T1" fmla="*/ 6 h 536"/>
                  <a:gd name="T2" fmla="*/ 668 w 975"/>
                  <a:gd name="T3" fmla="*/ 1 h 536"/>
                  <a:gd name="T4" fmla="*/ 307 w 975"/>
                  <a:gd name="T5" fmla="*/ 1 h 536"/>
                  <a:gd name="T6" fmla="*/ 0 w 975"/>
                  <a:gd name="T7" fmla="*/ 6 h 5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5"/>
                  <a:gd name="T13" fmla="*/ 0 h 536"/>
                  <a:gd name="T14" fmla="*/ 975 w 975"/>
                  <a:gd name="T15" fmla="*/ 536 h 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5" h="536">
                    <a:moveTo>
                      <a:pt x="975" y="528"/>
                    </a:moveTo>
                    <a:cubicBezTo>
                      <a:pt x="877" y="343"/>
                      <a:pt x="779" y="158"/>
                      <a:pt x="668" y="83"/>
                    </a:cubicBezTo>
                    <a:cubicBezTo>
                      <a:pt x="557" y="8"/>
                      <a:pt x="418" y="0"/>
                      <a:pt x="307" y="75"/>
                    </a:cubicBezTo>
                    <a:cubicBezTo>
                      <a:pt x="196" y="150"/>
                      <a:pt x="52" y="458"/>
                      <a:pt x="0" y="53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" name="Freeform 31">
                <a:extLst>
                  <a:ext uri="{FF2B5EF4-FFF2-40B4-BE49-F238E27FC236}">
                    <a16:creationId xmlns:a16="http://schemas.microsoft.com/office/drawing/2014/main" id="{5984BE4F-5664-4B2A-828A-588A3CD6B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" y="1959"/>
                <a:ext cx="2612" cy="620"/>
              </a:xfrm>
              <a:custGeom>
                <a:avLst/>
                <a:gdLst>
                  <a:gd name="T0" fmla="*/ 0 w 2612"/>
                  <a:gd name="T1" fmla="*/ 0 h 620"/>
                  <a:gd name="T2" fmla="*/ 400 w 2612"/>
                  <a:gd name="T3" fmla="*/ 354 h 620"/>
                  <a:gd name="T4" fmla="*/ 1467 w 2612"/>
                  <a:gd name="T5" fmla="*/ 392 h 620"/>
                  <a:gd name="T6" fmla="*/ 2174 w 2612"/>
                  <a:gd name="T7" fmla="*/ 584 h 620"/>
                  <a:gd name="T8" fmla="*/ 2612 w 2612"/>
                  <a:gd name="T9" fmla="*/ 607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2"/>
                  <a:gd name="T16" fmla="*/ 0 h 620"/>
                  <a:gd name="T17" fmla="*/ 2612 w 2612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2" h="620">
                    <a:moveTo>
                      <a:pt x="0" y="0"/>
                    </a:moveTo>
                    <a:cubicBezTo>
                      <a:pt x="78" y="144"/>
                      <a:pt x="156" y="289"/>
                      <a:pt x="400" y="354"/>
                    </a:cubicBezTo>
                    <a:cubicBezTo>
                      <a:pt x="644" y="419"/>
                      <a:pt x="1171" y="354"/>
                      <a:pt x="1467" y="392"/>
                    </a:cubicBezTo>
                    <a:cubicBezTo>
                      <a:pt x="1763" y="430"/>
                      <a:pt x="1983" y="548"/>
                      <a:pt x="2174" y="584"/>
                    </a:cubicBezTo>
                    <a:cubicBezTo>
                      <a:pt x="2365" y="620"/>
                      <a:pt x="2488" y="613"/>
                      <a:pt x="2612" y="60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C7340185-ACE7-4CD4-899A-801DBB722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2735"/>
                <a:ext cx="1705" cy="481"/>
              </a:xfrm>
              <a:custGeom>
                <a:avLst/>
                <a:gdLst>
                  <a:gd name="T0" fmla="*/ 0 w 1705"/>
                  <a:gd name="T1" fmla="*/ 292 h 481"/>
                  <a:gd name="T2" fmla="*/ 315 w 1705"/>
                  <a:gd name="T3" fmla="*/ 399 h 481"/>
                  <a:gd name="T4" fmla="*/ 1121 w 1705"/>
                  <a:gd name="T5" fmla="*/ 415 h 481"/>
                  <a:gd name="T6" fmla="*/ 1705 w 1705"/>
                  <a:gd name="T7" fmla="*/ 0 h 4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5"/>
                  <a:gd name="T13" fmla="*/ 0 h 481"/>
                  <a:gd name="T14" fmla="*/ 1705 w 1705"/>
                  <a:gd name="T15" fmla="*/ 481 h 4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5" h="481">
                    <a:moveTo>
                      <a:pt x="0" y="292"/>
                    </a:moveTo>
                    <a:cubicBezTo>
                      <a:pt x="64" y="335"/>
                      <a:pt x="128" y="379"/>
                      <a:pt x="315" y="399"/>
                    </a:cubicBezTo>
                    <a:cubicBezTo>
                      <a:pt x="502" y="419"/>
                      <a:pt x="889" y="481"/>
                      <a:pt x="1121" y="415"/>
                    </a:cubicBezTo>
                    <a:cubicBezTo>
                      <a:pt x="1353" y="349"/>
                      <a:pt x="1529" y="174"/>
                      <a:pt x="1705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813FC6AE-34D9-4C44-B40A-B7240332D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" y="1783"/>
                <a:ext cx="892" cy="1282"/>
              </a:xfrm>
              <a:custGeom>
                <a:avLst/>
                <a:gdLst>
                  <a:gd name="T0" fmla="*/ 892 w 892"/>
                  <a:gd name="T1" fmla="*/ 1282 h 1282"/>
                  <a:gd name="T2" fmla="*/ 569 w 892"/>
                  <a:gd name="T3" fmla="*/ 1190 h 1282"/>
                  <a:gd name="T4" fmla="*/ 147 w 892"/>
                  <a:gd name="T5" fmla="*/ 921 h 1282"/>
                  <a:gd name="T6" fmla="*/ 1 w 892"/>
                  <a:gd name="T7" fmla="*/ 583 h 1282"/>
                  <a:gd name="T8" fmla="*/ 139 w 892"/>
                  <a:gd name="T9" fmla="*/ 0 h 1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2"/>
                  <a:gd name="T16" fmla="*/ 0 h 1282"/>
                  <a:gd name="T17" fmla="*/ 892 w 892"/>
                  <a:gd name="T18" fmla="*/ 1282 h 1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2" h="1282">
                    <a:moveTo>
                      <a:pt x="892" y="1282"/>
                    </a:moveTo>
                    <a:cubicBezTo>
                      <a:pt x="792" y="1266"/>
                      <a:pt x="693" y="1250"/>
                      <a:pt x="569" y="1190"/>
                    </a:cubicBezTo>
                    <a:cubicBezTo>
                      <a:pt x="445" y="1130"/>
                      <a:pt x="242" y="1022"/>
                      <a:pt x="147" y="921"/>
                    </a:cubicBezTo>
                    <a:cubicBezTo>
                      <a:pt x="52" y="820"/>
                      <a:pt x="2" y="736"/>
                      <a:pt x="1" y="583"/>
                    </a:cubicBezTo>
                    <a:cubicBezTo>
                      <a:pt x="0" y="430"/>
                      <a:pt x="69" y="215"/>
                      <a:pt x="139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B44FD794-6856-4A8E-9F39-1B98FD63B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1621"/>
                <a:ext cx="3702" cy="2102"/>
              </a:xfrm>
              <a:custGeom>
                <a:avLst/>
                <a:gdLst>
                  <a:gd name="T0" fmla="*/ 3702 w 3702"/>
                  <a:gd name="T1" fmla="*/ 1175 h 2102"/>
                  <a:gd name="T2" fmla="*/ 3364 w 3702"/>
                  <a:gd name="T3" fmla="*/ 1905 h 2102"/>
                  <a:gd name="T4" fmla="*/ 3164 w 3702"/>
                  <a:gd name="T5" fmla="*/ 2051 h 2102"/>
                  <a:gd name="T6" fmla="*/ 2895 w 3702"/>
                  <a:gd name="T7" fmla="*/ 2097 h 2102"/>
                  <a:gd name="T8" fmla="*/ 1290 w 3702"/>
                  <a:gd name="T9" fmla="*/ 2059 h 2102"/>
                  <a:gd name="T10" fmla="*/ 607 w 3702"/>
                  <a:gd name="T11" fmla="*/ 1836 h 2102"/>
                  <a:gd name="T12" fmla="*/ 345 w 3702"/>
                  <a:gd name="T13" fmla="*/ 1498 h 2102"/>
                  <a:gd name="T14" fmla="*/ 100 w 3702"/>
                  <a:gd name="T15" fmla="*/ 976 h 2102"/>
                  <a:gd name="T16" fmla="*/ 31 w 3702"/>
                  <a:gd name="T17" fmla="*/ 300 h 2102"/>
                  <a:gd name="T18" fmla="*/ 284 w 3702"/>
                  <a:gd name="T19" fmla="*/ 0 h 2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02"/>
                  <a:gd name="T31" fmla="*/ 0 h 2102"/>
                  <a:gd name="T32" fmla="*/ 3702 w 3702"/>
                  <a:gd name="T33" fmla="*/ 2102 h 210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02" h="2102">
                    <a:moveTo>
                      <a:pt x="3702" y="1175"/>
                    </a:moveTo>
                    <a:cubicBezTo>
                      <a:pt x="3578" y="1467"/>
                      <a:pt x="3454" y="1759"/>
                      <a:pt x="3364" y="1905"/>
                    </a:cubicBezTo>
                    <a:cubicBezTo>
                      <a:pt x="3274" y="2051"/>
                      <a:pt x="3242" y="2019"/>
                      <a:pt x="3164" y="2051"/>
                    </a:cubicBezTo>
                    <a:cubicBezTo>
                      <a:pt x="3086" y="2083"/>
                      <a:pt x="3207" y="2096"/>
                      <a:pt x="2895" y="2097"/>
                    </a:cubicBezTo>
                    <a:cubicBezTo>
                      <a:pt x="2583" y="2098"/>
                      <a:pt x="1671" y="2102"/>
                      <a:pt x="1290" y="2059"/>
                    </a:cubicBezTo>
                    <a:cubicBezTo>
                      <a:pt x="909" y="2016"/>
                      <a:pt x="765" y="1930"/>
                      <a:pt x="607" y="1836"/>
                    </a:cubicBezTo>
                    <a:cubicBezTo>
                      <a:pt x="449" y="1742"/>
                      <a:pt x="429" y="1641"/>
                      <a:pt x="345" y="1498"/>
                    </a:cubicBezTo>
                    <a:cubicBezTo>
                      <a:pt x="261" y="1355"/>
                      <a:pt x="152" y="1176"/>
                      <a:pt x="100" y="976"/>
                    </a:cubicBezTo>
                    <a:cubicBezTo>
                      <a:pt x="48" y="776"/>
                      <a:pt x="0" y="463"/>
                      <a:pt x="31" y="300"/>
                    </a:cubicBezTo>
                    <a:cubicBezTo>
                      <a:pt x="62" y="137"/>
                      <a:pt x="173" y="68"/>
                      <a:pt x="2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E712C31-613E-4735-A036-93E037D2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2612"/>
                <a:ext cx="1820" cy="226"/>
              </a:xfrm>
              <a:custGeom>
                <a:avLst/>
                <a:gdLst>
                  <a:gd name="T0" fmla="*/ 1820 w 1820"/>
                  <a:gd name="T1" fmla="*/ 0 h 226"/>
                  <a:gd name="T2" fmla="*/ 1259 w 1820"/>
                  <a:gd name="T3" fmla="*/ 192 h 226"/>
                  <a:gd name="T4" fmla="*/ 744 w 1820"/>
                  <a:gd name="T5" fmla="*/ 207 h 226"/>
                  <a:gd name="T6" fmla="*/ 307 w 1820"/>
                  <a:gd name="T7" fmla="*/ 100 h 226"/>
                  <a:gd name="T8" fmla="*/ 0 w 1820"/>
                  <a:gd name="T9" fmla="*/ 123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0"/>
                  <a:gd name="T16" fmla="*/ 0 h 226"/>
                  <a:gd name="T17" fmla="*/ 1820 w 1820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0" h="226">
                    <a:moveTo>
                      <a:pt x="1820" y="0"/>
                    </a:moveTo>
                    <a:cubicBezTo>
                      <a:pt x="1629" y="79"/>
                      <a:pt x="1438" y="158"/>
                      <a:pt x="1259" y="192"/>
                    </a:cubicBezTo>
                    <a:cubicBezTo>
                      <a:pt x="1080" y="226"/>
                      <a:pt x="903" y="222"/>
                      <a:pt x="744" y="207"/>
                    </a:cubicBezTo>
                    <a:cubicBezTo>
                      <a:pt x="585" y="192"/>
                      <a:pt x="431" y="114"/>
                      <a:pt x="307" y="100"/>
                    </a:cubicBezTo>
                    <a:cubicBezTo>
                      <a:pt x="183" y="86"/>
                      <a:pt x="91" y="104"/>
                      <a:pt x="0" y="12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15" name="Text Box 36">
              <a:extLst>
                <a:ext uri="{FF2B5EF4-FFF2-40B4-BE49-F238E27FC236}">
                  <a16:creationId xmlns:a16="http://schemas.microsoft.com/office/drawing/2014/main" id="{70DC3BA8-0182-4FE5-A051-CE8307D74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0" y="2638"/>
              <a:ext cx="5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/>
                <a:t>Austin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B887BD-B2E2-483A-83E0-EC19F0953384}"/>
              </a:ext>
            </a:extLst>
          </p:cNvPr>
          <p:cNvSpPr txBox="1"/>
          <p:nvPr/>
        </p:nvSpPr>
        <p:spPr>
          <a:xfrm>
            <a:off x="4000035" y="5019352"/>
            <a:ext cx="7585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Given an observation sequence, </a:t>
            </a:r>
            <a:r>
              <a:rPr lang="en-US" altLang="en-US" sz="2400" i="1" dirty="0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, what set of parameters, </a:t>
            </a:r>
            <a:r>
              <a:rPr lang="el-GR" altLang="en-US" sz="2400" dirty="0">
                <a:cs typeface="Times New Roman" panose="02020603050405020304" pitchFamily="18" charset="0"/>
              </a:rPr>
              <a:t>λ</a:t>
            </a:r>
            <a:r>
              <a:rPr lang="en-US" altLang="en-US" sz="2400" dirty="0">
                <a:cs typeface="Times New Roman" panose="02020603050405020304" pitchFamily="18" charset="0"/>
              </a:rPr>
              <a:t>, for a given model maximizes the probability that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this data was generated from this model (P(</a:t>
            </a:r>
            <a:r>
              <a:rPr lang="en-US" altLang="en-US" sz="2400" i="1" dirty="0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|</a:t>
            </a:r>
            <a:r>
              <a:rPr lang="el-GR" altLang="en-US" sz="2400" dirty="0">
                <a:cs typeface="Times New Roman" panose="02020603050405020304" pitchFamily="18" charset="0"/>
              </a:rPr>
              <a:t>λ</a:t>
            </a:r>
            <a:r>
              <a:rPr lang="en-US" altLang="en-US" sz="2400" dirty="0">
                <a:cs typeface="Times New Roman" panose="02020603050405020304" pitchFamily="18" charset="0"/>
              </a:rPr>
              <a:t>))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63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D2A0-53EA-476D-BA21-60BDA16A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Expectation Maximization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2D5C-CF97-4F00-AC46-C5AFB1A5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Iterative method for learning probabilistic categorization model from unsupervised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Initially assume random assignment of examples to categories.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Learn an initial probabilistic model by estimating model parameters </a:t>
            </a:r>
            <a:r>
              <a:rPr lang="en-US" altLang="en-US" sz="2600" dirty="0">
                <a:sym typeface="Symbol" panose="05050102010706020507" pitchFamily="18" charset="2"/>
              </a:rPr>
              <a:t> from this randomly labeled data.</a:t>
            </a:r>
            <a:endParaRPr lang="en-US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Iterate following two steps until convergence: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Expectation (E-step):</a:t>
            </a:r>
            <a:r>
              <a:rPr lang="en-US" altLang="en-US" sz="2000" dirty="0"/>
              <a:t> Compute P(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| </a:t>
            </a:r>
            <a:r>
              <a:rPr lang="en-US" altLang="en-US" sz="2000" i="1" dirty="0"/>
              <a:t>E</a:t>
            </a:r>
            <a:r>
              <a:rPr lang="en-US" altLang="en-US" sz="2000" dirty="0"/>
              <a:t>)</a:t>
            </a:r>
            <a:r>
              <a:rPr lang="en-US" altLang="en-US" sz="1800" dirty="0"/>
              <a:t> </a:t>
            </a:r>
            <a:r>
              <a:rPr lang="en-US" altLang="en-US" sz="2000" dirty="0"/>
              <a:t>for each example given the current model, and probabilistically re-label the examples based on these posterior probability estimates.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Maximization (M-step):</a:t>
            </a:r>
            <a:r>
              <a:rPr lang="en-US" altLang="en-US" sz="2000" dirty="0"/>
              <a:t> Re-estimate the model parameters, </a:t>
            </a:r>
            <a:r>
              <a:rPr lang="en-US" altLang="en-US" sz="2000" dirty="0">
                <a:sym typeface="Symbol" panose="05050102010706020507" pitchFamily="18" charset="2"/>
              </a:rPr>
              <a:t>, from the probabilistically re-labeled data.</a:t>
            </a:r>
            <a:endParaRPr lang="en-US" alt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4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F1B8-814F-4F75-A1C6-6FE6B87A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 tagging?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0E10-8933-431A-84BD-17854EEC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+mj-lt"/>
              </a:rPr>
              <a:t>For English - Also known as Grammatical tagging </a:t>
            </a:r>
          </a:p>
          <a:p>
            <a:r>
              <a:rPr lang="en-US" sz="2400" dirty="0">
                <a:latin typeface="+mj-lt"/>
              </a:rPr>
              <a:t>It </a:t>
            </a:r>
            <a:r>
              <a:rPr lang="en-US" sz="2400" i="0" dirty="0">
                <a:effectLst/>
                <a:latin typeface="+mj-lt"/>
              </a:rPr>
              <a:t>is the process of marking up a word based on both its definition and its </a:t>
            </a:r>
            <a:r>
              <a:rPr lang="en-US" sz="2400" i="0" strike="noStrike" dirty="0">
                <a:effectLst/>
                <a:latin typeface="+mj-lt"/>
              </a:rPr>
              <a:t>context</a:t>
            </a:r>
            <a:r>
              <a:rPr lang="en-US" sz="2400" i="0" dirty="0">
                <a:effectLst/>
                <a:latin typeface="+mj-lt"/>
              </a:rPr>
              <a:t>.</a:t>
            </a:r>
          </a:p>
          <a:p>
            <a:r>
              <a:rPr lang="en-US" sz="2400" i="0" dirty="0">
                <a:effectLst/>
                <a:latin typeface="+mj-lt"/>
              </a:rPr>
              <a:t>A simplified form of this is commonly taught to school-age children, in the identification of words as </a:t>
            </a:r>
            <a:r>
              <a:rPr lang="en-US" sz="2400" i="0" strike="noStrike" dirty="0">
                <a:effectLst/>
                <a:latin typeface="+mj-lt"/>
                <a:hlinkClick r:id="rId2" tooltip="Nou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nouns</a:t>
            </a:r>
            <a:r>
              <a:rPr lang="en-US" sz="2400" i="0" dirty="0">
                <a:effectLst/>
                <a:latin typeface="+mj-lt"/>
              </a:rPr>
              <a:t>, </a:t>
            </a:r>
            <a:r>
              <a:rPr lang="en-US" sz="2400" i="0" strike="noStrike" dirty="0">
                <a:effectLst/>
                <a:latin typeface="+mj-lt"/>
                <a:hlinkClick r:id="rId3" tooltip="Ver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verbs</a:t>
            </a:r>
            <a:r>
              <a:rPr lang="en-US" sz="2400" i="0" dirty="0">
                <a:effectLst/>
                <a:latin typeface="+mj-lt"/>
              </a:rPr>
              <a:t>, </a:t>
            </a:r>
            <a:r>
              <a:rPr lang="en-US" sz="2400" i="0" strike="noStrike" dirty="0">
                <a:effectLst/>
                <a:latin typeface="+mj-lt"/>
                <a:hlinkClick r:id="rId4" tooltip="Adjec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adjectives</a:t>
            </a:r>
            <a:r>
              <a:rPr lang="en-US" sz="2400" i="0" dirty="0">
                <a:effectLst/>
                <a:latin typeface="+mj-lt"/>
              </a:rPr>
              <a:t>, </a:t>
            </a:r>
            <a:r>
              <a:rPr lang="en-US" sz="2400" i="0" strike="noStrike" dirty="0">
                <a:effectLst/>
                <a:latin typeface="+mj-lt"/>
                <a:hlinkClick r:id="rId5" tooltip="Adver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adverbs</a:t>
            </a:r>
            <a:r>
              <a:rPr lang="en-US" sz="2400" i="0" dirty="0">
                <a:effectLst/>
                <a:latin typeface="+mj-lt"/>
              </a:rPr>
              <a:t>, etc.</a:t>
            </a:r>
            <a:endParaRPr lang="en-IN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30A35-BB0B-4B17-89BD-445D5FA0C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924" y="4509120"/>
            <a:ext cx="7572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4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ABEC-E613-4D09-83D0-DA8E5306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Semi-Supervised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1212-4514-44AC-A652-F77D4165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EM algorithms can be trained with a mix of labeled and unlabeled data.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EM basically predicts a probabilistic (soft) labeling of the instances and then iteratively retrains using supervised learning on these predicted labels (“self training”).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EM can also exploit supervised data: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1) Use supervised learning on labeled data to initialize the parameters (instead of initializing them randomly).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2) Use known labels for supervised data instead of predicting soft labels for these examples during retraining iterations.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6657-EE77-4337-8B06-F3CECC8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examples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A126-EE36-4A4F-B1FB-8D4E2926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Spam/Ham Email Classification </a:t>
            </a:r>
          </a:p>
          <a:p>
            <a:r>
              <a:rPr lang="en-US" dirty="0"/>
              <a:t>News type Classification (sport, Bollywood, political, etc.)</a:t>
            </a:r>
          </a:p>
          <a:p>
            <a:r>
              <a:rPr lang="en-US" dirty="0"/>
              <a:t>Sentiment Analysis</a:t>
            </a:r>
          </a:p>
          <a:p>
            <a:r>
              <a:rPr lang="en-IN" dirty="0"/>
              <a:t>Product ratings</a:t>
            </a:r>
          </a:p>
          <a:p>
            <a:r>
              <a:rPr lang="en-US" dirty="0"/>
              <a:t>Recommendation Based on Top Ratings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4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75C6-D604-4627-BF31-5B9B6ABA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940" y="980728"/>
            <a:ext cx="9289032" cy="511256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Typical machine learning addresses the problem of classifying a feature-vector description into a fixed number of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There are many standard learning methods for this task: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Decision Trees and Rule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Naïve Bayes and Bayesian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Logistic Regression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Perceptron and Neural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Support Vector Machines (SVMs)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Nearest-Neighbor / Instance-Based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3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DC48-DCB9-4319-9E5B-14646291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0F76-4EAC-48A8-8F59-5031CF4E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are movie reviews: </a:t>
            </a:r>
          </a:p>
          <a:p>
            <a:pPr lvl="2"/>
            <a:r>
              <a:rPr lang="en-US" dirty="0"/>
              <a:t>A few sentences of text </a:t>
            </a:r>
          </a:p>
          <a:p>
            <a:pPr lvl="2"/>
            <a:r>
              <a:rPr lang="en-US" dirty="0"/>
              <a:t>A class: 1-5 (1 very bad, 5 very good) </a:t>
            </a:r>
            <a:endParaRPr lang="en-IN" dirty="0"/>
          </a:p>
          <a:p>
            <a:r>
              <a:rPr lang="en-IN" dirty="0"/>
              <a:t>What are the Features?</a:t>
            </a:r>
          </a:p>
          <a:p>
            <a:pPr lvl="2"/>
            <a:r>
              <a:rPr lang="en-US" dirty="0"/>
              <a:t>List of features → Category </a:t>
            </a:r>
          </a:p>
          <a:p>
            <a:pPr lvl="2"/>
            <a:r>
              <a:rPr lang="en-US" dirty="0"/>
              <a:t>Category: “small” finite discrete # of classes </a:t>
            </a:r>
          </a:p>
          <a:p>
            <a:pPr lvl="2"/>
            <a:r>
              <a:rPr lang="en-US" dirty="0"/>
              <a:t>E.g. Language ID, POS tag, Movie genre </a:t>
            </a:r>
          </a:p>
          <a:p>
            <a:pPr lvl="2"/>
            <a:r>
              <a:rPr lang="en-US" dirty="0"/>
              <a:t>Features: list of real numbers </a:t>
            </a:r>
          </a:p>
          <a:p>
            <a:pPr lvl="2"/>
            <a:r>
              <a:rPr lang="en-US" dirty="0"/>
              <a:t>All samples must have same # of features</a:t>
            </a:r>
            <a:endParaRPr lang="en-IN" dirty="0"/>
          </a:p>
          <a:p>
            <a:pPr marL="73152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8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C333-684F-4A28-807C-C60B263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words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EADB-293C-45EB-8FD2-F2B1B4CA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One big vector for whole movie review </a:t>
            </a:r>
          </a:p>
          <a:p>
            <a:pPr lvl="1"/>
            <a:r>
              <a:rPr lang="en-US" dirty="0"/>
              <a:t>Lots of zeros and few ones </a:t>
            </a:r>
          </a:p>
          <a:p>
            <a:pPr lvl="1"/>
            <a:r>
              <a:rPr lang="en-US" dirty="0"/>
              <a:t>Might be 1000, 10,000 wide (or more) •</a:t>
            </a:r>
          </a:p>
          <a:p>
            <a:r>
              <a:rPr lang="en-US" dirty="0"/>
              <a:t> Often called “bag of words” </a:t>
            </a:r>
          </a:p>
          <a:p>
            <a:pPr lvl="1"/>
            <a:r>
              <a:rPr lang="en-US" dirty="0"/>
              <a:t>Not care about word order </a:t>
            </a:r>
          </a:p>
          <a:p>
            <a:pPr lvl="1"/>
            <a:r>
              <a:rPr lang="en-US" dirty="0"/>
              <a:t>Not care about # of occurrences of word </a:t>
            </a:r>
          </a:p>
          <a:p>
            <a:pPr lvl="1"/>
            <a:r>
              <a:rPr lang="en-US" dirty="0"/>
              <a:t>Same length vector independent of length of review</a:t>
            </a:r>
          </a:p>
          <a:p>
            <a:pPr marL="0" indent="0">
              <a:buNone/>
            </a:pPr>
            <a:r>
              <a:rPr lang="en-US" dirty="0"/>
              <a:t>Decide on vocabulary size + _other_</a:t>
            </a:r>
          </a:p>
          <a:p>
            <a:pPr marL="0" indent="0">
              <a:buNone/>
            </a:pPr>
            <a:r>
              <a:rPr lang="en-US" dirty="0"/>
              <a:t>Vocab should be most frequent/relevant words in corpus</a:t>
            </a:r>
          </a:p>
          <a:p>
            <a:pPr marL="731520" lvl="2" indent="0">
              <a:buNone/>
            </a:pPr>
            <a:r>
              <a:rPr lang="en-US" dirty="0"/>
              <a:t>Including very high frequency words? </a:t>
            </a:r>
          </a:p>
          <a:p>
            <a:pPr marL="731520" lvl="2" indent="0">
              <a:buNone/>
            </a:pPr>
            <a:r>
              <a:rPr lang="en-US" dirty="0"/>
              <a:t>Only content words? </a:t>
            </a:r>
          </a:p>
          <a:p>
            <a:pPr marL="731520" lvl="2" indent="0">
              <a:buNone/>
            </a:pPr>
            <a:r>
              <a:rPr lang="en-US" dirty="0"/>
              <a:t>Only words appearing more than once?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497-D6EC-449B-8019-914AF4DA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4C03-21B2-4EC6-ADCC-3F16CB77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</a:rPr>
              <a:t>a text (such as a sentence or a document) is represented as the </a:t>
            </a:r>
            <a:r>
              <a:rPr lang="en-US" b="0" i="0" u="none" strike="noStrike" dirty="0">
                <a:effectLst/>
              </a:rPr>
              <a:t>bag (multiset)</a:t>
            </a:r>
            <a:r>
              <a:rPr lang="en-US" b="0" i="0" dirty="0">
                <a:effectLst/>
              </a:rPr>
              <a:t> of its words, disregarding grammar and even word order but keeping </a:t>
            </a:r>
            <a:r>
              <a:rPr lang="en-US" b="0" i="0" u="none" strike="noStrike" dirty="0">
                <a:effectLst/>
              </a:rPr>
              <a:t>multiplicity</a:t>
            </a:r>
            <a:r>
              <a:rPr lang="en-US" b="0" i="0" dirty="0">
                <a:effectLst/>
              </a:rPr>
              <a:t>.</a:t>
            </a:r>
            <a:endParaRPr lang="en-US" dirty="0"/>
          </a:p>
          <a:p>
            <a:r>
              <a:rPr lang="en-US" dirty="0"/>
              <a:t>Reviews are “similar” if vectors are similar </a:t>
            </a:r>
          </a:p>
          <a:p>
            <a:pPr lvl="2"/>
            <a:r>
              <a:rPr lang="en-US" dirty="0"/>
              <a:t>Similar means similar word distribution </a:t>
            </a:r>
          </a:p>
          <a:p>
            <a:pPr lvl="2"/>
            <a:r>
              <a:rPr lang="en-US" dirty="0"/>
              <a:t>e.g. simple difference, edit difference, cos similarity</a:t>
            </a:r>
          </a:p>
          <a:p>
            <a:r>
              <a:rPr lang="en-US" dirty="0"/>
              <a:t>Word similarity (“love” vs “hate” vs “like”)</a:t>
            </a:r>
          </a:p>
          <a:p>
            <a:r>
              <a:rPr lang="en-IN" dirty="0"/>
              <a:t>Discrete Classes</a:t>
            </a:r>
            <a:endParaRPr lang="en-US" dirty="0"/>
          </a:p>
          <a:p>
            <a:pPr lvl="1"/>
            <a:r>
              <a:rPr lang="en-US" dirty="0"/>
              <a:t>`Business [1,0,0]</a:t>
            </a:r>
          </a:p>
          <a:p>
            <a:pPr lvl="1"/>
            <a:r>
              <a:rPr lang="en-US" dirty="0"/>
              <a:t>Sports [0,1,0] </a:t>
            </a:r>
          </a:p>
          <a:p>
            <a:pPr lvl="1"/>
            <a:r>
              <a:rPr lang="en-US" dirty="0"/>
              <a:t>Entertainment [0,0,1] </a:t>
            </a:r>
          </a:p>
          <a:p>
            <a:pPr lvl="1"/>
            <a:r>
              <a:rPr lang="en-US" dirty="0"/>
              <a:t>Known as “one hot” representations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98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057B-05A5-4F5A-99CF-9243B70F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AAD4-8B5E-466A-B224-76B0AB57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uses a </a:t>
            </a:r>
            <a:r>
              <a:rPr lang="en-US" sz="2000" b="0" i="0" u="none" strike="noStrike" dirty="0">
                <a:effectLst/>
              </a:rPr>
              <a:t>neural network</a:t>
            </a:r>
            <a:r>
              <a:rPr lang="en-US" sz="2000" b="0" i="0" dirty="0">
                <a:effectLst/>
              </a:rPr>
              <a:t> model to learn word associations from </a:t>
            </a:r>
            <a:r>
              <a:rPr lang="en-US" sz="2000" b="0" i="0" u="none" strike="noStrike" dirty="0">
                <a:effectLst/>
              </a:rPr>
              <a:t>corpus </a:t>
            </a:r>
          </a:p>
          <a:p>
            <a:r>
              <a:rPr lang="en-US" sz="2000" b="0" i="0" u="none" strike="noStrike" dirty="0">
                <a:effectLst/>
              </a:rPr>
              <a:t>Assign every unique word -&gt; numerical vector </a:t>
            </a:r>
          </a:p>
          <a:p>
            <a:r>
              <a:rPr lang="en-US" sz="2000" b="0" i="0" dirty="0">
                <a:effectLst/>
              </a:rPr>
              <a:t>Once trained, </a:t>
            </a:r>
          </a:p>
          <a:p>
            <a:r>
              <a:rPr lang="en-US" sz="2000" b="0" i="0" dirty="0">
                <a:effectLst/>
              </a:rPr>
              <a:t>such a model can detect </a:t>
            </a:r>
            <a:r>
              <a:rPr lang="en-US" sz="2000" b="0" i="0" u="none" strike="noStrike" dirty="0">
                <a:effectLst/>
              </a:rPr>
              <a:t>synonymous</a:t>
            </a:r>
            <a:r>
              <a:rPr lang="en-US" sz="2000" b="0" i="0" dirty="0">
                <a:effectLst/>
              </a:rPr>
              <a:t> words</a:t>
            </a:r>
          </a:p>
          <a:p>
            <a:r>
              <a:rPr lang="en-US" sz="2000" b="0" i="0" dirty="0">
                <a:effectLst/>
              </a:rPr>
              <a:t>Word2vec can utilize either of two model architectures to produce a </a:t>
            </a:r>
            <a:r>
              <a:rPr lang="en-US" sz="2000" b="0" i="0" u="none" strike="noStrike" dirty="0">
                <a:effectLst/>
              </a:rPr>
              <a:t>distributed representation</a:t>
            </a:r>
            <a:r>
              <a:rPr lang="en-US" sz="2000" b="0" i="0" dirty="0">
                <a:effectLst/>
              </a:rPr>
              <a:t> of words: </a:t>
            </a:r>
            <a:r>
              <a:rPr lang="en-US" sz="2000" b="0" i="0" u="none" strike="noStrike" dirty="0">
                <a:effectLst/>
              </a:rPr>
              <a:t>continuous bag-of-words</a:t>
            </a:r>
            <a:r>
              <a:rPr lang="en-US" sz="2000" b="0" i="0" dirty="0">
                <a:effectLst/>
              </a:rPr>
              <a:t> (CBOW)</a:t>
            </a:r>
          </a:p>
          <a:p>
            <a:r>
              <a:rPr lang="en-US" sz="2400" b="0" i="0" dirty="0">
                <a:effectLst/>
              </a:rPr>
              <a:t>continuous bag-of-words architecture, </a:t>
            </a:r>
          </a:p>
          <a:p>
            <a:pPr lvl="1"/>
            <a:r>
              <a:rPr lang="en-US" sz="1800" b="0" i="0" dirty="0">
                <a:effectLst/>
              </a:rPr>
              <a:t>the model predicts the current word from a window of surrounding context words. The </a:t>
            </a:r>
            <a:r>
              <a:rPr lang="en-US" sz="1800" b="0" i="0" dirty="0">
                <a:solidFill>
                  <a:srgbClr val="0070C0"/>
                </a:solidFill>
                <a:effectLst/>
              </a:rPr>
              <a:t>order of context words does not influence prediction </a:t>
            </a:r>
            <a:r>
              <a:rPr lang="en-US" sz="1800" b="0" i="0" dirty="0">
                <a:effectLst/>
              </a:rPr>
              <a:t>(</a:t>
            </a:r>
            <a:r>
              <a:rPr lang="en-US" sz="1800" b="0" i="0" u="none" strike="noStrike" dirty="0">
                <a:effectLst/>
              </a:rPr>
              <a:t>bag-of-words</a:t>
            </a:r>
            <a:r>
              <a:rPr lang="en-US" sz="1800" b="0" i="0" dirty="0">
                <a:effectLst/>
              </a:rPr>
              <a:t> assumption).</a:t>
            </a:r>
          </a:p>
        </p:txBody>
      </p:sp>
    </p:spTree>
    <p:extLst>
      <p:ext uri="{BB962C8B-B14F-4D97-AF65-F5344CB8AC3E}">
        <p14:creationId xmlns:p14="http://schemas.microsoft.com/office/powerpoint/2010/main" val="7889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5F9B-1A8E-4913-83EC-7042AF29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Differences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06AC-86E5-4EA3-998A-3FF58169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“like” and “love” more similar than “like” and “hate”</a:t>
            </a:r>
          </a:p>
          <a:p>
            <a:r>
              <a:rPr lang="en-IN" dirty="0"/>
              <a:t>Word Embeddings</a:t>
            </a:r>
            <a:endParaRPr lang="en-US" dirty="0"/>
          </a:p>
          <a:p>
            <a:r>
              <a:rPr lang="en-US" dirty="0"/>
              <a:t>Dense (not sparse) representations</a:t>
            </a:r>
          </a:p>
          <a:p>
            <a:r>
              <a:rPr lang="en-US" dirty="0"/>
              <a:t>Distance metrics more “meaningful” 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17897-0D0B-4F2D-BFF4-AE3B48CD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3712836"/>
            <a:ext cx="4053458" cy="29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F8BA-2C9D-4A25-A5B9-EB78AC43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2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6EED-AE88-46FC-87DD-311E75F2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6231-5893-4C46-977D-A32D1553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IN" i="0" dirty="0">
                <a:effectLst/>
              </a:rPr>
              <a:t>The Brown Corpus- the first ever corpus (text set)</a:t>
            </a:r>
          </a:p>
          <a:p>
            <a:pPr lvl="2"/>
            <a:r>
              <a:rPr lang="en-US" sz="1600" i="0" dirty="0">
                <a:effectLst/>
              </a:rPr>
              <a:t>It consists of about 1,000,000 words of running English prose text, made up of 500 samples from</a:t>
            </a:r>
          </a:p>
          <a:p>
            <a:pPr marL="731520" lvl="2" indent="0">
              <a:buNone/>
            </a:pPr>
            <a:r>
              <a:rPr lang="en-US" sz="1600" i="0" dirty="0">
                <a:effectLst/>
              </a:rPr>
              <a:t>randomly chosen publications. Each sample is 2,000 or more words (ending at the first sentence</a:t>
            </a:r>
          </a:p>
          <a:p>
            <a:pPr marL="731520" lvl="2" indent="0">
              <a:buNone/>
            </a:pPr>
            <a:r>
              <a:rPr lang="en-US" sz="1600" i="0" dirty="0">
                <a:effectLst/>
              </a:rPr>
              <a:t>-end after 2,000 words, so that the corpus contains only complete sentences</a:t>
            </a:r>
          </a:p>
          <a:p>
            <a:r>
              <a:rPr lang="en-US" i="0" dirty="0">
                <a:effectLst/>
              </a:rPr>
              <a:t>Use of hidden Markov models</a:t>
            </a:r>
          </a:p>
          <a:p>
            <a:pPr lvl="2"/>
            <a:r>
              <a:rPr lang="en-US" sz="1800" i="0" dirty="0">
                <a:effectLst/>
              </a:rPr>
              <a:t> HMMs involve counting cases (such as from the Brown Corpus) and making a table of the probabilities of certain sequences</a:t>
            </a:r>
          </a:p>
          <a:p>
            <a:pPr algn="l"/>
            <a:r>
              <a:rPr lang="en-US" i="0" dirty="0">
                <a:effectLst/>
              </a:rPr>
              <a:t>Dynamic programming methods</a:t>
            </a:r>
          </a:p>
          <a:p>
            <a:pPr lvl="2"/>
            <a:r>
              <a:rPr lang="en-US" i="0" dirty="0">
                <a:effectLst/>
              </a:rPr>
              <a:t>algorithms to solve the same problem in vastly less time. Their methods were similar to the </a:t>
            </a:r>
            <a:r>
              <a:rPr lang="en-US" i="0" u="none" strike="noStrike" dirty="0">
                <a:effectLst/>
              </a:rPr>
              <a:t>Viterbi algorithm</a:t>
            </a:r>
            <a:r>
              <a:rPr lang="en-US" i="0" dirty="0">
                <a:effectLst/>
              </a:rPr>
              <a:t> known for some time in other fields</a:t>
            </a:r>
          </a:p>
          <a:p>
            <a:pPr algn="l"/>
            <a:r>
              <a:rPr lang="en-US" i="0" dirty="0">
                <a:effectLst/>
              </a:rPr>
              <a:t>Unsupervised taggers</a:t>
            </a:r>
          </a:p>
          <a:p>
            <a:pPr lvl="2"/>
            <a:r>
              <a:rPr lang="en-US" i="0" dirty="0">
                <a:effectLst/>
              </a:rPr>
              <a:t>involve working from a pre-existing corpus to learn tag probabilities</a:t>
            </a:r>
          </a:p>
          <a:p>
            <a:pPr algn="l"/>
            <a:endParaRPr lang="en-IN" b="1" i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508CE-2038-45DD-BF8F-94AC3FCB4DEF}"/>
              </a:ext>
            </a:extLst>
          </p:cNvPr>
          <p:cNvSpPr txBox="1"/>
          <p:nvPr/>
        </p:nvSpPr>
        <p:spPr>
          <a:xfrm>
            <a:off x="9694812" y="6372423"/>
            <a:ext cx="197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Reference –Wikipedia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0D1D7B04-8187-4370-A8BF-6EEFEFFAA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C50350-D339-41D1-9190-2C04D77DD191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A891C4C-9396-42A0-A681-27956A205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Information Extraction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FD6A8D7-8A3F-4904-BD31-FC6601F01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2" y="1371600"/>
            <a:ext cx="7772400" cy="48466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Identify phrases in language that refer to specific types of entities and relations in text.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Named entity recognition is task of identifying names of people, places, organizations, etc. in text.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</a:t>
            </a:r>
            <a:r>
              <a:rPr lang="en-US" altLang="en-US" sz="2400">
                <a:solidFill>
                  <a:srgbClr val="FF3300"/>
                </a:solidFill>
              </a:rPr>
              <a:t>people</a:t>
            </a:r>
            <a:r>
              <a:rPr lang="en-US" altLang="en-US" sz="2400"/>
              <a:t>    </a:t>
            </a:r>
            <a:r>
              <a:rPr lang="en-US" altLang="en-US" sz="2400">
                <a:solidFill>
                  <a:srgbClr val="00CC00"/>
                </a:solidFill>
              </a:rPr>
              <a:t>organizations</a:t>
            </a:r>
            <a:r>
              <a:rPr lang="en-US" altLang="en-US" sz="2400"/>
              <a:t>    </a:t>
            </a:r>
            <a:r>
              <a:rPr lang="en-US" altLang="en-US" sz="2400">
                <a:solidFill>
                  <a:srgbClr val="CC0099"/>
                </a:solidFill>
              </a:rPr>
              <a:t>places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Michael Dell</a:t>
            </a:r>
            <a:r>
              <a:rPr lang="en-US" altLang="en-US" sz="2000"/>
              <a:t> is the CEO of  </a:t>
            </a:r>
            <a:r>
              <a:rPr lang="en-US" altLang="en-US" sz="2000">
                <a:solidFill>
                  <a:srgbClr val="00CC00"/>
                </a:solidFill>
              </a:rPr>
              <a:t>Dell Computer Corporation</a:t>
            </a:r>
            <a:r>
              <a:rPr lang="en-US" altLang="en-US" sz="2000"/>
              <a:t> and lives in </a:t>
            </a:r>
            <a:r>
              <a:rPr lang="en-US" altLang="en-US" sz="2000">
                <a:solidFill>
                  <a:srgbClr val="CC0099"/>
                </a:solidFill>
              </a:rPr>
              <a:t>Austin Texas</a:t>
            </a:r>
            <a:r>
              <a:rPr lang="en-US" altLang="en-US" sz="20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Extract pieces of information relevant to a specific  application, e.g. used car ads: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</a:t>
            </a:r>
            <a:r>
              <a:rPr lang="en-US" altLang="en-US" sz="2400">
                <a:solidFill>
                  <a:srgbClr val="FF0000"/>
                </a:solidFill>
              </a:rPr>
              <a:t>make</a:t>
            </a:r>
            <a:r>
              <a:rPr lang="en-US" altLang="en-US" sz="2400"/>
              <a:t>    </a:t>
            </a:r>
            <a:r>
              <a:rPr lang="en-US" altLang="en-US" sz="2400">
                <a:solidFill>
                  <a:srgbClr val="33CC33"/>
                </a:solidFill>
              </a:rPr>
              <a:t>model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rgbClr val="CC0099"/>
                </a:solidFill>
              </a:rPr>
              <a:t>year</a:t>
            </a:r>
            <a:r>
              <a:rPr lang="en-US" altLang="en-US" sz="2400"/>
              <a:t>    </a:t>
            </a:r>
            <a:r>
              <a:rPr lang="en-US" altLang="en-US" sz="2400">
                <a:solidFill>
                  <a:srgbClr val="3399FF"/>
                </a:solidFill>
              </a:rPr>
              <a:t>mileage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rgbClr val="FF9900"/>
                </a:solidFill>
              </a:rPr>
              <a:t>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 sale, </a:t>
            </a:r>
            <a:r>
              <a:rPr lang="en-US" altLang="en-US" sz="2000">
                <a:solidFill>
                  <a:srgbClr val="CC0099"/>
                </a:solidFill>
              </a:rPr>
              <a:t>2002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Toyota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33CC33"/>
                </a:solidFill>
              </a:rPr>
              <a:t>Prius</a:t>
            </a:r>
            <a:r>
              <a:rPr lang="en-US" altLang="en-US" sz="2000"/>
              <a:t>,  </a:t>
            </a:r>
            <a:r>
              <a:rPr lang="en-US" altLang="en-US" sz="2000">
                <a:solidFill>
                  <a:srgbClr val="3399FF"/>
                </a:solidFill>
              </a:rPr>
              <a:t>20,000 mi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9900"/>
                </a:solidFill>
              </a:rPr>
              <a:t>$15K or best offer. </a:t>
            </a:r>
            <a:r>
              <a:rPr lang="en-US" altLang="en-US" sz="2000"/>
              <a:t>Available starting July 30, 2006.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BB3615F9-5746-4F77-8D03-2AB1CD03FD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FB51D5-0E12-481E-ADB7-D07EA9C383CD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CF9105B-BB47-4911-A14D-796E06D83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Semantic Role Labeling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F743FCE-CB4F-4A12-A569-C5E0F0185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For each clause, determine the semantic role played by each noun phrase that is an argument to the verb.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agent </a:t>
            </a:r>
            <a:r>
              <a:rPr lang="en-US" altLang="en-US"/>
              <a:t>  </a:t>
            </a:r>
            <a:r>
              <a:rPr lang="en-US" altLang="en-US">
                <a:solidFill>
                  <a:srgbClr val="FF9900"/>
                </a:solidFill>
              </a:rPr>
              <a:t>patient</a:t>
            </a:r>
            <a:r>
              <a:rPr lang="en-US" altLang="en-US"/>
              <a:t>   </a:t>
            </a:r>
            <a:r>
              <a:rPr lang="en-US" altLang="en-US">
                <a:solidFill>
                  <a:srgbClr val="00CC00"/>
                </a:solidFill>
              </a:rPr>
              <a:t>source</a:t>
            </a:r>
            <a:r>
              <a:rPr lang="en-US" altLang="en-US"/>
              <a:t>   </a:t>
            </a:r>
            <a:r>
              <a:rPr lang="en-US" altLang="en-US">
                <a:solidFill>
                  <a:srgbClr val="3399FF"/>
                </a:solidFill>
              </a:rPr>
              <a:t>destination</a:t>
            </a:r>
            <a:r>
              <a:rPr lang="en-US" altLang="en-US"/>
              <a:t>   </a:t>
            </a:r>
            <a:r>
              <a:rPr lang="en-US" altLang="en-US">
                <a:solidFill>
                  <a:srgbClr val="CC3399"/>
                </a:solidFill>
              </a:rPr>
              <a:t>instrument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3300"/>
                </a:solidFill>
              </a:rPr>
              <a:t>John</a:t>
            </a:r>
            <a:r>
              <a:rPr lang="en-US" altLang="en-US"/>
              <a:t> drove </a:t>
            </a:r>
            <a:r>
              <a:rPr lang="en-US" altLang="en-US">
                <a:solidFill>
                  <a:srgbClr val="E97C05"/>
                </a:solidFill>
              </a:rPr>
              <a:t>Mary</a:t>
            </a:r>
            <a:r>
              <a:rPr lang="en-US" altLang="en-US"/>
              <a:t> from </a:t>
            </a:r>
            <a:r>
              <a:rPr lang="en-US" altLang="en-US">
                <a:solidFill>
                  <a:srgbClr val="00CC00"/>
                </a:solidFill>
              </a:rPr>
              <a:t>Austin</a:t>
            </a:r>
            <a:r>
              <a:rPr lang="en-US" altLang="en-US"/>
              <a:t> to </a:t>
            </a:r>
            <a:r>
              <a:rPr lang="en-US" altLang="en-US">
                <a:solidFill>
                  <a:srgbClr val="3399FF"/>
                </a:solidFill>
              </a:rPr>
              <a:t>Dallas</a:t>
            </a:r>
            <a:r>
              <a:rPr lang="en-US" altLang="en-US"/>
              <a:t> in </a:t>
            </a:r>
            <a:r>
              <a:rPr lang="en-US" altLang="en-US">
                <a:solidFill>
                  <a:srgbClr val="CC3399"/>
                </a:solidFill>
              </a:rPr>
              <a:t>his Toyota Prius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CC3399"/>
                </a:solidFill>
              </a:rPr>
              <a:t>The hammer</a:t>
            </a:r>
            <a:r>
              <a:rPr lang="en-US" altLang="en-US"/>
              <a:t> broke </a:t>
            </a:r>
            <a:r>
              <a:rPr lang="en-US" altLang="en-US">
                <a:solidFill>
                  <a:srgbClr val="E97C05"/>
                </a:solidFill>
              </a:rPr>
              <a:t>the window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 referred to a “case role analysis,” “thematic analysis,” and “shallow semantic parsing”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POS Tagging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Some History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Tag 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N-gram Tagging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Hidden Markov model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Viterbi algo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HMM class learning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Applications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Classification Learning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Bag of words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word2vec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Applications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78F818-CEE1-4F27-9C4E-A184EF94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570395"/>
            <a:ext cx="3456384" cy="53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5217-E873-4344-9162-4448E3B7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Tag sets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8912-C3E1-4F08-A905-61EAD8B0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Lato"/>
                <a:ea typeface="Times New Roman" panose="02020603050405020304" pitchFamily="18" charset="0"/>
                <a:cs typeface="Times New Roman" panose="02020603050405020304" pitchFamily="18" charset="0"/>
              </a:rPr>
              <a:t>POS tags are also known as word classes, morphological classes, or lexical tags.</a:t>
            </a:r>
            <a:endParaRPr lang="en-US" sz="2400" b="0" i="0" dirty="0">
              <a:effectLst/>
            </a:endParaRPr>
          </a:p>
          <a:p>
            <a:pPr algn="l">
              <a:spcBef>
                <a:spcPts val="0"/>
              </a:spcBef>
            </a:pPr>
            <a:r>
              <a:rPr lang="en-US" sz="2400" b="0" i="0" dirty="0">
                <a:effectLst/>
              </a:rPr>
              <a:t>Common -9 </a:t>
            </a:r>
            <a:r>
              <a:rPr lang="en-US" sz="2400" b="0" i="0" u="none" strike="noStrike" dirty="0">
                <a:effectLst/>
                <a:hlinkClick r:id="rId2" tooltip="Parts of spee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parts of speech</a:t>
            </a:r>
            <a:r>
              <a:rPr lang="en-US" sz="2400" u="none" strike="noStrike" dirty="0"/>
              <a:t> </a:t>
            </a:r>
            <a:r>
              <a:rPr lang="en-US" sz="2400" b="0" i="0" dirty="0">
                <a:effectLst/>
              </a:rPr>
              <a:t>in English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3" tooltip="Nou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, 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4" tooltip="Ver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, 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5" tooltip="Article (gramma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, 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6" tooltip="Adjec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adjective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, 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7" tooltip="Preposition and postpos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preposition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, 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8" tooltip="Pronou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pronoun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, 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9" tooltip="Adver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adverb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,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10" tooltip="Grammatical conj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conjunction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, and 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hlinkClick r:id="rId11" tooltip="Interj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interjection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. </a:t>
            </a:r>
          </a:p>
          <a:p>
            <a:pPr algn="l"/>
            <a:r>
              <a:rPr lang="en-US" sz="2400" b="0" i="0" dirty="0">
                <a:effectLst/>
              </a:rPr>
              <a:t>However ,If you want to go for sentence completion problem you will need some extra </a:t>
            </a:r>
            <a:r>
              <a:rPr lang="en-US" sz="2400" dirty="0"/>
              <a:t>categories Like </a:t>
            </a:r>
            <a:r>
              <a:rPr lang="en-US" sz="2400" b="0" i="0" dirty="0">
                <a:effectLst/>
              </a:rPr>
              <a:t>plural, possessive, and singular forms</a:t>
            </a:r>
            <a:r>
              <a:rPr lang="en-US" sz="2400" dirty="0"/>
              <a:t> or tenses also</a:t>
            </a:r>
          </a:p>
          <a:p>
            <a:pPr algn="l"/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Associating each word in a sentence with a proper POS (part of speech) is known as POS tagging or POS annotation</a:t>
            </a:r>
            <a:endParaRPr lang="en-US" altLang="en-US" sz="2400" dirty="0"/>
          </a:p>
          <a:p>
            <a:pPr algn="l"/>
            <a:endParaRPr lang="en-US" sz="3200" b="0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0B26C-BCB0-41ED-9C71-68E4FCE97BC7}"/>
              </a:ext>
            </a:extLst>
          </p:cNvPr>
          <p:cNvSpPr txBox="1"/>
          <p:nvPr/>
        </p:nvSpPr>
        <p:spPr>
          <a:xfrm>
            <a:off x="9694812" y="6372423"/>
            <a:ext cx="197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Reference –Wikipedia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D711-5011-4D18-BA6B-0D3FF4E5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Known Tag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81E8-D7A3-428F-8D56-769F53DE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Original </a:t>
            </a:r>
            <a:r>
              <a:rPr lang="en-US" altLang="en-US" b="1" dirty="0"/>
              <a:t>Brown corpus </a:t>
            </a:r>
            <a:r>
              <a:rPr lang="en-US" altLang="en-US" dirty="0"/>
              <a:t>used a large set of 87 POS tags.</a:t>
            </a:r>
          </a:p>
          <a:p>
            <a:r>
              <a:rPr lang="en-US" altLang="en-US" sz="2800" dirty="0"/>
              <a:t>Most common in NLP today is the </a:t>
            </a:r>
            <a:r>
              <a:rPr lang="en-US" altLang="en-US" sz="2800" b="1" dirty="0"/>
              <a:t>Penn Treebank </a:t>
            </a:r>
            <a:r>
              <a:rPr lang="en-US" altLang="en-US" sz="2800" dirty="0"/>
              <a:t>set of 45 tags. </a:t>
            </a:r>
          </a:p>
          <a:p>
            <a:pPr lvl="2"/>
            <a:r>
              <a:rPr lang="en-US" altLang="en-US" sz="2400" dirty="0"/>
              <a:t>Reduced from the Brown set</a:t>
            </a:r>
          </a:p>
          <a:p>
            <a:pPr lvl="2"/>
            <a:r>
              <a:rPr lang="en-US" altLang="en-US" sz="2400" dirty="0"/>
              <a:t>Widely used</a:t>
            </a:r>
          </a:p>
          <a:p>
            <a:r>
              <a:rPr lang="en-US" altLang="en-US" b="1" dirty="0"/>
              <a:t>The C5  </a:t>
            </a:r>
            <a:r>
              <a:rPr lang="en-US" altLang="en-US" dirty="0"/>
              <a:t>tag set used for the British National Corpus (BNC) has 61 tags.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53462-7916-41B3-AC15-AD0254FCC067}"/>
              </a:ext>
            </a:extLst>
          </p:cNvPr>
          <p:cNvSpPr txBox="1"/>
          <p:nvPr/>
        </p:nvSpPr>
        <p:spPr>
          <a:xfrm>
            <a:off x="9694812" y="6372423"/>
            <a:ext cx="197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Reference –Wikipedia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5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C0E9-BCE8-4646-86FA-AE9354FE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0" i="0" dirty="0">
                <a:solidFill>
                  <a:srgbClr val="222222"/>
                </a:solidFill>
                <a:effectLst/>
                <a:latin typeface="Open Sans"/>
              </a:rPr>
              <a:t>The POS tagger in the </a:t>
            </a:r>
            <a:r>
              <a:rPr lang="en-IN" sz="3200" b="1" i="0" dirty="0">
                <a:solidFill>
                  <a:srgbClr val="222222"/>
                </a:solidFill>
                <a:effectLst/>
                <a:latin typeface="Open Sans"/>
              </a:rPr>
              <a:t>NLTK library</a:t>
            </a:r>
            <a:br>
              <a:rPr lang="en-IN" sz="2400" b="0" i="0" dirty="0">
                <a:solidFill>
                  <a:srgbClr val="222222"/>
                </a:solidFill>
                <a:effectLst/>
                <a:latin typeface="Open Sans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815F-7AD9-4073-BC17-4370C3BD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0"/>
            <a:ext cx="10189608" cy="5472608"/>
          </a:xfrm>
        </p:spPr>
        <p:txBody>
          <a:bodyPr numCol="4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CC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coordinating conjunction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CD 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cardinal digit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DT 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determiner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EX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existential there (like: “there is” … think of it like “there exists”)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FW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foreign word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IN 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preposition/subordinating conjunction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JJ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adjective ‘big’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JJR adjective, comparative ‘bigger’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JJS adjective, superlative ‘biggest’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LS list marker 1)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MD modal could, will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NN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noun, singular ‘desk’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NNS 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noun plural ‘desks’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NNP proper noun, singular ‘Harrison’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NNPS proper noun, plural ‘Americans’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PDT predeterminer ‘all the kids’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POS possessive ending parent’s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PRP personal pronoun I, he, she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PRP$ possessive pronoun my, his, hers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RB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adverb very, silently,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RBR adverb, comparative better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RBS adverb, superlative best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RP particle give up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TO, to go ‘to’ the store.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UH interjection, </a:t>
            </a:r>
            <a:r>
              <a:rPr lang="en-IN" sz="1200" i="0" dirty="0" err="1">
                <a:solidFill>
                  <a:srgbClr val="222222"/>
                </a:solidFill>
                <a:effectLst/>
              </a:rPr>
              <a:t>errrrrrrrm</a:t>
            </a:r>
            <a:endParaRPr lang="en-IN" sz="120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VB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verb, base form take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VBD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verb, past tense took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IN" sz="1200" dirty="0">
              <a:solidFill>
                <a:srgbClr val="22222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VBG verb, gerund/present participle taking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VBN verb, past participle taken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VBP verb, sing. present, non-3d take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VBZ verb, 3rd person sing. present takes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WDT </a:t>
            </a:r>
            <a:r>
              <a:rPr lang="en-IN" sz="1200" i="0" dirty="0" err="1">
                <a:solidFill>
                  <a:srgbClr val="222222"/>
                </a:solidFill>
                <a:effectLst/>
              </a:rPr>
              <a:t>wh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-determiner which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b="1" i="0" dirty="0">
                <a:solidFill>
                  <a:srgbClr val="222222"/>
                </a:solidFill>
                <a:effectLst/>
              </a:rPr>
              <a:t>WP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</a:t>
            </a:r>
            <a:r>
              <a:rPr lang="en-IN" sz="1200" i="0" dirty="0" err="1">
                <a:solidFill>
                  <a:srgbClr val="222222"/>
                </a:solidFill>
                <a:effectLst/>
              </a:rPr>
              <a:t>wh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-pronoun who, what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WP$ possessive </a:t>
            </a:r>
            <a:r>
              <a:rPr lang="en-IN" sz="1200" i="0" dirty="0" err="1">
                <a:solidFill>
                  <a:srgbClr val="222222"/>
                </a:solidFill>
                <a:effectLst/>
              </a:rPr>
              <a:t>wh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-pronoun whose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IN" sz="1200" i="0" dirty="0">
                <a:solidFill>
                  <a:srgbClr val="222222"/>
                </a:solidFill>
                <a:effectLst/>
              </a:rPr>
              <a:t>WRB </a:t>
            </a:r>
            <a:r>
              <a:rPr lang="en-IN" sz="1200" i="0" dirty="0" err="1">
                <a:solidFill>
                  <a:srgbClr val="222222"/>
                </a:solidFill>
                <a:effectLst/>
              </a:rPr>
              <a:t>wh-abverb</a:t>
            </a:r>
            <a:r>
              <a:rPr lang="en-IN" sz="1200" i="0" dirty="0">
                <a:solidFill>
                  <a:srgbClr val="222222"/>
                </a:solidFill>
                <a:effectLst/>
              </a:rPr>
              <a:t> where, when</a:t>
            </a:r>
          </a:p>
          <a:p>
            <a:pPr marL="0" indent="0">
              <a:buNone/>
            </a:pPr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270718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9F15-ADCE-4E99-9FCE-B27C4017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 Tagging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1B9D-3971-4B2C-941D-51400782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900" dirty="0"/>
              <a:t>Rule-Based: Human crafted rules based on lexical and other linguistic knowledge.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 dirty="0"/>
              <a:t>Learning-Based: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/>
              <a:t>Statistical models:  </a:t>
            </a:r>
          </a:p>
          <a:p>
            <a:pPr lvl="2"/>
            <a:r>
              <a:rPr lang="en-US" altLang="en-US" sz="1500" dirty="0"/>
              <a:t>Hidden Markov Model (HMM),          </a:t>
            </a:r>
          </a:p>
          <a:p>
            <a:pPr lvl="2"/>
            <a:r>
              <a:rPr lang="en-US" altLang="en-US" sz="1500" dirty="0"/>
              <a:t>Maximum Entropy Markov Model (MEMM), </a:t>
            </a:r>
          </a:p>
          <a:p>
            <a:pPr lvl="2"/>
            <a:r>
              <a:rPr lang="en-US" altLang="en-US" sz="1500" dirty="0"/>
              <a:t>Conditional Random Field (CRF)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/>
              <a:t>Rule learning: </a:t>
            </a:r>
          </a:p>
          <a:p>
            <a:pPr lvl="2"/>
            <a:r>
              <a:rPr lang="en-US" altLang="en-US" sz="1500" dirty="0"/>
              <a:t>Transformation Based Learning (TBL)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/>
              <a:t>Neural networks: </a:t>
            </a:r>
          </a:p>
          <a:p>
            <a:pPr lvl="2"/>
            <a:r>
              <a:rPr lang="en-US" altLang="en-US" sz="1500" dirty="0"/>
              <a:t>Recurrent networks like Long Short Term Memory (LSTMs)</a:t>
            </a:r>
          </a:p>
          <a:p>
            <a:pPr eaLnBrk="1" hangingPunct="1">
              <a:lnSpc>
                <a:spcPct val="90000"/>
              </a:lnSpc>
            </a:pPr>
            <a:endParaRPr lang="en-US" altLang="en-US" sz="19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chemeClr val="tx2"/>
                </a:solidFill>
              </a:rPr>
              <a:t>Generally, learning-based approaches have been found to be more effective overall, taking into account the total amount of human expertise and effort involved</a:t>
            </a:r>
            <a:r>
              <a:rPr lang="en-US" altLang="en-US" sz="19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2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626</TotalTime>
  <Words>3298</Words>
  <Application>Microsoft Office PowerPoint</Application>
  <PresentationFormat>Custom</PresentationFormat>
  <Paragraphs>497</Paragraphs>
  <Slides>52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Comic Sans MS</vt:lpstr>
      <vt:lpstr>Euphemia</vt:lpstr>
      <vt:lpstr>Helvetica</vt:lpstr>
      <vt:lpstr>Lato</vt:lpstr>
      <vt:lpstr>Open Sans</vt:lpstr>
      <vt:lpstr>Times New Roman</vt:lpstr>
      <vt:lpstr>urw-din</vt:lpstr>
      <vt:lpstr>Wingdings</vt:lpstr>
      <vt:lpstr>Math 16x9</vt:lpstr>
      <vt:lpstr>Equation</vt:lpstr>
      <vt:lpstr>Part-Of-Speech Tagging</vt:lpstr>
      <vt:lpstr>Today’s Outline</vt:lpstr>
      <vt:lpstr>Example of real life TAG</vt:lpstr>
      <vt:lpstr>What is POS tagging?</vt:lpstr>
      <vt:lpstr>Looking at History</vt:lpstr>
      <vt:lpstr>Tag sets </vt:lpstr>
      <vt:lpstr>Some Known Tag sets</vt:lpstr>
      <vt:lpstr>The POS tagger in the NLTK library </vt:lpstr>
      <vt:lpstr>POS Tagging Approaches</vt:lpstr>
      <vt:lpstr>Rule-Based Tagging</vt:lpstr>
      <vt:lpstr>Learning-Based: Probabilistic Sequence Models</vt:lpstr>
      <vt:lpstr>Problem in Sequence Tagging </vt:lpstr>
      <vt:lpstr>Sliding window based N gram tagging</vt:lpstr>
      <vt:lpstr>Sequence to Sequence Modelling</vt:lpstr>
      <vt:lpstr>Markov Model / Markov Chain</vt:lpstr>
      <vt:lpstr>Markov chain Problems</vt:lpstr>
      <vt:lpstr>First-order observable Markov Model</vt:lpstr>
      <vt:lpstr>Hidden Markov Model (HMM)</vt:lpstr>
      <vt:lpstr>EXAMPLE –Sequence(Pronoun, Verb, DET, NOUN)</vt:lpstr>
      <vt:lpstr>How HMM generate a sequence</vt:lpstr>
      <vt:lpstr>HMM Taggers</vt:lpstr>
      <vt:lpstr>HMM Function</vt:lpstr>
      <vt:lpstr>HMM: Observation Likelihood Naïve Solution</vt:lpstr>
      <vt:lpstr>HMM: Observation Likelihood Efficient Solution</vt:lpstr>
      <vt:lpstr>Forward Trellis </vt:lpstr>
      <vt:lpstr>PowerPoint Presentation</vt:lpstr>
      <vt:lpstr>Dynamic Approach  Most Likely State Sequence</vt:lpstr>
      <vt:lpstr>Better solution</vt:lpstr>
      <vt:lpstr>Viterbi Scores</vt:lpstr>
      <vt:lpstr>PowerPoint Presentation</vt:lpstr>
      <vt:lpstr>Viterbi Algorithm </vt:lpstr>
      <vt:lpstr>Viterbi Back-trace </vt:lpstr>
      <vt:lpstr>COMPARISION</vt:lpstr>
      <vt:lpstr>Problems with Sequence Labeling as Classification</vt:lpstr>
      <vt:lpstr>HMM Learning</vt:lpstr>
      <vt:lpstr>Supervised HMM Training</vt:lpstr>
      <vt:lpstr>Supervised Parameter Estimation</vt:lpstr>
      <vt:lpstr>Unsupervised Most Likelihood training</vt:lpstr>
      <vt:lpstr> Expectation Maximization Algorithm</vt:lpstr>
      <vt:lpstr>Semi-Supervised Learning</vt:lpstr>
      <vt:lpstr>Classification Learning </vt:lpstr>
      <vt:lpstr>Text Classification examples </vt:lpstr>
      <vt:lpstr>PowerPoint Presentation</vt:lpstr>
      <vt:lpstr>Features and Embeddings</vt:lpstr>
      <vt:lpstr>How to represent words </vt:lpstr>
      <vt:lpstr>Bag of Words</vt:lpstr>
      <vt:lpstr>Word2vec </vt:lpstr>
      <vt:lpstr>Word Differences</vt:lpstr>
      <vt:lpstr>Some Applications</vt:lpstr>
      <vt:lpstr>Information Extraction</vt:lpstr>
      <vt:lpstr>Semantic Role Labeling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</dc:title>
  <dc:creator>Anant Dashpute</dc:creator>
  <cp:lastModifiedBy>Anant Dashpute</cp:lastModifiedBy>
  <cp:revision>45</cp:revision>
  <dcterms:created xsi:type="dcterms:W3CDTF">2021-03-13T15:40:07Z</dcterms:created>
  <dcterms:modified xsi:type="dcterms:W3CDTF">2021-03-19T10:46:24Z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