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78" r:id="rId6"/>
    <p:sldId id="261" r:id="rId7"/>
    <p:sldId id="263" r:id="rId8"/>
    <p:sldId id="264" r:id="rId9"/>
    <p:sldId id="262" r:id="rId10"/>
    <p:sldId id="267" r:id="rId11"/>
    <p:sldId id="268" r:id="rId12"/>
    <p:sldId id="265" r:id="rId13"/>
    <p:sldId id="266" r:id="rId14"/>
    <p:sldId id="269" r:id="rId15"/>
    <p:sldId id="271" r:id="rId16"/>
    <p:sldId id="270" r:id="rId17"/>
    <p:sldId id="275" r:id="rId18"/>
    <p:sldId id="272" r:id="rId19"/>
    <p:sldId id="277" r:id="rId20"/>
    <p:sldId id="276" r:id="rId21"/>
    <p:sldId id="274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5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Pet image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Segmented output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/>
    </dgm:pt>
    <dgm:pt modelId="{7C175B98-93F4-4D7C-BB95-1514AB879CD5}" type="pres">
      <dgm:prSet presAssocID="{40FC4FFE-8987-4A26-B7F4-8A516F18ADAE}" presName="iconRect" presStyleLbl="node1" presStyleIdx="0" presStyleCnt="2" custScaleX="178323" custScaleY="190941"/>
      <dgm:spPr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/>
    </dgm:pt>
    <dgm:pt modelId="{DB4CA7C4-FCA1-4127-B20A-2A5C031A3CF4}" type="pres">
      <dgm:prSet presAssocID="{49225C73-1633-42F1-AB3B-7CB183E5F8B8}" presName="iconRect" presStyleLbl="node1" presStyleIdx="1" presStyleCnt="2" custAng="0" custScaleX="185451" custScaleY="188960"/>
      <dgm:spPr>
        <a:blipFill rotWithShape="1">
          <a:blip xmlns:r="http://schemas.openxmlformats.org/officeDocument/2006/relationships" r:embed="rId2"/>
          <a:srcRect/>
          <a:stretch>
            <a:fillRect l="-16000" r="-1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986158" y="71612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71851" y="12590"/>
          <a:ext cx="1263864" cy="135329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91283" y="169161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Pet image </a:t>
          </a:r>
        </a:p>
      </dsp:txBody>
      <dsp:txXfrm>
        <a:off x="591283" y="1691612"/>
        <a:ext cx="2025000" cy="720000"/>
      </dsp:txXfrm>
    </dsp:sp>
    <dsp:sp modelId="{BCD8CDD9-0C56-4401-ADB1-8B48DAB2C96F}">
      <dsp:nvSpPr>
        <dsp:cNvPr id="0" name=""/>
        <dsp:cNvSpPr/>
      </dsp:nvSpPr>
      <dsp:spPr>
        <a:xfrm>
          <a:off x="3365533" y="68102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325966" y="16100"/>
          <a:ext cx="1314383" cy="133925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6000" r="-1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970658" y="168810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Segmented output</a:t>
          </a:r>
        </a:p>
      </dsp:txBody>
      <dsp:txXfrm>
        <a:off x="2970658" y="1688102"/>
        <a:ext cx="20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A0C0817-A112-4847-8014-A94B7D2A4EA3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1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50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4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9C646AA-F36E-4540-911D-FFFC0A0EF24A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9186D26-FA5F-4637-B602-B7C2DC34CFD4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A7F15D8-96D1-4781-BC50-CA8A088B2FE4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636942-C211-4B28-8DBD-C953E00AF71B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778CE86-875F-4587-BCF6-FA054AFC0D53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345" y="2623844"/>
            <a:ext cx="3581306" cy="122318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U-net </a:t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chemeClr val="tx1"/>
                </a:solidFill>
              </a:rPr>
              <a:t>Pet -Segmentation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345" y="3854241"/>
            <a:ext cx="3581306" cy="41974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>
                <a:solidFill>
                  <a:schemeClr val="tx1"/>
                </a:solidFill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478D-D056-42CB-82B7-D5FFB085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87" y="2366701"/>
            <a:ext cx="3112048" cy="2464952"/>
          </a:xfrm>
        </p:spPr>
        <p:txBody>
          <a:bodyPr/>
          <a:lstStyle/>
          <a:p>
            <a:pPr algn="l"/>
            <a:r>
              <a:rPr lang="en-IN" i="0" strike="noStrike" dirty="0">
                <a:solidFill>
                  <a:schemeClr val="bg1"/>
                </a:solidFill>
                <a:effectLst/>
              </a:rPr>
              <a:t>Convolutional neural network</a:t>
            </a:r>
            <a:br>
              <a:rPr lang="en-IN" i="0" strike="noStrike" dirty="0">
                <a:solidFill>
                  <a:schemeClr val="bg1"/>
                </a:solidFill>
                <a:effectLst/>
              </a:rPr>
            </a:br>
            <a:r>
              <a:rPr lang="en-IN" i="0" strike="noStrike" dirty="0">
                <a:solidFill>
                  <a:schemeClr val="bg1"/>
                </a:solidFill>
                <a:effectLst/>
              </a:rPr>
              <a:t>U-net </a:t>
            </a:r>
            <a:r>
              <a:rPr lang="en-US" i="0" strike="noStrike" dirty="0">
                <a:solidFill>
                  <a:schemeClr val="bg1"/>
                </a:solidFill>
                <a:effectLst/>
              </a:rPr>
              <a:t>structure </a:t>
            </a:r>
            <a:endParaRPr lang="en-IN" i="0" strike="noStrike" dirty="0">
              <a:solidFill>
                <a:schemeClr val="bg1"/>
              </a:solidFill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E51463-C4BC-492D-9126-E777154C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0" r="4093"/>
          <a:stretch/>
        </p:blipFill>
        <p:spPr>
          <a:xfrm>
            <a:off x="3639846" y="1384182"/>
            <a:ext cx="5504154" cy="4406123"/>
          </a:xfrm>
        </p:spPr>
      </p:pic>
    </p:spTree>
    <p:extLst>
      <p:ext uri="{BB962C8B-B14F-4D97-AF65-F5344CB8AC3E}">
        <p14:creationId xmlns:p14="http://schemas.microsoft.com/office/powerpoint/2010/main" val="183239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746A-4F80-4C02-8023-6D3437D3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Down-Sampling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223FB8-4796-4BE6-B14C-C29EBE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949" y="452943"/>
            <a:ext cx="4567712" cy="55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4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A0B4-B6C8-4EFB-9423-AFA19CEE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sampling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8F4DB-7A8A-4190-AA69-1DAAC20E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858" y="1145487"/>
            <a:ext cx="5541092" cy="4567026"/>
          </a:xfrm>
        </p:spPr>
      </p:pic>
    </p:spTree>
    <p:extLst>
      <p:ext uri="{BB962C8B-B14F-4D97-AF65-F5344CB8AC3E}">
        <p14:creationId xmlns:p14="http://schemas.microsoft.com/office/powerpoint/2010/main" val="25694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4EFE-6268-4037-A267-6A4A8A3A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00" y="3585838"/>
            <a:ext cx="3112048" cy="2464952"/>
          </a:xfrm>
        </p:spPr>
        <p:txBody>
          <a:bodyPr/>
          <a:lstStyle/>
          <a:p>
            <a:r>
              <a:rPr lang="en-US" dirty="0"/>
              <a:t>Result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A89D17-1126-4172-A51F-7FB5F75AB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05968"/>
              </p:ext>
            </p:extLst>
          </p:nvPr>
        </p:nvGraphicFramePr>
        <p:xfrm>
          <a:off x="4384039" y="2859944"/>
          <a:ext cx="4223855" cy="331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09">
                  <a:extLst>
                    <a:ext uri="{9D8B030D-6E8A-4147-A177-3AD203B41FA5}">
                      <a16:colId xmlns:a16="http://schemas.microsoft.com/office/drawing/2014/main" val="2099085946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4132648243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468700692"/>
                    </a:ext>
                  </a:extLst>
                </a:gridCol>
              </a:tblGrid>
              <a:tr h="527896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Ouput</a:t>
                      </a:r>
                      <a:r>
                        <a:rPr lang="en-US" dirty="0"/>
                        <a:t>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31761"/>
                  </a:ext>
                </a:extLst>
              </a:tr>
              <a:tr h="743853">
                <a:tc>
                  <a:txBody>
                    <a:bodyPr/>
                    <a:lstStyle/>
                    <a:p>
                      <a:r>
                        <a:rPr lang="en-US" dirty="0"/>
                        <a:t>Kernel – (3*3)</a:t>
                      </a:r>
                    </a:p>
                    <a:p>
                      <a:r>
                        <a:rPr lang="en-US" dirty="0"/>
                        <a:t>n=m=3</a:t>
                      </a:r>
                    </a:p>
                    <a:p>
                      <a:r>
                        <a:rPr lang="en-US" dirty="0"/>
                        <a:t>dropout =30%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3326"/>
                  </a:ext>
                </a:extLst>
              </a:tr>
              <a:tr h="743853">
                <a:tc>
                  <a:txBody>
                    <a:bodyPr/>
                    <a:lstStyle/>
                    <a:p>
                      <a:r>
                        <a:rPr lang="en-US" dirty="0"/>
                        <a:t>Kernel – (3*3)</a:t>
                      </a:r>
                    </a:p>
                    <a:p>
                      <a:r>
                        <a:rPr lang="en-US" dirty="0"/>
                        <a:t>n=m=3</a:t>
                      </a:r>
                    </a:p>
                    <a:p>
                      <a:r>
                        <a:rPr lang="en-US" dirty="0"/>
                        <a:t>No dropout layer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2305"/>
                  </a:ext>
                </a:extLst>
              </a:tr>
              <a:tr h="95981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Kernel – (5*5)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n=m=5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446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54D4D8-7BA6-4543-B7C2-32E2C00770A7}"/>
              </a:ext>
            </a:extLst>
          </p:cNvPr>
          <p:cNvSpPr/>
          <p:nvPr/>
        </p:nvSpPr>
        <p:spPr>
          <a:xfrm>
            <a:off x="5074015" y="681550"/>
            <a:ext cx="601162" cy="1291805"/>
          </a:xfrm>
          <a:prstGeom prst="rect">
            <a:avLst/>
          </a:prstGeom>
          <a:pattFill prst="smCheck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E6AF9-0B99-402F-A414-29D0B69DB338}"/>
              </a:ext>
            </a:extLst>
          </p:cNvPr>
          <p:cNvSpPr/>
          <p:nvPr/>
        </p:nvSpPr>
        <p:spPr>
          <a:xfrm>
            <a:off x="5970027" y="689252"/>
            <a:ext cx="207067" cy="1291805"/>
          </a:xfrm>
          <a:prstGeom prst="rect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AB90D-1F53-4F45-A398-5EE4B3F25A2B}"/>
              </a:ext>
            </a:extLst>
          </p:cNvPr>
          <p:cNvSpPr/>
          <p:nvPr/>
        </p:nvSpPr>
        <p:spPr>
          <a:xfrm>
            <a:off x="6452605" y="681550"/>
            <a:ext cx="207067" cy="129180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D45A6-A2E1-4FCE-98D9-077773FFC161}"/>
              </a:ext>
            </a:extLst>
          </p:cNvPr>
          <p:cNvSpPr/>
          <p:nvPr/>
        </p:nvSpPr>
        <p:spPr>
          <a:xfrm>
            <a:off x="4755232" y="575526"/>
            <a:ext cx="2211849" cy="1666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480D-6EB8-4A7D-B82B-F6DA5354134E}"/>
              </a:ext>
            </a:extLst>
          </p:cNvPr>
          <p:cNvSpPr txBox="1"/>
          <p:nvPr/>
        </p:nvSpPr>
        <p:spPr>
          <a:xfrm>
            <a:off x="7056582" y="618675"/>
            <a:ext cx="16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block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02586-BFBE-490E-9AF5-3BBE941C93B3}"/>
              </a:ext>
            </a:extLst>
          </p:cNvPr>
          <p:cNvSpPr txBox="1"/>
          <p:nvPr/>
        </p:nvSpPr>
        <p:spPr>
          <a:xfrm>
            <a:off x="5761942" y="1950549"/>
            <a:ext cx="60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n,n</a:t>
            </a:r>
            <a:r>
              <a:rPr lang="en-US" sz="1200" dirty="0"/>
              <a:t>)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17D1D-ED4D-40A3-BF16-0B34D4E6E1FD}"/>
              </a:ext>
            </a:extLst>
          </p:cNvPr>
          <p:cNvSpPr txBox="1"/>
          <p:nvPr/>
        </p:nvSpPr>
        <p:spPr>
          <a:xfrm>
            <a:off x="6234374" y="1950549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m,m</a:t>
            </a:r>
            <a:r>
              <a:rPr lang="en-US" sz="1200" dirty="0"/>
              <a:t>)</a:t>
            </a:r>
            <a:endParaRPr lang="en-IN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9E087B-016F-411B-BD3C-CEA06A9DCB2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8089" y="1486607"/>
            <a:ext cx="863864" cy="42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823780-7435-43AE-B32B-E75DDCC88390}"/>
              </a:ext>
            </a:extLst>
          </p:cNvPr>
          <p:cNvSpPr txBox="1"/>
          <p:nvPr/>
        </p:nvSpPr>
        <p:spPr>
          <a:xfrm>
            <a:off x="7671953" y="1301941"/>
            <a:ext cx="11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820B7D-5291-4A49-817F-09522D47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80" y="5324664"/>
            <a:ext cx="630448" cy="739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DEBC8F-9910-452E-BB86-2569AA62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92" y="4365845"/>
            <a:ext cx="705823" cy="8038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3F05C8-7E68-434C-911F-248E0650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83" y="3474718"/>
            <a:ext cx="648570" cy="7160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4C992B-0348-464F-A8E5-B11AACBFA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4" y="4336561"/>
            <a:ext cx="1571061" cy="166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0CC7CB-A7C9-4D64-ABFA-98DF0E877A19}"/>
              </a:ext>
            </a:extLst>
          </p:cNvPr>
          <p:cNvSpPr txBox="1"/>
          <p:nvPr/>
        </p:nvSpPr>
        <p:spPr>
          <a:xfrm>
            <a:off x="958175" y="37765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13F863-1549-4C72-ACBD-4E26423F2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242" y="4325214"/>
            <a:ext cx="1600313" cy="16549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E4CA2D1-4767-46EE-A93A-FAD0767474CF}"/>
              </a:ext>
            </a:extLst>
          </p:cNvPr>
          <p:cNvSpPr txBox="1"/>
          <p:nvPr/>
        </p:nvSpPr>
        <p:spPr>
          <a:xfrm>
            <a:off x="2650936" y="37863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874EC5-043E-4EBA-B254-578A94227995}"/>
              </a:ext>
            </a:extLst>
          </p:cNvPr>
          <p:cNvSpPr/>
          <p:nvPr/>
        </p:nvSpPr>
        <p:spPr>
          <a:xfrm>
            <a:off x="600141" y="2228375"/>
            <a:ext cx="3326202" cy="7883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Results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7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2B8C-82E0-47C2-89C5-9AF16028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adding Batch</a:t>
            </a:r>
            <a:br>
              <a:rPr lang="en-US" dirty="0"/>
            </a:br>
            <a:r>
              <a:rPr lang="en-US" dirty="0"/>
              <a:t>Normalization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510F6-8C16-4154-BB41-846CAA47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455" y="909772"/>
            <a:ext cx="4091674" cy="24593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Batch of 50 images </a:t>
            </a:r>
            <a:r>
              <a:rPr lang="en-US" dirty="0" err="1"/>
              <a:t>choosen</a:t>
            </a: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Batch normalization applies a transformation that maintains the mean output close to 0 and the output standard deviation close to 1.</a:t>
            </a: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the layer will only normalize its inputs during inference </a:t>
            </a:r>
            <a:r>
              <a:rPr lang="en-US" b="0" i="1" dirty="0">
                <a:solidFill>
                  <a:srgbClr val="202124"/>
                </a:solidFill>
                <a:effectLst/>
              </a:rPr>
              <a:t>after having been trained on data </a:t>
            </a:r>
            <a:endParaRPr lang="en-US" dirty="0"/>
          </a:p>
          <a:p>
            <a:r>
              <a:rPr lang="en-US" dirty="0"/>
              <a:t>Accuracy =89%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E2EB16-5525-4C45-A1E3-48DFAEC8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92" y="3488886"/>
            <a:ext cx="44196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2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A18-0AA0-4FC6-81DB-02C1AD80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A074-7013-4875-BE4C-F2891FE2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best hyperparameter is very important</a:t>
            </a:r>
          </a:p>
          <a:p>
            <a:r>
              <a:rPr lang="en-US" dirty="0"/>
              <a:t>Batch normalization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optimizes network training</a:t>
            </a:r>
            <a:endParaRPr lang="en-US" dirty="0"/>
          </a:p>
          <a:p>
            <a:r>
              <a:rPr lang="en-US" dirty="0"/>
              <a:t>Dropping features in neural network solves the overfitting problem</a:t>
            </a:r>
          </a:p>
          <a:p>
            <a:r>
              <a:rPr lang="en-IN" dirty="0"/>
              <a:t>Skip connection helps to recover lost features while performing down-sampling/max pooling</a:t>
            </a:r>
          </a:p>
          <a:p>
            <a:r>
              <a:rPr lang="en-IN" dirty="0" err="1"/>
              <a:t>Unet</a:t>
            </a:r>
            <a:r>
              <a:rPr lang="en-IN" dirty="0"/>
              <a:t> </a:t>
            </a:r>
            <a:r>
              <a:rPr lang="en-US" dirty="0"/>
              <a:t>Architecture works very well in the segmentation 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83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B34C-4985-4624-B79D-BEB2BA9E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C1CF-85C3-47E4-A5F3-ED49B6C0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After training on pets can it segment people?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06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34E-5EDF-4C25-BFF4-055F0B5A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B61F-C685-447A-82D2-47A58659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segmentation </a:t>
            </a:r>
          </a:p>
          <a:p>
            <a:r>
              <a:rPr lang="en-US" dirty="0"/>
              <a:t>Demo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55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47A-0960-457F-9665-696D6EAE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E7B9-1085-4875-A2AC-BA4F026A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161" y="803186"/>
            <a:ext cx="4941116" cy="5248622"/>
          </a:xfrm>
        </p:spPr>
        <p:txBody>
          <a:bodyPr/>
          <a:lstStyle/>
          <a:p>
            <a:r>
              <a:rPr lang="en-US" dirty="0"/>
              <a:t>Paper</a:t>
            </a:r>
          </a:p>
          <a:p>
            <a:r>
              <a:rPr lang="en-IN" sz="1200" b="0" i="0" dirty="0" err="1">
                <a:solidFill>
                  <a:srgbClr val="333333"/>
                </a:solidFill>
                <a:effectLst/>
              </a:rPr>
              <a:t>Ronneberger</a:t>
            </a:r>
            <a:r>
              <a:rPr lang="en-IN" sz="1200" b="0" i="0" dirty="0">
                <a:solidFill>
                  <a:srgbClr val="333333"/>
                </a:solidFill>
                <a:effectLst/>
              </a:rPr>
              <a:t>, O., Fischer, P. &amp; </a:t>
            </a:r>
            <a:r>
              <a:rPr lang="en-IN" sz="1200" b="0" i="0" dirty="0" err="1">
                <a:solidFill>
                  <a:srgbClr val="333333"/>
                </a:solidFill>
                <a:effectLst/>
              </a:rPr>
              <a:t>Brox</a:t>
            </a:r>
            <a:r>
              <a:rPr lang="en-IN" sz="1200" b="0" i="0" dirty="0">
                <a:solidFill>
                  <a:srgbClr val="333333"/>
                </a:solidFill>
                <a:effectLst/>
              </a:rPr>
              <a:t>, T. (2015). U-Net: Convolutional Networks for Biomedical Image Segmentation. </a:t>
            </a:r>
            <a:r>
              <a:rPr lang="en-IN" sz="1200" b="0" i="1" dirty="0">
                <a:solidFill>
                  <a:srgbClr val="333333"/>
                </a:solidFill>
                <a:effectLst/>
              </a:rPr>
              <a:t>Medical Image Computing and Computer-Assisted Intervention – MICCAI 2015</a:t>
            </a:r>
            <a:r>
              <a:rPr lang="en-IN" sz="1200" b="0" i="0" dirty="0">
                <a:solidFill>
                  <a:srgbClr val="333333"/>
                </a:solidFill>
                <a:effectLst/>
              </a:rPr>
              <a:t>, .</a:t>
            </a:r>
            <a:endParaRPr lang="en-US" sz="1200" dirty="0"/>
          </a:p>
          <a:p>
            <a:r>
              <a:rPr lang="en-US" dirty="0"/>
              <a:t>CNN Course by DeepLearning.AI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33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7BA6-7015-4B8C-87A3-B5DED4BD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67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7FC6-8451-4CB5-9AC6-433DA55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7001-A5BB-489E-9D45-9D8F411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seeing Video Filters in zoom meeting</a:t>
            </a:r>
          </a:p>
          <a:p>
            <a:r>
              <a:rPr lang="en-IN" dirty="0"/>
              <a:t>Video background changing</a:t>
            </a:r>
          </a:p>
          <a:p>
            <a:r>
              <a:rPr lang="en-IN" dirty="0"/>
              <a:t>Can it be done using segmentation?</a:t>
            </a:r>
          </a:p>
          <a:p>
            <a:r>
              <a:rPr lang="en-IN" dirty="0"/>
              <a:t>How to train this type of network?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2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47123"/>
              </p:ext>
            </p:extLst>
          </p:nvPr>
        </p:nvGraphicFramePr>
        <p:xfrm>
          <a:off x="3459944" y="2216899"/>
          <a:ext cx="5586942" cy="24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2837D6A-A97A-40D3-BC7F-469B59C2DCE3}"/>
              </a:ext>
            </a:extLst>
          </p:cNvPr>
          <p:cNvSpPr/>
          <p:nvPr/>
        </p:nvSpPr>
        <p:spPr>
          <a:xfrm>
            <a:off x="5826155" y="2914651"/>
            <a:ext cx="861968" cy="245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4C6-E916-4654-B377-5D878E26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Oxford-IIIT pet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4257-5D18-408B-ABD6-9E831C43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500" dirty="0"/>
              <a:t>The Oxford-IIIT pet dataset is a 37 category pet image dataset with roughly 200 images for each class. The images have large variations in scale, pose and lighting. </a:t>
            </a:r>
          </a:p>
          <a:p>
            <a:r>
              <a:rPr lang="en-US" sz="1500" dirty="0"/>
              <a:t>All images have an associated ground truth annotation of breed.	</a:t>
            </a:r>
          </a:p>
          <a:p>
            <a:r>
              <a:rPr lang="en-US" sz="1500" dirty="0"/>
              <a:t>Available with tensorflow dataset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1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F075-E0C9-4710-89CD-A42216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preview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25C46-CC25-46D6-B91B-D6D51382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79" y="1961502"/>
            <a:ext cx="5005173" cy="29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6702-FEE4-4565-B764-28444DD0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</a:t>
            </a:r>
            <a:br>
              <a:rPr lang="en-US" dirty="0"/>
            </a:br>
            <a:r>
              <a:rPr lang="en-US" dirty="0"/>
              <a:t>3 </a:t>
            </a:r>
            <a:br>
              <a:rPr lang="en-US" dirty="0"/>
            </a:br>
            <a:r>
              <a:rPr lang="en-US" dirty="0"/>
              <a:t>Output 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01D8-DEC2-4B65-BDB5-C2D5671D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Pet</a:t>
            </a:r>
          </a:p>
          <a:p>
            <a:r>
              <a:rPr lang="en-US" sz="2100" dirty="0"/>
              <a:t>Background</a:t>
            </a:r>
          </a:p>
          <a:p>
            <a:r>
              <a:rPr lang="en-US" sz="2100" dirty="0"/>
              <a:t>Border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9244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DBB4-27EC-4639-9275-27C147DC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F813-F666-4DD2-BA4B-F38833F5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  <a:p>
            <a:r>
              <a:rPr lang="en-US" dirty="0"/>
              <a:t>Data Augmentation </a:t>
            </a:r>
          </a:p>
          <a:p>
            <a:r>
              <a:rPr lang="en-US" dirty="0"/>
              <a:t>Uniform flipping</a:t>
            </a:r>
            <a:endParaRPr lang="en-IN" dirty="0"/>
          </a:p>
          <a:p>
            <a:pPr lvl="1"/>
            <a:r>
              <a:rPr lang="en-IN" sz="1600" dirty="0"/>
              <a:t>Input image and its ground truth label</a:t>
            </a:r>
            <a:endParaRPr lang="en-US" sz="1600" dirty="0"/>
          </a:p>
          <a:p>
            <a:r>
              <a:rPr lang="en-US" dirty="0"/>
              <a:t>Resizing images to (128*128)</a:t>
            </a:r>
          </a:p>
          <a:p>
            <a:r>
              <a:rPr lang="en-US" dirty="0"/>
              <a:t>Normalizing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9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3285-0985-472A-9CF8-CA21C25D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C0B3-A998-4CB7-A29E-F2994E8D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it is supervised learning</a:t>
            </a:r>
          </a:p>
          <a:p>
            <a:r>
              <a:rPr lang="en-US" dirty="0"/>
              <a:t>Data- train test split</a:t>
            </a:r>
          </a:p>
          <a:p>
            <a:r>
              <a:rPr lang="en-US" dirty="0"/>
              <a:t>We train the model on some data and test the model o remaining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83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0DD-C092-4622-A258-BB27A9B5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Segmentation</a:t>
            </a:r>
            <a:br>
              <a:rPr lang="en-US" sz="2400" dirty="0"/>
            </a:br>
            <a:r>
              <a:rPr lang="en-US" sz="2400" dirty="0"/>
              <a:t>using </a:t>
            </a:r>
            <a:br>
              <a:rPr lang="en-US" sz="2400" dirty="0"/>
            </a:br>
            <a:r>
              <a:rPr lang="en-US" sz="2400" dirty="0"/>
              <a:t>U-net Architecture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D2B9-2139-4F3A-80C9-A63946B1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Segmentation – pixel wise classification </a:t>
            </a:r>
          </a:p>
          <a:p>
            <a:pPr lvl="1"/>
            <a:r>
              <a:rPr lang="en-US" sz="1500" dirty="0"/>
              <a:t>Clustering of pixels which share same property</a:t>
            </a:r>
          </a:p>
          <a:p>
            <a:r>
              <a:rPr lang="en-US" sz="1800" dirty="0"/>
              <a:t>U-net architecture is two stage process</a:t>
            </a:r>
          </a:p>
          <a:p>
            <a:pPr lvl="1"/>
            <a:r>
              <a:rPr lang="en-US" sz="1500" dirty="0"/>
              <a:t>Down sampling and Up sampling</a:t>
            </a:r>
          </a:p>
          <a:p>
            <a:r>
              <a:rPr lang="en-US" sz="1800" dirty="0"/>
              <a:t>Sampling is used to extract features which helps to  classify each pixel to corresponding class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905707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274</TotalTime>
  <Words>417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 Light</vt:lpstr>
      <vt:lpstr>Helvetica Neue</vt:lpstr>
      <vt:lpstr>Rockwell</vt:lpstr>
      <vt:lpstr>Wingdings</vt:lpstr>
      <vt:lpstr>Atlas</vt:lpstr>
      <vt:lpstr>U-net  Pet -Segmentation</vt:lpstr>
      <vt:lpstr>Motivation</vt:lpstr>
      <vt:lpstr>Objective </vt:lpstr>
      <vt:lpstr>Oxford-IIIT pet dataset</vt:lpstr>
      <vt:lpstr>Dataset preview </vt:lpstr>
      <vt:lpstr>Chosen  3  Output Classes </vt:lpstr>
      <vt:lpstr>Preprocessing </vt:lpstr>
      <vt:lpstr>Splitting data</vt:lpstr>
      <vt:lpstr>Segmentation using  U-net Architecture </vt:lpstr>
      <vt:lpstr>Convolutional neural network U-net structure </vt:lpstr>
      <vt:lpstr>Down-Sampling</vt:lpstr>
      <vt:lpstr>Up sampling </vt:lpstr>
      <vt:lpstr>Result </vt:lpstr>
      <vt:lpstr>After adding Batch Normalization</vt:lpstr>
      <vt:lpstr>Summary</vt:lpstr>
      <vt:lpstr>Idea</vt:lpstr>
      <vt:lpstr>Application 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semantic segmentation</dc:title>
  <dc:creator>Anant Dashpute</dc:creator>
  <cp:lastModifiedBy>Anant Dashpute</cp:lastModifiedBy>
  <cp:revision>30</cp:revision>
  <dcterms:created xsi:type="dcterms:W3CDTF">2021-05-18T18:16:18Z</dcterms:created>
  <dcterms:modified xsi:type="dcterms:W3CDTF">2021-05-22T13:14:24Z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