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61" r:id="rId5"/>
    <p:sldId id="362" r:id="rId6"/>
    <p:sldId id="365" r:id="rId7"/>
    <p:sldId id="363" r:id="rId8"/>
    <p:sldId id="364" r:id="rId9"/>
    <p:sldId id="366" r:id="rId10"/>
    <p:sldId id="367" r:id="rId11"/>
    <p:sldId id="368" r:id="rId12"/>
    <p:sldId id="369"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99" d="100"/>
          <a:sy n="99" d="100"/>
        </p:scale>
        <p:origin x="90" y="22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02/10/2025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44815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2 October, 2025</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2 October, 2025</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2 October, 2025</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2 October, 2025</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2 October, 2025</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81727" y="430875"/>
            <a:ext cx="7750209" cy="610863"/>
          </a:xfrm>
        </p:spPr>
        <p:txBody>
          <a:bodyPr rtlCol="0">
            <a:normAutofit/>
          </a:bodyPr>
          <a:lstStyle/>
          <a:p>
            <a:pPr rtl="0"/>
            <a:r>
              <a:rPr lang="en-GB" dirty="0"/>
              <a:t>Governance Framework</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756665" y="1256091"/>
            <a:ext cx="10678669" cy="610864"/>
          </a:xfrm>
        </p:spPr>
        <p:txBody>
          <a:bodyPr rtlCol="0"/>
          <a:lstStyle/>
          <a:p>
            <a:pPr rtl="0"/>
            <a:r>
              <a:rPr lang="en-GB" dirty="0"/>
              <a:t>Governance is something which is very important and ensuring that customers can trust us with their data is essential in these times with increasing cyber attacks and the importance of data in general. </a:t>
            </a:r>
          </a:p>
          <a:p>
            <a:pPr rtl="0"/>
            <a:endParaRPr lang="en-GB" dirty="0"/>
          </a:p>
          <a:p>
            <a:pPr rtl="0"/>
            <a:endParaRPr lang="en-GB" dirty="0"/>
          </a:p>
          <a:p>
            <a:pPr rtl="0"/>
            <a:endParaRPr lang="en-GB" dirty="0"/>
          </a:p>
          <a:p>
            <a:pPr rtl="0"/>
            <a:endParaRPr lang="en-GB" dirty="0"/>
          </a:p>
          <a:p>
            <a:pPr rtl="0"/>
            <a:endParaRPr lang="en-GB" dirty="0"/>
          </a:p>
          <a:p>
            <a:pPr rtl="0"/>
            <a:endParaRPr lang="en-GB" dirty="0"/>
          </a:p>
        </p:txBody>
      </p:sp>
      <p:sp>
        <p:nvSpPr>
          <p:cNvPr id="9" name="Text Placeholder 3">
            <a:extLst>
              <a:ext uri="{FF2B5EF4-FFF2-40B4-BE49-F238E27FC236}">
                <a16:creationId xmlns:a16="http://schemas.microsoft.com/office/drawing/2014/main" id="{C32262F7-4156-99C1-386C-42E2DA1B881D}"/>
              </a:ext>
            </a:extLst>
          </p:cNvPr>
          <p:cNvSpPr txBox="1">
            <a:spLocks/>
          </p:cNvSpPr>
          <p:nvPr/>
        </p:nvSpPr>
        <p:spPr>
          <a:xfrm>
            <a:off x="756664" y="2277067"/>
            <a:ext cx="10678669" cy="3837117"/>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b="1" dirty="0"/>
              <a:t>Approach</a:t>
            </a:r>
          </a:p>
          <a:p>
            <a:r>
              <a:rPr lang="en-GB" dirty="0"/>
              <a:t>Create a Data Governance Framework which sets sensitivity at a table and column level which is hierarchical.</a:t>
            </a:r>
          </a:p>
          <a:p>
            <a:r>
              <a:rPr lang="en-GB" dirty="0"/>
              <a:t>Each project has the following groups created:</a:t>
            </a:r>
          </a:p>
          <a:p>
            <a:pPr marL="285750" indent="-285750">
              <a:buFont typeface="Arial" panose="020B0604020202020204" pitchFamily="34" charset="0"/>
              <a:buChar char="•"/>
            </a:pPr>
            <a:r>
              <a:rPr lang="en-GB" dirty="0"/>
              <a:t>Public – Data can be seen by anyone with access</a:t>
            </a:r>
          </a:p>
          <a:p>
            <a:pPr marL="285750" indent="-285750">
              <a:buFont typeface="Arial" panose="020B0604020202020204" pitchFamily="34" charset="0"/>
              <a:buChar char="•"/>
            </a:pPr>
            <a:r>
              <a:rPr lang="en-GB" dirty="0"/>
              <a:t>Internal – some degree of sensitivity address , usernames etc</a:t>
            </a:r>
          </a:p>
          <a:p>
            <a:pPr marL="285750" indent="-285750">
              <a:buFont typeface="Arial" panose="020B0604020202020204" pitchFamily="34" charset="0"/>
              <a:buChar char="•"/>
            </a:pPr>
            <a:r>
              <a:rPr lang="en-GB" dirty="0"/>
              <a:t>Sensitive – telephone numbers bank account details etc</a:t>
            </a:r>
          </a:p>
          <a:p>
            <a:r>
              <a:rPr lang="en-GB" dirty="0"/>
              <a:t>If no table level is set then it is by default Public</a:t>
            </a:r>
          </a:p>
          <a:p>
            <a:r>
              <a:rPr lang="en-GB" dirty="0"/>
              <a:t>Downstream tables inherit the permissions of their parent.</a:t>
            </a:r>
          </a:p>
          <a:p>
            <a:r>
              <a:rPr lang="en-GB" dirty="0"/>
              <a:t>Users are then given access to the group for what they can see. Not even data Engineers are given sensitive if not needed,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9124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B19DDB-273F-4941-6BF8-8273BCDD6947}"/>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18D9531E-DF52-5889-BDBD-32380CCD86AB}"/>
              </a:ext>
            </a:extLst>
          </p:cNvPr>
          <p:cNvSpPr>
            <a:spLocks noGrp="1"/>
          </p:cNvSpPr>
          <p:nvPr>
            <p:ph type="dt" sz="half" idx="14"/>
          </p:nvPr>
        </p:nvSpPr>
        <p:spPr>
          <a:xfrm>
            <a:off x="826436" y="1588169"/>
            <a:ext cx="7355038" cy="1305227"/>
          </a:xfrm>
        </p:spPr>
        <p:txBody>
          <a:bodyPr/>
          <a:lstStyle/>
          <a:p>
            <a:pPr rtl="0"/>
            <a:r>
              <a:rPr lang="en-GB" noProof="0" dirty="0" err="1">
                <a:latin typeface="+mn-lt"/>
              </a:rPr>
              <a:t>GoverernedCoxTable</a:t>
            </a:r>
            <a:r>
              <a:rPr lang="en-GB" noProof="0" dirty="0">
                <a:latin typeface="+mn-lt"/>
              </a:rPr>
              <a:t> is used and a classification can be assigned to sensitive columns </a:t>
            </a:r>
          </a:p>
        </p:txBody>
      </p:sp>
      <p:sp>
        <p:nvSpPr>
          <p:cNvPr id="6" name="Footer Placeholder 5">
            <a:extLst>
              <a:ext uri="{FF2B5EF4-FFF2-40B4-BE49-F238E27FC236}">
                <a16:creationId xmlns:a16="http://schemas.microsoft.com/office/drawing/2014/main" id="{1CA7F0D2-4762-3F76-932D-2D361DFB84BD}"/>
              </a:ext>
            </a:extLst>
          </p:cNvPr>
          <p:cNvSpPr>
            <a:spLocks noGrp="1"/>
          </p:cNvSpPr>
          <p:nvPr>
            <p:ph type="ftr" sz="quarter" idx="15"/>
          </p:nvPr>
        </p:nvSpPr>
        <p:spPr/>
        <p:txBody>
          <a:bodyPr/>
          <a:lstStyle/>
          <a:p>
            <a:pPr rtl="0"/>
            <a:r>
              <a:rPr lang="en-GB" noProof="0"/>
              <a:t>Annual Review</a:t>
            </a:r>
            <a:endParaRPr lang="en-GB" b="0" noProof="0" dirty="0"/>
          </a:p>
        </p:txBody>
      </p:sp>
      <p:sp>
        <p:nvSpPr>
          <p:cNvPr id="7" name="Slide Number Placeholder 6">
            <a:extLst>
              <a:ext uri="{FF2B5EF4-FFF2-40B4-BE49-F238E27FC236}">
                <a16:creationId xmlns:a16="http://schemas.microsoft.com/office/drawing/2014/main" id="{C314AD1B-154F-E21D-059A-9567A044D398}"/>
              </a:ext>
            </a:extLst>
          </p:cNvPr>
          <p:cNvSpPr>
            <a:spLocks noGrp="1"/>
          </p:cNvSpPr>
          <p:nvPr>
            <p:ph type="sldNum" sz="quarter" idx="16"/>
          </p:nvPr>
        </p:nvSpPr>
        <p:spPr/>
        <p:txBody>
          <a:bodyPr/>
          <a:lstStyle/>
          <a:p>
            <a:pPr rtl="0"/>
            <a:fld id="{294A09A9-5501-47C1-A89A-A340965A2BE2}" type="slidenum">
              <a:rPr lang="en-GB" noProof="0" smtClean="0"/>
              <a:pPr rtl="0"/>
              <a:t>2</a:t>
            </a:fld>
            <a:endParaRPr lang="en-GB" noProof="0" dirty="0"/>
          </a:p>
        </p:txBody>
      </p:sp>
      <p:pic>
        <p:nvPicPr>
          <p:cNvPr id="11" name="Picture 10">
            <a:extLst>
              <a:ext uri="{FF2B5EF4-FFF2-40B4-BE49-F238E27FC236}">
                <a16:creationId xmlns:a16="http://schemas.microsoft.com/office/drawing/2014/main" id="{369B206F-02E9-8FAD-12BF-D85A6F811986}"/>
              </a:ext>
            </a:extLst>
          </p:cNvPr>
          <p:cNvPicPr>
            <a:picLocks noChangeAspect="1"/>
          </p:cNvPicPr>
          <p:nvPr/>
        </p:nvPicPr>
        <p:blipFill>
          <a:blip r:embed="rId2"/>
          <a:stretch>
            <a:fillRect/>
          </a:stretch>
        </p:blipFill>
        <p:spPr>
          <a:xfrm>
            <a:off x="740543" y="1949326"/>
            <a:ext cx="7633436" cy="4630545"/>
          </a:xfrm>
          <a:prstGeom prst="rect">
            <a:avLst/>
          </a:prstGeom>
        </p:spPr>
      </p:pic>
      <p:sp>
        <p:nvSpPr>
          <p:cNvPr id="12" name="Date Placeholder 4">
            <a:extLst>
              <a:ext uri="{FF2B5EF4-FFF2-40B4-BE49-F238E27FC236}">
                <a16:creationId xmlns:a16="http://schemas.microsoft.com/office/drawing/2014/main" id="{644C311C-1BA3-DB3E-C227-5D3E29BCB518}"/>
              </a:ext>
            </a:extLst>
          </p:cNvPr>
          <p:cNvSpPr txBox="1">
            <a:spLocks/>
          </p:cNvSpPr>
          <p:nvPr/>
        </p:nvSpPr>
        <p:spPr>
          <a:xfrm>
            <a:off x="8611669" y="2079057"/>
            <a:ext cx="2351505" cy="1457627"/>
          </a:xfrm>
          <a:prstGeom prst="rect">
            <a:avLst/>
          </a:prstGeom>
        </p:spPr>
        <p:txBody>
          <a:bodyPr vert="horz" lIns="0" tIns="0" rIns="0" bIns="0" rtlCol="0" anchor="t" anchorCtr="0"/>
          <a:lstStyle>
            <a:defPPr rtl="0">
              <a:defRPr lang="en-gb"/>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This is done in Bronze</a:t>
            </a:r>
          </a:p>
          <a:p>
            <a:r>
              <a:rPr lang="en-GB" dirty="0"/>
              <a:t>Fields are dropped out in Silver if not needed</a:t>
            </a:r>
          </a:p>
        </p:txBody>
      </p:sp>
    </p:spTree>
    <p:extLst>
      <p:ext uri="{BB962C8B-B14F-4D97-AF65-F5344CB8AC3E}">
        <p14:creationId xmlns:p14="http://schemas.microsoft.com/office/powerpoint/2010/main" val="409809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722A-4954-9887-A66A-742F024DDA2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CBB02BE-33EF-4140-E7E3-93BBA7FA9980}"/>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624DB72A-D3C6-D598-8336-0731D0A44CB4}"/>
              </a:ext>
            </a:extLst>
          </p:cNvPr>
          <p:cNvSpPr>
            <a:spLocks noGrp="1"/>
          </p:cNvSpPr>
          <p:nvPr>
            <p:ph type="dt" sz="half" idx="14"/>
          </p:nvPr>
        </p:nvSpPr>
        <p:spPr>
          <a:xfrm>
            <a:off x="826436" y="1588169"/>
            <a:ext cx="7355038" cy="1305227"/>
          </a:xfrm>
        </p:spPr>
        <p:txBody>
          <a:bodyPr/>
          <a:lstStyle/>
          <a:p>
            <a:pPr rtl="0"/>
            <a:r>
              <a:rPr lang="en-GB" noProof="0" dirty="0">
                <a:latin typeface="+mn-lt"/>
              </a:rPr>
              <a:t>Silver table doesn’t specify any </a:t>
            </a:r>
            <a:r>
              <a:rPr lang="en-GB" dirty="0"/>
              <a:t>Governance</a:t>
            </a:r>
            <a:endParaRPr lang="en-GB" noProof="0" dirty="0">
              <a:latin typeface="+mn-lt"/>
            </a:endParaRPr>
          </a:p>
        </p:txBody>
      </p:sp>
      <p:sp>
        <p:nvSpPr>
          <p:cNvPr id="6" name="Footer Placeholder 5">
            <a:extLst>
              <a:ext uri="{FF2B5EF4-FFF2-40B4-BE49-F238E27FC236}">
                <a16:creationId xmlns:a16="http://schemas.microsoft.com/office/drawing/2014/main" id="{4EFC1377-D90B-776A-41A3-50C5824D4984}"/>
              </a:ext>
            </a:extLst>
          </p:cNvPr>
          <p:cNvSpPr>
            <a:spLocks noGrp="1"/>
          </p:cNvSpPr>
          <p:nvPr>
            <p:ph type="ftr" sz="quarter" idx="15"/>
          </p:nvPr>
        </p:nvSpPr>
        <p:spPr/>
        <p:txBody>
          <a:bodyPr/>
          <a:lstStyle/>
          <a:p>
            <a:pPr rtl="0"/>
            <a:r>
              <a:rPr lang="en-GB" noProof="0"/>
              <a:t>Annual Review</a:t>
            </a:r>
            <a:endParaRPr lang="en-GB" b="0" noProof="0" dirty="0"/>
          </a:p>
        </p:txBody>
      </p:sp>
      <p:sp>
        <p:nvSpPr>
          <p:cNvPr id="7" name="Slide Number Placeholder 6">
            <a:extLst>
              <a:ext uri="{FF2B5EF4-FFF2-40B4-BE49-F238E27FC236}">
                <a16:creationId xmlns:a16="http://schemas.microsoft.com/office/drawing/2014/main" id="{E848C774-5834-3A6A-B874-7A7D6C18BE26}"/>
              </a:ext>
            </a:extLst>
          </p:cNvPr>
          <p:cNvSpPr>
            <a:spLocks noGrp="1"/>
          </p:cNvSpPr>
          <p:nvPr>
            <p:ph type="sldNum" sz="quarter" idx="16"/>
          </p:nvPr>
        </p:nvSpPr>
        <p:spPr/>
        <p:txBody>
          <a:bodyPr/>
          <a:lstStyle/>
          <a:p>
            <a:pPr rtl="0"/>
            <a:fld id="{294A09A9-5501-47C1-A89A-A340965A2BE2}" type="slidenum">
              <a:rPr lang="en-GB" noProof="0" smtClean="0"/>
              <a:pPr rtl="0"/>
              <a:t>3</a:t>
            </a:fld>
            <a:endParaRPr lang="en-GB" noProof="0" dirty="0"/>
          </a:p>
        </p:txBody>
      </p:sp>
      <p:pic>
        <p:nvPicPr>
          <p:cNvPr id="4" name="Picture 3">
            <a:extLst>
              <a:ext uri="{FF2B5EF4-FFF2-40B4-BE49-F238E27FC236}">
                <a16:creationId xmlns:a16="http://schemas.microsoft.com/office/drawing/2014/main" id="{6C11B6F7-D9DE-1C2A-0299-8C3570AED421}"/>
              </a:ext>
            </a:extLst>
          </p:cNvPr>
          <p:cNvPicPr>
            <a:picLocks noChangeAspect="1"/>
          </p:cNvPicPr>
          <p:nvPr/>
        </p:nvPicPr>
        <p:blipFill>
          <a:blip r:embed="rId2"/>
          <a:stretch>
            <a:fillRect/>
          </a:stretch>
        </p:blipFill>
        <p:spPr>
          <a:xfrm>
            <a:off x="750236" y="2079057"/>
            <a:ext cx="6143414" cy="4365057"/>
          </a:xfrm>
          <a:prstGeom prst="rect">
            <a:avLst/>
          </a:prstGeom>
        </p:spPr>
      </p:pic>
    </p:spTree>
    <p:extLst>
      <p:ext uri="{BB962C8B-B14F-4D97-AF65-F5344CB8AC3E}">
        <p14:creationId xmlns:p14="http://schemas.microsoft.com/office/powerpoint/2010/main" val="266176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5EB3A-FDC4-4AF8-9B01-E0BE49E107E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A90CB3-99CA-F05B-6216-780DF19D3BF5}"/>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555E893F-B6FE-0DD6-6CC8-2BC208C508AE}"/>
              </a:ext>
            </a:extLst>
          </p:cNvPr>
          <p:cNvSpPr>
            <a:spLocks noGrp="1"/>
          </p:cNvSpPr>
          <p:nvPr>
            <p:ph type="dt" sz="half" idx="14"/>
          </p:nvPr>
        </p:nvSpPr>
        <p:spPr>
          <a:xfrm>
            <a:off x="826436" y="1588169"/>
            <a:ext cx="7355038" cy="1305227"/>
          </a:xfrm>
        </p:spPr>
        <p:txBody>
          <a:bodyPr/>
          <a:lstStyle/>
          <a:p>
            <a:pPr rtl="0"/>
            <a:r>
              <a:rPr lang="en-GB" noProof="0" dirty="0">
                <a:latin typeface="+mn-lt"/>
              </a:rPr>
              <a:t>Dependency's are defined and everything is visual within </a:t>
            </a:r>
            <a:r>
              <a:rPr lang="en-GB" noProof="0" dirty="0" err="1">
                <a:latin typeface="+mn-lt"/>
              </a:rPr>
              <a:t>databricks</a:t>
            </a:r>
            <a:r>
              <a:rPr lang="en-GB" noProof="0" dirty="0">
                <a:latin typeface="+mn-lt"/>
              </a:rPr>
              <a:t> </a:t>
            </a:r>
          </a:p>
        </p:txBody>
      </p:sp>
      <p:pic>
        <p:nvPicPr>
          <p:cNvPr id="4" name="Picture 3">
            <a:extLst>
              <a:ext uri="{FF2B5EF4-FFF2-40B4-BE49-F238E27FC236}">
                <a16:creationId xmlns:a16="http://schemas.microsoft.com/office/drawing/2014/main" id="{6329FF93-43FA-79C0-D69E-4B8CFBE20FE7}"/>
              </a:ext>
            </a:extLst>
          </p:cNvPr>
          <p:cNvPicPr>
            <a:picLocks noChangeAspect="1"/>
          </p:cNvPicPr>
          <p:nvPr/>
        </p:nvPicPr>
        <p:blipFill>
          <a:blip r:embed="rId2"/>
          <a:stretch>
            <a:fillRect/>
          </a:stretch>
        </p:blipFill>
        <p:spPr>
          <a:xfrm>
            <a:off x="808887" y="2273910"/>
            <a:ext cx="7497715" cy="3917725"/>
          </a:xfrm>
          <a:prstGeom prst="rect">
            <a:avLst/>
          </a:prstGeom>
        </p:spPr>
      </p:pic>
    </p:spTree>
    <p:extLst>
      <p:ext uri="{BB962C8B-B14F-4D97-AF65-F5344CB8AC3E}">
        <p14:creationId xmlns:p14="http://schemas.microsoft.com/office/powerpoint/2010/main" val="19375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115D7-DC1A-25B4-17D8-37E121BA47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FD3297-06E6-4119-4620-144BF517F1FD}"/>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860117F9-2ACA-B014-ED87-21008A29A3BC}"/>
              </a:ext>
            </a:extLst>
          </p:cNvPr>
          <p:cNvSpPr>
            <a:spLocks noGrp="1"/>
          </p:cNvSpPr>
          <p:nvPr>
            <p:ph type="dt" sz="half" idx="14"/>
          </p:nvPr>
        </p:nvSpPr>
        <p:spPr>
          <a:xfrm>
            <a:off x="643556" y="1489926"/>
            <a:ext cx="7355038" cy="1305227"/>
          </a:xfrm>
        </p:spPr>
        <p:txBody>
          <a:bodyPr/>
          <a:lstStyle/>
          <a:p>
            <a:pPr rtl="0"/>
            <a:r>
              <a:rPr lang="en-GB" noProof="0" dirty="0">
                <a:latin typeface="+mn-lt"/>
              </a:rPr>
              <a:t>Classifications can be seen in the </a:t>
            </a:r>
            <a:r>
              <a:rPr lang="en-GB" noProof="0" dirty="0" err="1">
                <a:latin typeface="+mn-lt"/>
              </a:rPr>
              <a:t>databricks</a:t>
            </a:r>
            <a:r>
              <a:rPr lang="en-GB" noProof="0" dirty="0">
                <a:latin typeface="+mn-lt"/>
              </a:rPr>
              <a:t> unity catalogue and tags are applied which show categorisation and you can also see that the column is masked</a:t>
            </a:r>
          </a:p>
          <a:p>
            <a:pPr rtl="0"/>
            <a:endParaRPr lang="en-GB" noProof="0" dirty="0">
              <a:latin typeface="+mn-lt"/>
            </a:endParaRPr>
          </a:p>
          <a:p>
            <a:pPr rtl="0"/>
            <a:endParaRPr lang="en-GB" noProof="0" dirty="0">
              <a:latin typeface="+mn-lt"/>
            </a:endParaRPr>
          </a:p>
          <a:p>
            <a:pPr rtl="0"/>
            <a:r>
              <a:rPr lang="en-GB" b="1" noProof="0" dirty="0">
                <a:latin typeface="+mn-lt"/>
              </a:rPr>
              <a:t>Bronze						Silver (inherited)								</a:t>
            </a:r>
          </a:p>
          <a:p>
            <a:pPr rtl="0"/>
            <a:endParaRPr lang="en-GB" noProof="0" dirty="0">
              <a:latin typeface="+mn-lt"/>
            </a:endParaRPr>
          </a:p>
          <a:p>
            <a:pPr rtl="0"/>
            <a:endParaRPr lang="en-GB" noProof="0" dirty="0">
              <a:latin typeface="+mn-lt"/>
            </a:endParaRPr>
          </a:p>
          <a:p>
            <a:pPr rtl="0"/>
            <a:endParaRPr lang="en-GB" noProof="0" dirty="0">
              <a:latin typeface="+mn-lt"/>
            </a:endParaRPr>
          </a:p>
        </p:txBody>
      </p:sp>
      <p:pic>
        <p:nvPicPr>
          <p:cNvPr id="6" name="Picture 5">
            <a:extLst>
              <a:ext uri="{FF2B5EF4-FFF2-40B4-BE49-F238E27FC236}">
                <a16:creationId xmlns:a16="http://schemas.microsoft.com/office/drawing/2014/main" id="{6871C58A-24FE-B664-5DA2-B04E37C194F3}"/>
              </a:ext>
            </a:extLst>
          </p:cNvPr>
          <p:cNvPicPr>
            <a:picLocks noChangeAspect="1"/>
          </p:cNvPicPr>
          <p:nvPr/>
        </p:nvPicPr>
        <p:blipFill>
          <a:blip r:embed="rId2"/>
          <a:stretch>
            <a:fillRect/>
          </a:stretch>
        </p:blipFill>
        <p:spPr>
          <a:xfrm>
            <a:off x="534691" y="2367814"/>
            <a:ext cx="4610699" cy="4268804"/>
          </a:xfrm>
          <a:prstGeom prst="rect">
            <a:avLst/>
          </a:prstGeom>
        </p:spPr>
      </p:pic>
      <p:pic>
        <p:nvPicPr>
          <p:cNvPr id="8" name="Picture 7">
            <a:extLst>
              <a:ext uri="{FF2B5EF4-FFF2-40B4-BE49-F238E27FC236}">
                <a16:creationId xmlns:a16="http://schemas.microsoft.com/office/drawing/2014/main" id="{824BC85E-C449-4410-1235-1B6624EDB559}"/>
              </a:ext>
            </a:extLst>
          </p:cNvPr>
          <p:cNvPicPr>
            <a:picLocks noChangeAspect="1"/>
          </p:cNvPicPr>
          <p:nvPr/>
        </p:nvPicPr>
        <p:blipFill>
          <a:blip r:embed="rId3"/>
          <a:stretch>
            <a:fillRect/>
          </a:stretch>
        </p:blipFill>
        <p:spPr>
          <a:xfrm>
            <a:off x="5491050" y="2367814"/>
            <a:ext cx="5718079" cy="4596063"/>
          </a:xfrm>
          <a:prstGeom prst="rect">
            <a:avLst/>
          </a:prstGeom>
        </p:spPr>
      </p:pic>
    </p:spTree>
    <p:extLst>
      <p:ext uri="{BB962C8B-B14F-4D97-AF65-F5344CB8AC3E}">
        <p14:creationId xmlns:p14="http://schemas.microsoft.com/office/powerpoint/2010/main" val="134470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E7916-DE8E-F0C9-4EAD-1F2D160CEBA5}"/>
              </a:ext>
            </a:extLst>
          </p:cNvPr>
          <p:cNvSpPr>
            <a:spLocks noGrp="1"/>
          </p:cNvSpPr>
          <p:nvPr>
            <p:ph type="title"/>
          </p:nvPr>
        </p:nvSpPr>
        <p:spPr>
          <a:xfrm>
            <a:off x="964023" y="879063"/>
            <a:ext cx="6552345" cy="610863"/>
          </a:xfrm>
        </p:spPr>
        <p:txBody>
          <a:bodyPr/>
          <a:lstStyle/>
          <a:p>
            <a:r>
              <a:rPr lang="en-GB" dirty="0"/>
              <a:t>Row level Security</a:t>
            </a:r>
          </a:p>
        </p:txBody>
      </p:sp>
      <p:sp>
        <p:nvSpPr>
          <p:cNvPr id="4" name="Text Placeholder 3">
            <a:extLst>
              <a:ext uri="{FF2B5EF4-FFF2-40B4-BE49-F238E27FC236}">
                <a16:creationId xmlns:a16="http://schemas.microsoft.com/office/drawing/2014/main" id="{2984C24C-0CD5-D6D2-D893-4E1442ED231F}"/>
              </a:ext>
            </a:extLst>
          </p:cNvPr>
          <p:cNvSpPr>
            <a:spLocks noGrp="1"/>
          </p:cNvSpPr>
          <p:nvPr>
            <p:ph type="body" sz="quarter" idx="11"/>
          </p:nvPr>
        </p:nvSpPr>
        <p:spPr>
          <a:xfrm>
            <a:off x="952499" y="1489926"/>
            <a:ext cx="9316213" cy="3594669"/>
          </a:xfrm>
        </p:spPr>
        <p:txBody>
          <a:bodyPr/>
          <a:lstStyle/>
          <a:p>
            <a:r>
              <a:rPr lang="en-GB" dirty="0"/>
              <a:t>Ensuring users can only see what they should is very important , especially when dealing with external user’s reporting. We have solved this in Power BI and Tableau</a:t>
            </a:r>
          </a:p>
          <a:p>
            <a:endParaRPr lang="en-GB" dirty="0"/>
          </a:p>
          <a:p>
            <a:r>
              <a:rPr lang="en-GB" dirty="0"/>
              <a:t> </a:t>
            </a:r>
          </a:p>
        </p:txBody>
      </p:sp>
      <p:sp>
        <p:nvSpPr>
          <p:cNvPr id="5" name="Date Placeholder 4">
            <a:extLst>
              <a:ext uri="{FF2B5EF4-FFF2-40B4-BE49-F238E27FC236}">
                <a16:creationId xmlns:a16="http://schemas.microsoft.com/office/drawing/2014/main" id="{2A3CACD6-03DA-373E-5F8B-BAA8B8461C00}"/>
              </a:ext>
            </a:extLst>
          </p:cNvPr>
          <p:cNvSpPr>
            <a:spLocks noGrp="1"/>
          </p:cNvSpPr>
          <p:nvPr>
            <p:ph type="dt" sz="half" idx="14"/>
          </p:nvPr>
        </p:nvSpPr>
        <p:spPr/>
        <p:txBody>
          <a:bodyPr/>
          <a:lstStyle/>
          <a:p>
            <a:pPr rtl="0"/>
            <a:fld id="{94200668-9301-4F8B-89F3-A4E2AEA80049}" type="datetime3">
              <a:rPr lang="en-GB" noProof="0" smtClean="0">
                <a:latin typeface="+mn-lt"/>
              </a:rPr>
              <a:t>2 October, 2025</a:t>
            </a:fld>
            <a:endParaRPr lang="en-GB" noProof="0" dirty="0">
              <a:latin typeface="+mn-lt"/>
            </a:endParaRPr>
          </a:p>
        </p:txBody>
      </p:sp>
      <p:sp>
        <p:nvSpPr>
          <p:cNvPr id="6" name="Footer Placeholder 5">
            <a:extLst>
              <a:ext uri="{FF2B5EF4-FFF2-40B4-BE49-F238E27FC236}">
                <a16:creationId xmlns:a16="http://schemas.microsoft.com/office/drawing/2014/main" id="{A2EDE676-5BB3-F298-D19E-40A4EAD01312}"/>
              </a:ext>
            </a:extLst>
          </p:cNvPr>
          <p:cNvSpPr>
            <a:spLocks noGrp="1"/>
          </p:cNvSpPr>
          <p:nvPr>
            <p:ph type="ftr" sz="quarter" idx="15"/>
          </p:nvPr>
        </p:nvSpPr>
        <p:spPr/>
        <p:txBody>
          <a:bodyPr/>
          <a:lstStyle/>
          <a:p>
            <a:pPr rtl="0"/>
            <a:r>
              <a:rPr lang="en-GB" noProof="0"/>
              <a:t>Annual Review</a:t>
            </a:r>
            <a:endParaRPr lang="en-GB" b="0" noProof="0" dirty="0"/>
          </a:p>
        </p:txBody>
      </p:sp>
      <p:sp>
        <p:nvSpPr>
          <p:cNvPr id="7" name="Slide Number Placeholder 6">
            <a:extLst>
              <a:ext uri="{FF2B5EF4-FFF2-40B4-BE49-F238E27FC236}">
                <a16:creationId xmlns:a16="http://schemas.microsoft.com/office/drawing/2014/main" id="{4B18E4EC-5D52-265A-2C49-7E5BE9B757AD}"/>
              </a:ext>
            </a:extLst>
          </p:cNvPr>
          <p:cNvSpPr>
            <a:spLocks noGrp="1"/>
          </p:cNvSpPr>
          <p:nvPr>
            <p:ph type="sldNum" sz="quarter" idx="16"/>
          </p:nvPr>
        </p:nvSpPr>
        <p:spPr/>
        <p:txBody>
          <a:bodyPr/>
          <a:lstStyle/>
          <a:p>
            <a:pPr rtl="0"/>
            <a:fld id="{294A09A9-5501-47C1-A89A-A340965A2BE2}" type="slidenum">
              <a:rPr lang="en-GB" noProof="0" smtClean="0"/>
              <a:pPr rtl="0"/>
              <a:t>6</a:t>
            </a:fld>
            <a:endParaRPr lang="en-GB" noProof="0" dirty="0"/>
          </a:p>
        </p:txBody>
      </p:sp>
    </p:spTree>
    <p:extLst>
      <p:ext uri="{BB962C8B-B14F-4D97-AF65-F5344CB8AC3E}">
        <p14:creationId xmlns:p14="http://schemas.microsoft.com/office/powerpoint/2010/main" val="264038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27A37-9876-84B8-9E06-D95C5EBE403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A06941-3946-3146-D1D3-BE129D995F95}"/>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08EAAE35-305E-B069-6F2F-F8273F9FFDE5}"/>
              </a:ext>
            </a:extLst>
          </p:cNvPr>
          <p:cNvSpPr>
            <a:spLocks noGrp="1"/>
          </p:cNvSpPr>
          <p:nvPr>
            <p:ph type="dt" sz="half" idx="14"/>
          </p:nvPr>
        </p:nvSpPr>
        <p:spPr>
          <a:xfrm>
            <a:off x="643556" y="1489926"/>
            <a:ext cx="7355038" cy="1305227"/>
          </a:xfrm>
        </p:spPr>
        <p:txBody>
          <a:bodyPr/>
          <a:lstStyle/>
          <a:p>
            <a:pPr rtl="0"/>
            <a:r>
              <a:rPr lang="en-GB" noProof="0" dirty="0">
                <a:latin typeface="+mn-lt"/>
              </a:rPr>
              <a:t>Power Bi is embedded in a webpage. When the user accesses a user token is passed to Power BI which is collected with a Power BI command called USERPRINCIPALNAME()</a:t>
            </a:r>
          </a:p>
          <a:p>
            <a:pPr rtl="0"/>
            <a:endParaRPr lang="en-GB" noProof="0" dirty="0">
              <a:latin typeface="+mn-lt"/>
            </a:endParaRPr>
          </a:p>
          <a:p>
            <a:pPr rtl="0"/>
            <a:r>
              <a:rPr lang="en-GB" noProof="0" dirty="0">
                <a:latin typeface="+mn-lt"/>
              </a:rPr>
              <a:t>We must filter the data in 2 ways, 1 for Internal users who see everything but external users don’t see anything</a:t>
            </a: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p:txBody>
      </p:sp>
      <p:pic>
        <p:nvPicPr>
          <p:cNvPr id="4" name="Picture 3">
            <a:extLst>
              <a:ext uri="{FF2B5EF4-FFF2-40B4-BE49-F238E27FC236}">
                <a16:creationId xmlns:a16="http://schemas.microsoft.com/office/drawing/2014/main" id="{1E789DD2-DAE3-10DE-0445-8050AEEED24A}"/>
              </a:ext>
            </a:extLst>
          </p:cNvPr>
          <p:cNvPicPr>
            <a:picLocks noChangeAspect="1"/>
          </p:cNvPicPr>
          <p:nvPr/>
        </p:nvPicPr>
        <p:blipFill>
          <a:blip r:embed="rId2"/>
          <a:stretch>
            <a:fillRect/>
          </a:stretch>
        </p:blipFill>
        <p:spPr>
          <a:xfrm>
            <a:off x="620880" y="2584864"/>
            <a:ext cx="5475120" cy="3611880"/>
          </a:xfrm>
          <a:prstGeom prst="rect">
            <a:avLst/>
          </a:prstGeom>
        </p:spPr>
      </p:pic>
      <p:pic>
        <p:nvPicPr>
          <p:cNvPr id="9" name="Picture 8">
            <a:extLst>
              <a:ext uri="{FF2B5EF4-FFF2-40B4-BE49-F238E27FC236}">
                <a16:creationId xmlns:a16="http://schemas.microsoft.com/office/drawing/2014/main" id="{C859D67D-BDAC-84DF-978A-C0C0F3FD7077}"/>
              </a:ext>
            </a:extLst>
          </p:cNvPr>
          <p:cNvPicPr>
            <a:picLocks noChangeAspect="1"/>
          </p:cNvPicPr>
          <p:nvPr/>
        </p:nvPicPr>
        <p:blipFill>
          <a:blip r:embed="rId3"/>
          <a:stretch>
            <a:fillRect/>
          </a:stretch>
        </p:blipFill>
        <p:spPr>
          <a:xfrm>
            <a:off x="5905500" y="3107863"/>
            <a:ext cx="5796993" cy="2565882"/>
          </a:xfrm>
          <a:prstGeom prst="rect">
            <a:avLst/>
          </a:prstGeom>
        </p:spPr>
      </p:pic>
    </p:spTree>
    <p:extLst>
      <p:ext uri="{BB962C8B-B14F-4D97-AF65-F5344CB8AC3E}">
        <p14:creationId xmlns:p14="http://schemas.microsoft.com/office/powerpoint/2010/main" val="179935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EC825-5193-7873-C1EC-04D8A44B29F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5F44962-AF68-ABCA-98E4-EA2CB5B788CF}"/>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D65B88EB-7BE2-6C77-8463-B2513AFFD3BC}"/>
              </a:ext>
            </a:extLst>
          </p:cNvPr>
          <p:cNvSpPr>
            <a:spLocks noGrp="1"/>
          </p:cNvSpPr>
          <p:nvPr>
            <p:ph type="dt" sz="half" idx="14"/>
          </p:nvPr>
        </p:nvSpPr>
        <p:spPr>
          <a:xfrm>
            <a:off x="643556" y="1489926"/>
            <a:ext cx="4448208" cy="3871346"/>
          </a:xfrm>
        </p:spPr>
        <p:txBody>
          <a:bodyPr/>
          <a:lstStyle/>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r>
              <a:rPr lang="en-GB" noProof="0" dirty="0">
                <a:latin typeface="+mn-lt"/>
              </a:rPr>
              <a:t>There’s 2 tables :</a:t>
            </a:r>
          </a:p>
          <a:p>
            <a:pPr rtl="0"/>
            <a:r>
              <a:rPr lang="en-GB" noProof="0" dirty="0">
                <a:latin typeface="+mn-lt"/>
              </a:rPr>
              <a:t>1 filtered to contain only Internal users</a:t>
            </a:r>
          </a:p>
          <a:p>
            <a:pPr rtl="0"/>
            <a:r>
              <a:rPr lang="en-GB" noProof="0" dirty="0">
                <a:latin typeface="+mn-lt"/>
              </a:rPr>
              <a:t>1 for just external users which also includes the account numbers they have access to</a:t>
            </a:r>
          </a:p>
        </p:txBody>
      </p:sp>
      <p:pic>
        <p:nvPicPr>
          <p:cNvPr id="6" name="Picture 5">
            <a:extLst>
              <a:ext uri="{FF2B5EF4-FFF2-40B4-BE49-F238E27FC236}">
                <a16:creationId xmlns:a16="http://schemas.microsoft.com/office/drawing/2014/main" id="{E74A1CAC-A1AE-E4A0-D338-BF28A4732944}"/>
              </a:ext>
            </a:extLst>
          </p:cNvPr>
          <p:cNvPicPr>
            <a:picLocks noChangeAspect="1"/>
          </p:cNvPicPr>
          <p:nvPr/>
        </p:nvPicPr>
        <p:blipFill>
          <a:blip r:embed="rId2"/>
          <a:stretch>
            <a:fillRect/>
          </a:stretch>
        </p:blipFill>
        <p:spPr>
          <a:xfrm>
            <a:off x="5324507" y="2020662"/>
            <a:ext cx="5277587" cy="3486637"/>
          </a:xfrm>
          <a:prstGeom prst="rect">
            <a:avLst/>
          </a:prstGeom>
        </p:spPr>
      </p:pic>
    </p:spTree>
    <p:extLst>
      <p:ext uri="{BB962C8B-B14F-4D97-AF65-F5344CB8AC3E}">
        <p14:creationId xmlns:p14="http://schemas.microsoft.com/office/powerpoint/2010/main" val="419350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8CD9E-2FE0-5791-55C5-A6387DFB59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C39A120-C56F-9A09-3A8F-3F283C4A580A}"/>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F89C3BEB-00CA-B575-D7B2-21A48C5259CF}"/>
              </a:ext>
            </a:extLst>
          </p:cNvPr>
          <p:cNvSpPr>
            <a:spLocks noGrp="1"/>
          </p:cNvSpPr>
          <p:nvPr>
            <p:ph type="dt" sz="half" idx="14"/>
          </p:nvPr>
        </p:nvSpPr>
        <p:spPr>
          <a:xfrm>
            <a:off x="643556" y="1489926"/>
            <a:ext cx="4448208" cy="3871346"/>
          </a:xfrm>
        </p:spPr>
        <p:txBody>
          <a:bodyPr/>
          <a:lstStyle/>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r>
              <a:rPr lang="en-GB" noProof="0" dirty="0">
                <a:latin typeface="+mn-lt"/>
              </a:rPr>
              <a:t>You can see the external table is linked to the vendor account table which is used in the filter</a:t>
            </a:r>
          </a:p>
          <a:p>
            <a:pPr rtl="0"/>
            <a:r>
              <a:rPr lang="en-GB" noProof="0" dirty="0">
                <a:latin typeface="+mn-lt"/>
              </a:rPr>
              <a:t>The Internal user isn’t so internal users simply bypass that join condition and can access everything </a:t>
            </a:r>
          </a:p>
          <a:p>
            <a:pPr rtl="0"/>
            <a:r>
              <a:rPr lang="en-GB" noProof="0" dirty="0">
                <a:latin typeface="+mn-lt"/>
              </a:rPr>
              <a:t>Where as External users only see what they should </a:t>
            </a:r>
          </a:p>
        </p:txBody>
      </p:sp>
      <p:pic>
        <p:nvPicPr>
          <p:cNvPr id="4" name="Picture 3">
            <a:extLst>
              <a:ext uri="{FF2B5EF4-FFF2-40B4-BE49-F238E27FC236}">
                <a16:creationId xmlns:a16="http://schemas.microsoft.com/office/drawing/2014/main" id="{421598BF-D85B-8710-E138-1CF31D9CFA52}"/>
              </a:ext>
            </a:extLst>
          </p:cNvPr>
          <p:cNvPicPr>
            <a:picLocks noChangeAspect="1"/>
          </p:cNvPicPr>
          <p:nvPr/>
        </p:nvPicPr>
        <p:blipFill>
          <a:blip r:embed="rId2"/>
          <a:stretch>
            <a:fillRect/>
          </a:stretch>
        </p:blipFill>
        <p:spPr>
          <a:xfrm>
            <a:off x="5255455" y="1029902"/>
            <a:ext cx="6489869" cy="5279457"/>
          </a:xfrm>
          <a:prstGeom prst="rect">
            <a:avLst/>
          </a:prstGeom>
        </p:spPr>
      </p:pic>
    </p:spTree>
    <p:extLst>
      <p:ext uri="{BB962C8B-B14F-4D97-AF65-F5344CB8AC3E}">
        <p14:creationId xmlns:p14="http://schemas.microsoft.com/office/powerpoint/2010/main" val="249297029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{2BB45AD4-F7E7-4971-BE9E-80CB3978AB3B}tf78853419_win32</Template>
  <TotalTime>42</TotalTime>
  <Words>397</Words>
  <Application>Microsoft Office PowerPoint</Application>
  <PresentationFormat>Widescreen</PresentationFormat>
  <Paragraphs>75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Governance Framework</vt:lpstr>
      <vt:lpstr>Implementation</vt:lpstr>
      <vt:lpstr>Implementation</vt:lpstr>
      <vt:lpstr>Implementation</vt:lpstr>
      <vt:lpstr>Implementation</vt:lpstr>
      <vt:lpstr>Row level Security</vt:lpstr>
      <vt:lpstr>Implementation</vt:lpstr>
      <vt:lpstr>Implementation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Craven, Michael (CAI - Leeds)</dc:creator>
  <cp:lastModifiedBy>Craven, Michael (CAI - Leeds)</cp:lastModifiedBy>
  <cp:revision>2</cp:revision>
  <dcterms:created xsi:type="dcterms:W3CDTF">2025-10-02T12:49:03Z</dcterms:created>
  <dcterms:modified xsi:type="dcterms:W3CDTF">2025-10-02T13:35:09Z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