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0"/>
  </p:notesMasterIdLst>
  <p:handoutMasterIdLst>
    <p:handoutMasterId r:id="rId11"/>
  </p:handoutMasterIdLst>
  <p:sldIdLst>
    <p:sldId id="361" r:id="rId5"/>
    <p:sldId id="362" r:id="rId6"/>
    <p:sldId id="365" r:id="rId7"/>
    <p:sldId id="363" r:id="rId8"/>
    <p:sldId id="364" r:id="rId9"/>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26" autoAdjust="0"/>
  </p:normalViewPr>
  <p:slideViewPr>
    <p:cSldViewPr snapToGrid="0">
      <p:cViewPr varScale="1">
        <p:scale>
          <a:sx n="99" d="100"/>
          <a:sy n="99" d="100"/>
        </p:scale>
        <p:origin x="90" y="22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n-GB" smtClean="0"/>
              <a:t>‹#›</a:t>
            </a:fld>
            <a:endParaRPr lang="en-GB"/>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A15AE-E040-4F31-96C6-FD066D034FFB}" type="datetime1">
              <a:rPr lang="en-GB" smtClean="0"/>
              <a:pPr/>
              <a:t>02/10/2025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n-GB" noProof="0" smtClean="0"/>
              <a:t>‹#›</a:t>
            </a:fld>
            <a:endParaRPr lang="en-GB"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a:t>
            </a:fld>
            <a:endParaRPr lang="en-GB"/>
          </a:p>
        </p:txBody>
      </p:sp>
    </p:spTree>
    <p:extLst>
      <p:ext uri="{BB962C8B-B14F-4D97-AF65-F5344CB8AC3E}">
        <p14:creationId xmlns:p14="http://schemas.microsoft.com/office/powerpoint/2010/main" val="448152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n-US" noProof="0"/>
              <a:t>Click to edit Master title style</a:t>
            </a:r>
            <a:endParaRPr lang="en-GB" noProof="0"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F88F5F63-8808-4375-85CE-D0FAFA3BBE65}" type="datetime3">
              <a:rPr lang="en-GB" noProof="0" smtClean="0">
                <a:latin typeface="+mn-lt"/>
              </a:rPr>
              <a:t>2 October, 2025</a:t>
            </a:fld>
            <a:endParaRPr lang="en-GB" noProof="0"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6D17C7AE-DC41-4D6E-8CE7-A0296D62536F}" type="datetime3">
              <a:rPr lang="en-GB" noProof="0" smtClean="0">
                <a:latin typeface="+mn-lt"/>
              </a:rPr>
              <a:t>2 October, 2025</a:t>
            </a:fld>
            <a:endParaRPr lang="en-GB" noProof="0"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0971D3F5-C297-4F98-9679-48877DEF0EC7}" type="datetime3">
              <a:rPr lang="en-GB" noProof="0" smtClean="0">
                <a:latin typeface="+mn-lt"/>
              </a:rPr>
              <a:t>2 October, 2025</a:t>
            </a:fld>
            <a:endParaRPr lang="en-GB" noProof="0"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n-GB" noProof="0" dirty="0"/>
              <a:t>Annual Review</a:t>
            </a:r>
            <a:endParaRPr lang="en-GB" b="0" noProof="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n-US" noProof="0"/>
              <a:t>Click icon to add picture</a:t>
            </a:r>
            <a:endParaRPr lang="en-GB" noProof="0"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n-US" noProof="0"/>
              <a:t>Click to edit Master title style</a:t>
            </a:r>
            <a:endParaRPr lang="en-GB" noProof="0"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C02CDA83-4160-4EEB-AD7D-1C57C21837F3}" type="datetime3">
              <a:rPr lang="en-GB" noProof="0" smtClean="0">
                <a:latin typeface="+mn-lt"/>
              </a:rPr>
              <a:t>2 October, 2025</a:t>
            </a:fld>
            <a:endParaRPr lang="en-GB" noProof="0"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n-US" noProof="0"/>
              <a:t>Click icon to add picture</a:t>
            </a:r>
            <a:endParaRPr lang="en-GB" noProof="0"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94200668-9301-4F8B-89F3-A4E2AEA80049}" type="datetime3">
              <a:rPr lang="en-GB" noProof="0" smtClean="0">
                <a:latin typeface="+mn-lt"/>
              </a:rPr>
              <a:t>2 October, 2025</a:t>
            </a:fld>
            <a:endParaRPr lang="en-GB" noProof="0"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n-US" noProof="0"/>
              <a:t>Click icon to add picture</a:t>
            </a:r>
            <a:endParaRPr lang="en-GB" noProof="0"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n-US" noProof="0"/>
              <a:t>Click to edit Master title style</a:t>
            </a:r>
            <a:endParaRPr lang="en-GB" noProof="0"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n-US" noProof="0"/>
              <a:t>Click icon to add chart</a:t>
            </a:r>
            <a:endParaRPr lang="en-GB" noProof="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029ECAD1-3047-43DC-81B7-231597E81F19}" type="datetime3">
              <a:rPr lang="en-GB" noProof="0" smtClean="0">
                <a:latin typeface="+mn-lt"/>
              </a:rPr>
              <a:t>2 October, 2025</a:t>
            </a:fld>
            <a:endParaRPr lang="en-GB" noProof="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n-US" noProof="0"/>
              <a:t>Click icon to add table</a:t>
            </a:r>
            <a:endParaRPr lang="en-GB" noProof="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1E6A16EE-7FBD-4E62-A186-69A1E1C8758D}" type="datetime3">
              <a:rPr lang="en-GB" noProof="0" smtClean="0">
                <a:latin typeface="+mn-lt"/>
              </a:rPr>
              <a:t>2 October, 2025</a:t>
            </a:fld>
            <a:endParaRPr lang="en-GB" noProof="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n-US" noProof="0"/>
              <a:t>Click to edit Master title style</a:t>
            </a:r>
            <a:endParaRPr lang="en-GB" noProof="0"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n-GB" sz="20000" b="1" noProof="0"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n-US" noProof="0"/>
              <a:t>Click icon to add picture</a:t>
            </a:r>
            <a:endParaRPr lang="en-GB" noProof="0"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n-US" noProof="0"/>
              <a:t>Click icon to add picture</a:t>
            </a:r>
            <a:endParaRPr lang="en-GB" noProof="0"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n-US" noProof="0"/>
              <a:t>Click icon to add picture</a:t>
            </a:r>
            <a:endParaRPr lang="en-GB" noProof="0"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n-US" noProof="0"/>
              <a:t>Click icon to add picture</a:t>
            </a:r>
            <a:endParaRPr lang="en-GB" noProof="0"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D21FA074-9295-430E-9633-F682F8C96958}" type="datetime3">
              <a:rPr lang="en-GB" noProof="0" smtClean="0">
                <a:latin typeface="+mn-lt"/>
              </a:rPr>
              <a:t>2 October, 2025</a:t>
            </a:fld>
            <a:endParaRPr lang="en-GB" noProof="0"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D33AD83D-9671-4762-AF03-9C719A9CD695}" type="datetime3">
              <a:rPr lang="en-GB" noProof="0" smtClean="0">
                <a:latin typeface="+mn-lt"/>
              </a:rPr>
              <a:t>2 October, 2025</a:t>
            </a:fld>
            <a:endParaRPr lang="en-GB" noProof="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AC5E797-DDC7-4716-ABC9-2C172A510C23}" type="datetime3">
              <a:rPr lang="en-GB" noProof="0" smtClean="0">
                <a:latin typeface="+mn-lt"/>
              </a:rPr>
              <a:t>2 October, 2025</a:t>
            </a:fld>
            <a:endParaRPr lang="en-GB" noProof="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n-GB" noProof="0"/>
              <a:t>Annual Review</a:t>
            </a:r>
            <a:endParaRPr lang="en-GB" b="0" noProof="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881727" y="430875"/>
            <a:ext cx="7750209" cy="610863"/>
          </a:xfrm>
        </p:spPr>
        <p:txBody>
          <a:bodyPr rtlCol="0">
            <a:normAutofit/>
          </a:bodyPr>
          <a:lstStyle/>
          <a:p>
            <a:pPr rtl="0"/>
            <a:r>
              <a:rPr lang="en-GB" dirty="0"/>
              <a:t>Governance Framework</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756665" y="1256091"/>
            <a:ext cx="10678669" cy="610864"/>
          </a:xfrm>
        </p:spPr>
        <p:txBody>
          <a:bodyPr rtlCol="0"/>
          <a:lstStyle/>
          <a:p>
            <a:pPr rtl="0"/>
            <a:r>
              <a:rPr lang="en-GB" dirty="0"/>
              <a:t>Governance is something which is very important and ensuring that customers can trust us with their data is essential in these times with increasing cyber attacks and the importance of data in general. </a:t>
            </a:r>
          </a:p>
          <a:p>
            <a:pPr rtl="0"/>
            <a:endParaRPr lang="en-GB" dirty="0"/>
          </a:p>
          <a:p>
            <a:pPr rtl="0"/>
            <a:endParaRPr lang="en-GB" dirty="0"/>
          </a:p>
          <a:p>
            <a:pPr rtl="0"/>
            <a:endParaRPr lang="en-GB" dirty="0"/>
          </a:p>
          <a:p>
            <a:pPr rtl="0"/>
            <a:endParaRPr lang="en-GB" dirty="0"/>
          </a:p>
          <a:p>
            <a:pPr rtl="0"/>
            <a:endParaRPr lang="en-GB" dirty="0"/>
          </a:p>
          <a:p>
            <a:pPr rtl="0"/>
            <a:endParaRPr lang="en-GB" dirty="0"/>
          </a:p>
        </p:txBody>
      </p:sp>
      <p:sp>
        <p:nvSpPr>
          <p:cNvPr id="9" name="Text Placeholder 3">
            <a:extLst>
              <a:ext uri="{FF2B5EF4-FFF2-40B4-BE49-F238E27FC236}">
                <a16:creationId xmlns:a16="http://schemas.microsoft.com/office/drawing/2014/main" id="{C32262F7-4156-99C1-386C-42E2DA1B881D}"/>
              </a:ext>
            </a:extLst>
          </p:cNvPr>
          <p:cNvSpPr txBox="1">
            <a:spLocks/>
          </p:cNvSpPr>
          <p:nvPr/>
        </p:nvSpPr>
        <p:spPr>
          <a:xfrm>
            <a:off x="756664" y="2277067"/>
            <a:ext cx="10678669" cy="3837117"/>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800" b="1" dirty="0"/>
              <a:t>Approach</a:t>
            </a:r>
          </a:p>
          <a:p>
            <a:r>
              <a:rPr lang="en-GB" dirty="0"/>
              <a:t>Create a Data Governance Framework which sets sensitivity at a table and column level which is hierarchical.</a:t>
            </a:r>
          </a:p>
          <a:p>
            <a:r>
              <a:rPr lang="en-GB" dirty="0"/>
              <a:t>Each project has the following groups created:</a:t>
            </a:r>
          </a:p>
          <a:p>
            <a:pPr marL="285750" indent="-285750">
              <a:buFont typeface="Arial" panose="020B0604020202020204" pitchFamily="34" charset="0"/>
              <a:buChar char="•"/>
            </a:pPr>
            <a:r>
              <a:rPr lang="en-GB" dirty="0"/>
              <a:t>Public – Data can be seen by anyone with access</a:t>
            </a:r>
          </a:p>
          <a:p>
            <a:pPr marL="285750" indent="-285750">
              <a:buFont typeface="Arial" panose="020B0604020202020204" pitchFamily="34" charset="0"/>
              <a:buChar char="•"/>
            </a:pPr>
            <a:r>
              <a:rPr lang="en-GB" dirty="0"/>
              <a:t>Internal – some degree of sensitivity address , usernames etc</a:t>
            </a:r>
          </a:p>
          <a:p>
            <a:pPr marL="285750" indent="-285750">
              <a:buFont typeface="Arial" panose="020B0604020202020204" pitchFamily="34" charset="0"/>
              <a:buChar char="•"/>
            </a:pPr>
            <a:r>
              <a:rPr lang="en-GB" dirty="0"/>
              <a:t>Sensitive – telephone numbers bank account details etc</a:t>
            </a:r>
          </a:p>
          <a:p>
            <a:r>
              <a:rPr lang="en-GB" dirty="0"/>
              <a:t>If no table level is set then it is by default Public</a:t>
            </a:r>
          </a:p>
          <a:p>
            <a:r>
              <a:rPr lang="en-GB" dirty="0"/>
              <a:t>Downstream tables inherit the permissions of their parent.</a:t>
            </a:r>
          </a:p>
          <a:p>
            <a:r>
              <a:rPr lang="en-GB" dirty="0"/>
              <a:t>Users are then given access to the group for what they can see. Not even data Engineers are given sensitive if not needed,</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91246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B19DDB-273F-4941-6BF8-8273BCDD6947}"/>
              </a:ext>
            </a:extLst>
          </p:cNvPr>
          <p:cNvSpPr>
            <a:spLocks noGrp="1"/>
          </p:cNvSpPr>
          <p:nvPr>
            <p:ph type="title"/>
          </p:nvPr>
        </p:nvSpPr>
        <p:spPr/>
        <p:txBody>
          <a:bodyPr/>
          <a:lstStyle/>
          <a:p>
            <a:r>
              <a:rPr lang="en-GB" dirty="0"/>
              <a:t>Implementation</a:t>
            </a:r>
          </a:p>
        </p:txBody>
      </p:sp>
      <p:sp>
        <p:nvSpPr>
          <p:cNvPr id="5" name="Date Placeholder 4">
            <a:extLst>
              <a:ext uri="{FF2B5EF4-FFF2-40B4-BE49-F238E27FC236}">
                <a16:creationId xmlns:a16="http://schemas.microsoft.com/office/drawing/2014/main" id="{18D9531E-DF52-5889-BDBD-32380CCD86AB}"/>
              </a:ext>
            </a:extLst>
          </p:cNvPr>
          <p:cNvSpPr>
            <a:spLocks noGrp="1"/>
          </p:cNvSpPr>
          <p:nvPr>
            <p:ph type="dt" sz="half" idx="14"/>
          </p:nvPr>
        </p:nvSpPr>
        <p:spPr>
          <a:xfrm>
            <a:off x="826436" y="1588169"/>
            <a:ext cx="7355038" cy="1305227"/>
          </a:xfrm>
        </p:spPr>
        <p:txBody>
          <a:bodyPr/>
          <a:lstStyle/>
          <a:p>
            <a:pPr rtl="0"/>
            <a:r>
              <a:rPr lang="en-GB" noProof="0" dirty="0" err="1">
                <a:latin typeface="+mn-lt"/>
              </a:rPr>
              <a:t>GoverernedCoxTable</a:t>
            </a:r>
            <a:r>
              <a:rPr lang="en-GB" noProof="0" dirty="0">
                <a:latin typeface="+mn-lt"/>
              </a:rPr>
              <a:t> is used and a classification can be assigned to sensitive columns </a:t>
            </a:r>
          </a:p>
        </p:txBody>
      </p:sp>
      <p:sp>
        <p:nvSpPr>
          <p:cNvPr id="6" name="Footer Placeholder 5">
            <a:extLst>
              <a:ext uri="{FF2B5EF4-FFF2-40B4-BE49-F238E27FC236}">
                <a16:creationId xmlns:a16="http://schemas.microsoft.com/office/drawing/2014/main" id="{1CA7F0D2-4762-3F76-932D-2D361DFB84BD}"/>
              </a:ext>
            </a:extLst>
          </p:cNvPr>
          <p:cNvSpPr>
            <a:spLocks noGrp="1"/>
          </p:cNvSpPr>
          <p:nvPr>
            <p:ph type="ftr" sz="quarter" idx="15"/>
          </p:nvPr>
        </p:nvSpPr>
        <p:spPr/>
        <p:txBody>
          <a:bodyPr/>
          <a:lstStyle/>
          <a:p>
            <a:pPr rtl="0"/>
            <a:r>
              <a:rPr lang="en-GB" noProof="0"/>
              <a:t>Annual Review</a:t>
            </a:r>
            <a:endParaRPr lang="en-GB" b="0" noProof="0" dirty="0"/>
          </a:p>
        </p:txBody>
      </p:sp>
      <p:sp>
        <p:nvSpPr>
          <p:cNvPr id="7" name="Slide Number Placeholder 6">
            <a:extLst>
              <a:ext uri="{FF2B5EF4-FFF2-40B4-BE49-F238E27FC236}">
                <a16:creationId xmlns:a16="http://schemas.microsoft.com/office/drawing/2014/main" id="{C314AD1B-154F-E21D-059A-9567A044D398}"/>
              </a:ext>
            </a:extLst>
          </p:cNvPr>
          <p:cNvSpPr>
            <a:spLocks noGrp="1"/>
          </p:cNvSpPr>
          <p:nvPr>
            <p:ph type="sldNum" sz="quarter" idx="16"/>
          </p:nvPr>
        </p:nvSpPr>
        <p:spPr/>
        <p:txBody>
          <a:bodyPr/>
          <a:lstStyle/>
          <a:p>
            <a:pPr rtl="0"/>
            <a:fld id="{294A09A9-5501-47C1-A89A-A340965A2BE2}" type="slidenum">
              <a:rPr lang="en-GB" noProof="0" smtClean="0"/>
              <a:pPr rtl="0"/>
              <a:t>2</a:t>
            </a:fld>
            <a:endParaRPr lang="en-GB" noProof="0" dirty="0"/>
          </a:p>
        </p:txBody>
      </p:sp>
      <p:pic>
        <p:nvPicPr>
          <p:cNvPr id="11" name="Picture 10">
            <a:extLst>
              <a:ext uri="{FF2B5EF4-FFF2-40B4-BE49-F238E27FC236}">
                <a16:creationId xmlns:a16="http://schemas.microsoft.com/office/drawing/2014/main" id="{369B206F-02E9-8FAD-12BF-D85A6F811986}"/>
              </a:ext>
            </a:extLst>
          </p:cNvPr>
          <p:cNvPicPr>
            <a:picLocks noChangeAspect="1"/>
          </p:cNvPicPr>
          <p:nvPr/>
        </p:nvPicPr>
        <p:blipFill>
          <a:blip r:embed="rId2"/>
          <a:stretch>
            <a:fillRect/>
          </a:stretch>
        </p:blipFill>
        <p:spPr>
          <a:xfrm>
            <a:off x="740543" y="1949326"/>
            <a:ext cx="7633436" cy="4630545"/>
          </a:xfrm>
          <a:prstGeom prst="rect">
            <a:avLst/>
          </a:prstGeom>
        </p:spPr>
      </p:pic>
      <p:sp>
        <p:nvSpPr>
          <p:cNvPr id="12" name="Date Placeholder 4">
            <a:extLst>
              <a:ext uri="{FF2B5EF4-FFF2-40B4-BE49-F238E27FC236}">
                <a16:creationId xmlns:a16="http://schemas.microsoft.com/office/drawing/2014/main" id="{644C311C-1BA3-DB3E-C227-5D3E29BCB518}"/>
              </a:ext>
            </a:extLst>
          </p:cNvPr>
          <p:cNvSpPr txBox="1">
            <a:spLocks/>
          </p:cNvSpPr>
          <p:nvPr/>
        </p:nvSpPr>
        <p:spPr>
          <a:xfrm>
            <a:off x="8611669" y="2079057"/>
            <a:ext cx="2351505" cy="1457627"/>
          </a:xfrm>
          <a:prstGeom prst="rect">
            <a:avLst/>
          </a:prstGeom>
        </p:spPr>
        <p:txBody>
          <a:bodyPr vert="horz" lIns="0" tIns="0" rIns="0" bIns="0" rtlCol="0" anchor="t" anchorCtr="0"/>
          <a:lstStyle>
            <a:defPPr rtl="0">
              <a:defRPr lang="en-gb"/>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This is done in Bronze</a:t>
            </a:r>
          </a:p>
          <a:p>
            <a:r>
              <a:rPr lang="en-GB" dirty="0"/>
              <a:t>Fields are dropped out in Silver if not needed</a:t>
            </a:r>
          </a:p>
        </p:txBody>
      </p:sp>
    </p:spTree>
    <p:extLst>
      <p:ext uri="{BB962C8B-B14F-4D97-AF65-F5344CB8AC3E}">
        <p14:creationId xmlns:p14="http://schemas.microsoft.com/office/powerpoint/2010/main" val="4098091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D722A-4954-9887-A66A-742F024DDA2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CBB02BE-33EF-4140-E7E3-93BBA7FA9980}"/>
              </a:ext>
            </a:extLst>
          </p:cNvPr>
          <p:cNvSpPr>
            <a:spLocks noGrp="1"/>
          </p:cNvSpPr>
          <p:nvPr>
            <p:ph type="title"/>
          </p:nvPr>
        </p:nvSpPr>
        <p:spPr/>
        <p:txBody>
          <a:bodyPr/>
          <a:lstStyle/>
          <a:p>
            <a:r>
              <a:rPr lang="en-GB" dirty="0"/>
              <a:t>Implementation</a:t>
            </a:r>
          </a:p>
        </p:txBody>
      </p:sp>
      <p:sp>
        <p:nvSpPr>
          <p:cNvPr id="5" name="Date Placeholder 4">
            <a:extLst>
              <a:ext uri="{FF2B5EF4-FFF2-40B4-BE49-F238E27FC236}">
                <a16:creationId xmlns:a16="http://schemas.microsoft.com/office/drawing/2014/main" id="{624DB72A-D3C6-D598-8336-0731D0A44CB4}"/>
              </a:ext>
            </a:extLst>
          </p:cNvPr>
          <p:cNvSpPr>
            <a:spLocks noGrp="1"/>
          </p:cNvSpPr>
          <p:nvPr>
            <p:ph type="dt" sz="half" idx="14"/>
          </p:nvPr>
        </p:nvSpPr>
        <p:spPr>
          <a:xfrm>
            <a:off x="826436" y="1588169"/>
            <a:ext cx="7355038" cy="1305227"/>
          </a:xfrm>
        </p:spPr>
        <p:txBody>
          <a:bodyPr/>
          <a:lstStyle/>
          <a:p>
            <a:pPr rtl="0"/>
            <a:r>
              <a:rPr lang="en-GB" noProof="0" dirty="0">
                <a:latin typeface="+mn-lt"/>
              </a:rPr>
              <a:t>Silver table doesn’t specify any </a:t>
            </a:r>
            <a:r>
              <a:rPr lang="en-GB" dirty="0"/>
              <a:t>Governance</a:t>
            </a:r>
            <a:endParaRPr lang="en-GB" noProof="0" dirty="0">
              <a:latin typeface="+mn-lt"/>
            </a:endParaRPr>
          </a:p>
        </p:txBody>
      </p:sp>
      <p:sp>
        <p:nvSpPr>
          <p:cNvPr id="6" name="Footer Placeholder 5">
            <a:extLst>
              <a:ext uri="{FF2B5EF4-FFF2-40B4-BE49-F238E27FC236}">
                <a16:creationId xmlns:a16="http://schemas.microsoft.com/office/drawing/2014/main" id="{4EFC1377-D90B-776A-41A3-50C5824D4984}"/>
              </a:ext>
            </a:extLst>
          </p:cNvPr>
          <p:cNvSpPr>
            <a:spLocks noGrp="1"/>
          </p:cNvSpPr>
          <p:nvPr>
            <p:ph type="ftr" sz="quarter" idx="15"/>
          </p:nvPr>
        </p:nvSpPr>
        <p:spPr/>
        <p:txBody>
          <a:bodyPr/>
          <a:lstStyle/>
          <a:p>
            <a:pPr rtl="0"/>
            <a:r>
              <a:rPr lang="en-GB" noProof="0"/>
              <a:t>Annual Review</a:t>
            </a:r>
            <a:endParaRPr lang="en-GB" b="0" noProof="0" dirty="0"/>
          </a:p>
        </p:txBody>
      </p:sp>
      <p:sp>
        <p:nvSpPr>
          <p:cNvPr id="7" name="Slide Number Placeholder 6">
            <a:extLst>
              <a:ext uri="{FF2B5EF4-FFF2-40B4-BE49-F238E27FC236}">
                <a16:creationId xmlns:a16="http://schemas.microsoft.com/office/drawing/2014/main" id="{E848C774-5834-3A6A-B874-7A7D6C18BE26}"/>
              </a:ext>
            </a:extLst>
          </p:cNvPr>
          <p:cNvSpPr>
            <a:spLocks noGrp="1"/>
          </p:cNvSpPr>
          <p:nvPr>
            <p:ph type="sldNum" sz="quarter" idx="16"/>
          </p:nvPr>
        </p:nvSpPr>
        <p:spPr/>
        <p:txBody>
          <a:bodyPr/>
          <a:lstStyle/>
          <a:p>
            <a:pPr rtl="0"/>
            <a:fld id="{294A09A9-5501-47C1-A89A-A340965A2BE2}" type="slidenum">
              <a:rPr lang="en-GB" noProof="0" smtClean="0"/>
              <a:pPr rtl="0"/>
              <a:t>3</a:t>
            </a:fld>
            <a:endParaRPr lang="en-GB" noProof="0" dirty="0"/>
          </a:p>
        </p:txBody>
      </p:sp>
      <p:pic>
        <p:nvPicPr>
          <p:cNvPr id="4" name="Picture 3">
            <a:extLst>
              <a:ext uri="{FF2B5EF4-FFF2-40B4-BE49-F238E27FC236}">
                <a16:creationId xmlns:a16="http://schemas.microsoft.com/office/drawing/2014/main" id="{6C11B6F7-D9DE-1C2A-0299-8C3570AED421}"/>
              </a:ext>
            </a:extLst>
          </p:cNvPr>
          <p:cNvPicPr>
            <a:picLocks noChangeAspect="1"/>
          </p:cNvPicPr>
          <p:nvPr/>
        </p:nvPicPr>
        <p:blipFill>
          <a:blip r:embed="rId2"/>
          <a:stretch>
            <a:fillRect/>
          </a:stretch>
        </p:blipFill>
        <p:spPr>
          <a:xfrm>
            <a:off x="750236" y="2079057"/>
            <a:ext cx="6143414" cy="4365057"/>
          </a:xfrm>
          <a:prstGeom prst="rect">
            <a:avLst/>
          </a:prstGeom>
        </p:spPr>
      </p:pic>
    </p:spTree>
    <p:extLst>
      <p:ext uri="{BB962C8B-B14F-4D97-AF65-F5344CB8AC3E}">
        <p14:creationId xmlns:p14="http://schemas.microsoft.com/office/powerpoint/2010/main" val="2661764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5EB3A-FDC4-4AF8-9B01-E0BE49E107E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0A90CB3-99CA-F05B-6216-780DF19D3BF5}"/>
              </a:ext>
            </a:extLst>
          </p:cNvPr>
          <p:cNvSpPr>
            <a:spLocks noGrp="1"/>
          </p:cNvSpPr>
          <p:nvPr>
            <p:ph type="title"/>
          </p:nvPr>
        </p:nvSpPr>
        <p:spPr/>
        <p:txBody>
          <a:bodyPr/>
          <a:lstStyle/>
          <a:p>
            <a:r>
              <a:rPr lang="en-GB" dirty="0"/>
              <a:t>Implementation</a:t>
            </a:r>
          </a:p>
        </p:txBody>
      </p:sp>
      <p:sp>
        <p:nvSpPr>
          <p:cNvPr id="5" name="Date Placeholder 4">
            <a:extLst>
              <a:ext uri="{FF2B5EF4-FFF2-40B4-BE49-F238E27FC236}">
                <a16:creationId xmlns:a16="http://schemas.microsoft.com/office/drawing/2014/main" id="{555E893F-B6FE-0DD6-6CC8-2BC208C508AE}"/>
              </a:ext>
            </a:extLst>
          </p:cNvPr>
          <p:cNvSpPr>
            <a:spLocks noGrp="1"/>
          </p:cNvSpPr>
          <p:nvPr>
            <p:ph type="dt" sz="half" idx="14"/>
          </p:nvPr>
        </p:nvSpPr>
        <p:spPr>
          <a:xfrm>
            <a:off x="826436" y="1588169"/>
            <a:ext cx="7355038" cy="1305227"/>
          </a:xfrm>
        </p:spPr>
        <p:txBody>
          <a:bodyPr/>
          <a:lstStyle/>
          <a:p>
            <a:pPr rtl="0"/>
            <a:r>
              <a:rPr lang="en-GB" noProof="0" dirty="0">
                <a:latin typeface="+mn-lt"/>
              </a:rPr>
              <a:t>Dependency's are defined and everything is visual within </a:t>
            </a:r>
            <a:r>
              <a:rPr lang="en-GB" noProof="0" dirty="0" err="1">
                <a:latin typeface="+mn-lt"/>
              </a:rPr>
              <a:t>databricks</a:t>
            </a:r>
            <a:r>
              <a:rPr lang="en-GB" noProof="0" dirty="0">
                <a:latin typeface="+mn-lt"/>
              </a:rPr>
              <a:t> </a:t>
            </a:r>
          </a:p>
        </p:txBody>
      </p:sp>
      <p:pic>
        <p:nvPicPr>
          <p:cNvPr id="4" name="Picture 3">
            <a:extLst>
              <a:ext uri="{FF2B5EF4-FFF2-40B4-BE49-F238E27FC236}">
                <a16:creationId xmlns:a16="http://schemas.microsoft.com/office/drawing/2014/main" id="{6329FF93-43FA-79C0-D69E-4B8CFBE20FE7}"/>
              </a:ext>
            </a:extLst>
          </p:cNvPr>
          <p:cNvPicPr>
            <a:picLocks noChangeAspect="1"/>
          </p:cNvPicPr>
          <p:nvPr/>
        </p:nvPicPr>
        <p:blipFill>
          <a:blip r:embed="rId2"/>
          <a:stretch>
            <a:fillRect/>
          </a:stretch>
        </p:blipFill>
        <p:spPr>
          <a:xfrm>
            <a:off x="808887" y="2273910"/>
            <a:ext cx="7497715" cy="3917725"/>
          </a:xfrm>
          <a:prstGeom prst="rect">
            <a:avLst/>
          </a:prstGeom>
        </p:spPr>
      </p:pic>
    </p:spTree>
    <p:extLst>
      <p:ext uri="{BB962C8B-B14F-4D97-AF65-F5344CB8AC3E}">
        <p14:creationId xmlns:p14="http://schemas.microsoft.com/office/powerpoint/2010/main" val="193755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115D7-DC1A-25B4-17D8-37E121BA470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DFD3297-06E6-4119-4620-144BF517F1FD}"/>
              </a:ext>
            </a:extLst>
          </p:cNvPr>
          <p:cNvSpPr>
            <a:spLocks noGrp="1"/>
          </p:cNvSpPr>
          <p:nvPr>
            <p:ph type="title"/>
          </p:nvPr>
        </p:nvSpPr>
        <p:spPr/>
        <p:txBody>
          <a:bodyPr/>
          <a:lstStyle/>
          <a:p>
            <a:r>
              <a:rPr lang="en-GB" dirty="0"/>
              <a:t>Implementation</a:t>
            </a:r>
          </a:p>
        </p:txBody>
      </p:sp>
      <p:sp>
        <p:nvSpPr>
          <p:cNvPr id="5" name="Date Placeholder 4">
            <a:extLst>
              <a:ext uri="{FF2B5EF4-FFF2-40B4-BE49-F238E27FC236}">
                <a16:creationId xmlns:a16="http://schemas.microsoft.com/office/drawing/2014/main" id="{860117F9-2ACA-B014-ED87-21008A29A3BC}"/>
              </a:ext>
            </a:extLst>
          </p:cNvPr>
          <p:cNvSpPr>
            <a:spLocks noGrp="1"/>
          </p:cNvSpPr>
          <p:nvPr>
            <p:ph type="dt" sz="half" idx="14"/>
          </p:nvPr>
        </p:nvSpPr>
        <p:spPr>
          <a:xfrm>
            <a:off x="643556" y="1489926"/>
            <a:ext cx="7355038" cy="1305227"/>
          </a:xfrm>
        </p:spPr>
        <p:txBody>
          <a:bodyPr/>
          <a:lstStyle/>
          <a:p>
            <a:pPr rtl="0"/>
            <a:r>
              <a:rPr lang="en-GB" noProof="0" dirty="0">
                <a:latin typeface="+mn-lt"/>
              </a:rPr>
              <a:t>Classifications can be seen in the </a:t>
            </a:r>
            <a:r>
              <a:rPr lang="en-GB" noProof="0" dirty="0" err="1">
                <a:latin typeface="+mn-lt"/>
              </a:rPr>
              <a:t>databricks</a:t>
            </a:r>
            <a:r>
              <a:rPr lang="en-GB" noProof="0" dirty="0">
                <a:latin typeface="+mn-lt"/>
              </a:rPr>
              <a:t> unity catalogue and tags are applied which show categorisation and you can also see that the column is masked</a:t>
            </a:r>
          </a:p>
          <a:p>
            <a:pPr rtl="0"/>
            <a:endParaRPr lang="en-GB" noProof="0" dirty="0">
              <a:latin typeface="+mn-lt"/>
            </a:endParaRPr>
          </a:p>
          <a:p>
            <a:pPr rtl="0"/>
            <a:endParaRPr lang="en-GB" noProof="0" dirty="0">
              <a:latin typeface="+mn-lt"/>
            </a:endParaRPr>
          </a:p>
          <a:p>
            <a:pPr rtl="0"/>
            <a:r>
              <a:rPr lang="en-GB" b="1" noProof="0" dirty="0">
                <a:latin typeface="+mn-lt"/>
              </a:rPr>
              <a:t>Bronze						Silver (inherited)								</a:t>
            </a:r>
          </a:p>
          <a:p>
            <a:pPr rtl="0"/>
            <a:endParaRPr lang="en-GB" noProof="0" dirty="0">
              <a:latin typeface="+mn-lt"/>
            </a:endParaRPr>
          </a:p>
          <a:p>
            <a:pPr rtl="0"/>
            <a:endParaRPr lang="en-GB" noProof="0" dirty="0">
              <a:latin typeface="+mn-lt"/>
            </a:endParaRPr>
          </a:p>
          <a:p>
            <a:pPr rtl="0"/>
            <a:endParaRPr lang="en-GB" noProof="0" dirty="0">
              <a:latin typeface="+mn-lt"/>
            </a:endParaRPr>
          </a:p>
        </p:txBody>
      </p:sp>
      <p:pic>
        <p:nvPicPr>
          <p:cNvPr id="6" name="Picture 5">
            <a:extLst>
              <a:ext uri="{FF2B5EF4-FFF2-40B4-BE49-F238E27FC236}">
                <a16:creationId xmlns:a16="http://schemas.microsoft.com/office/drawing/2014/main" id="{6871C58A-24FE-B664-5DA2-B04E37C194F3}"/>
              </a:ext>
            </a:extLst>
          </p:cNvPr>
          <p:cNvPicPr>
            <a:picLocks noChangeAspect="1"/>
          </p:cNvPicPr>
          <p:nvPr/>
        </p:nvPicPr>
        <p:blipFill>
          <a:blip r:embed="rId2"/>
          <a:stretch>
            <a:fillRect/>
          </a:stretch>
        </p:blipFill>
        <p:spPr>
          <a:xfrm>
            <a:off x="534691" y="2367814"/>
            <a:ext cx="4610699" cy="4268804"/>
          </a:xfrm>
          <a:prstGeom prst="rect">
            <a:avLst/>
          </a:prstGeom>
        </p:spPr>
      </p:pic>
      <p:pic>
        <p:nvPicPr>
          <p:cNvPr id="8" name="Picture 7">
            <a:extLst>
              <a:ext uri="{FF2B5EF4-FFF2-40B4-BE49-F238E27FC236}">
                <a16:creationId xmlns:a16="http://schemas.microsoft.com/office/drawing/2014/main" id="{824BC85E-C449-4410-1235-1B6624EDB559}"/>
              </a:ext>
            </a:extLst>
          </p:cNvPr>
          <p:cNvPicPr>
            <a:picLocks noChangeAspect="1"/>
          </p:cNvPicPr>
          <p:nvPr/>
        </p:nvPicPr>
        <p:blipFill>
          <a:blip r:embed="rId3"/>
          <a:stretch>
            <a:fillRect/>
          </a:stretch>
        </p:blipFill>
        <p:spPr>
          <a:xfrm>
            <a:off x="5491050" y="2367814"/>
            <a:ext cx="5718079" cy="4596063"/>
          </a:xfrm>
          <a:prstGeom prst="rect">
            <a:avLst/>
          </a:prstGeom>
        </p:spPr>
      </p:pic>
    </p:spTree>
    <p:extLst>
      <p:ext uri="{BB962C8B-B14F-4D97-AF65-F5344CB8AC3E}">
        <p14:creationId xmlns:p14="http://schemas.microsoft.com/office/powerpoint/2010/main" val="1344706795"/>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1_TF78853419_Win32.potx" id="{4B078287-5F8B-4412-8B56-22BABE512007}" vid="{40D3F4AB-D386-4158-AD50-2BEE84BA2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{2BB45AD4-F7E7-4971-BE9E-80CB3978AB3B}tf78853419_win32</Template>
  <TotalTime>31</TotalTime>
  <Words>234</Words>
  <Application>Microsoft Office PowerPoint</Application>
  <PresentationFormat>Widescreen</PresentationFormat>
  <Paragraphs>40</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Franklin Gothic Book</vt:lpstr>
      <vt:lpstr>Franklin Gothic Demi</vt:lpstr>
      <vt:lpstr>Wingdings</vt:lpstr>
      <vt:lpstr>Theme1</vt:lpstr>
      <vt:lpstr>Governance Framework</vt:lpstr>
      <vt:lpstr>Implementation</vt:lpstr>
      <vt:lpstr>Implementation</vt:lpstr>
      <vt:lpstr>Implementation</vt:lpstr>
      <vt:lpstr>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Craven, Michael (CAI - Leeds)</dc:creator>
  <cp:lastModifiedBy>Craven, Michael (CAI - Leeds)</cp:lastModifiedBy>
  <cp:revision>1</cp:revision>
  <dcterms:created xsi:type="dcterms:W3CDTF">2025-10-02T12:49:03Z</dcterms:created>
  <dcterms:modified xsi:type="dcterms:W3CDTF">2025-10-02T13:20:04Z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