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361" r:id="rId2"/>
    <p:sldId id="929" r:id="rId3"/>
    <p:sldId id="700" r:id="rId4"/>
    <p:sldId id="542" r:id="rId5"/>
    <p:sldId id="712" r:id="rId6"/>
    <p:sldId id="648" r:id="rId7"/>
    <p:sldId id="917" r:id="rId8"/>
    <p:sldId id="922" r:id="rId9"/>
  </p:sldIdLst>
  <p:sldSz cx="9144000" cy="5143500" type="screen16x9"/>
  <p:notesSz cx="9144000" cy="6858000"/>
  <p:defaultTextStyle>
    <a:defPPr>
      <a:defRPr lang="en-US"/>
    </a:defPPr>
    <a:lvl1pPr marL="0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6845"/>
    <a:srgbClr val="E8E8E8"/>
    <a:srgbClr val="E4E4E4"/>
    <a:srgbClr val="C4B16A"/>
    <a:srgbClr val="F5EFDF"/>
    <a:srgbClr val="D8CB9C"/>
    <a:srgbClr val="EBDEBF"/>
    <a:srgbClr val="FEE5CA"/>
    <a:srgbClr val="C7EBE7"/>
    <a:srgbClr val="729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1935" autoAdjust="0"/>
  </p:normalViewPr>
  <p:slideViewPr>
    <p:cSldViewPr snapToObjects="1">
      <p:cViewPr varScale="1">
        <p:scale>
          <a:sx n="132" d="100"/>
          <a:sy n="132" d="100"/>
        </p:scale>
        <p:origin x="110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36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7134"/>
    </p:cViewPr>
  </p:sorterViewPr>
  <p:notesViewPr>
    <p:cSldViewPr snapToObjects="1">
      <p:cViewPr varScale="1">
        <p:scale>
          <a:sx n="74" d="100"/>
          <a:sy n="74" d="100"/>
        </p:scale>
        <p:origin x="-1908" y="-96"/>
      </p:cViewPr>
      <p:guideLst>
        <p:guide orient="horz" pos="2160"/>
        <p:guide pos="288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3"/>
          </p:nvPr>
        </p:nvSpPr>
        <p:spPr>
          <a:xfrm>
            <a:off x="8764587" y="228600"/>
            <a:ext cx="379413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5BA55-396F-46DB-98CB-67F5915743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My First Template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1CD31-4B7D-4FD2-B052-E296BFBA018F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This is me Adam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40C94-5092-4638-9E1F-C533F19764C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Off-page Connector 9"/>
          <p:cNvSpPr/>
          <p:nvPr userDrawn="1"/>
        </p:nvSpPr>
        <p:spPr>
          <a:xfrm rot="5400000">
            <a:off x="8798358" y="94649"/>
            <a:ext cx="288035" cy="403249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311" y="152256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43790" y="406017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r">
              <a:defRPr sz="20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367790" y="758008"/>
            <a:ext cx="4114800" cy="20074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r">
              <a:buNone/>
              <a:defRPr sz="105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10" name="Flowchart: Off-page Connector 9"/>
          <p:cNvSpPr/>
          <p:nvPr userDrawn="1"/>
        </p:nvSpPr>
        <p:spPr>
          <a:xfrm rot="5400000">
            <a:off x="8798358" y="94649"/>
            <a:ext cx="288035" cy="403249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311" y="152256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54724" y="267471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54724" y="619462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8" name="Flowchart: Off-page Connector 7"/>
          <p:cNvSpPr/>
          <p:nvPr userDrawn="1"/>
        </p:nvSpPr>
        <p:spPr>
          <a:xfrm rot="5400000">
            <a:off x="8798358" y="94649"/>
            <a:ext cx="288035" cy="403249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311" y="152256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5048851"/>
            <a:ext cx="9144000" cy="94649"/>
            <a:chOff x="0" y="2573904"/>
            <a:chExt cx="8767278" cy="44695"/>
          </a:xfrm>
        </p:grpSpPr>
        <p:grpSp>
          <p:nvGrpSpPr>
            <p:cNvPr id="9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54724" y="267471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54724" y="619462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5048851"/>
            <a:ext cx="9144000" cy="94649"/>
            <a:chOff x="0" y="2573904"/>
            <a:chExt cx="8767278" cy="44695"/>
          </a:xfrm>
        </p:grpSpPr>
        <p:grpSp>
          <p:nvGrpSpPr>
            <p:cNvPr id="9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8" name="Flowchart: Off-page Connector 17"/>
          <p:cNvSpPr/>
          <p:nvPr userDrawn="1"/>
        </p:nvSpPr>
        <p:spPr>
          <a:xfrm rot="5400000">
            <a:off x="8798358" y="94649"/>
            <a:ext cx="288035" cy="403249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311" y="152256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54724" y="267471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54724" y="619462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4724" y="267471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54724" y="619462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grpSp>
        <p:nvGrpSpPr>
          <p:cNvPr id="3" name="Group 7"/>
          <p:cNvGrpSpPr/>
          <p:nvPr userDrawn="1"/>
        </p:nvGrpSpPr>
        <p:grpSpPr>
          <a:xfrm>
            <a:off x="0" y="5048851"/>
            <a:ext cx="9144000" cy="94649"/>
            <a:chOff x="0" y="2573904"/>
            <a:chExt cx="8767278" cy="44695"/>
          </a:xfrm>
        </p:grpSpPr>
        <p:grpSp>
          <p:nvGrpSpPr>
            <p:cNvPr id="4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2" name="Flowchart: Off-page Connector 21"/>
          <p:cNvSpPr/>
          <p:nvPr userDrawn="1"/>
        </p:nvSpPr>
        <p:spPr>
          <a:xfrm rot="5400000">
            <a:off x="8798358" y="94649"/>
            <a:ext cx="288035" cy="403249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311" y="152256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 userDrawn="1"/>
        </p:nvGrpSpPr>
        <p:grpSpPr>
          <a:xfrm>
            <a:off x="0" y="5048851"/>
            <a:ext cx="9144000" cy="94649"/>
            <a:chOff x="0" y="2573904"/>
            <a:chExt cx="8767278" cy="44695"/>
          </a:xfrm>
        </p:grpSpPr>
        <p:grpSp>
          <p:nvGrpSpPr>
            <p:cNvPr id="4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6" r:id="rId2"/>
    <p:sldLayoutId id="2147483738" r:id="rId3"/>
    <p:sldLayoutId id="2147483695" r:id="rId4"/>
    <p:sldLayoutId id="2147483697" r:id="rId5"/>
    <p:sldLayoutId id="2147483703" r:id="rId6"/>
    <p:sldLayoutId id="2147483698" r:id="rId7"/>
    <p:sldLayoutId id="2147483704" r:id="rId8"/>
    <p:sldLayoutId id="214748373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97008" y="2514143"/>
            <a:ext cx="5638800" cy="35352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Система учета успеваемости студентов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715519" y="3325773"/>
            <a:ext cx="4114800" cy="200746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МГТУ им. Н. Э. Баумана</a:t>
            </a:r>
          </a:p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Факультет информатики и систем управления</a:t>
            </a:r>
          </a:p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Кафедра «Информационная безопасность»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5" name="Footer Text"/>
          <p:cNvSpPr txBox="1"/>
          <p:nvPr/>
        </p:nvSpPr>
        <p:spPr>
          <a:xfrm>
            <a:off x="692056" y="4140652"/>
            <a:ext cx="775988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Научный руководитель Колесников Александр Владимирович</a:t>
            </a:r>
          </a:p>
          <a:p>
            <a:r>
              <a:rPr lang="ru-RU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Выполнил студент группы ИУ8-32 Симонова Дарья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6" name="Straight Line buttom"/>
          <p:cNvCxnSpPr/>
          <p:nvPr/>
        </p:nvCxnSpPr>
        <p:spPr>
          <a:xfrm>
            <a:off x="685800" y="4007201"/>
            <a:ext cx="7772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999" r="301" b="43281"/>
          <a:stretch/>
        </p:blipFill>
        <p:spPr>
          <a:xfrm>
            <a:off x="0" y="1131575"/>
            <a:ext cx="9144000" cy="19404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5741" y="3484204"/>
            <a:ext cx="73525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Разработать АИС, содержащую информацию о предметах, расписании, преподавателях, оценках.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«Система 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учета успеваемости студентов» может быть полезна студентам и преподавателям.</a:t>
            </a:r>
            <a:endParaRPr lang="en-US" sz="1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29"/>
          <p:cNvGrpSpPr/>
          <p:nvPr/>
        </p:nvGrpSpPr>
        <p:grpSpPr>
          <a:xfrm>
            <a:off x="4065573" y="4704954"/>
            <a:ext cx="1012854" cy="152400"/>
            <a:chOff x="4168751" y="2495551"/>
            <a:chExt cx="1012854" cy="152400"/>
          </a:xfrm>
        </p:grpSpPr>
        <p:sp>
          <p:nvSpPr>
            <p:cNvPr id="31" name="Oval 30"/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457199" y="419346"/>
            <a:ext cx="5638800" cy="353524"/>
          </a:xfrm>
        </p:spPr>
        <p:txBody>
          <a:bodyPr/>
          <a:lstStyle/>
          <a:p>
            <a:pPr algn="l"/>
            <a:r>
              <a:rPr lang="ru-RU" dirty="0" smtClean="0"/>
              <a:t>Цель работы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457199" y="772870"/>
            <a:ext cx="4114800" cy="200746"/>
          </a:xfrm>
        </p:spPr>
        <p:txBody>
          <a:bodyPr/>
          <a:lstStyle/>
          <a:p>
            <a:pPr algn="l"/>
            <a:r>
              <a:rPr lang="ru-RU" dirty="0" smtClean="0"/>
              <a:t>Система учета успеваемости студентов</a:t>
            </a:r>
            <a:endParaRPr lang="ru-RU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1" name="Sev04"/>
          <p:cNvSpPr/>
          <p:nvPr/>
        </p:nvSpPr>
        <p:spPr>
          <a:xfrm>
            <a:off x="4725867" y="1660524"/>
            <a:ext cx="1027744" cy="10277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4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42" name="Freeform 52"/>
          <p:cNvSpPr>
            <a:spLocks noEditPoints="1"/>
          </p:cNvSpPr>
          <p:nvPr/>
        </p:nvSpPr>
        <p:spPr bwMode="auto">
          <a:xfrm>
            <a:off x="5008142" y="1925229"/>
            <a:ext cx="463193" cy="498331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Sev01"/>
          <p:cNvSpPr/>
          <p:nvPr/>
        </p:nvSpPr>
        <p:spPr>
          <a:xfrm>
            <a:off x="708384" y="1660524"/>
            <a:ext cx="1027744" cy="10277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1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43" name="Freeform 42"/>
          <p:cNvSpPr>
            <a:spLocks noEditPoints="1"/>
          </p:cNvSpPr>
          <p:nvPr/>
        </p:nvSpPr>
        <p:spPr bwMode="auto">
          <a:xfrm>
            <a:off x="969895" y="1957173"/>
            <a:ext cx="504720" cy="434443"/>
          </a:xfrm>
          <a:custGeom>
            <a:avLst/>
            <a:gdLst/>
            <a:ahLst/>
            <a:cxnLst>
              <a:cxn ang="0">
                <a:pos x="73" y="47"/>
              </a:cxn>
              <a:cxn ang="0">
                <a:pos x="67" y="53"/>
              </a:cxn>
              <a:cxn ang="0">
                <a:pos x="46" y="53"/>
              </a:cxn>
              <a:cxn ang="0">
                <a:pos x="48" y="60"/>
              </a:cxn>
              <a:cxn ang="0">
                <a:pos x="46" y="63"/>
              </a:cxn>
              <a:cxn ang="0">
                <a:pos x="26" y="63"/>
              </a:cxn>
              <a:cxn ang="0">
                <a:pos x="24" y="60"/>
              </a:cxn>
              <a:cxn ang="0">
                <a:pos x="26" y="53"/>
              </a:cxn>
              <a:cxn ang="0">
                <a:pos x="6" y="53"/>
              </a:cxn>
              <a:cxn ang="0">
                <a:pos x="0" y="47"/>
              </a:cxn>
              <a:cxn ang="0">
                <a:pos x="0" y="6"/>
              </a:cxn>
              <a:cxn ang="0">
                <a:pos x="6" y="0"/>
              </a:cxn>
              <a:cxn ang="0">
                <a:pos x="67" y="0"/>
              </a:cxn>
              <a:cxn ang="0">
                <a:pos x="73" y="6"/>
              </a:cxn>
              <a:cxn ang="0">
                <a:pos x="73" y="47"/>
              </a:cxn>
              <a:cxn ang="0">
                <a:pos x="68" y="6"/>
              </a:cxn>
              <a:cxn ang="0">
                <a:pos x="67" y="5"/>
              </a:cxn>
              <a:cxn ang="0">
                <a:pos x="6" y="5"/>
              </a:cxn>
              <a:cxn ang="0">
                <a:pos x="5" y="6"/>
              </a:cxn>
              <a:cxn ang="0">
                <a:pos x="5" y="37"/>
              </a:cxn>
              <a:cxn ang="0">
                <a:pos x="6" y="39"/>
              </a:cxn>
              <a:cxn ang="0">
                <a:pos x="67" y="39"/>
              </a:cxn>
              <a:cxn ang="0">
                <a:pos x="68" y="37"/>
              </a:cxn>
              <a:cxn ang="0">
                <a:pos x="68" y="6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Sev03"/>
          <p:cNvSpPr/>
          <p:nvPr/>
        </p:nvSpPr>
        <p:spPr>
          <a:xfrm>
            <a:off x="3386706" y="1660524"/>
            <a:ext cx="1027744" cy="10277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3">
                  <a:lumMod val="50000"/>
                </a:schemeClr>
              </a:solidFill>
              <a:latin typeface="FontAwesome" pitchFamily="2" charset="0"/>
              <a:cs typeface="+mj-cs"/>
            </a:endParaRPr>
          </a:p>
        </p:txBody>
      </p:sp>
      <p:sp>
        <p:nvSpPr>
          <p:cNvPr id="44" name="Freeform 178"/>
          <p:cNvSpPr>
            <a:spLocks noEditPoints="1"/>
          </p:cNvSpPr>
          <p:nvPr/>
        </p:nvSpPr>
        <p:spPr bwMode="auto">
          <a:xfrm>
            <a:off x="3648217" y="1984325"/>
            <a:ext cx="504720" cy="380138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Sev02"/>
          <p:cNvSpPr/>
          <p:nvPr/>
        </p:nvSpPr>
        <p:spPr>
          <a:xfrm>
            <a:off x="2047545" y="1660524"/>
            <a:ext cx="1027744" cy="10277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accent2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45" name="Freeform 86"/>
          <p:cNvSpPr>
            <a:spLocks noEditPoints="1"/>
          </p:cNvSpPr>
          <p:nvPr/>
        </p:nvSpPr>
        <p:spPr bwMode="auto">
          <a:xfrm>
            <a:off x="2388595" y="1883618"/>
            <a:ext cx="345642" cy="581553"/>
          </a:xfrm>
          <a:custGeom>
            <a:avLst/>
            <a:gdLst/>
            <a:ahLst/>
            <a:cxnLst>
              <a:cxn ang="0">
                <a:pos x="29" y="44"/>
              </a:cxn>
              <a:cxn ang="0">
                <a:pos x="24" y="49"/>
              </a:cxn>
              <a:cxn ang="0">
                <a:pos x="5" y="49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24" y="0"/>
              </a:cxn>
              <a:cxn ang="0">
                <a:pos x="29" y="5"/>
              </a:cxn>
              <a:cxn ang="0">
                <a:pos x="29" y="44"/>
              </a:cxn>
              <a:cxn ang="0">
                <a:pos x="25" y="11"/>
              </a:cxn>
              <a:cxn ang="0">
                <a:pos x="24" y="10"/>
              </a:cxn>
              <a:cxn ang="0">
                <a:pos x="5" y="10"/>
              </a:cxn>
              <a:cxn ang="0">
                <a:pos x="3" y="11"/>
              </a:cxn>
              <a:cxn ang="0">
                <a:pos x="3" y="38"/>
              </a:cxn>
              <a:cxn ang="0">
                <a:pos x="5" y="39"/>
              </a:cxn>
              <a:cxn ang="0">
                <a:pos x="24" y="39"/>
              </a:cxn>
              <a:cxn ang="0">
                <a:pos x="25" y="38"/>
              </a:cxn>
              <a:cxn ang="0">
                <a:pos x="25" y="11"/>
              </a:cxn>
              <a:cxn ang="0">
                <a:pos x="17" y="5"/>
              </a:cxn>
              <a:cxn ang="0">
                <a:pos x="11" y="5"/>
              </a:cxn>
              <a:cxn ang="0">
                <a:pos x="11" y="6"/>
              </a:cxn>
              <a:cxn ang="0">
                <a:pos x="11" y="6"/>
              </a:cxn>
              <a:cxn ang="0">
                <a:pos x="17" y="6"/>
              </a:cxn>
              <a:cxn ang="0">
                <a:pos x="18" y="6"/>
              </a:cxn>
              <a:cxn ang="0">
                <a:pos x="17" y="5"/>
              </a:cxn>
              <a:cxn ang="0">
                <a:pos x="14" y="41"/>
              </a:cxn>
              <a:cxn ang="0">
                <a:pos x="11" y="44"/>
              </a:cxn>
              <a:cxn ang="0">
                <a:pos x="14" y="47"/>
              </a:cxn>
              <a:cxn ang="0">
                <a:pos x="17" y="44"/>
              </a:cxn>
              <a:cxn ang="0">
                <a:pos x="14" y="41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Sev04"/>
          <p:cNvSpPr/>
          <p:nvPr/>
        </p:nvSpPr>
        <p:spPr>
          <a:xfrm>
            <a:off x="6065028" y="1660524"/>
            <a:ext cx="1027744" cy="10277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4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54" name="Sev04"/>
          <p:cNvSpPr/>
          <p:nvPr/>
        </p:nvSpPr>
        <p:spPr>
          <a:xfrm>
            <a:off x="7404188" y="1660524"/>
            <a:ext cx="1027744" cy="10277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4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56" name="Freeform 22"/>
          <p:cNvSpPr>
            <a:spLocks noEditPoints="1"/>
          </p:cNvSpPr>
          <p:nvPr/>
        </p:nvSpPr>
        <p:spPr bwMode="auto">
          <a:xfrm>
            <a:off x="6315294" y="1944861"/>
            <a:ext cx="527213" cy="459069"/>
          </a:xfrm>
          <a:custGeom>
            <a:avLst/>
            <a:gdLst/>
            <a:ahLst/>
            <a:cxnLst>
              <a:cxn ang="0">
                <a:pos x="68" y="24"/>
              </a:cxn>
              <a:cxn ang="0">
                <a:pos x="64" y="29"/>
              </a:cxn>
              <a:cxn ang="0">
                <a:pos x="64" y="43"/>
              </a:cxn>
              <a:cxn ang="0">
                <a:pos x="59" y="48"/>
              </a:cxn>
              <a:cxn ang="0">
                <a:pos x="28" y="34"/>
              </a:cxn>
              <a:cxn ang="0">
                <a:pos x="25" y="44"/>
              </a:cxn>
              <a:cxn ang="0">
                <a:pos x="30" y="54"/>
              </a:cxn>
              <a:cxn ang="0">
                <a:pos x="14" y="56"/>
              </a:cxn>
              <a:cxn ang="0">
                <a:pos x="11" y="34"/>
              </a:cxn>
              <a:cxn ang="0">
                <a:pos x="7" y="34"/>
              </a:cxn>
              <a:cxn ang="0">
                <a:pos x="0" y="27"/>
              </a:cxn>
              <a:cxn ang="0">
                <a:pos x="0" y="20"/>
              </a:cxn>
              <a:cxn ang="0">
                <a:pos x="7" y="14"/>
              </a:cxn>
              <a:cxn ang="0">
                <a:pos x="25" y="14"/>
              </a:cxn>
              <a:cxn ang="0">
                <a:pos x="59" y="0"/>
              </a:cxn>
              <a:cxn ang="0">
                <a:pos x="64" y="4"/>
              </a:cxn>
              <a:cxn ang="0">
                <a:pos x="64" y="19"/>
              </a:cxn>
              <a:cxn ang="0">
                <a:pos x="68" y="24"/>
              </a:cxn>
              <a:cxn ang="0">
                <a:pos x="59" y="6"/>
              </a:cxn>
              <a:cxn ang="0">
                <a:pos x="30" y="19"/>
              </a:cxn>
              <a:cxn ang="0">
                <a:pos x="30" y="29"/>
              </a:cxn>
              <a:cxn ang="0">
                <a:pos x="59" y="42"/>
              </a:cxn>
              <a:cxn ang="0">
                <a:pos x="59" y="6"/>
              </a:cxn>
            </a:cxnLst>
            <a:rect l="0" t="0" r="r" b="b"/>
            <a:pathLst>
              <a:path w="68" h="59">
                <a:moveTo>
                  <a:pt x="68" y="24"/>
                </a:moveTo>
                <a:cubicBezTo>
                  <a:pt x="68" y="27"/>
                  <a:pt x="66" y="29"/>
                  <a:pt x="64" y="29"/>
                </a:cubicBezTo>
                <a:cubicBezTo>
                  <a:pt x="64" y="43"/>
                  <a:pt x="64" y="43"/>
                  <a:pt x="64" y="43"/>
                </a:cubicBezTo>
                <a:cubicBezTo>
                  <a:pt x="64" y="46"/>
                  <a:pt x="61" y="48"/>
                  <a:pt x="59" y="48"/>
                </a:cubicBezTo>
                <a:cubicBezTo>
                  <a:pt x="52" y="43"/>
                  <a:pt x="41" y="35"/>
                  <a:pt x="28" y="34"/>
                </a:cubicBezTo>
                <a:cubicBezTo>
                  <a:pt x="23" y="35"/>
                  <a:pt x="22" y="41"/>
                  <a:pt x="25" y="44"/>
                </a:cubicBezTo>
                <a:cubicBezTo>
                  <a:pt x="22" y="48"/>
                  <a:pt x="26" y="51"/>
                  <a:pt x="30" y="54"/>
                </a:cubicBezTo>
                <a:cubicBezTo>
                  <a:pt x="27" y="59"/>
                  <a:pt x="17" y="59"/>
                  <a:pt x="14" y="56"/>
                </a:cubicBezTo>
                <a:cubicBezTo>
                  <a:pt x="12" y="49"/>
                  <a:pt x="8" y="42"/>
                  <a:pt x="11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3" y="34"/>
                  <a:pt x="0" y="31"/>
                  <a:pt x="0" y="27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7"/>
                  <a:pt x="3" y="14"/>
                  <a:pt x="7" y="14"/>
                </a:cubicBezTo>
                <a:cubicBezTo>
                  <a:pt x="25" y="14"/>
                  <a:pt x="25" y="14"/>
                  <a:pt x="25" y="14"/>
                </a:cubicBezTo>
                <a:cubicBezTo>
                  <a:pt x="39" y="14"/>
                  <a:pt x="51" y="6"/>
                  <a:pt x="59" y="0"/>
                </a:cubicBezTo>
                <a:cubicBezTo>
                  <a:pt x="61" y="0"/>
                  <a:pt x="64" y="2"/>
                  <a:pt x="64" y="4"/>
                </a:cubicBezTo>
                <a:cubicBezTo>
                  <a:pt x="64" y="19"/>
                  <a:pt x="64" y="19"/>
                  <a:pt x="64" y="19"/>
                </a:cubicBezTo>
                <a:cubicBezTo>
                  <a:pt x="66" y="19"/>
                  <a:pt x="68" y="21"/>
                  <a:pt x="68" y="24"/>
                </a:cubicBezTo>
                <a:close/>
                <a:moveTo>
                  <a:pt x="59" y="6"/>
                </a:moveTo>
                <a:cubicBezTo>
                  <a:pt x="49" y="13"/>
                  <a:pt x="39" y="18"/>
                  <a:pt x="30" y="19"/>
                </a:cubicBezTo>
                <a:cubicBezTo>
                  <a:pt x="30" y="29"/>
                  <a:pt x="30" y="29"/>
                  <a:pt x="30" y="29"/>
                </a:cubicBezTo>
                <a:cubicBezTo>
                  <a:pt x="39" y="30"/>
                  <a:pt x="49" y="34"/>
                  <a:pt x="59" y="42"/>
                </a:cubicBezTo>
                <a:lnTo>
                  <a:pt x="59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135"/>
          <p:cNvSpPr>
            <a:spLocks noEditPoints="1"/>
          </p:cNvSpPr>
          <p:nvPr/>
        </p:nvSpPr>
        <p:spPr bwMode="auto">
          <a:xfrm>
            <a:off x="7694082" y="1964593"/>
            <a:ext cx="447957" cy="419605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1" grpId="0" animBg="1"/>
      <p:bldP spid="42" grpId="0" animBg="1"/>
      <p:bldP spid="38" grpId="0" animBg="1"/>
      <p:bldP spid="43" grpId="0" animBg="1"/>
      <p:bldP spid="40" grpId="0" animBg="1"/>
      <p:bldP spid="44" grpId="0" animBg="1"/>
      <p:bldP spid="39" grpId="0" animBg="1"/>
      <p:bldP spid="45" grpId="0" animBg="1"/>
      <p:bldP spid="51" grpId="0" animBg="1"/>
      <p:bldP spid="54" grpId="0" animBg="1"/>
      <p:bldP spid="56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54724" y="250131"/>
            <a:ext cx="5638800" cy="353524"/>
          </a:xfrm>
        </p:spPr>
        <p:txBody>
          <a:bodyPr/>
          <a:lstStyle/>
          <a:p>
            <a:r>
              <a:rPr lang="ru-RU" dirty="0" smtClean="0"/>
              <a:t>Что представляет из себя программный продукт?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5825"/>
            <a:ext cx="9143999" cy="3371850"/>
          </a:xfrm>
          <a:prstGeom prst="rect">
            <a:avLst/>
          </a:prstGeom>
        </p:spPr>
      </p:pic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36261" y="2629189"/>
            <a:ext cx="887147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Программный продукт представляет собой клиент-серверное веб приложение написанное на языке </a:t>
            </a:r>
            <a:r>
              <a:rPr lang="ru-RU" dirty="0" err="1">
                <a:solidFill>
                  <a:schemeClr val="bg1"/>
                </a:solidFill>
              </a:rPr>
              <a:t>Python</a:t>
            </a:r>
            <a:r>
              <a:rPr lang="ru-RU" dirty="0">
                <a:solidFill>
                  <a:schemeClr val="bg1"/>
                </a:solidFill>
              </a:rPr>
              <a:t>, в качестве хранилища данных выбрана СУБД </a:t>
            </a:r>
            <a:r>
              <a:rPr lang="ru-RU" dirty="0" err="1">
                <a:solidFill>
                  <a:schemeClr val="bg1"/>
                </a:solidFill>
              </a:rPr>
              <a:t>SQLite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 rot="2700000">
            <a:off x="4478177" y="3656519"/>
            <a:ext cx="172820" cy="172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Straight Connector 100"/>
          <p:cNvCxnSpPr/>
          <p:nvPr/>
        </p:nvCxnSpPr>
        <p:spPr>
          <a:xfrm flipH="1">
            <a:off x="2959004" y="3742929"/>
            <a:ext cx="13681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4816830" y="3742929"/>
            <a:ext cx="131055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Система учета успеваемости студентов</a:t>
            </a:r>
            <a:endParaRPr lang="ru-RU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own Arrow Callout 55"/>
          <p:cNvSpPr/>
          <p:nvPr/>
        </p:nvSpPr>
        <p:spPr>
          <a:xfrm>
            <a:off x="6286026" y="1036926"/>
            <a:ext cx="2318464" cy="3703925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делать с помощью продукта?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972717" y="1172199"/>
            <a:ext cx="2610439" cy="561170"/>
            <a:chOff x="1270277" y="1165408"/>
            <a:chExt cx="2610439" cy="561170"/>
          </a:xfrm>
        </p:grpSpPr>
        <p:sp>
          <p:nvSpPr>
            <p:cNvPr id="18" name="Text Placeholder 3"/>
            <p:cNvSpPr txBox="1">
              <a:spLocks/>
            </p:cNvSpPr>
            <p:nvPr/>
          </p:nvSpPr>
          <p:spPr>
            <a:xfrm>
              <a:off x="1270277" y="1165408"/>
              <a:ext cx="149080" cy="215444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ru-RU" b="1" dirty="0" smtClean="0">
                  <a:solidFill>
                    <a:schemeClr val="accent1"/>
                  </a:solidFill>
                  <a:latin typeface="+mj-lt"/>
                </a:rPr>
                <a:t>1.</a:t>
              </a:r>
              <a:endPara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70278" y="1418801"/>
              <a:ext cx="2610438" cy="307777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914400">
                <a:spcBef>
                  <a:spcPct val="20000"/>
                </a:spcBef>
                <a:defRPr/>
              </a:pPr>
              <a:r>
                <a:rPr lang="ru-RU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j-cs"/>
                </a:rPr>
                <a:t>Получать информацию о расписании и занятиях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j-cs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72717" y="2077006"/>
            <a:ext cx="2610439" cy="561170"/>
            <a:chOff x="1270277" y="2087120"/>
            <a:chExt cx="2610439" cy="561170"/>
          </a:xfrm>
        </p:grpSpPr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1270277" y="2087120"/>
              <a:ext cx="149080" cy="215444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ru-RU" b="1" dirty="0" smtClean="0">
                  <a:solidFill>
                    <a:schemeClr val="accent2"/>
                  </a:solidFill>
                  <a:latin typeface="+mj-lt"/>
                </a:rPr>
                <a:t>2.</a:t>
              </a:r>
              <a:endPara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3" name="Text Placeholder 3"/>
            <p:cNvSpPr txBox="1">
              <a:spLocks/>
            </p:cNvSpPr>
            <p:nvPr/>
          </p:nvSpPr>
          <p:spPr>
            <a:xfrm>
              <a:off x="1270277" y="2340513"/>
              <a:ext cx="2610439" cy="307777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914400">
                <a:spcBef>
                  <a:spcPct val="20000"/>
                </a:spcBef>
                <a:defRPr/>
              </a:pPr>
              <a:r>
                <a:rPr lang="ru-RU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Получать информацию о студентах, преподавателях, предметах.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72717" y="2905066"/>
            <a:ext cx="2610439" cy="715058"/>
            <a:chOff x="1270277" y="3008832"/>
            <a:chExt cx="2610439" cy="715058"/>
          </a:xfrm>
        </p:grpSpPr>
        <p:sp>
          <p:nvSpPr>
            <p:cNvPr id="26" name="Text Placeholder 3"/>
            <p:cNvSpPr txBox="1">
              <a:spLocks/>
            </p:cNvSpPr>
            <p:nvPr/>
          </p:nvSpPr>
          <p:spPr>
            <a:xfrm>
              <a:off x="1270277" y="3008832"/>
              <a:ext cx="149080" cy="215444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ru-RU" b="1" noProof="0" dirty="0" smtClean="0">
                  <a:solidFill>
                    <a:schemeClr val="accent3"/>
                  </a:solidFill>
                  <a:latin typeface="+mj-lt"/>
                </a:rPr>
                <a:t>3.</a:t>
              </a:r>
              <a:endPara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7" name="Text Placeholder 3"/>
            <p:cNvSpPr txBox="1">
              <a:spLocks/>
            </p:cNvSpPr>
            <p:nvPr/>
          </p:nvSpPr>
          <p:spPr>
            <a:xfrm>
              <a:off x="1270277" y="3262225"/>
              <a:ext cx="2610439" cy="461665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914400">
                <a:spcBef>
                  <a:spcPct val="20000"/>
                </a:spcBef>
                <a:defRPr/>
              </a:pPr>
              <a:r>
                <a:rPr lang="ru-RU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Вносить изменения в расписание, информацию о предметах, преподавателях.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72717" y="3890178"/>
            <a:ext cx="2610439" cy="561170"/>
            <a:chOff x="1270277" y="3008832"/>
            <a:chExt cx="2610439" cy="561170"/>
          </a:xfrm>
        </p:grpSpPr>
        <p:sp>
          <p:nvSpPr>
            <p:cNvPr id="30" name="Text Placeholder 3"/>
            <p:cNvSpPr txBox="1">
              <a:spLocks/>
            </p:cNvSpPr>
            <p:nvPr/>
          </p:nvSpPr>
          <p:spPr>
            <a:xfrm>
              <a:off x="1270277" y="3008832"/>
              <a:ext cx="149080" cy="215444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ru-RU" b="1" dirty="0" smtClean="0">
                  <a:solidFill>
                    <a:schemeClr val="accent4"/>
                  </a:solidFill>
                  <a:latin typeface="+mj-lt"/>
                </a:rPr>
                <a:t>4.</a:t>
              </a:r>
              <a:endPara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1" name="Text Placeholder 3"/>
            <p:cNvSpPr txBox="1">
              <a:spLocks/>
            </p:cNvSpPr>
            <p:nvPr/>
          </p:nvSpPr>
          <p:spPr>
            <a:xfrm>
              <a:off x="1270277" y="3262225"/>
              <a:ext cx="2610439" cy="307777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914400">
                <a:spcBef>
                  <a:spcPct val="20000"/>
                </a:spcBef>
                <a:defRPr/>
              </a:pPr>
              <a:r>
                <a:rPr lang="ru-RU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Выставлять оценки, добавлять новых студентов.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543871" y="2418338"/>
            <a:ext cx="180277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spcBef>
                <a:spcPct val="20000"/>
              </a:spcBef>
              <a:defRPr/>
            </a:pPr>
            <a:r>
              <a:rPr lang="ru-RU" sz="1200" dirty="0">
                <a:solidFill>
                  <a:schemeClr val="bg1"/>
                </a:solidFill>
              </a:rPr>
              <a:t>Данная автоматизированная система позволит значительно упростить и систематизировать работу с учетом успеваемости студентов.</a:t>
            </a:r>
          </a:p>
          <a:p>
            <a:pPr algn="ctr" defTabSz="914400">
              <a:spcBef>
                <a:spcPct val="20000"/>
              </a:spcBef>
              <a:defRPr/>
            </a:pPr>
            <a:r>
              <a:rPr lang="en-US" sz="1000" b="1" dirty="0" smtClean="0">
                <a:solidFill>
                  <a:schemeClr val="bg1"/>
                </a:solidFill>
              </a:rPr>
              <a:t/>
            </a:r>
            <a:br>
              <a:rPr lang="en-US" sz="1000" b="1" dirty="0" smtClean="0">
                <a:solidFill>
                  <a:schemeClr val="bg1"/>
                </a:solidFill>
              </a:rPr>
            </a:br>
            <a:endParaRPr 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35" name="Flowchart: Off-page Connector 34"/>
          <p:cNvSpPr/>
          <p:nvPr/>
        </p:nvSpPr>
        <p:spPr>
          <a:xfrm>
            <a:off x="7053346" y="1538906"/>
            <a:ext cx="783825" cy="763505"/>
          </a:xfrm>
          <a:prstGeom prst="flowChartOffpageConnector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sp>
        <p:nvSpPr>
          <p:cNvPr id="36" name="Freeform 45"/>
          <p:cNvSpPr>
            <a:spLocks noEditPoints="1"/>
          </p:cNvSpPr>
          <p:nvPr/>
        </p:nvSpPr>
        <p:spPr bwMode="auto">
          <a:xfrm>
            <a:off x="576569" y="1390581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Freeform 45"/>
          <p:cNvSpPr>
            <a:spLocks noEditPoints="1"/>
          </p:cNvSpPr>
          <p:nvPr/>
        </p:nvSpPr>
        <p:spPr bwMode="auto">
          <a:xfrm>
            <a:off x="576569" y="2307181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Freeform 45"/>
          <p:cNvSpPr>
            <a:spLocks noEditPoints="1"/>
          </p:cNvSpPr>
          <p:nvPr/>
        </p:nvSpPr>
        <p:spPr bwMode="auto">
          <a:xfrm>
            <a:off x="576569" y="3223781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 45"/>
          <p:cNvSpPr>
            <a:spLocks noEditPoints="1"/>
          </p:cNvSpPr>
          <p:nvPr/>
        </p:nvSpPr>
        <p:spPr bwMode="auto">
          <a:xfrm>
            <a:off x="576569" y="4140380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Freeform 154"/>
          <p:cNvSpPr>
            <a:spLocks noEditPoints="1"/>
          </p:cNvSpPr>
          <p:nvPr/>
        </p:nvSpPr>
        <p:spPr bwMode="auto">
          <a:xfrm>
            <a:off x="7274398" y="1707645"/>
            <a:ext cx="341721" cy="369361"/>
          </a:xfrm>
          <a:custGeom>
            <a:avLst/>
            <a:gdLst/>
            <a:ahLst/>
            <a:cxnLst>
              <a:cxn ang="0">
                <a:pos x="58" y="58"/>
              </a:cxn>
              <a:cxn ang="0">
                <a:pos x="41" y="58"/>
              </a:cxn>
              <a:cxn ang="0">
                <a:pos x="31" y="68"/>
              </a:cxn>
              <a:cxn ang="0">
                <a:pos x="22" y="58"/>
              </a:cxn>
              <a:cxn ang="0">
                <a:pos x="5" y="58"/>
              </a:cxn>
              <a:cxn ang="0">
                <a:pos x="0" y="53"/>
              </a:cxn>
              <a:cxn ang="0">
                <a:pos x="12" y="22"/>
              </a:cxn>
              <a:cxn ang="0">
                <a:pos x="28" y="5"/>
              </a:cxn>
              <a:cxn ang="0">
                <a:pos x="28" y="3"/>
              </a:cxn>
              <a:cxn ang="0">
                <a:pos x="31" y="0"/>
              </a:cxn>
              <a:cxn ang="0">
                <a:pos x="35" y="3"/>
              </a:cxn>
              <a:cxn ang="0">
                <a:pos x="35" y="5"/>
              </a:cxn>
              <a:cxn ang="0">
                <a:pos x="51" y="22"/>
              </a:cxn>
              <a:cxn ang="0">
                <a:pos x="63" y="53"/>
              </a:cxn>
              <a:cxn ang="0">
                <a:pos x="58" y="58"/>
              </a:cxn>
              <a:cxn ang="0">
                <a:pos x="31" y="63"/>
              </a:cxn>
              <a:cxn ang="0">
                <a:pos x="26" y="58"/>
              </a:cxn>
              <a:cxn ang="0">
                <a:pos x="25" y="57"/>
              </a:cxn>
              <a:cxn ang="0">
                <a:pos x="25" y="58"/>
              </a:cxn>
              <a:cxn ang="0">
                <a:pos x="31" y="65"/>
              </a:cxn>
              <a:cxn ang="0">
                <a:pos x="32" y="64"/>
              </a:cxn>
              <a:cxn ang="0">
                <a:pos x="31" y="63"/>
              </a:cxn>
            </a:cxnLst>
            <a:rect l="0" t="0" r="r" b="b"/>
            <a:pathLst>
              <a:path w="63" h="68">
                <a:moveTo>
                  <a:pt x="58" y="58"/>
                </a:moveTo>
                <a:cubicBezTo>
                  <a:pt x="41" y="58"/>
                  <a:pt x="41" y="58"/>
                  <a:pt x="41" y="58"/>
                </a:cubicBezTo>
                <a:cubicBezTo>
                  <a:pt x="41" y="63"/>
                  <a:pt x="37" y="68"/>
                  <a:pt x="31" y="68"/>
                </a:cubicBezTo>
                <a:cubicBezTo>
                  <a:pt x="26" y="68"/>
                  <a:pt x="22" y="63"/>
                  <a:pt x="22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2" y="58"/>
                  <a:pt x="0" y="56"/>
                  <a:pt x="0" y="53"/>
                </a:cubicBezTo>
                <a:cubicBezTo>
                  <a:pt x="5" y="48"/>
                  <a:pt x="12" y="40"/>
                  <a:pt x="12" y="22"/>
                </a:cubicBezTo>
                <a:cubicBezTo>
                  <a:pt x="12" y="14"/>
                  <a:pt x="18" y="6"/>
                  <a:pt x="28" y="5"/>
                </a:cubicBezTo>
                <a:cubicBezTo>
                  <a:pt x="28" y="4"/>
                  <a:pt x="28" y="4"/>
                  <a:pt x="28" y="3"/>
                </a:cubicBezTo>
                <a:cubicBezTo>
                  <a:pt x="28" y="1"/>
                  <a:pt x="29" y="0"/>
                  <a:pt x="31" y="0"/>
                </a:cubicBezTo>
                <a:cubicBezTo>
                  <a:pt x="33" y="0"/>
                  <a:pt x="35" y="1"/>
                  <a:pt x="35" y="3"/>
                </a:cubicBezTo>
                <a:cubicBezTo>
                  <a:pt x="35" y="4"/>
                  <a:pt x="35" y="4"/>
                  <a:pt x="35" y="5"/>
                </a:cubicBezTo>
                <a:cubicBezTo>
                  <a:pt x="45" y="6"/>
                  <a:pt x="51" y="14"/>
                  <a:pt x="51" y="22"/>
                </a:cubicBezTo>
                <a:cubicBezTo>
                  <a:pt x="51" y="40"/>
                  <a:pt x="57" y="48"/>
                  <a:pt x="63" y="53"/>
                </a:cubicBezTo>
                <a:cubicBezTo>
                  <a:pt x="63" y="56"/>
                  <a:pt x="61" y="58"/>
                  <a:pt x="58" y="58"/>
                </a:cubicBezTo>
                <a:close/>
                <a:moveTo>
                  <a:pt x="31" y="63"/>
                </a:moveTo>
                <a:cubicBezTo>
                  <a:pt x="28" y="63"/>
                  <a:pt x="26" y="61"/>
                  <a:pt x="26" y="58"/>
                </a:cubicBezTo>
                <a:cubicBezTo>
                  <a:pt x="26" y="58"/>
                  <a:pt x="26" y="57"/>
                  <a:pt x="25" y="57"/>
                </a:cubicBezTo>
                <a:cubicBezTo>
                  <a:pt x="25" y="57"/>
                  <a:pt x="25" y="58"/>
                  <a:pt x="25" y="58"/>
                </a:cubicBezTo>
                <a:cubicBezTo>
                  <a:pt x="25" y="62"/>
                  <a:pt x="28" y="65"/>
                  <a:pt x="31" y="65"/>
                </a:cubicBezTo>
                <a:cubicBezTo>
                  <a:pt x="32" y="65"/>
                  <a:pt x="32" y="64"/>
                  <a:pt x="32" y="64"/>
                </a:cubicBezTo>
                <a:cubicBezTo>
                  <a:pt x="32" y="64"/>
                  <a:pt x="32" y="63"/>
                  <a:pt x="31" y="63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Текст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Система учета успеваемости студентов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478" y="1038455"/>
            <a:ext cx="2403046" cy="3607147"/>
          </a:xfrm>
          <a:prstGeom prst="rect">
            <a:avLst/>
          </a:prstGeom>
        </p:spPr>
      </p:pic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Достижение цели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 smtClean="0"/>
              <a:t>Система учета успеваемости студентов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3" name="Group 49"/>
          <p:cNvGrpSpPr/>
          <p:nvPr/>
        </p:nvGrpSpPr>
        <p:grpSpPr>
          <a:xfrm>
            <a:off x="793499" y="1263695"/>
            <a:ext cx="2228412" cy="2228408"/>
            <a:chOff x="953424" y="1486519"/>
            <a:chExt cx="2228412" cy="2228408"/>
          </a:xfrm>
          <a:solidFill>
            <a:schemeClr val="accent1"/>
          </a:solidFill>
        </p:grpSpPr>
        <p:sp>
          <p:nvSpPr>
            <p:cNvPr id="42" name="Freeform 41"/>
            <p:cNvSpPr/>
            <p:nvPr/>
          </p:nvSpPr>
          <p:spPr>
            <a:xfrm>
              <a:off x="953424" y="1486519"/>
              <a:ext cx="2228412" cy="222840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6481" tIns="548640" rIns="356481" bIns="436755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kern="1200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1376346" y="1909439"/>
              <a:ext cx="1382568" cy="1382568"/>
            </a:xfrm>
            <a:prstGeom prst="ellips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</p:grpSp>
      <p:grpSp>
        <p:nvGrpSpPr>
          <p:cNvPr id="5" name="Group 50"/>
          <p:cNvGrpSpPr/>
          <p:nvPr/>
        </p:nvGrpSpPr>
        <p:grpSpPr>
          <a:xfrm>
            <a:off x="3001050" y="1311438"/>
            <a:ext cx="1546429" cy="1546426"/>
            <a:chOff x="953424" y="1486519"/>
            <a:chExt cx="2228412" cy="2228408"/>
          </a:xfrm>
          <a:solidFill>
            <a:schemeClr val="accent2"/>
          </a:solidFill>
        </p:grpSpPr>
        <p:sp>
          <p:nvSpPr>
            <p:cNvPr id="52" name="Freeform 51"/>
            <p:cNvSpPr/>
            <p:nvPr/>
          </p:nvSpPr>
          <p:spPr>
            <a:xfrm>
              <a:off x="953424" y="1486519"/>
              <a:ext cx="2228412" cy="222840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6481" tIns="548640" rIns="356481" bIns="436755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kern="1200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1376346" y="1909439"/>
              <a:ext cx="1382568" cy="1382568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6" name="Group 53"/>
          <p:cNvGrpSpPr/>
          <p:nvPr/>
        </p:nvGrpSpPr>
        <p:grpSpPr>
          <a:xfrm>
            <a:off x="4471387" y="1263695"/>
            <a:ext cx="2228412" cy="2228408"/>
            <a:chOff x="953424" y="1486519"/>
            <a:chExt cx="2228412" cy="2228408"/>
          </a:xfrm>
          <a:solidFill>
            <a:schemeClr val="accent3"/>
          </a:solidFill>
        </p:grpSpPr>
        <p:sp>
          <p:nvSpPr>
            <p:cNvPr id="55" name="Freeform 54"/>
            <p:cNvSpPr/>
            <p:nvPr/>
          </p:nvSpPr>
          <p:spPr>
            <a:xfrm>
              <a:off x="953424" y="1486519"/>
              <a:ext cx="2228412" cy="222840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6481" tIns="548640" rIns="356481" bIns="436755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kern="12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376346" y="1909439"/>
              <a:ext cx="1382568" cy="1382568"/>
            </a:xfrm>
            <a:prstGeom prst="ellips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6611806" y="1311438"/>
            <a:ext cx="1546429" cy="1546426"/>
            <a:chOff x="953424" y="1486519"/>
            <a:chExt cx="2228412" cy="2228408"/>
          </a:xfrm>
          <a:solidFill>
            <a:schemeClr val="accent4"/>
          </a:solidFill>
        </p:grpSpPr>
        <p:sp>
          <p:nvSpPr>
            <p:cNvPr id="58" name="Freeform 57"/>
            <p:cNvSpPr/>
            <p:nvPr/>
          </p:nvSpPr>
          <p:spPr>
            <a:xfrm>
              <a:off x="953424" y="1486519"/>
              <a:ext cx="2228412" cy="222840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6481" tIns="548640" rIns="356481" bIns="436755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kern="1200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1376346" y="1909439"/>
              <a:ext cx="1382568" cy="1382568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sp>
        <p:nvSpPr>
          <p:cNvPr id="62" name="Arc 61"/>
          <p:cNvSpPr/>
          <p:nvPr/>
        </p:nvSpPr>
        <p:spPr>
          <a:xfrm rot="19051047">
            <a:off x="2110596" y="950890"/>
            <a:ext cx="1636328" cy="1636328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Arc 62"/>
          <p:cNvSpPr/>
          <p:nvPr/>
        </p:nvSpPr>
        <p:spPr>
          <a:xfrm rot="19051047">
            <a:off x="5674626" y="967797"/>
            <a:ext cx="1636328" cy="1636328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Arc 63"/>
          <p:cNvSpPr/>
          <p:nvPr/>
        </p:nvSpPr>
        <p:spPr>
          <a:xfrm rot="3261709" flipV="1">
            <a:off x="3433287" y="1775512"/>
            <a:ext cx="1636328" cy="1636328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152"/>
          <p:cNvSpPr>
            <a:spLocks noEditPoints="1"/>
          </p:cNvSpPr>
          <p:nvPr/>
        </p:nvSpPr>
        <p:spPr bwMode="auto">
          <a:xfrm>
            <a:off x="7165362" y="1881657"/>
            <a:ext cx="439316" cy="405988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Freeform 42"/>
          <p:cNvSpPr>
            <a:spLocks noEditPoints="1"/>
          </p:cNvSpPr>
          <p:nvPr/>
        </p:nvSpPr>
        <p:spPr bwMode="auto">
          <a:xfrm>
            <a:off x="1610034" y="2121676"/>
            <a:ext cx="595343" cy="512447"/>
          </a:xfrm>
          <a:custGeom>
            <a:avLst/>
            <a:gdLst/>
            <a:ahLst/>
            <a:cxnLst>
              <a:cxn ang="0">
                <a:pos x="73" y="47"/>
              </a:cxn>
              <a:cxn ang="0">
                <a:pos x="67" y="53"/>
              </a:cxn>
              <a:cxn ang="0">
                <a:pos x="46" y="53"/>
              </a:cxn>
              <a:cxn ang="0">
                <a:pos x="48" y="60"/>
              </a:cxn>
              <a:cxn ang="0">
                <a:pos x="46" y="63"/>
              </a:cxn>
              <a:cxn ang="0">
                <a:pos x="26" y="63"/>
              </a:cxn>
              <a:cxn ang="0">
                <a:pos x="24" y="60"/>
              </a:cxn>
              <a:cxn ang="0">
                <a:pos x="26" y="53"/>
              </a:cxn>
              <a:cxn ang="0">
                <a:pos x="6" y="53"/>
              </a:cxn>
              <a:cxn ang="0">
                <a:pos x="0" y="47"/>
              </a:cxn>
              <a:cxn ang="0">
                <a:pos x="0" y="6"/>
              </a:cxn>
              <a:cxn ang="0">
                <a:pos x="6" y="0"/>
              </a:cxn>
              <a:cxn ang="0">
                <a:pos x="67" y="0"/>
              </a:cxn>
              <a:cxn ang="0">
                <a:pos x="73" y="6"/>
              </a:cxn>
              <a:cxn ang="0">
                <a:pos x="73" y="47"/>
              </a:cxn>
              <a:cxn ang="0">
                <a:pos x="68" y="6"/>
              </a:cxn>
              <a:cxn ang="0">
                <a:pos x="67" y="5"/>
              </a:cxn>
              <a:cxn ang="0">
                <a:pos x="6" y="5"/>
              </a:cxn>
              <a:cxn ang="0">
                <a:pos x="5" y="6"/>
              </a:cxn>
              <a:cxn ang="0">
                <a:pos x="5" y="37"/>
              </a:cxn>
              <a:cxn ang="0">
                <a:pos x="6" y="39"/>
              </a:cxn>
              <a:cxn ang="0">
                <a:pos x="67" y="39"/>
              </a:cxn>
              <a:cxn ang="0">
                <a:pos x="68" y="37"/>
              </a:cxn>
              <a:cxn ang="0">
                <a:pos x="68" y="6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Freeform 144"/>
          <p:cNvSpPr>
            <a:spLocks noEditPoints="1"/>
          </p:cNvSpPr>
          <p:nvPr/>
        </p:nvSpPr>
        <p:spPr bwMode="auto">
          <a:xfrm>
            <a:off x="3507308" y="1834489"/>
            <a:ext cx="535027" cy="414990"/>
          </a:xfrm>
          <a:custGeom>
            <a:avLst/>
            <a:gdLst/>
            <a:ahLst/>
            <a:cxnLst>
              <a:cxn ang="0">
                <a:pos x="67" y="55"/>
              </a:cxn>
              <a:cxn ang="0">
                <a:pos x="65" y="56"/>
              </a:cxn>
              <a:cxn ang="0">
                <a:pos x="8" y="56"/>
              </a:cxn>
              <a:cxn ang="0">
                <a:pos x="6" y="55"/>
              </a:cxn>
              <a:cxn ang="0">
                <a:pos x="0" y="36"/>
              </a:cxn>
              <a:cxn ang="0">
                <a:pos x="36" y="0"/>
              </a:cxn>
              <a:cxn ang="0">
                <a:pos x="72" y="36"/>
              </a:cxn>
              <a:cxn ang="0">
                <a:pos x="67" y="55"/>
              </a:cxn>
              <a:cxn ang="0">
                <a:pos x="11" y="30"/>
              </a:cxn>
              <a:cxn ang="0">
                <a:pos x="6" y="36"/>
              </a:cxn>
              <a:cxn ang="0">
                <a:pos x="11" y="41"/>
              </a:cxn>
              <a:cxn ang="0">
                <a:pos x="16" y="36"/>
              </a:cxn>
              <a:cxn ang="0">
                <a:pos x="11" y="30"/>
              </a:cxn>
              <a:cxn ang="0">
                <a:pos x="18" y="12"/>
              </a:cxn>
              <a:cxn ang="0">
                <a:pos x="13" y="18"/>
              </a:cxn>
              <a:cxn ang="0">
                <a:pos x="18" y="23"/>
              </a:cxn>
              <a:cxn ang="0">
                <a:pos x="24" y="18"/>
              </a:cxn>
              <a:cxn ang="0">
                <a:pos x="18" y="12"/>
              </a:cxn>
              <a:cxn ang="0">
                <a:pos x="45" y="22"/>
              </a:cxn>
              <a:cxn ang="0">
                <a:pos x="43" y="18"/>
              </a:cxn>
              <a:cxn ang="0">
                <a:pos x="40" y="20"/>
              </a:cxn>
              <a:cxn ang="0">
                <a:pos x="36" y="36"/>
              </a:cxn>
              <a:cxn ang="0">
                <a:pos x="29" y="41"/>
              </a:cxn>
              <a:cxn ang="0">
                <a:pos x="34" y="51"/>
              </a:cxn>
              <a:cxn ang="0">
                <a:pos x="44" y="45"/>
              </a:cxn>
              <a:cxn ang="0">
                <a:pos x="41" y="37"/>
              </a:cxn>
              <a:cxn ang="0">
                <a:pos x="45" y="22"/>
              </a:cxn>
              <a:cxn ang="0">
                <a:pos x="36" y="5"/>
              </a:cxn>
              <a:cxn ang="0">
                <a:pos x="31" y="10"/>
              </a:cxn>
              <a:cxn ang="0">
                <a:pos x="36" y="15"/>
              </a:cxn>
              <a:cxn ang="0">
                <a:pos x="42" y="10"/>
              </a:cxn>
              <a:cxn ang="0">
                <a:pos x="36" y="5"/>
              </a:cxn>
              <a:cxn ang="0">
                <a:pos x="54" y="12"/>
              </a:cxn>
              <a:cxn ang="0">
                <a:pos x="49" y="18"/>
              </a:cxn>
              <a:cxn ang="0">
                <a:pos x="54" y="23"/>
              </a:cxn>
              <a:cxn ang="0">
                <a:pos x="60" y="18"/>
              </a:cxn>
              <a:cxn ang="0">
                <a:pos x="54" y="12"/>
              </a:cxn>
              <a:cxn ang="0">
                <a:pos x="62" y="30"/>
              </a:cxn>
              <a:cxn ang="0">
                <a:pos x="57" y="36"/>
              </a:cxn>
              <a:cxn ang="0">
                <a:pos x="62" y="41"/>
              </a:cxn>
              <a:cxn ang="0">
                <a:pos x="67" y="36"/>
              </a:cxn>
              <a:cxn ang="0">
                <a:pos x="62" y="30"/>
              </a:cxn>
            </a:cxnLst>
            <a:rect l="0" t="0" r="r" b="b"/>
            <a:pathLst>
              <a:path w="72" h="56">
                <a:moveTo>
                  <a:pt x="67" y="55"/>
                </a:moveTo>
                <a:cubicBezTo>
                  <a:pt x="66" y="56"/>
                  <a:pt x="66" y="56"/>
                  <a:pt x="65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7" y="56"/>
                  <a:pt x="7" y="56"/>
                  <a:pt x="6" y="55"/>
                </a:cubicBezTo>
                <a:cubicBezTo>
                  <a:pt x="2" y="49"/>
                  <a:pt x="0" y="42"/>
                  <a:pt x="0" y="36"/>
                </a:cubicBezTo>
                <a:cubicBezTo>
                  <a:pt x="0" y="16"/>
                  <a:pt x="17" y="0"/>
                  <a:pt x="36" y="0"/>
                </a:cubicBezTo>
                <a:cubicBezTo>
                  <a:pt x="56" y="0"/>
                  <a:pt x="72" y="16"/>
                  <a:pt x="72" y="36"/>
                </a:cubicBezTo>
                <a:cubicBezTo>
                  <a:pt x="72" y="42"/>
                  <a:pt x="70" y="49"/>
                  <a:pt x="67" y="55"/>
                </a:cubicBezTo>
                <a:close/>
                <a:moveTo>
                  <a:pt x="11" y="30"/>
                </a:moveTo>
                <a:cubicBezTo>
                  <a:pt x="8" y="30"/>
                  <a:pt x="6" y="33"/>
                  <a:pt x="6" y="36"/>
                </a:cubicBezTo>
                <a:cubicBezTo>
                  <a:pt x="6" y="38"/>
                  <a:pt x="8" y="41"/>
                  <a:pt x="11" y="41"/>
                </a:cubicBezTo>
                <a:cubicBezTo>
                  <a:pt x="14" y="41"/>
                  <a:pt x="16" y="38"/>
                  <a:pt x="16" y="36"/>
                </a:cubicBezTo>
                <a:cubicBezTo>
                  <a:pt x="16" y="33"/>
                  <a:pt x="14" y="30"/>
                  <a:pt x="11" y="30"/>
                </a:cubicBezTo>
                <a:close/>
                <a:moveTo>
                  <a:pt x="18" y="12"/>
                </a:moveTo>
                <a:cubicBezTo>
                  <a:pt x="16" y="12"/>
                  <a:pt x="13" y="15"/>
                  <a:pt x="13" y="18"/>
                </a:cubicBezTo>
                <a:cubicBezTo>
                  <a:pt x="13" y="20"/>
                  <a:pt x="16" y="23"/>
                  <a:pt x="18" y="23"/>
                </a:cubicBezTo>
                <a:cubicBezTo>
                  <a:pt x="21" y="23"/>
                  <a:pt x="24" y="20"/>
                  <a:pt x="24" y="18"/>
                </a:cubicBezTo>
                <a:cubicBezTo>
                  <a:pt x="24" y="15"/>
                  <a:pt x="21" y="12"/>
                  <a:pt x="18" y="12"/>
                </a:cubicBezTo>
                <a:close/>
                <a:moveTo>
                  <a:pt x="45" y="22"/>
                </a:moveTo>
                <a:cubicBezTo>
                  <a:pt x="45" y="20"/>
                  <a:pt x="44" y="19"/>
                  <a:pt x="43" y="18"/>
                </a:cubicBezTo>
                <a:cubicBezTo>
                  <a:pt x="42" y="18"/>
                  <a:pt x="40" y="19"/>
                  <a:pt x="40" y="20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30" y="38"/>
                  <a:pt x="29" y="41"/>
                </a:cubicBezTo>
                <a:cubicBezTo>
                  <a:pt x="28" y="45"/>
                  <a:pt x="30" y="50"/>
                  <a:pt x="34" y="51"/>
                </a:cubicBezTo>
                <a:cubicBezTo>
                  <a:pt x="39" y="52"/>
                  <a:pt x="43" y="49"/>
                  <a:pt x="44" y="45"/>
                </a:cubicBezTo>
                <a:cubicBezTo>
                  <a:pt x="45" y="42"/>
                  <a:pt x="43" y="39"/>
                  <a:pt x="41" y="37"/>
                </a:cubicBezTo>
                <a:lnTo>
                  <a:pt x="45" y="22"/>
                </a:lnTo>
                <a:close/>
                <a:moveTo>
                  <a:pt x="36" y="5"/>
                </a:moveTo>
                <a:cubicBezTo>
                  <a:pt x="34" y="5"/>
                  <a:pt x="31" y="7"/>
                  <a:pt x="31" y="10"/>
                </a:cubicBezTo>
                <a:cubicBezTo>
                  <a:pt x="31" y="13"/>
                  <a:pt x="34" y="15"/>
                  <a:pt x="36" y="15"/>
                </a:cubicBezTo>
                <a:cubicBezTo>
                  <a:pt x="39" y="15"/>
                  <a:pt x="42" y="13"/>
                  <a:pt x="42" y="10"/>
                </a:cubicBezTo>
                <a:cubicBezTo>
                  <a:pt x="42" y="7"/>
                  <a:pt x="39" y="5"/>
                  <a:pt x="36" y="5"/>
                </a:cubicBezTo>
                <a:close/>
                <a:moveTo>
                  <a:pt x="54" y="12"/>
                </a:moveTo>
                <a:cubicBezTo>
                  <a:pt x="52" y="12"/>
                  <a:pt x="49" y="15"/>
                  <a:pt x="49" y="18"/>
                </a:cubicBezTo>
                <a:cubicBezTo>
                  <a:pt x="49" y="20"/>
                  <a:pt x="52" y="23"/>
                  <a:pt x="54" y="23"/>
                </a:cubicBezTo>
                <a:cubicBezTo>
                  <a:pt x="57" y="23"/>
                  <a:pt x="60" y="20"/>
                  <a:pt x="60" y="18"/>
                </a:cubicBezTo>
                <a:cubicBezTo>
                  <a:pt x="60" y="15"/>
                  <a:pt x="57" y="12"/>
                  <a:pt x="54" y="12"/>
                </a:cubicBezTo>
                <a:close/>
                <a:moveTo>
                  <a:pt x="62" y="30"/>
                </a:moveTo>
                <a:cubicBezTo>
                  <a:pt x="59" y="30"/>
                  <a:pt x="57" y="33"/>
                  <a:pt x="57" y="36"/>
                </a:cubicBezTo>
                <a:cubicBezTo>
                  <a:pt x="57" y="38"/>
                  <a:pt x="59" y="41"/>
                  <a:pt x="62" y="41"/>
                </a:cubicBezTo>
                <a:cubicBezTo>
                  <a:pt x="65" y="41"/>
                  <a:pt x="67" y="38"/>
                  <a:pt x="67" y="36"/>
                </a:cubicBezTo>
                <a:cubicBezTo>
                  <a:pt x="67" y="33"/>
                  <a:pt x="65" y="30"/>
                  <a:pt x="62" y="3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 234"/>
          <p:cNvSpPr>
            <a:spLocks/>
          </p:cNvSpPr>
          <p:nvPr/>
        </p:nvSpPr>
        <p:spPr bwMode="auto">
          <a:xfrm>
            <a:off x="5298748" y="2029318"/>
            <a:ext cx="634275" cy="642905"/>
          </a:xfrm>
          <a:custGeom>
            <a:avLst/>
            <a:gdLst/>
            <a:ahLst/>
            <a:cxnLst>
              <a:cxn ang="0">
                <a:pos x="66" y="25"/>
              </a:cxn>
              <a:cxn ang="0">
                <a:pos x="51" y="40"/>
              </a:cxn>
              <a:cxn ang="0">
                <a:pos x="57" y="46"/>
              </a:cxn>
              <a:cxn ang="0">
                <a:pos x="51" y="52"/>
              </a:cxn>
              <a:cxn ang="0">
                <a:pos x="20" y="55"/>
              </a:cxn>
              <a:cxn ang="0">
                <a:pos x="7" y="69"/>
              </a:cxn>
              <a:cxn ang="0">
                <a:pos x="0" y="69"/>
              </a:cxn>
              <a:cxn ang="0">
                <a:pos x="0" y="62"/>
              </a:cxn>
              <a:cxn ang="0">
                <a:pos x="14" y="48"/>
              </a:cxn>
              <a:cxn ang="0">
                <a:pos x="17" y="18"/>
              </a:cxn>
              <a:cxn ang="0">
                <a:pos x="23" y="12"/>
              </a:cxn>
              <a:cxn ang="0">
                <a:pos x="29" y="17"/>
              </a:cxn>
              <a:cxn ang="0">
                <a:pos x="44" y="2"/>
              </a:cxn>
              <a:cxn ang="0">
                <a:pos x="51" y="2"/>
              </a:cxn>
              <a:cxn ang="0">
                <a:pos x="51" y="9"/>
              </a:cxn>
              <a:cxn ang="0">
                <a:pos x="35" y="24"/>
              </a:cxn>
              <a:cxn ang="0">
                <a:pos x="44" y="33"/>
              </a:cxn>
              <a:cxn ang="0">
                <a:pos x="60" y="18"/>
              </a:cxn>
              <a:cxn ang="0">
                <a:pos x="66" y="18"/>
              </a:cxn>
              <a:cxn ang="0">
                <a:pos x="66" y="25"/>
              </a:cxn>
            </a:cxnLst>
            <a:rect l="0" t="0" r="r" b="b"/>
            <a:pathLst>
              <a:path w="68" h="69">
                <a:moveTo>
                  <a:pt x="66" y="25"/>
                </a:moveTo>
                <a:cubicBezTo>
                  <a:pt x="51" y="40"/>
                  <a:pt x="51" y="40"/>
                  <a:pt x="51" y="40"/>
                </a:cubicBezTo>
                <a:cubicBezTo>
                  <a:pt x="57" y="46"/>
                  <a:pt x="57" y="46"/>
                  <a:pt x="57" y="46"/>
                </a:cubicBezTo>
                <a:cubicBezTo>
                  <a:pt x="51" y="52"/>
                  <a:pt x="51" y="52"/>
                  <a:pt x="51" y="52"/>
                </a:cubicBezTo>
                <a:cubicBezTo>
                  <a:pt x="42" y="60"/>
                  <a:pt x="30" y="61"/>
                  <a:pt x="20" y="55"/>
                </a:cubicBezTo>
                <a:cubicBezTo>
                  <a:pt x="7" y="69"/>
                  <a:pt x="7" y="69"/>
                  <a:pt x="7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2"/>
                  <a:pt x="0" y="62"/>
                  <a:pt x="0" y="62"/>
                </a:cubicBezTo>
                <a:cubicBezTo>
                  <a:pt x="14" y="48"/>
                  <a:pt x="14" y="48"/>
                  <a:pt x="14" y="48"/>
                </a:cubicBezTo>
                <a:cubicBezTo>
                  <a:pt x="7" y="39"/>
                  <a:pt x="8" y="26"/>
                  <a:pt x="17" y="18"/>
                </a:cubicBezTo>
                <a:cubicBezTo>
                  <a:pt x="23" y="12"/>
                  <a:pt x="23" y="12"/>
                  <a:pt x="23" y="12"/>
                </a:cubicBezTo>
                <a:cubicBezTo>
                  <a:pt x="29" y="17"/>
                  <a:pt x="29" y="17"/>
                  <a:pt x="29" y="17"/>
                </a:cubicBezTo>
                <a:cubicBezTo>
                  <a:pt x="44" y="2"/>
                  <a:pt x="44" y="2"/>
                  <a:pt x="44" y="2"/>
                </a:cubicBezTo>
                <a:cubicBezTo>
                  <a:pt x="46" y="0"/>
                  <a:pt x="49" y="0"/>
                  <a:pt x="51" y="2"/>
                </a:cubicBezTo>
                <a:cubicBezTo>
                  <a:pt x="52" y="4"/>
                  <a:pt x="52" y="7"/>
                  <a:pt x="51" y="9"/>
                </a:cubicBezTo>
                <a:cubicBezTo>
                  <a:pt x="35" y="24"/>
                  <a:pt x="35" y="24"/>
                  <a:pt x="35" y="24"/>
                </a:cubicBezTo>
                <a:cubicBezTo>
                  <a:pt x="44" y="33"/>
                  <a:pt x="44" y="33"/>
                  <a:pt x="44" y="33"/>
                </a:cubicBezTo>
                <a:cubicBezTo>
                  <a:pt x="60" y="18"/>
                  <a:pt x="60" y="18"/>
                  <a:pt x="60" y="18"/>
                </a:cubicBezTo>
                <a:cubicBezTo>
                  <a:pt x="61" y="16"/>
                  <a:pt x="64" y="16"/>
                  <a:pt x="66" y="18"/>
                </a:cubicBezTo>
                <a:cubicBezTo>
                  <a:pt x="68" y="20"/>
                  <a:pt x="68" y="23"/>
                  <a:pt x="66" y="2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14967" y="3735324"/>
            <a:ext cx="1651278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ru-RU" sz="1200" b="1" dirty="0" smtClean="0">
                <a:solidFill>
                  <a:schemeClr val="accent1"/>
                </a:solidFill>
                <a:latin typeface="+mj-lt"/>
              </a:rPr>
              <a:t>Составить инфологическую модель базы данных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2001" y="3762981"/>
            <a:ext cx="1651278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ru-RU" sz="1200" b="1" dirty="0" smtClean="0">
                <a:solidFill>
                  <a:schemeClr val="accent2"/>
                </a:solidFill>
                <a:latin typeface="+mj-lt"/>
              </a:rPr>
              <a:t>Освоить СУБД</a:t>
            </a:r>
            <a:endParaRPr lang="en-US" sz="12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81773" y="3735324"/>
            <a:ext cx="16512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ru-RU" sz="1200" b="1" dirty="0" smtClean="0">
                <a:solidFill>
                  <a:schemeClr val="accent3"/>
                </a:solidFill>
                <a:latin typeface="+mj-lt"/>
              </a:rPr>
              <a:t>Разработать веб-приложение</a:t>
            </a:r>
            <a:endParaRPr lang="en-US" sz="12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65177" y="3735324"/>
            <a:ext cx="1651278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ru-RU" sz="1200" b="1" dirty="0" smtClean="0">
                <a:solidFill>
                  <a:schemeClr val="accent4"/>
                </a:solidFill>
                <a:latin typeface="+mj-lt"/>
              </a:rPr>
              <a:t>Разработать руководство пользователя</a:t>
            </a:r>
            <a:endParaRPr lang="en-US" sz="1200" b="1" dirty="0">
              <a:solidFill>
                <a:schemeClr val="accent4"/>
              </a:solidFill>
              <a:latin typeface="+mj-lt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21" grpId="0" animBg="1"/>
      <p:bldP spid="22" grpId="0" animBg="1"/>
      <p:bldP spid="23" grpId="0" animBg="1"/>
      <p:bldP spid="24" grpId="0" animBg="1"/>
      <p:bldP spid="29" grpId="0"/>
      <p:bldP spid="32" grpId="0"/>
      <p:bldP spid="35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Инфологическая модель базы данных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 smtClean="0"/>
              <a:t>Система учета успеваемости студентов</a:t>
            </a:r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6" y="950840"/>
            <a:ext cx="6624805" cy="322398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10" y="1216317"/>
            <a:ext cx="3917276" cy="233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Интерфейс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ru-RU" dirty="0" smtClean="0"/>
              <a:t>Система учета успеваемости студентов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4572000" y="1265684"/>
            <a:ext cx="0" cy="232414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51573" y="3813121"/>
            <a:ext cx="3689999" cy="261610"/>
          </a:xfrm>
          <a:prstGeom prst="rect">
            <a:avLst/>
          </a:prstGeom>
          <a:noFill/>
        </p:spPr>
        <p:txBody>
          <a:bodyPr wrap="square" lIns="0" tIns="0" rtlCol="0" anchor="t">
            <a:spAutoFit/>
          </a:bodyPr>
          <a:lstStyle/>
          <a:p>
            <a:pPr lvl="0" algn="ctr" defTabSz="914400">
              <a:defRPr/>
            </a:pPr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Интерфейс пользователя студент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27"/>
          <a:stretch/>
        </p:blipFill>
        <p:spPr>
          <a:xfrm>
            <a:off x="4715515" y="1224247"/>
            <a:ext cx="3949738" cy="238442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733345" y="3816242"/>
            <a:ext cx="3689999" cy="261610"/>
          </a:xfrm>
          <a:prstGeom prst="rect">
            <a:avLst/>
          </a:prstGeom>
          <a:noFill/>
        </p:spPr>
        <p:txBody>
          <a:bodyPr wrap="square" lIns="0" tIns="0" rtlCol="0" anchor="t">
            <a:spAutoFit/>
          </a:bodyPr>
          <a:lstStyle/>
          <a:p>
            <a:pPr lvl="0" algn="ctr" defTabSz="914400">
              <a:defRPr/>
            </a:pPr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Интерфейс пользователя преподаватель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 rot="16200000" flipV="1">
            <a:off x="-768856" y="768855"/>
            <a:ext cx="5143500" cy="360579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451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451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451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45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Система учета успеваемости студентов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5" name="Sev01"/>
          <p:cNvSpPr>
            <a:spLocks noChangeAspect="1"/>
          </p:cNvSpPr>
          <p:nvPr/>
        </p:nvSpPr>
        <p:spPr>
          <a:xfrm>
            <a:off x="1578782" y="1516782"/>
            <a:ext cx="2019156" cy="201915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grpSp>
        <p:nvGrpSpPr>
          <p:cNvPr id="3" name="Group 32"/>
          <p:cNvGrpSpPr/>
          <p:nvPr/>
        </p:nvGrpSpPr>
        <p:grpSpPr>
          <a:xfrm>
            <a:off x="4445803" y="2131793"/>
            <a:ext cx="1589758" cy="1477328"/>
            <a:chOff x="677028" y="2936624"/>
            <a:chExt cx="1589758" cy="1477328"/>
          </a:xfrm>
        </p:grpSpPr>
        <p:sp>
          <p:nvSpPr>
            <p:cNvPr id="34" name="TextBox 33"/>
            <p:cNvSpPr txBox="1"/>
            <p:nvPr/>
          </p:nvSpPr>
          <p:spPr>
            <a:xfrm>
              <a:off x="677028" y="2936624"/>
              <a:ext cx="158975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400"/>
                </a:spcBef>
              </a:pPr>
              <a:r>
                <a:rPr lang="ru-RU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Разработанная система является удобной для учета успеваемости студентов. </a:t>
              </a:r>
              <a:endPara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806628" y="3243527"/>
              <a:ext cx="139559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6628" y="3551069"/>
              <a:ext cx="139559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806628" y="3839104"/>
              <a:ext cx="139559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06628" y="4127139"/>
              <a:ext cx="139559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8"/>
          <p:cNvGrpSpPr/>
          <p:nvPr/>
        </p:nvGrpSpPr>
        <p:grpSpPr>
          <a:xfrm>
            <a:off x="6876280" y="2122729"/>
            <a:ext cx="1589758" cy="1477328"/>
            <a:chOff x="654724" y="2917392"/>
            <a:chExt cx="1589758" cy="1477328"/>
          </a:xfrm>
        </p:grpSpPr>
        <p:sp>
          <p:nvSpPr>
            <p:cNvPr id="40" name="TextBox 39"/>
            <p:cNvSpPr txBox="1"/>
            <p:nvPr/>
          </p:nvSpPr>
          <p:spPr>
            <a:xfrm>
              <a:off x="654724" y="2917392"/>
              <a:ext cx="158975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400"/>
                </a:spcBef>
              </a:pPr>
              <a:r>
                <a:rPr lang="ru-RU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Ведение учета в электронном виде позволит избежать кропотливой возни </a:t>
              </a:r>
              <a:r>
                <a:rPr lang="ru-RU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с </a:t>
              </a:r>
              <a:r>
                <a:rPr lang="ru-RU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документами.</a:t>
              </a:r>
              <a:endPara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806628" y="3243527"/>
              <a:ext cx="139559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06628" y="3551069"/>
              <a:ext cx="139559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6628" y="3839104"/>
              <a:ext cx="139559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806628" y="4127139"/>
              <a:ext cx="139559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Freeform 145"/>
          <p:cNvSpPr>
            <a:spLocks/>
          </p:cNvSpPr>
          <p:nvPr/>
        </p:nvSpPr>
        <p:spPr bwMode="auto">
          <a:xfrm>
            <a:off x="2173745" y="2070916"/>
            <a:ext cx="844936" cy="728598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Freeform 111"/>
          <p:cNvSpPr>
            <a:spLocks noEditPoints="1"/>
          </p:cNvSpPr>
          <p:nvPr/>
        </p:nvSpPr>
        <p:spPr bwMode="auto">
          <a:xfrm>
            <a:off x="4978282" y="1740071"/>
            <a:ext cx="430340" cy="296880"/>
          </a:xfrm>
          <a:custGeom>
            <a:avLst/>
            <a:gdLst/>
            <a:ahLst/>
            <a:cxnLst>
              <a:cxn ang="0">
                <a:pos x="73" y="36"/>
              </a:cxn>
              <a:cxn ang="0">
                <a:pos x="58" y="50"/>
              </a:cxn>
              <a:cxn ang="0">
                <a:pos x="58" y="50"/>
              </a:cxn>
              <a:cxn ang="0">
                <a:pos x="15" y="50"/>
              </a:cxn>
              <a:cxn ang="0">
                <a:pos x="15" y="50"/>
              </a:cxn>
              <a:cxn ang="0">
                <a:pos x="14" y="50"/>
              </a:cxn>
              <a:cxn ang="0">
                <a:pos x="14" y="50"/>
              </a:cxn>
              <a:cxn ang="0">
                <a:pos x="0" y="35"/>
              </a:cxn>
              <a:cxn ang="0">
                <a:pos x="7" y="23"/>
              </a:cxn>
              <a:cxn ang="0">
                <a:pos x="7" y="20"/>
              </a:cxn>
              <a:cxn ang="0">
                <a:pos x="17" y="10"/>
              </a:cxn>
              <a:cxn ang="0">
                <a:pos x="23" y="12"/>
              </a:cxn>
              <a:cxn ang="0">
                <a:pos x="42" y="0"/>
              </a:cxn>
              <a:cxn ang="0">
                <a:pos x="64" y="21"/>
              </a:cxn>
              <a:cxn ang="0">
                <a:pos x="64" y="23"/>
              </a:cxn>
              <a:cxn ang="0">
                <a:pos x="73" y="36"/>
              </a:cxn>
              <a:cxn ang="0">
                <a:pos x="27" y="42"/>
              </a:cxn>
              <a:cxn ang="0">
                <a:pos x="35" y="38"/>
              </a:cxn>
              <a:cxn ang="0">
                <a:pos x="32" y="34"/>
              </a:cxn>
              <a:cxn ang="0">
                <a:pos x="27" y="37"/>
              </a:cxn>
              <a:cxn ang="0">
                <a:pos x="22" y="32"/>
              </a:cxn>
              <a:cxn ang="0">
                <a:pos x="27" y="28"/>
              </a:cxn>
              <a:cxn ang="0">
                <a:pos x="48" y="42"/>
              </a:cxn>
              <a:cxn ang="0">
                <a:pos x="58" y="32"/>
              </a:cxn>
              <a:cxn ang="0">
                <a:pos x="48" y="23"/>
              </a:cxn>
              <a:cxn ang="0">
                <a:pos x="39" y="26"/>
              </a:cxn>
              <a:cxn ang="0">
                <a:pos x="43" y="30"/>
              </a:cxn>
              <a:cxn ang="0">
                <a:pos x="48" y="28"/>
              </a:cxn>
              <a:cxn ang="0">
                <a:pos x="52" y="32"/>
              </a:cxn>
              <a:cxn ang="0">
                <a:pos x="48" y="37"/>
              </a:cxn>
              <a:cxn ang="0">
                <a:pos x="27" y="23"/>
              </a:cxn>
              <a:cxn ang="0">
                <a:pos x="16" y="32"/>
              </a:cxn>
              <a:cxn ang="0">
                <a:pos x="27" y="42"/>
              </a:cxn>
            </a:cxnLst>
            <a:rect l="0" t="0" r="r" b="b"/>
            <a:pathLst>
              <a:path w="73" h="50">
                <a:moveTo>
                  <a:pt x="73" y="36"/>
                </a:moveTo>
                <a:cubicBezTo>
                  <a:pt x="73" y="44"/>
                  <a:pt x="66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6" y="50"/>
                  <a:pt x="0" y="43"/>
                  <a:pt x="0" y="35"/>
                </a:cubicBezTo>
                <a:cubicBezTo>
                  <a:pt x="0" y="30"/>
                  <a:pt x="3" y="26"/>
                  <a:pt x="7" y="23"/>
                </a:cubicBezTo>
                <a:cubicBezTo>
                  <a:pt x="7" y="22"/>
                  <a:pt x="7" y="21"/>
                  <a:pt x="7" y="20"/>
                </a:cubicBezTo>
                <a:cubicBezTo>
                  <a:pt x="7" y="15"/>
                  <a:pt x="11" y="10"/>
                  <a:pt x="17" y="10"/>
                </a:cubicBezTo>
                <a:cubicBezTo>
                  <a:pt x="19" y="10"/>
                  <a:pt x="21" y="11"/>
                  <a:pt x="23" y="12"/>
                </a:cubicBezTo>
                <a:cubicBezTo>
                  <a:pt x="26" y="5"/>
                  <a:pt x="34" y="0"/>
                  <a:pt x="42" y="0"/>
                </a:cubicBezTo>
                <a:cubicBezTo>
                  <a:pt x="54" y="0"/>
                  <a:pt x="64" y="10"/>
                  <a:pt x="64" y="21"/>
                </a:cubicBezTo>
                <a:cubicBezTo>
                  <a:pt x="64" y="22"/>
                  <a:pt x="64" y="22"/>
                  <a:pt x="64" y="23"/>
                </a:cubicBezTo>
                <a:cubicBezTo>
                  <a:pt x="69" y="25"/>
                  <a:pt x="73" y="30"/>
                  <a:pt x="73" y="36"/>
                </a:cubicBezTo>
                <a:close/>
                <a:moveTo>
                  <a:pt x="27" y="42"/>
                </a:moveTo>
                <a:cubicBezTo>
                  <a:pt x="30" y="42"/>
                  <a:pt x="33" y="41"/>
                  <a:pt x="35" y="38"/>
                </a:cubicBezTo>
                <a:cubicBezTo>
                  <a:pt x="34" y="37"/>
                  <a:pt x="33" y="36"/>
                  <a:pt x="32" y="34"/>
                </a:cubicBezTo>
                <a:cubicBezTo>
                  <a:pt x="31" y="36"/>
                  <a:pt x="29" y="37"/>
                  <a:pt x="27" y="37"/>
                </a:cubicBezTo>
                <a:cubicBezTo>
                  <a:pt x="25" y="37"/>
                  <a:pt x="22" y="35"/>
                  <a:pt x="22" y="32"/>
                </a:cubicBezTo>
                <a:cubicBezTo>
                  <a:pt x="22" y="30"/>
                  <a:pt x="25" y="28"/>
                  <a:pt x="27" y="28"/>
                </a:cubicBezTo>
                <a:cubicBezTo>
                  <a:pt x="35" y="28"/>
                  <a:pt x="37" y="42"/>
                  <a:pt x="48" y="42"/>
                </a:cubicBezTo>
                <a:cubicBezTo>
                  <a:pt x="54" y="42"/>
                  <a:pt x="58" y="38"/>
                  <a:pt x="58" y="32"/>
                </a:cubicBezTo>
                <a:cubicBezTo>
                  <a:pt x="58" y="26"/>
                  <a:pt x="53" y="23"/>
                  <a:pt x="48" y="23"/>
                </a:cubicBezTo>
                <a:cubicBezTo>
                  <a:pt x="44" y="23"/>
                  <a:pt x="42" y="24"/>
                  <a:pt x="39" y="26"/>
                </a:cubicBezTo>
                <a:cubicBezTo>
                  <a:pt x="40" y="28"/>
                  <a:pt x="41" y="29"/>
                  <a:pt x="43" y="30"/>
                </a:cubicBezTo>
                <a:cubicBezTo>
                  <a:pt x="44" y="29"/>
                  <a:pt x="46" y="28"/>
                  <a:pt x="48" y="28"/>
                </a:cubicBezTo>
                <a:cubicBezTo>
                  <a:pt x="50" y="28"/>
                  <a:pt x="52" y="30"/>
                  <a:pt x="52" y="32"/>
                </a:cubicBezTo>
                <a:cubicBezTo>
                  <a:pt x="52" y="35"/>
                  <a:pt x="50" y="37"/>
                  <a:pt x="48" y="37"/>
                </a:cubicBezTo>
                <a:cubicBezTo>
                  <a:pt x="40" y="37"/>
                  <a:pt x="38" y="23"/>
                  <a:pt x="27" y="23"/>
                </a:cubicBezTo>
                <a:cubicBezTo>
                  <a:pt x="21" y="23"/>
                  <a:pt x="16" y="26"/>
                  <a:pt x="16" y="32"/>
                </a:cubicBezTo>
                <a:cubicBezTo>
                  <a:pt x="16" y="38"/>
                  <a:pt x="21" y="42"/>
                  <a:pt x="27" y="42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8" name="Freeform 44"/>
          <p:cNvSpPr>
            <a:spLocks noEditPoints="1"/>
          </p:cNvSpPr>
          <p:nvPr/>
        </p:nvSpPr>
        <p:spPr bwMode="auto">
          <a:xfrm>
            <a:off x="7527974" y="1687259"/>
            <a:ext cx="385232" cy="394328"/>
          </a:xfrm>
          <a:custGeom>
            <a:avLst/>
            <a:gdLst/>
            <a:ahLst/>
            <a:cxnLst>
              <a:cxn ang="0">
                <a:pos x="1" y="40"/>
              </a:cxn>
              <a:cxn ang="0">
                <a:pos x="1" y="38"/>
              </a:cxn>
              <a:cxn ang="0">
                <a:pos x="13" y="39"/>
              </a:cxn>
              <a:cxn ang="0">
                <a:pos x="28" y="19"/>
              </a:cxn>
              <a:cxn ang="0">
                <a:pos x="16" y="8"/>
              </a:cxn>
              <a:cxn ang="0">
                <a:pos x="8" y="14"/>
              </a:cxn>
              <a:cxn ang="0">
                <a:pos x="8" y="19"/>
              </a:cxn>
              <a:cxn ang="0">
                <a:pos x="17" y="37"/>
              </a:cxn>
              <a:cxn ang="0">
                <a:pos x="3" y="24"/>
              </a:cxn>
              <a:cxn ang="0">
                <a:pos x="3" y="9"/>
              </a:cxn>
              <a:cxn ang="0">
                <a:pos x="16" y="1"/>
              </a:cxn>
              <a:cxn ang="0">
                <a:pos x="35" y="16"/>
              </a:cxn>
              <a:cxn ang="0">
                <a:pos x="28" y="19"/>
              </a:cxn>
              <a:cxn ang="0">
                <a:pos x="5" y="55"/>
              </a:cxn>
              <a:cxn ang="0">
                <a:pos x="5" y="53"/>
              </a:cxn>
              <a:cxn ang="0">
                <a:pos x="15" y="44"/>
              </a:cxn>
              <a:cxn ang="0">
                <a:pos x="6" y="55"/>
              </a:cxn>
              <a:cxn ang="0">
                <a:pos x="20" y="60"/>
              </a:cxn>
              <a:cxn ang="0">
                <a:pos x="19" y="47"/>
              </a:cxn>
              <a:cxn ang="0">
                <a:pos x="21" y="47"/>
              </a:cxn>
              <a:cxn ang="0">
                <a:pos x="56" y="51"/>
              </a:cxn>
              <a:cxn ang="0">
                <a:pos x="43" y="59"/>
              </a:cxn>
              <a:cxn ang="0">
                <a:pos x="24" y="44"/>
              </a:cxn>
              <a:cxn ang="0">
                <a:pos x="31" y="42"/>
              </a:cxn>
              <a:cxn ang="0">
                <a:pos x="45" y="51"/>
              </a:cxn>
              <a:cxn ang="0">
                <a:pos x="52" y="44"/>
              </a:cxn>
              <a:cxn ang="0">
                <a:pos x="41" y="32"/>
              </a:cxn>
              <a:cxn ang="0">
                <a:pos x="44" y="24"/>
              </a:cxn>
              <a:cxn ang="0">
                <a:pos x="59" y="44"/>
              </a:cxn>
              <a:cxn ang="0">
                <a:pos x="40" y="13"/>
              </a:cxn>
              <a:cxn ang="0">
                <a:pos x="37" y="13"/>
              </a:cxn>
              <a:cxn ang="0">
                <a:pos x="39" y="0"/>
              </a:cxn>
              <a:cxn ang="0">
                <a:pos x="40" y="13"/>
              </a:cxn>
              <a:cxn ang="0">
                <a:pos x="44" y="16"/>
              </a:cxn>
              <a:cxn ang="0">
                <a:pos x="43" y="14"/>
              </a:cxn>
              <a:cxn ang="0">
                <a:pos x="54" y="5"/>
              </a:cxn>
              <a:cxn ang="0">
                <a:pos x="45" y="16"/>
              </a:cxn>
              <a:cxn ang="0">
                <a:pos x="47" y="22"/>
              </a:cxn>
              <a:cxn ang="0">
                <a:pos x="47" y="20"/>
              </a:cxn>
              <a:cxn ang="0">
                <a:pos x="59" y="21"/>
              </a:cxn>
            </a:cxnLst>
            <a:rect l="0" t="0" r="r" b="b"/>
            <a:pathLst>
              <a:path w="59" h="60">
                <a:moveTo>
                  <a:pt x="12" y="40"/>
                </a:moveTo>
                <a:cubicBezTo>
                  <a:pt x="1" y="40"/>
                  <a:pt x="1" y="40"/>
                  <a:pt x="1" y="40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9"/>
                  <a:pt x="0" y="38"/>
                  <a:pt x="1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3" y="38"/>
                  <a:pt x="13" y="39"/>
                  <a:pt x="13" y="39"/>
                </a:cubicBezTo>
                <a:cubicBezTo>
                  <a:pt x="13" y="40"/>
                  <a:pt x="13" y="40"/>
                  <a:pt x="12" y="40"/>
                </a:cubicBezTo>
                <a:close/>
                <a:moveTo>
                  <a:pt x="28" y="19"/>
                </a:moveTo>
                <a:cubicBezTo>
                  <a:pt x="18" y="9"/>
                  <a:pt x="18" y="9"/>
                  <a:pt x="18" y="9"/>
                </a:cubicBezTo>
                <a:cubicBezTo>
                  <a:pt x="18" y="8"/>
                  <a:pt x="17" y="8"/>
                  <a:pt x="16" y="8"/>
                </a:cubicBezTo>
                <a:cubicBezTo>
                  <a:pt x="15" y="8"/>
                  <a:pt x="14" y="8"/>
                  <a:pt x="13" y="9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5"/>
                  <a:pt x="7" y="15"/>
                  <a:pt x="7" y="16"/>
                </a:cubicBezTo>
                <a:cubicBezTo>
                  <a:pt x="7" y="17"/>
                  <a:pt x="8" y="18"/>
                  <a:pt x="8" y="19"/>
                </a:cubicBezTo>
                <a:cubicBezTo>
                  <a:pt x="18" y="29"/>
                  <a:pt x="18" y="29"/>
                  <a:pt x="18" y="29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6" y="36"/>
                  <a:pt x="15" y="36"/>
                </a:cubicBezTo>
                <a:cubicBezTo>
                  <a:pt x="3" y="24"/>
                  <a:pt x="3" y="24"/>
                  <a:pt x="3" y="24"/>
                </a:cubicBezTo>
                <a:cubicBezTo>
                  <a:pt x="1" y="22"/>
                  <a:pt x="0" y="19"/>
                  <a:pt x="0" y="16"/>
                </a:cubicBezTo>
                <a:cubicBezTo>
                  <a:pt x="0" y="14"/>
                  <a:pt x="1" y="11"/>
                  <a:pt x="3" y="9"/>
                </a:cubicBezTo>
                <a:cubicBezTo>
                  <a:pt x="9" y="4"/>
                  <a:pt x="9" y="4"/>
                  <a:pt x="9" y="4"/>
                </a:cubicBezTo>
                <a:cubicBezTo>
                  <a:pt x="11" y="2"/>
                  <a:pt x="13" y="1"/>
                  <a:pt x="16" y="1"/>
                </a:cubicBezTo>
                <a:cubicBezTo>
                  <a:pt x="19" y="1"/>
                  <a:pt x="21" y="2"/>
                  <a:pt x="23" y="4"/>
                </a:cubicBezTo>
                <a:cubicBezTo>
                  <a:pt x="35" y="16"/>
                  <a:pt x="35" y="16"/>
                  <a:pt x="35" y="16"/>
                </a:cubicBezTo>
                <a:cubicBezTo>
                  <a:pt x="36" y="17"/>
                  <a:pt x="36" y="17"/>
                  <a:pt x="37" y="18"/>
                </a:cubicBezTo>
                <a:lnTo>
                  <a:pt x="28" y="19"/>
                </a:lnTo>
                <a:close/>
                <a:moveTo>
                  <a:pt x="6" y="55"/>
                </a:moveTo>
                <a:cubicBezTo>
                  <a:pt x="6" y="55"/>
                  <a:pt x="6" y="55"/>
                  <a:pt x="5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4" y="54"/>
                  <a:pt x="4" y="54"/>
                  <a:pt x="5" y="53"/>
                </a:cubicBezTo>
                <a:cubicBezTo>
                  <a:pt x="14" y="44"/>
                  <a:pt x="14" y="44"/>
                  <a:pt x="14" y="44"/>
                </a:cubicBezTo>
                <a:cubicBezTo>
                  <a:pt x="14" y="44"/>
                  <a:pt x="15" y="44"/>
                  <a:pt x="15" y="44"/>
                </a:cubicBezTo>
                <a:cubicBezTo>
                  <a:pt x="16" y="45"/>
                  <a:pt x="16" y="45"/>
                  <a:pt x="15" y="46"/>
                </a:cubicBezTo>
                <a:lnTo>
                  <a:pt x="6" y="55"/>
                </a:lnTo>
                <a:close/>
                <a:moveTo>
                  <a:pt x="21" y="59"/>
                </a:moveTo>
                <a:cubicBezTo>
                  <a:pt x="21" y="59"/>
                  <a:pt x="21" y="60"/>
                  <a:pt x="20" y="60"/>
                </a:cubicBezTo>
                <a:cubicBezTo>
                  <a:pt x="20" y="60"/>
                  <a:pt x="19" y="59"/>
                  <a:pt x="19" y="59"/>
                </a:cubicBezTo>
                <a:cubicBezTo>
                  <a:pt x="19" y="47"/>
                  <a:pt x="19" y="47"/>
                  <a:pt x="19" y="47"/>
                </a:cubicBezTo>
                <a:cubicBezTo>
                  <a:pt x="19" y="47"/>
                  <a:pt x="20" y="46"/>
                  <a:pt x="20" y="46"/>
                </a:cubicBezTo>
                <a:cubicBezTo>
                  <a:pt x="21" y="46"/>
                  <a:pt x="21" y="47"/>
                  <a:pt x="21" y="47"/>
                </a:cubicBezTo>
                <a:lnTo>
                  <a:pt x="21" y="59"/>
                </a:lnTo>
                <a:close/>
                <a:moveTo>
                  <a:pt x="56" y="51"/>
                </a:moveTo>
                <a:cubicBezTo>
                  <a:pt x="50" y="56"/>
                  <a:pt x="50" y="56"/>
                  <a:pt x="50" y="56"/>
                </a:cubicBezTo>
                <a:cubicBezTo>
                  <a:pt x="48" y="58"/>
                  <a:pt x="46" y="59"/>
                  <a:pt x="43" y="59"/>
                </a:cubicBezTo>
                <a:cubicBezTo>
                  <a:pt x="40" y="59"/>
                  <a:pt x="38" y="58"/>
                  <a:pt x="36" y="56"/>
                </a:cubicBezTo>
                <a:cubicBezTo>
                  <a:pt x="24" y="44"/>
                  <a:pt x="24" y="44"/>
                  <a:pt x="24" y="44"/>
                </a:cubicBezTo>
                <a:cubicBezTo>
                  <a:pt x="23" y="44"/>
                  <a:pt x="23" y="43"/>
                  <a:pt x="22" y="42"/>
                </a:cubicBezTo>
                <a:cubicBezTo>
                  <a:pt x="31" y="42"/>
                  <a:pt x="31" y="42"/>
                  <a:pt x="31" y="42"/>
                </a:cubicBezTo>
                <a:cubicBezTo>
                  <a:pt x="41" y="51"/>
                  <a:pt x="41" y="51"/>
                  <a:pt x="41" y="51"/>
                </a:cubicBezTo>
                <a:cubicBezTo>
                  <a:pt x="42" y="53"/>
                  <a:pt x="44" y="53"/>
                  <a:pt x="45" y="51"/>
                </a:cubicBezTo>
                <a:cubicBezTo>
                  <a:pt x="51" y="46"/>
                  <a:pt x="51" y="46"/>
                  <a:pt x="51" y="46"/>
                </a:cubicBezTo>
                <a:cubicBezTo>
                  <a:pt x="51" y="46"/>
                  <a:pt x="52" y="45"/>
                  <a:pt x="52" y="44"/>
                </a:cubicBezTo>
                <a:cubicBezTo>
                  <a:pt x="52" y="43"/>
                  <a:pt x="51" y="42"/>
                  <a:pt x="51" y="41"/>
                </a:cubicBezTo>
                <a:cubicBezTo>
                  <a:pt x="41" y="32"/>
                  <a:pt x="41" y="32"/>
                  <a:pt x="41" y="32"/>
                </a:cubicBezTo>
                <a:cubicBezTo>
                  <a:pt x="42" y="23"/>
                  <a:pt x="42" y="23"/>
                  <a:pt x="42" y="23"/>
                </a:cubicBezTo>
                <a:cubicBezTo>
                  <a:pt x="42" y="23"/>
                  <a:pt x="43" y="24"/>
                  <a:pt x="44" y="24"/>
                </a:cubicBezTo>
                <a:cubicBezTo>
                  <a:pt x="56" y="36"/>
                  <a:pt x="56" y="36"/>
                  <a:pt x="56" y="36"/>
                </a:cubicBezTo>
                <a:cubicBezTo>
                  <a:pt x="58" y="38"/>
                  <a:pt x="59" y="41"/>
                  <a:pt x="59" y="44"/>
                </a:cubicBezTo>
                <a:cubicBezTo>
                  <a:pt x="59" y="47"/>
                  <a:pt x="58" y="49"/>
                  <a:pt x="56" y="51"/>
                </a:cubicBezTo>
                <a:close/>
                <a:moveTo>
                  <a:pt x="40" y="13"/>
                </a:moveTo>
                <a:cubicBezTo>
                  <a:pt x="40" y="14"/>
                  <a:pt x="39" y="14"/>
                  <a:pt x="39" y="14"/>
                </a:cubicBezTo>
                <a:cubicBezTo>
                  <a:pt x="38" y="14"/>
                  <a:pt x="37" y="14"/>
                  <a:pt x="37" y="13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1"/>
                  <a:pt x="38" y="0"/>
                  <a:pt x="39" y="0"/>
                </a:cubicBezTo>
                <a:cubicBezTo>
                  <a:pt x="39" y="0"/>
                  <a:pt x="40" y="1"/>
                  <a:pt x="40" y="1"/>
                </a:cubicBezTo>
                <a:lnTo>
                  <a:pt x="40" y="13"/>
                </a:lnTo>
                <a:close/>
                <a:moveTo>
                  <a:pt x="45" y="16"/>
                </a:moveTo>
                <a:cubicBezTo>
                  <a:pt x="45" y="16"/>
                  <a:pt x="45" y="16"/>
                  <a:pt x="44" y="16"/>
                </a:cubicBezTo>
                <a:cubicBezTo>
                  <a:pt x="44" y="16"/>
                  <a:pt x="44" y="16"/>
                  <a:pt x="43" y="16"/>
                </a:cubicBezTo>
                <a:cubicBezTo>
                  <a:pt x="43" y="16"/>
                  <a:pt x="43" y="15"/>
                  <a:pt x="43" y="14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5"/>
                  <a:pt x="54" y="5"/>
                  <a:pt x="54" y="5"/>
                </a:cubicBezTo>
                <a:cubicBezTo>
                  <a:pt x="55" y="6"/>
                  <a:pt x="55" y="6"/>
                  <a:pt x="54" y="7"/>
                </a:cubicBezTo>
                <a:lnTo>
                  <a:pt x="45" y="16"/>
                </a:lnTo>
                <a:close/>
                <a:moveTo>
                  <a:pt x="58" y="22"/>
                </a:moveTo>
                <a:cubicBezTo>
                  <a:pt x="47" y="22"/>
                  <a:pt x="47" y="22"/>
                  <a:pt x="47" y="22"/>
                </a:cubicBezTo>
                <a:cubicBezTo>
                  <a:pt x="46" y="22"/>
                  <a:pt x="45" y="22"/>
                  <a:pt x="45" y="21"/>
                </a:cubicBezTo>
                <a:cubicBezTo>
                  <a:pt x="45" y="20"/>
                  <a:pt x="46" y="20"/>
                  <a:pt x="47" y="20"/>
                </a:cubicBezTo>
                <a:cubicBezTo>
                  <a:pt x="58" y="20"/>
                  <a:pt x="58" y="20"/>
                  <a:pt x="58" y="20"/>
                </a:cubicBezTo>
                <a:cubicBezTo>
                  <a:pt x="59" y="20"/>
                  <a:pt x="59" y="20"/>
                  <a:pt x="59" y="21"/>
                </a:cubicBezTo>
                <a:cubicBezTo>
                  <a:pt x="59" y="22"/>
                  <a:pt x="59" y="22"/>
                  <a:pt x="58" y="22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Footer Text"/>
          <p:cNvSpPr txBox="1"/>
          <p:nvPr/>
        </p:nvSpPr>
        <p:spPr>
          <a:xfrm>
            <a:off x="2688227" y="4264439"/>
            <a:ext cx="5794363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Систему </a:t>
            </a: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можно изменять и дорабатывать в процессе использования, что сделает её более профильной и «заточенной» под решение определенных 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задач.</a:t>
            </a:r>
            <a:endParaRPr lang="ru-RU" dirty="0"/>
          </a:p>
          <a:p>
            <a:pPr algn="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5" grpId="0" animBg="1"/>
      <p:bldP spid="47" grpId="0" animBg="1"/>
      <p:bldP spid="48" grpId="0" animBg="1"/>
      <p:bldP spid="51" grpId="0"/>
    </p:bldLst>
  </p:timing>
</p:sld>
</file>

<file path=ppt/theme/theme1.xml><?xml version="1.0" encoding="utf-8"?>
<a:theme xmlns:a="http://schemas.openxmlformats.org/drawingml/2006/main" name="1_Custom Design">
  <a:themeElements>
    <a:clrScheme name="6_Blue T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0C0"/>
      </a:accent1>
      <a:accent2>
        <a:srgbClr val="00B0F0"/>
      </a:accent2>
      <a:accent3>
        <a:srgbClr val="008DC3"/>
      </a:accent3>
      <a:accent4>
        <a:srgbClr val="007EAE"/>
      </a:accent4>
      <a:accent5>
        <a:srgbClr val="23A1FF"/>
      </a:accent5>
      <a:accent6>
        <a:srgbClr val="2FA6FF"/>
      </a:accent6>
      <a:hlink>
        <a:srgbClr val="005390"/>
      </a:hlink>
      <a:folHlink>
        <a:srgbClr val="2DC7FF"/>
      </a:folHlink>
    </a:clrScheme>
    <a:fontScheme name="Arial">
      <a:majorFont>
        <a:latin typeface="Arial"/>
        <a:ea typeface=""/>
        <a:cs typeface="FontAwesome"/>
      </a:majorFont>
      <a:minorFont>
        <a:latin typeface="Arial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30970</TotalTime>
  <Words>275</Words>
  <Application>Microsoft Office PowerPoint</Application>
  <PresentationFormat>Экран (16:9)</PresentationFormat>
  <Paragraphs>55</Paragraphs>
  <Slides>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Book Antiqua</vt:lpstr>
      <vt:lpstr>Calibri</vt:lpstr>
      <vt:lpstr>FontAwesome</vt:lpstr>
      <vt:lpstr>1_Custom Design</vt:lpstr>
      <vt:lpstr>Система учета успеваемости студентов</vt:lpstr>
      <vt:lpstr>Цель работы</vt:lpstr>
      <vt:lpstr>Что представляет из себя программный продукт?</vt:lpstr>
      <vt:lpstr>Что можно делать с помощью продукта?</vt:lpstr>
      <vt:lpstr>Достижение цели</vt:lpstr>
      <vt:lpstr>Инфологическая модель базы данных</vt:lpstr>
      <vt:lpstr>Интерфейс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dfdfdfdfd</dc:title>
  <dc:creator>High Tech</dc:creator>
  <cp:lastModifiedBy>Даша Симонова</cp:lastModifiedBy>
  <cp:revision>7398</cp:revision>
  <dcterms:created xsi:type="dcterms:W3CDTF">2014-09-03T19:30:44Z</dcterms:created>
  <dcterms:modified xsi:type="dcterms:W3CDTF">2018-12-13T22:46:27Z</dcterms:modified>
</cp:coreProperties>
</file>