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7" r:id="rId4"/>
    <p:sldId id="258" r:id="rId5"/>
    <p:sldId id="259" r:id="rId6"/>
    <p:sldId id="264" r:id="rId7"/>
    <p:sldId id="269" r:id="rId8"/>
    <p:sldId id="262" r:id="rId9"/>
    <p:sldId id="263" r:id="rId10"/>
    <p:sldId id="261" r:id="rId11"/>
    <p:sldId id="260" r:id="rId12"/>
    <p:sldId id="268" r:id="rId13"/>
    <p:sldId id="265" r:id="rId14"/>
    <p:sldId id="266" r:id="rId15"/>
  </p:sldIdLst>
  <p:sldSz cx="9144000" cy="6858000" type="screen4x3"/>
  <p:notesSz cx="6797675" cy="9928225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98858" autoAdjust="0"/>
  </p:normalViewPr>
  <p:slideViewPr>
    <p:cSldViewPr snapToGrid="0" snapToObjects="1">
      <p:cViewPr>
        <p:scale>
          <a:sx n="130" d="100"/>
          <a:sy n="130" d="100"/>
        </p:scale>
        <p:origin x="-8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E8711-746B-4F0B-8C0F-8BBC17FDAF82}" type="datetimeFigureOut">
              <a:rPr lang="da-DK" smtClean="0"/>
              <a:t>11/29/13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32C73-4399-4943-9B86-A960A297D78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650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E05E-D2A0-4E39-BB06-7A7E737F0840}" type="datetimeFigureOut">
              <a:rPr lang="da-DK" smtClean="0"/>
              <a:t>11/29/13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336D5-2DE4-4B62-90C4-8620A32BAFD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454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915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Bildobjekt 4" descr="Logo.tif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7" y="373025"/>
            <a:ext cx="7110385" cy="76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6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sv-SE" dirty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545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196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902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2379785"/>
            <a:ext cx="4038600" cy="3746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2379785"/>
            <a:ext cx="4038600" cy="3746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819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391507"/>
            <a:ext cx="4040188" cy="3734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391507"/>
            <a:ext cx="4041775" cy="37346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451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  <p:pic>
        <p:nvPicPr>
          <p:cNvPr id="6" name="Bildobjekt 4" descr="Logo.tif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7" y="373025"/>
            <a:ext cx="7110385" cy="765472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3"/>
          </p:nvPr>
        </p:nvSpPr>
        <p:spPr>
          <a:xfrm>
            <a:off x="457200" y="2063750"/>
            <a:ext cx="8229600" cy="2192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807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pic>
        <p:nvPicPr>
          <p:cNvPr id="10" name="Bildobjekt 4" descr="Logo.tif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7" y="373025"/>
            <a:ext cx="7110385" cy="765472"/>
          </a:xfrm>
          <a:prstGeom prst="rect">
            <a:avLst/>
          </a:prstGeom>
        </p:spPr>
      </p:pic>
      <p:sp>
        <p:nvSpPr>
          <p:cNvPr id="12" name="Pladsholder til indhold 11"/>
          <p:cNvSpPr>
            <a:spLocks noGrp="1"/>
          </p:cNvSpPr>
          <p:nvPr>
            <p:ph sz="quarter" idx="13"/>
          </p:nvPr>
        </p:nvSpPr>
        <p:spPr>
          <a:xfrm>
            <a:off x="457200" y="2403230"/>
            <a:ext cx="8229600" cy="3681657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9281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881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078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tiff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113849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2426677"/>
            <a:ext cx="8229600" cy="3699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Bildobjekt 4" descr="Logo.tif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7" y="373025"/>
            <a:ext cx="7110385" cy="76547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312" y="6001788"/>
            <a:ext cx="981428" cy="70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27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hepund.it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DASISH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Web </a:t>
            </a:r>
            <a:r>
              <a:rPr lang="en-GB" dirty="0"/>
              <a:t>Annotation </a:t>
            </a:r>
            <a:r>
              <a:rPr lang="en-GB" dirty="0" smtClean="0"/>
              <a:t>Framework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DWAN Annotator</a:t>
            </a:r>
          </a:p>
          <a:p>
            <a:r>
              <a:rPr lang="en-US" dirty="0" smtClean="0"/>
              <a:t> </a:t>
            </a:r>
            <a:r>
              <a:rPr lang="en-US" dirty="0"/>
              <a:t>front- and backend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 smtClean="0"/>
              <a:t>2013-11-26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November 2013, Nijmegen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35293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Server side (“backend”)</a:t>
            </a:r>
            <a:br>
              <a:rPr lang="en-US" dirty="0" smtClean="0"/>
            </a:br>
            <a:r>
              <a:rPr lang="en-US" dirty="0" smtClean="0"/>
              <a:t> in more detail: </a:t>
            </a:r>
            <a:r>
              <a:rPr lang="en-US" dirty="0"/>
              <a:t>R</a:t>
            </a:r>
            <a:r>
              <a:rPr lang="en-US" dirty="0" smtClean="0"/>
              <a:t>EST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</a:t>
            </a:r>
            <a:r>
              <a:rPr lang="en-US" dirty="0" err="1"/>
              <a:t>api</a:t>
            </a:r>
            <a:r>
              <a:rPr lang="en-US" dirty="0"/>
              <a:t>/users</a:t>
            </a:r>
            <a:r>
              <a:rPr lang="en-US" dirty="0" smtClean="0"/>
              <a:t>/&lt;</a:t>
            </a:r>
            <a:r>
              <a:rPr lang="en-US" dirty="0" err="1" smtClean="0"/>
              <a:t>uid</a:t>
            </a:r>
            <a:r>
              <a:rPr lang="en-US" dirty="0"/>
              <a:t>&gt;</a:t>
            </a:r>
            <a:endParaRPr lang="en-US" dirty="0" smtClean="0"/>
          </a:p>
          <a:p>
            <a:r>
              <a:rPr lang="en-US" dirty="0"/>
              <a:t>GET 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annotations</a:t>
            </a:r>
            <a:r>
              <a:rPr lang="en-US" dirty="0" err="1" smtClean="0"/>
              <a:t>?link</a:t>
            </a:r>
            <a:r>
              <a:rPr lang="en-US" dirty="0"/>
              <a:t>=&lt;URI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POST 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smtClean="0"/>
              <a:t>annotations</a:t>
            </a:r>
          </a:p>
          <a:p>
            <a:r>
              <a:rPr lang="en-US" dirty="0"/>
              <a:t>PUT </a:t>
            </a:r>
            <a:r>
              <a:rPr lang="en-US" dirty="0" err="1"/>
              <a:t>api</a:t>
            </a:r>
            <a:r>
              <a:rPr lang="en-US" dirty="0"/>
              <a:t>/annotations/&lt;aid&gt;</a:t>
            </a:r>
            <a:endParaRPr lang="en-US" dirty="0" smtClean="0"/>
          </a:p>
          <a:p>
            <a:r>
              <a:rPr lang="en-US" dirty="0"/>
              <a:t>DELETE </a:t>
            </a:r>
            <a:r>
              <a:rPr lang="en-US" dirty="0" err="1"/>
              <a:t>api</a:t>
            </a:r>
            <a:r>
              <a:rPr lang="en-US" dirty="0"/>
              <a:t>/annotations/&lt;aid</a:t>
            </a:r>
            <a:r>
              <a:rPr lang="en-US" dirty="0" smtClean="0"/>
              <a:t>&gt;</a:t>
            </a:r>
          </a:p>
          <a:p>
            <a:r>
              <a:rPr lang="en-US" dirty="0"/>
              <a:t>POST </a:t>
            </a:r>
            <a:r>
              <a:rPr lang="en-US" dirty="0" err="1"/>
              <a:t>api</a:t>
            </a:r>
            <a:r>
              <a:rPr lang="en-US" dirty="0"/>
              <a:t>/targets</a:t>
            </a:r>
            <a:r>
              <a:rPr lang="en-US" dirty="0" smtClean="0"/>
              <a:t>/&lt;</a:t>
            </a:r>
            <a:r>
              <a:rPr lang="en-US" dirty="0" err="1" smtClean="0"/>
              <a:t>tid</a:t>
            </a:r>
            <a:r>
              <a:rPr lang="en-US" dirty="0"/>
              <a:t>&gt;</a:t>
            </a:r>
            <a:r>
              <a:rPr lang="en-US" dirty="0" smtClean="0"/>
              <a:t>/</a:t>
            </a:r>
            <a:r>
              <a:rPr lang="en-US" dirty="0"/>
              <a:t>cached</a:t>
            </a:r>
            <a:r>
              <a:rPr lang="en-US" dirty="0" smtClean="0"/>
              <a:t>/&lt;fragment</a:t>
            </a:r>
            <a:r>
              <a:rPr lang="en-US" dirty="0"/>
              <a:t>&gt;</a:t>
            </a:r>
            <a:endParaRPr lang="en-US" dirty="0" smtClean="0"/>
          </a:p>
          <a:p>
            <a:r>
              <a:rPr lang="en-US" dirty="0"/>
              <a:t>GET </a:t>
            </a:r>
            <a:r>
              <a:rPr lang="en-US" dirty="0" err="1"/>
              <a:t>api</a:t>
            </a:r>
            <a:r>
              <a:rPr lang="en-US" dirty="0"/>
              <a:t>/cached/&lt;</a:t>
            </a:r>
            <a:r>
              <a:rPr lang="en-US" dirty="0" err="1"/>
              <a:t>cid</a:t>
            </a:r>
            <a:r>
              <a:rPr lang="en-US" dirty="0"/>
              <a:t>&gt;/</a:t>
            </a:r>
            <a:r>
              <a:rPr lang="en-US" dirty="0" smtClean="0"/>
              <a:t>content</a:t>
            </a:r>
          </a:p>
          <a:p>
            <a:r>
              <a:rPr lang="en-US" dirty="0" smtClean="0"/>
              <a:t>GET </a:t>
            </a:r>
            <a:r>
              <a:rPr lang="en-US" dirty="0" err="1"/>
              <a:t>api</a:t>
            </a:r>
            <a:r>
              <a:rPr lang="en-US" dirty="0"/>
              <a:t>/cached/&lt;</a:t>
            </a:r>
            <a:r>
              <a:rPr lang="en-US" dirty="0" err="1"/>
              <a:t>cid</a:t>
            </a:r>
            <a:r>
              <a:rPr lang="en-US" dirty="0"/>
              <a:t>&gt;</a:t>
            </a:r>
            <a:r>
              <a:rPr lang="en-US" dirty="0" smtClean="0"/>
              <a:t>/metadata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2013-11-26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November 2013, Nijmegen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51713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annotation (DWAN)</a:t>
            </a:r>
          </a:p>
          <a:p>
            <a:r>
              <a:rPr lang="en-US" dirty="0"/>
              <a:t>retrieve an annotation by its </a:t>
            </a:r>
            <a:r>
              <a:rPr lang="en-US" dirty="0" smtClean="0"/>
              <a:t>ID (DWAN)</a:t>
            </a:r>
          </a:p>
          <a:p>
            <a:r>
              <a:rPr lang="en-US" dirty="0" smtClean="0"/>
              <a:t>upload a cached representation </a:t>
            </a:r>
            <a:r>
              <a:rPr lang="en-US" dirty="0" smtClean="0"/>
              <a:t>(terminal)</a:t>
            </a:r>
            <a:endParaRPr lang="en-US" dirty="0" smtClean="0"/>
          </a:p>
          <a:p>
            <a:r>
              <a:rPr lang="en-US" dirty="0" smtClean="0"/>
              <a:t>retrieve a cached representation  (</a:t>
            </a:r>
            <a:r>
              <a:rPr lang="en-US" dirty="0" smtClean="0"/>
              <a:t>JSP–</a:t>
            </a:r>
            <a:r>
              <a:rPr lang="en-US" dirty="0" smtClean="0"/>
              <a:t>page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2013-11-26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November 2013, Nijmegen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0172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work: </a:t>
            </a:r>
            <a:r>
              <a:rPr lang="en-US" dirty="0" smtClean="0"/>
              <a:t>Pundit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http://www.thepund.it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allows to</a:t>
            </a:r>
          </a:p>
          <a:p>
            <a:r>
              <a:rPr lang="en-US" dirty="0" smtClean="0"/>
              <a:t>Create </a:t>
            </a:r>
            <a:r>
              <a:rPr lang="en-US" dirty="0"/>
              <a:t>linked data</a:t>
            </a:r>
          </a:p>
          <a:p>
            <a:r>
              <a:rPr lang="en-US" dirty="0" smtClean="0"/>
              <a:t>share </a:t>
            </a:r>
            <a:r>
              <a:rPr lang="en-US" dirty="0"/>
              <a:t>and </a:t>
            </a:r>
            <a:r>
              <a:rPr lang="en-US" dirty="0" smtClean="0"/>
              <a:t>reuse them</a:t>
            </a:r>
            <a:endParaRPr lang="en-US" dirty="0"/>
          </a:p>
          <a:p>
            <a:pPr marL="0" indent="0" algn="ctr">
              <a:buNone/>
            </a:pPr>
            <a:r>
              <a:rPr lang="en-US" u="sng" dirty="0" smtClean="0"/>
              <a:t>Pundit Features </a:t>
            </a:r>
            <a:endParaRPr lang="en-US" u="sng" dirty="0"/>
          </a:p>
          <a:p>
            <a:r>
              <a:rPr lang="en-US" dirty="0"/>
              <a:t>Web-browser independent</a:t>
            </a:r>
          </a:p>
          <a:p>
            <a:r>
              <a:rPr lang="en-US" dirty="0"/>
              <a:t>no need to install as a plugin/an extension</a:t>
            </a:r>
          </a:p>
          <a:p>
            <a:r>
              <a:rPr lang="en-US" dirty="0" err="1"/>
              <a:t>Bookmarklet</a:t>
            </a:r>
            <a:r>
              <a:rPr lang="en-US" dirty="0"/>
              <a:t> provides easier configuration</a:t>
            </a:r>
          </a:p>
          <a:p>
            <a:r>
              <a:rPr lang="en-US" dirty="0"/>
              <a:t>EU project within 7th framework program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291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8497"/>
            <a:ext cx="8229600" cy="1288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Pundit </a:t>
            </a:r>
            <a:r>
              <a:rPr lang="en-US" dirty="0" smtClean="0"/>
              <a:t>license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1.1 Pundit </a:t>
            </a:r>
            <a:r>
              <a:rPr lang="en-US" sz="2000" b="1" dirty="0" smtClean="0"/>
              <a:t>Server: </a:t>
            </a:r>
            <a:r>
              <a:rPr lang="en-US" sz="2000" dirty="0" smtClean="0"/>
              <a:t>under </a:t>
            </a:r>
            <a:r>
              <a:rPr lang="en-US" sz="2000" dirty="0"/>
              <a:t>a dual license model. </a:t>
            </a:r>
          </a:p>
          <a:p>
            <a:r>
              <a:rPr lang="en-US" sz="2000" dirty="0"/>
              <a:t>1.1.1 The latest version of the Pundit Server is released under a commercial </a:t>
            </a:r>
            <a:r>
              <a:rPr lang="en-US" sz="2000" dirty="0" smtClean="0"/>
              <a:t>license </a:t>
            </a:r>
            <a:r>
              <a:rPr lang="en-US" sz="2000" dirty="0"/>
              <a:t>(“Pundit Server Embargo License”). </a:t>
            </a:r>
          </a:p>
          <a:p>
            <a:r>
              <a:rPr lang="en-US" sz="2000" dirty="0"/>
              <a:t>1.1.2 Pundit Server previous versions are released under </a:t>
            </a:r>
            <a:r>
              <a:rPr lang="en-US" sz="2000" dirty="0" smtClean="0"/>
              <a:t>an </a:t>
            </a:r>
            <a:r>
              <a:rPr lang="en-US" sz="2000" dirty="0"/>
              <a:t>AGPL </a:t>
            </a:r>
            <a:r>
              <a:rPr lang="en-US" sz="2000" dirty="0" smtClean="0"/>
              <a:t>3.0. Contributors </a:t>
            </a:r>
            <a:r>
              <a:rPr lang="en-US" sz="2000" dirty="0"/>
              <a:t>are asked to sign the Pundit Committer’s Agreement </a:t>
            </a:r>
            <a:r>
              <a:rPr lang="en-US" sz="2000" dirty="0" smtClean="0"/>
              <a:t>v1.0</a:t>
            </a:r>
            <a:endParaRPr lang="en-US" sz="2000" dirty="0"/>
          </a:p>
          <a:p>
            <a:r>
              <a:rPr lang="en-US" sz="2000" dirty="0"/>
              <a:t>Independently of the release cycle, a proprietary embargoed version (“latest version”) becomes a “previous version” after 6 months of its publication. </a:t>
            </a:r>
            <a:endParaRPr lang="en-US" sz="2000" dirty="0" smtClean="0"/>
          </a:p>
          <a:p>
            <a:r>
              <a:rPr lang="en-US" sz="2000" b="1" dirty="0" smtClean="0"/>
              <a:t>1.2 </a:t>
            </a:r>
            <a:r>
              <a:rPr lang="en-US" sz="2000" b="1" dirty="0"/>
              <a:t>Pundit </a:t>
            </a:r>
            <a:r>
              <a:rPr lang="en-US" sz="2000" b="1" dirty="0" smtClean="0"/>
              <a:t>Client: </a:t>
            </a:r>
            <a:r>
              <a:rPr lang="en-US" sz="2000" dirty="0" smtClean="0"/>
              <a:t>under </a:t>
            </a:r>
            <a:r>
              <a:rPr lang="en-US" sz="2000" dirty="0" smtClean="0"/>
              <a:t>an </a:t>
            </a:r>
            <a:r>
              <a:rPr lang="en-US" sz="2000" dirty="0"/>
              <a:t>AGPL 3.0 </a:t>
            </a:r>
            <a:r>
              <a:rPr lang="en-US" sz="2000" dirty="0" smtClean="0"/>
              <a:t>license. Contributors </a:t>
            </a:r>
            <a:r>
              <a:rPr lang="en-US" sz="2000" dirty="0"/>
              <a:t>are asked to sign the Pundit Committer’s Agreement </a:t>
            </a:r>
            <a:r>
              <a:rPr lang="en-US" sz="2000" dirty="0" smtClean="0"/>
              <a:t>v1.0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2013-11-26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November 2013, Nijmegen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4982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 and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Backend is implemented (except for notebooks)</a:t>
            </a:r>
          </a:p>
          <a:p>
            <a:r>
              <a:rPr lang="en-US" dirty="0" smtClean="0"/>
              <a:t>Backend now:  </a:t>
            </a:r>
            <a:r>
              <a:rPr lang="en-US" dirty="0" smtClean="0"/>
              <a:t>debugging an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Frontend soon: getting </a:t>
            </a:r>
            <a:r>
              <a:rPr lang="en-US" dirty="0"/>
              <a:t>the whole CRUD cycle to work </a:t>
            </a:r>
            <a:r>
              <a:rPr lang="en-US" dirty="0" smtClean="0"/>
              <a:t>including synced </a:t>
            </a:r>
            <a:r>
              <a:rPr lang="en-US" dirty="0"/>
              <a:t>databases and simple user </a:t>
            </a:r>
            <a:r>
              <a:rPr lang="en-US" dirty="0" smtClean="0"/>
              <a:t>authentication</a:t>
            </a:r>
          </a:p>
          <a:p>
            <a:r>
              <a:rPr lang="en-US" dirty="0" smtClean="0"/>
              <a:t>Backend early </a:t>
            </a:r>
            <a:r>
              <a:rPr lang="en-US" dirty="0" smtClean="0"/>
              <a:t>2014: adding </a:t>
            </a:r>
            <a:r>
              <a:rPr lang="en-US" dirty="0" smtClean="0"/>
              <a:t>notebooks</a:t>
            </a:r>
            <a:endParaRPr lang="en-US" dirty="0" smtClean="0"/>
          </a:p>
          <a:p>
            <a:r>
              <a:rPr lang="en-US" dirty="0" smtClean="0"/>
              <a:t>Frontend early </a:t>
            </a:r>
            <a:r>
              <a:rPr lang="en-US" dirty="0" smtClean="0"/>
              <a:t>2014: trying other clients, possibly adjusting </a:t>
            </a:r>
            <a:r>
              <a:rPr lang="en-US" dirty="0" smtClean="0"/>
              <a:t>Pundit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2013-11-26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November 2013, Nijmegen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473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5.6: motivation for DWAN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Researchers need to be able to store the results of intellectual work</a:t>
            </a:r>
          </a:p>
          <a:p>
            <a:r>
              <a:rPr lang="en-US" dirty="0"/>
              <a:t>either as an annotation of a single fragment 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/>
              <a:t>in the form of </a:t>
            </a:r>
            <a:r>
              <a:rPr lang="en-US" dirty="0" smtClean="0"/>
              <a:t>typed relations </a:t>
            </a:r>
            <a:r>
              <a:rPr lang="en-US" dirty="0"/>
              <a:t>between a number of fragments.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Description of Work, 2011-08-15)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 smtClean="0"/>
              <a:t>2013-11-26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November 2013, Nijmegen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5160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5.6: </a:t>
            </a:r>
            <a:r>
              <a:rPr lang="en-US" dirty="0"/>
              <a:t>R</a:t>
            </a:r>
            <a:r>
              <a:rPr lang="en-US" dirty="0" smtClean="0"/>
              <a:t>&amp;D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Specify the requirements for an annotation web-service</a:t>
            </a:r>
          </a:p>
          <a:p>
            <a:r>
              <a:rPr lang="en-US" dirty="0" smtClean="0"/>
              <a:t>Analyze and compare existing annotation frameworks</a:t>
            </a:r>
          </a:p>
          <a:p>
            <a:r>
              <a:rPr lang="en-US" dirty="0" smtClean="0"/>
              <a:t>Provide and test an annotation framework that covers essential functionality</a:t>
            </a:r>
          </a:p>
          <a:p>
            <a:r>
              <a:rPr lang="en-US" dirty="0" smtClean="0"/>
              <a:t>Document and disseminate information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2013-11-26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November 2013, Nijmegen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2415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Framework </a:t>
            </a:r>
            <a:br>
              <a:rPr lang="en-US" dirty="0" smtClean="0"/>
            </a:br>
            <a:r>
              <a:rPr lang="en-US" dirty="0" smtClean="0"/>
              <a:t>for collaborative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Different types </a:t>
            </a:r>
            <a:r>
              <a:rPr lang="en-US" dirty="0" smtClean="0"/>
              <a:t>of annotations </a:t>
            </a:r>
            <a:r>
              <a:rPr lang="en-US" dirty="0"/>
              <a:t>will be covered ranging from simple free-text notes </a:t>
            </a:r>
            <a:r>
              <a:rPr lang="en-US" dirty="0" smtClean="0"/>
              <a:t>to specialized </a:t>
            </a:r>
            <a:r>
              <a:rPr lang="en-US" dirty="0"/>
              <a:t>linguistic </a:t>
            </a:r>
            <a:r>
              <a:rPr lang="en-US" dirty="0" smtClean="0"/>
              <a:t>markups</a:t>
            </a:r>
          </a:p>
          <a:p>
            <a:r>
              <a:rPr lang="en-US" dirty="0" smtClean="0"/>
              <a:t>What is annotated: documents available via the internet.</a:t>
            </a:r>
          </a:p>
          <a:p>
            <a:r>
              <a:rPr lang="en-US" dirty="0" smtClean="0"/>
              <a:t>Architecture: one </a:t>
            </a:r>
            <a:r>
              <a:rPr lang="en-US" dirty="0" err="1" smtClean="0"/>
              <a:t>DB&amp;server</a:t>
            </a:r>
            <a:r>
              <a:rPr lang="en-US" dirty="0" smtClean="0"/>
              <a:t> - multiple clients (different use cases)</a:t>
            </a:r>
          </a:p>
          <a:p>
            <a:r>
              <a:rPr lang="en-US" dirty="0" smtClean="0"/>
              <a:t>Distinguishing feature: storing annotated copies of documents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2013-11-26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November 2013, Nijmegen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787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8497"/>
            <a:ext cx="8229600" cy="971657"/>
          </a:xfrm>
        </p:spPr>
        <p:txBody>
          <a:bodyPr>
            <a:normAutofit/>
          </a:bodyPr>
          <a:lstStyle/>
          <a:p>
            <a:r>
              <a:rPr lang="en-US" sz="2800" dirty="0"/>
              <a:t>Framework </a:t>
            </a:r>
            <a:r>
              <a:rPr lang="en-US" sz="2800" dirty="0" smtClean="0"/>
              <a:t>for </a:t>
            </a:r>
            <a:r>
              <a:rPr lang="en-US" sz="2800" dirty="0"/>
              <a:t>collaborative annotation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3" y="2227385"/>
            <a:ext cx="6584461" cy="389877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2013-11-26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November 2013, Nijmegen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53912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769" y="1283677"/>
            <a:ext cx="8608646" cy="650631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Example client: “</a:t>
            </a:r>
            <a:r>
              <a:rPr lang="en-US" sz="2800" dirty="0"/>
              <a:t>W</a:t>
            </a:r>
            <a:r>
              <a:rPr lang="en-US" sz="2800" dirty="0" smtClean="0"/>
              <a:t>ired-Marker</a:t>
            </a:r>
            <a:r>
              <a:rPr lang="en-US" sz="2800" dirty="0"/>
              <a:t>” based Firefox extension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7" name="Content Placeholder 6" descr="Screen shot 2013-11-22 at 4.45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r="1903"/>
          <a:stretch>
            <a:fillRect/>
          </a:stretch>
        </p:blipFill>
        <p:spPr>
          <a:xfrm>
            <a:off x="457200" y="1934308"/>
            <a:ext cx="8229600" cy="39565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2013-11-26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November 2013, Nijmegen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7238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DASISH </a:t>
            </a:r>
            <a:r>
              <a:rPr lang="en-US" sz="3600" dirty="0" smtClean="0"/>
              <a:t>Wired-Marker </a:t>
            </a:r>
            <a:r>
              <a:rPr lang="en-US" sz="3600" dirty="0" smtClean="0"/>
              <a:t>adjustments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Folder-structured </a:t>
            </a:r>
            <a:r>
              <a:rPr lang="en-US" dirty="0" err="1"/>
              <a:t>chrome.manifest</a:t>
            </a:r>
            <a:r>
              <a:rPr lang="en-US" dirty="0"/>
              <a:t> file </a:t>
            </a:r>
            <a:r>
              <a:rPr lang="en-US" dirty="0" smtClean="0"/>
              <a:t>for live </a:t>
            </a:r>
            <a:r>
              <a:rPr lang="en-US" dirty="0"/>
              <a:t>proxy </a:t>
            </a:r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 smtClean="0"/>
              <a:t>Standard </a:t>
            </a:r>
            <a:r>
              <a:rPr lang="en-US" dirty="0"/>
              <a:t>Wired-</a:t>
            </a:r>
            <a:r>
              <a:rPr lang="en-US"/>
              <a:t>Marker </a:t>
            </a:r>
            <a:r>
              <a:rPr lang="en-US" smtClean="0"/>
              <a:t>behavior </a:t>
            </a:r>
            <a:r>
              <a:rPr lang="en-US" dirty="0"/>
              <a:t>during installation </a:t>
            </a:r>
            <a:r>
              <a:rPr lang="en-US" dirty="0" smtClean="0"/>
              <a:t>has been adjusted</a:t>
            </a:r>
            <a:endParaRPr lang="en-US" dirty="0"/>
          </a:p>
          <a:p>
            <a:r>
              <a:rPr lang="en-US" dirty="0"/>
              <a:t>database is </a:t>
            </a:r>
            <a:r>
              <a:rPr lang="en-US" dirty="0" smtClean="0"/>
              <a:t>created</a:t>
            </a:r>
          </a:p>
          <a:p>
            <a:r>
              <a:rPr lang="en-US" dirty="0" smtClean="0"/>
              <a:t>GUI </a:t>
            </a:r>
            <a:r>
              <a:rPr lang="en-US" dirty="0"/>
              <a:t>adjustments for front website view, about </a:t>
            </a:r>
            <a:r>
              <a:rPr lang="en-US" dirty="0" smtClean="0"/>
              <a:t>view</a:t>
            </a:r>
          </a:p>
          <a:p>
            <a:r>
              <a:rPr lang="en-US" dirty="0" smtClean="0"/>
              <a:t>POST requests, GET (mock)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539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8497"/>
            <a:ext cx="8229600" cy="6785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Server side in more detail: data model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45" y="1738923"/>
            <a:ext cx="6149847" cy="399177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2013-11-26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November 2013, Nijmegen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9848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Server side in more detail: </a:t>
            </a:r>
            <a:br>
              <a:rPr lang="en-US" dirty="0"/>
            </a:b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Hierarchy of main resources: users </a:t>
            </a:r>
            <a:r>
              <a:rPr lang="en-US" dirty="0" smtClean="0">
                <a:sym typeface="Wingdings"/>
              </a:rPr>
              <a:t> annotations targets  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cached representations</a:t>
            </a:r>
          </a:p>
          <a:p>
            <a:r>
              <a:rPr lang="en-US" dirty="0" smtClean="0">
                <a:sym typeface="Wingdings"/>
              </a:rPr>
              <a:t>Junction tables represent the connections between main resources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2013-11-26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November 2013, Nijmegen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0896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ASISH PP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DASISH PP template</Template>
  <TotalTime>4384</TotalTime>
  <Words>573</Words>
  <Application>Microsoft Macintosh PowerPoint</Application>
  <PresentationFormat>On-screen Show (4:3)</PresentationFormat>
  <Paragraphs>93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DASISH PP template</vt:lpstr>
      <vt:lpstr>DASISH  Web Annotation Framework</vt:lpstr>
      <vt:lpstr>Task 5.6: motivation for DWAN</vt:lpstr>
      <vt:lpstr>Task 5.6: R&amp;D plan</vt:lpstr>
      <vt:lpstr>Framework  for collaborative annotation</vt:lpstr>
      <vt:lpstr>Framework for collaborative annotation</vt:lpstr>
      <vt:lpstr>Example client: “Wired-Marker” based Firefox extension </vt:lpstr>
      <vt:lpstr>DASISH Wired-Marker adjustments</vt:lpstr>
      <vt:lpstr>Server side in more detail: data model</vt:lpstr>
      <vt:lpstr>Server side in more detail:  Database</vt:lpstr>
      <vt:lpstr>Server side (“backend”)  in more detail: REST interface</vt:lpstr>
      <vt:lpstr>Demo</vt:lpstr>
      <vt:lpstr>Related work: Pundit</vt:lpstr>
      <vt:lpstr>Pundit license </vt:lpstr>
      <vt:lpstr>Current status and outlook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Hans Jørgen Marker</dc:creator>
  <cp:lastModifiedBy>Olha Shakaravska</cp:lastModifiedBy>
  <cp:revision>106</cp:revision>
  <cp:lastPrinted>2012-11-16T11:17:15Z</cp:lastPrinted>
  <dcterms:created xsi:type="dcterms:W3CDTF">2012-11-16T07:28:01Z</dcterms:created>
  <dcterms:modified xsi:type="dcterms:W3CDTF">2013-11-29T09:39:50Z</dcterms:modified>
</cp:coreProperties>
</file>