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60" autoAdjust="0"/>
  </p:normalViewPr>
  <p:slideViewPr>
    <p:cSldViewPr>
      <p:cViewPr>
        <p:scale>
          <a:sx n="33" d="100"/>
          <a:sy n="33" d="100"/>
        </p:scale>
        <p:origin x="-1624" y="3208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0C29-606A-054E-943C-362678E5DC56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A394F-4C02-C34A-9BE0-BA71D167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ACEA9-6319-1448-8336-721E9A0A949F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7ADFC-3F1E-8F4B-A2A8-01C61FEE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ADFC-3F1E-8F4B-A2A8-01C61FEE9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139"/>
            <a:ext cx="6811923" cy="365219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139"/>
            <a:ext cx="19931182" cy="36521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379" y="23813"/>
            <a:ext cx="30397451" cy="427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882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4175882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417588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417588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4175882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hyperlink" Target="http://www.dasish.eu/ns/addit" TargetMode="External"/><Relationship Id="rId8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917406" y="1"/>
            <a:ext cx="24357807" cy="646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ctr" eaLnBrk="1" hangingPunct="1"/>
            <a:endParaRPr lang="de-DE" sz="800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 eaLnBrk="1" hangingPunct="1"/>
            <a:r>
              <a:rPr lang="de-DE" sz="8000" dirty="0" smtClean="0">
                <a:solidFill>
                  <a:schemeClr val="bg1"/>
                </a:solidFill>
                <a:latin typeface="Verdana" pitchFamily="34" charset="0"/>
              </a:rPr>
              <a:t>DWAN:  DASISH Web  </a:t>
            </a:r>
            <a:r>
              <a:rPr lang="de-DE" sz="8000" dirty="0" err="1" smtClean="0">
                <a:solidFill>
                  <a:schemeClr val="bg1"/>
                </a:solidFill>
                <a:latin typeface="Verdana" pitchFamily="34" charset="0"/>
              </a:rPr>
              <a:t>Annotator</a:t>
            </a:r>
            <a:endParaRPr lang="de-DE" sz="800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en-US" sz="4800" dirty="0" smtClean="0">
              <a:solidFill>
                <a:schemeClr val="accent6"/>
              </a:solidFill>
            </a:endParaRPr>
          </a:p>
          <a:p>
            <a:pPr algn="ctr"/>
            <a:r>
              <a:rPr lang="en-US" sz="5400" dirty="0" smtClean="0">
                <a:solidFill>
                  <a:schemeClr val="accent6"/>
                </a:solidFill>
              </a:rPr>
              <a:t>P. Lenkiewicz</a:t>
            </a:r>
            <a:r>
              <a:rPr lang="en-US" sz="5400" baseline="30000" dirty="0" smtClean="0">
                <a:solidFill>
                  <a:schemeClr val="accent6"/>
                </a:solidFill>
              </a:rPr>
              <a:t>1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O. Shkaravska</a:t>
            </a:r>
            <a:r>
              <a:rPr lang="en-US" sz="5400" baseline="30000" dirty="0" smtClean="0">
                <a:solidFill>
                  <a:schemeClr val="accent6"/>
                </a:solidFill>
              </a:rPr>
              <a:t>1</a:t>
            </a:r>
            <a:r>
              <a:rPr lang="en-US" sz="5400" dirty="0" smtClean="0">
                <a:solidFill>
                  <a:schemeClr val="accent6"/>
                </a:solidFill>
              </a:rPr>
              <a:t> , T. </a:t>
            </a:r>
            <a:r>
              <a:rPr lang="en-US" sz="5400" dirty="0">
                <a:solidFill>
                  <a:schemeClr val="accent6"/>
                </a:solidFill>
              </a:rPr>
              <a:t>Goosen</a:t>
            </a:r>
            <a:r>
              <a:rPr lang="en-US" sz="5400" baseline="30000" dirty="0">
                <a:solidFill>
                  <a:schemeClr val="accent6"/>
                </a:solidFill>
              </a:rPr>
              <a:t>2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M. </a:t>
            </a:r>
            <a:r>
              <a:rPr lang="en-US" sz="5400" dirty="0">
                <a:solidFill>
                  <a:schemeClr val="accent6"/>
                </a:solidFill>
              </a:rPr>
              <a:t>Windhouwer</a:t>
            </a:r>
            <a:r>
              <a:rPr lang="en-US" sz="5400" baseline="30000" dirty="0">
                <a:solidFill>
                  <a:schemeClr val="accent6"/>
                </a:solidFill>
              </a:rPr>
              <a:t>3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br>
              <a:rPr lang="en-US" sz="5400" dirty="0">
                <a:solidFill>
                  <a:schemeClr val="accent6"/>
                </a:solidFill>
              </a:rPr>
            </a:br>
            <a:r>
              <a:rPr lang="en-US" sz="5400" dirty="0" smtClean="0">
                <a:solidFill>
                  <a:schemeClr val="accent6"/>
                </a:solidFill>
              </a:rPr>
              <a:t>D. </a:t>
            </a:r>
            <a:r>
              <a:rPr lang="en-US" sz="5400" dirty="0">
                <a:solidFill>
                  <a:schemeClr val="accent6"/>
                </a:solidFill>
              </a:rPr>
              <a:t>Broeder</a:t>
            </a:r>
            <a:r>
              <a:rPr lang="en-US" sz="5400" baseline="30000" dirty="0">
                <a:solidFill>
                  <a:schemeClr val="accent6"/>
                </a:solidFill>
              </a:rPr>
              <a:t>1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S. </a:t>
            </a:r>
            <a:r>
              <a:rPr lang="en-US" sz="5400" dirty="0">
                <a:solidFill>
                  <a:schemeClr val="accent6"/>
                </a:solidFill>
              </a:rPr>
              <a:t>Roth</a:t>
            </a:r>
            <a:r>
              <a:rPr lang="en-US" sz="5400" baseline="30000" dirty="0">
                <a:solidFill>
                  <a:schemeClr val="accent6"/>
                </a:solidFill>
              </a:rPr>
              <a:t>4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O. </a:t>
            </a:r>
            <a:r>
              <a:rPr lang="en-US" sz="5400" dirty="0">
                <a:solidFill>
                  <a:schemeClr val="accent6"/>
                </a:solidFill>
              </a:rPr>
              <a:t>Olsson</a:t>
            </a:r>
            <a:r>
              <a:rPr lang="en-US" sz="5400" baseline="30000" dirty="0">
                <a:solidFill>
                  <a:schemeClr val="accent6"/>
                </a:solidFill>
              </a:rPr>
              <a:t>4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endParaRPr lang="en-US" sz="5400" dirty="0" smtClean="0">
              <a:solidFill>
                <a:schemeClr val="accent6"/>
              </a:solidFill>
            </a:endParaRPr>
          </a:p>
          <a:p>
            <a:endParaRPr lang="en-US" sz="4800" dirty="0">
              <a:solidFill>
                <a:schemeClr val="accent6"/>
              </a:solidFill>
            </a:endParaRPr>
          </a:p>
          <a:p>
            <a:r>
              <a:rPr lang="en-US" sz="4800" baseline="30000" dirty="0">
                <a:solidFill>
                  <a:schemeClr val="accent6"/>
                </a:solidFill>
              </a:rPr>
              <a:t>1 </a:t>
            </a:r>
            <a:r>
              <a:rPr lang="en-US" sz="4800" dirty="0">
                <a:solidFill>
                  <a:schemeClr val="accent6"/>
                </a:solidFill>
              </a:rPr>
              <a:t>Max Planck Institute for Psycholinguistics</a:t>
            </a:r>
            <a:r>
              <a:rPr lang="en-US" sz="4800" dirty="0" smtClean="0">
                <a:solidFill>
                  <a:schemeClr val="accent6"/>
                </a:solidFill>
              </a:rPr>
              <a:t>, </a:t>
            </a:r>
            <a:r>
              <a:rPr lang="en-US" sz="4800" baseline="30000" dirty="0" smtClean="0">
                <a:solidFill>
                  <a:schemeClr val="accent6"/>
                </a:solidFill>
              </a:rPr>
              <a:t>2 </a:t>
            </a:r>
            <a:r>
              <a:rPr lang="en-US" sz="4800" dirty="0">
                <a:solidFill>
                  <a:schemeClr val="accent6"/>
                </a:solidFill>
              </a:rPr>
              <a:t>CLARIN </a:t>
            </a:r>
            <a:r>
              <a:rPr lang="en-US" sz="4800" dirty="0" smtClean="0">
                <a:solidFill>
                  <a:schemeClr val="accent6"/>
                </a:solidFill>
              </a:rPr>
              <a:t>ERIC, </a:t>
            </a:r>
            <a:r>
              <a:rPr lang="en-US" sz="4800" baseline="30000" dirty="0" smtClean="0">
                <a:solidFill>
                  <a:schemeClr val="accent6"/>
                </a:solidFill>
              </a:rPr>
              <a:t>3 </a:t>
            </a:r>
            <a:r>
              <a:rPr lang="en-US" sz="4800" dirty="0" smtClean="0">
                <a:solidFill>
                  <a:schemeClr val="accent6"/>
                </a:solidFill>
              </a:rPr>
              <a:t>Data Archiving and Networked Services, the Netherlands</a:t>
            </a:r>
            <a:r>
              <a:rPr lang="en-US" sz="4800" dirty="0">
                <a:solidFill>
                  <a:schemeClr val="accent6"/>
                </a:solidFill>
              </a:rPr>
              <a:t>.</a:t>
            </a:r>
            <a:r>
              <a:rPr lang="en-US" sz="4800" dirty="0" smtClean="0">
                <a:solidFill>
                  <a:schemeClr val="accent6"/>
                </a:solidFill>
              </a:rPr>
              <a:t>  </a:t>
            </a:r>
            <a:r>
              <a:rPr lang="en-US" sz="4800" baseline="30000" dirty="0" smtClean="0">
                <a:solidFill>
                  <a:schemeClr val="accent6"/>
                </a:solidFill>
              </a:rPr>
              <a:t>4 </a:t>
            </a:r>
            <a:r>
              <a:rPr lang="en-US" sz="4800" dirty="0">
                <a:solidFill>
                  <a:schemeClr val="accent6"/>
                </a:solidFill>
              </a:rPr>
              <a:t>University of </a:t>
            </a:r>
            <a:r>
              <a:rPr lang="en-US" sz="4800" dirty="0" smtClean="0">
                <a:solidFill>
                  <a:schemeClr val="accent6"/>
                </a:solidFill>
              </a:rPr>
              <a:t>Gothenburg, Sweden.</a:t>
            </a:r>
            <a:r>
              <a:rPr lang="en-US" sz="7200" dirty="0" smtClean="0">
                <a:solidFill>
                  <a:srgbClr val="E96A24"/>
                </a:solidFill>
                <a:latin typeface="Verdana" pitchFamily="34" charset="0"/>
              </a:rPr>
              <a:t> </a:t>
            </a:r>
            <a:endParaRPr lang="de-DE" sz="7200" dirty="0">
              <a:solidFill>
                <a:srgbClr val="E96A24"/>
              </a:solidFill>
              <a:latin typeface="Verdana" pitchFamily="34" charset="0"/>
            </a:endParaRPr>
          </a:p>
          <a:p>
            <a:pPr algn="ctr" eaLnBrk="1" hangingPunct="1"/>
            <a:endParaRPr lang="de-DE" sz="7200" dirty="0">
              <a:solidFill>
                <a:srgbClr val="E96A24"/>
              </a:solidFill>
              <a:latin typeface="Verdana" pitchFamily="34" charset="0"/>
            </a:endParaRPr>
          </a:p>
        </p:txBody>
      </p:sp>
      <p:sp>
        <p:nvSpPr>
          <p:cNvPr id="7" name="Rectangle 64"/>
          <p:cNvSpPr>
            <a:spLocks noChangeArrowheads="1"/>
          </p:cNvSpPr>
          <p:nvPr/>
        </p:nvSpPr>
        <p:spPr bwMode="auto">
          <a:xfrm>
            <a:off x="1497806" y="15382081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Wired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-Marker DWAN-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client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6"/>
          <p:cNvSpPr>
            <a:spLocks noChangeArrowheads="1"/>
          </p:cNvSpPr>
          <p:nvPr/>
        </p:nvSpPr>
        <p:spPr bwMode="auto">
          <a:xfrm>
            <a:off x="12775406" y="37022881"/>
            <a:ext cx="1656502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Aft>
                <a:spcPts val="600"/>
              </a:spcAft>
            </a:pPr>
            <a:r>
              <a:rPr lang="en-US" sz="2800" b="1" dirty="0" smtClean="0">
                <a:solidFill>
                  <a:srgbClr val="5D909B"/>
                </a:solidFill>
                <a:latin typeface="Verdana" pitchFamily="34" charset="0"/>
              </a:rPr>
              <a:t>References</a:t>
            </a:r>
            <a:br>
              <a:rPr lang="en-US" sz="2800" b="1" dirty="0" smtClean="0">
                <a:solidFill>
                  <a:srgbClr val="5D909B"/>
                </a:solidFill>
                <a:latin typeface="Verdana" pitchFamily="34" charset="0"/>
              </a:rPr>
            </a:br>
            <a:r>
              <a:rPr lang="en-US" sz="2800" b="1" baseline="30000" dirty="0" smtClean="0">
                <a:solidFill>
                  <a:srgbClr val="5D909B"/>
                </a:solidFill>
                <a:latin typeface="Verdana" pitchFamily="34" charset="0"/>
              </a:rPr>
              <a:t> 1</a:t>
            </a:r>
            <a:r>
              <a:rPr lang="en-US" sz="2800" dirty="0" smtClean="0"/>
              <a:t>Wittenburg</a:t>
            </a:r>
            <a:r>
              <a:rPr lang="en-US" sz="2800" dirty="0"/>
              <a:t>, P., </a:t>
            </a:r>
            <a:r>
              <a:rPr lang="en-US" sz="2800" dirty="0" err="1"/>
              <a:t>Brugman</a:t>
            </a:r>
            <a:r>
              <a:rPr lang="en-US" sz="2800" dirty="0"/>
              <a:t>, H., </a:t>
            </a:r>
            <a:r>
              <a:rPr lang="en-US" sz="2800" dirty="0" err="1"/>
              <a:t>Russel</a:t>
            </a:r>
            <a:r>
              <a:rPr lang="en-US" sz="2800" dirty="0"/>
              <a:t>, A., </a:t>
            </a:r>
            <a:r>
              <a:rPr lang="en-US" sz="2800" dirty="0" err="1"/>
              <a:t>Klassmann</a:t>
            </a:r>
            <a:r>
              <a:rPr lang="en-US" sz="2800" dirty="0"/>
              <a:t>, A., </a:t>
            </a:r>
            <a:r>
              <a:rPr lang="en-US" sz="2800" dirty="0" err="1"/>
              <a:t>Sloetjes</a:t>
            </a:r>
            <a:r>
              <a:rPr lang="en-US" sz="2800" dirty="0"/>
              <a:t>, H. (2006).  ELAN: a Professional Framework for Multimodality Research.</a:t>
            </a:r>
            <a:r>
              <a:rPr lang="en-US" sz="2800" dirty="0" smtClean="0"/>
              <a:t> In</a:t>
            </a:r>
            <a:r>
              <a:rPr lang="en-US" sz="2800" dirty="0"/>
              <a:t>: Proceedings of LREC 2006, Fifth International Conference on Language Resources and Evaluation</a:t>
            </a:r>
            <a:r>
              <a:rPr lang="en-US" sz="2800" dirty="0" smtClean="0"/>
              <a:t>.</a:t>
            </a:r>
            <a:endParaRPr lang="en-US" sz="2800" b="1" dirty="0" smtClean="0">
              <a:solidFill>
                <a:srgbClr val="5D909B"/>
              </a:solidFill>
              <a:latin typeface="Verdana" pitchFamily="34" charset="0"/>
            </a:endParaRPr>
          </a:p>
          <a:p>
            <a:pPr algn="r"/>
            <a:r>
              <a:rPr lang="en-US" sz="2800" b="1" baseline="30000" dirty="0">
                <a:solidFill>
                  <a:srgbClr val="5D909B"/>
                </a:solidFill>
                <a:latin typeface="Verdana" pitchFamily="34" charset="0"/>
              </a:rPr>
              <a:t>2</a:t>
            </a:r>
            <a:r>
              <a:rPr lang="en-US" sz="2800" dirty="0" smtClean="0"/>
              <a:t>The </a:t>
            </a:r>
            <a:r>
              <a:rPr lang="en-US" sz="2800" dirty="0"/>
              <a:t>Open Annotation Collaboration and the Board of Trustees of the University of Illinois. (2014, March 13).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Open </a:t>
            </a:r>
            <a:r>
              <a:rPr lang="en-US" sz="2800" i="1" dirty="0"/>
              <a:t>Annotation Collaboration</a:t>
            </a:r>
            <a:r>
              <a:rPr lang="en-US" sz="2800" dirty="0"/>
              <a:t>. Retrieved March 18, 2014 from http://</a:t>
            </a:r>
            <a:r>
              <a:rPr lang="en-US" sz="2800" dirty="0" err="1"/>
              <a:t>www.openannotation.org</a:t>
            </a:r>
            <a:r>
              <a:rPr lang="en-US" sz="2800" dirty="0"/>
              <a:t>/</a:t>
            </a:r>
          </a:p>
          <a:p>
            <a:pPr algn="r"/>
            <a:endParaRPr lang="en-US" sz="2800" dirty="0">
              <a:latin typeface="Verdan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927806" y="40223281"/>
            <a:ext cx="16274988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r"/>
            <a:r>
              <a:rPr lang="de-DE" sz="4400" dirty="0">
                <a:solidFill>
                  <a:srgbClr val="5D909B"/>
                </a:solidFill>
              </a:rPr>
              <a:t>More </a:t>
            </a:r>
            <a:r>
              <a:rPr lang="de-DE" sz="4400" dirty="0" err="1" smtClean="0">
                <a:solidFill>
                  <a:srgbClr val="5D909B"/>
                </a:solidFill>
              </a:rPr>
              <a:t>information</a:t>
            </a:r>
            <a:r>
              <a:rPr lang="de-DE" sz="4400" dirty="0" smtClean="0">
                <a:solidFill>
                  <a:srgbClr val="5D909B"/>
                </a:solidFill>
              </a:rPr>
              <a:t>:</a:t>
            </a:r>
            <a:br>
              <a:rPr lang="de-DE" sz="4400" dirty="0" smtClean="0">
                <a:solidFill>
                  <a:srgbClr val="5D909B"/>
                </a:solidFill>
              </a:rPr>
            </a:br>
            <a:r>
              <a:rPr lang="de-DE" sz="4400" dirty="0" err="1" smtClean="0">
                <a:solidFill>
                  <a:srgbClr val="5D909B"/>
                </a:solidFill>
              </a:rPr>
              <a:t>olhsha@</a:t>
            </a:r>
            <a:r>
              <a:rPr lang="de-DE" sz="4400" dirty="0" err="1">
                <a:solidFill>
                  <a:srgbClr val="5D909B"/>
                </a:solidFill>
              </a:rPr>
              <a:t>mpi.nl</a:t>
            </a:r>
            <a:endParaRPr lang="en-US" sz="4400" dirty="0">
              <a:solidFill>
                <a:srgbClr val="5D909B"/>
              </a:solidFill>
            </a:endParaRPr>
          </a:p>
          <a:p>
            <a:pPr algn="r"/>
            <a:endParaRPr lang="en-US" sz="800" dirty="0">
              <a:solidFill>
                <a:srgbClr val="5D909B"/>
              </a:solidFill>
            </a:endParaRPr>
          </a:p>
        </p:txBody>
      </p:sp>
      <p:pic>
        <p:nvPicPr>
          <p:cNvPr id="4" name="Picture 3" descr="elan_grab_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06" y="7685881"/>
            <a:ext cx="12214860" cy="54229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11" descr="Screen Shot 2014-05-20 at 14.04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06" y="9133681"/>
            <a:ext cx="10961370" cy="615188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3" name="Picture 12" descr="Silver-Database-Icon-in-3D-PSD-Design.jpg"/>
          <p:cNvPicPr>
            <a:picLocks noChangeAspect="1"/>
          </p:cNvPicPr>
          <p:nvPr/>
        </p:nvPicPr>
        <p:blipFill>
          <a:blip r:embed="rId5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06" y="17896681"/>
            <a:ext cx="3008630" cy="327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69606" y="21401881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13613606" y="15153481"/>
            <a:ext cx="873680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ctr"/>
            <a:r>
              <a:rPr lang="nl-NL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DWAN </a:t>
            </a:r>
            <a:r>
              <a:rPr lang="nl-NL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client</a:t>
            </a:r>
            <a:r>
              <a:rPr lang="nl-NL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nl-NL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..</a:t>
            </a:r>
          </a:p>
          <a:p>
            <a:pPr algn="ctr"/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e.g. a tool </a:t>
            </a:r>
            <a:r>
              <a:rPr lang="nl-NL" sz="4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linguistic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resources </a:t>
            </a:r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2336006" y="21173281"/>
            <a:ext cx="1501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smtClean="0">
                <a:latin typeface="Arial" pitchFamily="34" charset="0"/>
                <a:cs typeface="Arial" pitchFamily="34" charset="0"/>
              </a:rPr>
              <a:t>The DWAN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backend incl.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elational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database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hosted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at TLA-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MPI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4"/>
          <p:cNvSpPr>
            <a:spLocks noChangeArrowheads="1"/>
          </p:cNvSpPr>
          <p:nvPr/>
        </p:nvSpPr>
        <p:spPr bwMode="auto">
          <a:xfrm>
            <a:off x="21081206" y="7609681"/>
            <a:ext cx="8229600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800" i="1" dirty="0" smtClean="0">
                <a:latin typeface="Arial" pitchFamily="34" charset="0"/>
                <a:cs typeface="Arial" pitchFamily="34" charset="0"/>
              </a:rPr>
              <a:t>DWAN is a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framework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nl-NL" sz="4800" i="1" dirty="0" smtClean="0">
                <a:latin typeface="Arial" pitchFamily="34" charset="0"/>
                <a:cs typeface="Arial" pitchFamily="34" charset="0"/>
              </a:rPr>
            </a:b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software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clients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working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together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a single backend.  The backend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consists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of a database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Representational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State Transfer (REST) web service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implemented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in Java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" name="Down Arrow 21"/>
          <p:cNvSpPr/>
          <p:nvPr/>
        </p:nvSpPr>
        <p:spPr>
          <a:xfrm rot="2700000">
            <a:off x="12500393" y="13811141"/>
            <a:ext cx="450000" cy="608985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12851606" y="13019881"/>
            <a:ext cx="5943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smtClean="0">
                <a:latin typeface="Arial" pitchFamily="34" charset="0"/>
                <a:cs typeface="Arial" pitchFamily="34" charset="0"/>
              </a:rPr>
              <a:t>ELAN</a:t>
            </a:r>
            <a:r>
              <a:rPr lang="nl-NL" sz="40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DWAN-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client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progress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)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4200000">
            <a:off x="13167327" y="16295715"/>
            <a:ext cx="450000" cy="630774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creen Shot 2014-05-20 at 17.49.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" y="33136681"/>
            <a:ext cx="10347960" cy="8923810"/>
          </a:xfrm>
          <a:prstGeom prst="rect">
            <a:avLst/>
          </a:prstGeom>
        </p:spPr>
      </p:pic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12165806" y="33517681"/>
            <a:ext cx="17297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000" dirty="0" smtClean="0">
                <a:latin typeface="Arial" pitchFamily="34" charset="0"/>
                <a:cs typeface="Arial" pitchFamily="34" charset="0"/>
              </a:rPr>
              <a:t>The schema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formalises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 the DWAN data model. 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Its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core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class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key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relations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-Body,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-Target,</a:t>
            </a:r>
            <a:br>
              <a:rPr lang="nl-NL" sz="4000" i="1" dirty="0" smtClean="0">
                <a:latin typeface="Arial" pitchFamily="34" charset="0"/>
                <a:cs typeface="Arial" pitchFamily="34" charset="0"/>
              </a:rPr>
            </a:b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Target-Source, Target-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Cached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Representation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r"/>
            <a:r>
              <a:rPr lang="nl-NL" sz="4000" dirty="0" smtClean="0">
                <a:latin typeface="Arial" pitchFamily="34" charset="0"/>
                <a:cs typeface="Arial" pitchFamily="34" charset="0"/>
              </a:rPr>
              <a:t> DWAN data model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strives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compliant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Open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Model</a:t>
            </a:r>
            <a:r>
              <a:rPr lang="nl-NL" sz="4000" baseline="30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 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 rot="20400000">
            <a:off x="6275573" y="16204816"/>
            <a:ext cx="450000" cy="3064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22300406" y="22925881"/>
            <a:ext cx="7010400" cy="78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6" name="Rectangle 64"/>
          <p:cNvSpPr>
            <a:spLocks noChangeArrowheads="1"/>
          </p:cNvSpPr>
          <p:nvPr/>
        </p:nvSpPr>
        <p:spPr bwMode="auto">
          <a:xfrm>
            <a:off x="812006" y="24373681"/>
            <a:ext cx="7620000" cy="7162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/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talk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server, 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client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must: 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use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one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DWAN’s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REST 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API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requests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while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,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deleting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, updating or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posting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 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annotations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send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request’s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body  as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XML,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 must 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valid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w.r.t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DWAN schema;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read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responses compliant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 the DWAN schema.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660606" y="23230681"/>
            <a:ext cx="20497800" cy="1752600"/>
            <a:chOff x="1040606" y="25897681"/>
            <a:chExt cx="20497800" cy="1752600"/>
          </a:xfrm>
        </p:grpSpPr>
        <p:sp>
          <p:nvSpPr>
            <p:cNvPr id="29" name="Rectangle 64"/>
            <p:cNvSpPr>
              <a:spLocks noChangeArrowheads="1"/>
            </p:cNvSpPr>
            <p:nvPr/>
          </p:nvSpPr>
          <p:spPr bwMode="auto">
            <a:xfrm>
              <a:off x="1040606" y="26354881"/>
              <a:ext cx="33528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dirty="0" smtClean="0">
                <a:latin typeface="Verdana" pitchFamily="34" charset="0"/>
              </a:endParaRPr>
            </a:p>
            <a:p>
              <a:pPr algn="ctr"/>
              <a:r>
                <a:rPr lang="nl-NL" sz="5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Client</a:t>
              </a:r>
            </a:p>
          </p:txBody>
        </p:sp>
        <p:sp>
          <p:nvSpPr>
            <p:cNvPr id="30" name="Rectangle 64"/>
            <p:cNvSpPr>
              <a:spLocks noChangeArrowheads="1"/>
            </p:cNvSpPr>
            <p:nvPr/>
          </p:nvSpPr>
          <p:spPr bwMode="auto">
            <a:xfrm>
              <a:off x="18185606" y="26202481"/>
              <a:ext cx="33528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dirty="0" smtClean="0">
                <a:latin typeface="Verdana" pitchFamily="34" charset="0"/>
              </a:endParaRPr>
            </a:p>
            <a:p>
              <a:pPr algn="ctr"/>
              <a:r>
                <a:rPr lang="nl-NL" sz="5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31" name="Down Arrow 30"/>
            <p:cNvSpPr/>
            <p:nvPr/>
          </p:nvSpPr>
          <p:spPr>
            <a:xfrm rot="16200000">
              <a:off x="11064506" y="20140981"/>
              <a:ext cx="450000" cy="136398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60406" y="25897681"/>
              <a:ext cx="85344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 smtClean="0"/>
                <a:t>POST  &lt;server&gt;/</a:t>
              </a:r>
              <a:r>
                <a:rPr lang="en-US" sz="4400" dirty="0" err="1"/>
                <a:t>api</a:t>
              </a:r>
              <a:r>
                <a:rPr lang="en-US" sz="4400" dirty="0"/>
                <a:t>/annotations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1175206" y="24907081"/>
            <a:ext cx="18059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&lt;?xml version="1.0" encoding="UTF-8"?&gt;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&lt;annotation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xmlns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http://www.dasish.eu/ns/addit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xmlns:xsi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http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://www.w3.org/2001/XMLSchema-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instan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hlinkClick r:id="rId8"/>
              </a:rPr>
              <a:t>ce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xmlns:xhtml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="http://www.w3.org/1999/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xhtml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/"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xsi:schemaLocation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=“http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://lux17.mpi.nl/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schemacat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/schemas/s15/files/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dwan.xsd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" URI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xxx”  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ownerRef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yyy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&lt;headline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&gt;How to build an extension&lt;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/headline&gt;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lastModified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&gt;2013-09-29T19:52:28.969+02:00&lt;/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lastModified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&lt;body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xmlBody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mimeType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&gt;application/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xml+xhtml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mimeType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    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xhtml:span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style="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background-color:rgb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(0,0,153);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color:rgb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(255,255,255);border: thick solid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(0, 0, 153)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;”&gt; Read from here&lt;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xhtml:span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xmlBody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/body&gt;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&lt;targets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targetInfo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ref="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tmpTarget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    &lt;link&gt;https://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developer.mozilla.org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/en-US/docs/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Building_an_Extension#xpointer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(start-point(string-range(//h2[@id="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Create_a_Chrome_Manifest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"]/text()[1],'',0))/range-to(string-range(//h2[@id="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Create_a_Chrome_Manifest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"]/text()[1],'',24)))&lt;/link&gt;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    &lt;version&gt;1.0&lt;/version&gt;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targetInfo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/targets&gt;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&lt;permissions public="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read”&gt;&lt;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permission level = "write"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principalRef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=”&lt;server&gt;/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api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/principals/00000000-0000-0000-0000-000000000112"/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&lt;/permissions&gt;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&lt;/annotation&gt;</a:t>
            </a:r>
          </a:p>
        </p:txBody>
      </p:sp>
      <p:sp>
        <p:nvSpPr>
          <p:cNvPr id="33" name="Rectangle 64"/>
          <p:cNvSpPr>
            <a:spLocks noChangeArrowheads="1"/>
          </p:cNvSpPr>
          <p:nvPr/>
        </p:nvSpPr>
        <p:spPr bwMode="auto">
          <a:xfrm>
            <a:off x="21233606" y="18353881"/>
            <a:ext cx="8077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Annotations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nl-NL" sz="4000" b="1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saved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in the database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together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b="1" i="1" dirty="0" err="1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cached</a:t>
            </a:r>
            <a:r>
              <a:rPr lang="nl-NL" sz="4000" b="1" i="1" dirty="0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b="1" i="1" dirty="0" err="1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copies</a:t>
            </a:r>
            <a:r>
              <a:rPr lang="nl-NL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annotated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sources, in the case the www-sources have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changed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r"/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3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155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Maartje van de Velde</dc:creator>
  <cp:lastModifiedBy>Olha Shakaravska</cp:lastModifiedBy>
  <cp:revision>57</cp:revision>
  <cp:lastPrinted>2014-05-22T07:38:35Z</cp:lastPrinted>
  <dcterms:created xsi:type="dcterms:W3CDTF">2011-11-03T11:05:48Z</dcterms:created>
  <dcterms:modified xsi:type="dcterms:W3CDTF">2014-05-22T08:05:05Z</dcterms:modified>
</cp:coreProperties>
</file>