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6858000" cy="9144000" type="letter"/>
  <p:notesSz cx="6400800" cy="85566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B7C6"/>
    <a:srgbClr val="818181"/>
    <a:srgbClr val="6FBE4A"/>
    <a:srgbClr val="A2D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94" autoAdjust="0"/>
  </p:normalViewPr>
  <p:slideViewPr>
    <p:cSldViewPr snapToGrid="0" snapToObjects="1">
      <p:cViewPr varScale="1">
        <p:scale>
          <a:sx n="59" d="100"/>
          <a:sy n="59" d="100"/>
        </p:scale>
        <p:origin x="184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773958" cy="428681"/>
          </a:xfrm>
          <a:prstGeom prst="rect">
            <a:avLst/>
          </a:prstGeom>
        </p:spPr>
        <p:txBody>
          <a:bodyPr vert="horz" lIns="78885" tIns="39443" rIns="78885" bIns="39443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453" y="1"/>
            <a:ext cx="2773958" cy="428681"/>
          </a:xfrm>
          <a:prstGeom prst="rect">
            <a:avLst/>
          </a:prstGeom>
        </p:spPr>
        <p:txBody>
          <a:bodyPr vert="horz" lIns="78885" tIns="39443" rIns="78885" bIns="39443" rtlCol="0"/>
          <a:lstStyle>
            <a:lvl1pPr algn="r">
              <a:defRPr sz="1000"/>
            </a:lvl1pPr>
          </a:lstStyle>
          <a:p>
            <a:fld id="{FF9E4751-C4D6-40B0-848A-F05F99D7F7E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7725" y="1069975"/>
            <a:ext cx="2165350" cy="2886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8885" tIns="39443" rIns="78885" bIns="3944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40359" y="4118442"/>
            <a:ext cx="5120084" cy="3368605"/>
          </a:xfrm>
          <a:prstGeom prst="rect">
            <a:avLst/>
          </a:prstGeom>
        </p:spPr>
        <p:txBody>
          <a:bodyPr vert="horz" lIns="78885" tIns="39443" rIns="78885" bIns="3944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127945"/>
            <a:ext cx="2773958" cy="428680"/>
          </a:xfrm>
          <a:prstGeom prst="rect">
            <a:avLst/>
          </a:prstGeom>
        </p:spPr>
        <p:txBody>
          <a:bodyPr vert="horz" lIns="78885" tIns="39443" rIns="78885" bIns="39443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453" y="8127945"/>
            <a:ext cx="2773958" cy="428680"/>
          </a:xfrm>
          <a:prstGeom prst="rect">
            <a:avLst/>
          </a:prstGeom>
        </p:spPr>
        <p:txBody>
          <a:bodyPr vert="horz" lIns="78885" tIns="39443" rIns="78885" bIns="39443" rtlCol="0" anchor="b"/>
          <a:lstStyle>
            <a:lvl1pPr algn="r">
              <a:defRPr sz="1000"/>
            </a:lvl1pPr>
          </a:lstStyle>
          <a:p>
            <a:fld id="{F5F590F8-3917-4621-B6BF-02121163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3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590F8-3917-4621-B6BF-02121163A6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2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2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2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3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3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0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5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7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0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82DA1-06B6-5046-840D-1927F118E7DA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9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iccv2017.thecvf.com/files/egpaper_for_review.pdf" TargetMode="External"/><Relationship Id="rId5" Type="http://schemas.openxmlformats.org/officeDocument/2006/relationships/hyperlink" Target="http://iccv2017.thecvf.com/attend/registration" TargetMode="External"/><Relationship Id="rId4" Type="http://schemas.openxmlformats.org/officeDocument/2006/relationships/hyperlink" Target="mvr3d.github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" y="0"/>
            <a:ext cx="6858000" cy="1161980"/>
          </a:xfrm>
          <a:prstGeom prst="rect">
            <a:avLst/>
          </a:prstGeom>
          <a:solidFill>
            <a:srgbClr val="6FBE4A"/>
          </a:solidFill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5021" y="718326"/>
            <a:ext cx="5535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OCTOBER, 29, 2017  </a:t>
            </a:r>
            <a:r>
              <a:rPr lang="en-US" dirty="0">
                <a:solidFill>
                  <a:schemeClr val="bg1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dirty="0" smtClean="0">
                <a:solidFill>
                  <a:schemeClr val="bg1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 VENICE / ITALY</a:t>
            </a:r>
            <a:endParaRPr lang="en-US" dirty="0">
              <a:solidFill>
                <a:schemeClr val="bg1"/>
              </a:solidFill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89170" y="107961"/>
            <a:ext cx="2578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Multiview Relationships </a:t>
            </a:r>
            <a:br>
              <a:rPr lang="en-US" sz="1600" dirty="0" smtClean="0">
                <a:solidFill>
                  <a:schemeClr val="bg1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in 3D Data</a:t>
            </a:r>
            <a:endParaRPr lang="en-US" sz="1600" dirty="0">
              <a:solidFill>
                <a:schemeClr val="bg1"/>
              </a:solidFill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70"/>
          <a:stretch/>
        </p:blipFill>
        <p:spPr>
          <a:xfrm>
            <a:off x="-287376" y="60683"/>
            <a:ext cx="1970926" cy="10577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63" b="6436"/>
          <a:stretch/>
        </p:blipFill>
        <p:spPr>
          <a:xfrm>
            <a:off x="1365021" y="159633"/>
            <a:ext cx="2500991" cy="48262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7032" y="1215572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CALL FOR PAPERS</a:t>
            </a:r>
            <a:endParaRPr lang="en-US" sz="20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032" y="1579106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Focus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032" y="4254860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Topics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cxnSp>
        <p:nvCxnSpPr>
          <p:cNvPr id="5" name="Straight Connector 4"/>
          <p:cNvCxnSpPr>
            <a:endCxn id="32" idx="3"/>
          </p:cNvCxnSpPr>
          <p:nvPr/>
        </p:nvCxnSpPr>
        <p:spPr>
          <a:xfrm>
            <a:off x="3430347" y="1294427"/>
            <a:ext cx="53082" cy="7225534"/>
          </a:xfrm>
          <a:prstGeom prst="line">
            <a:avLst/>
          </a:prstGeom>
          <a:ln>
            <a:solidFill>
              <a:srgbClr val="6FBE4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7032" y="1886312"/>
            <a:ext cx="328715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18181"/>
                </a:solidFill>
                <a:latin typeface="Open Sans"/>
              </a:rPr>
              <a:t>The recent improvements in the 3D sensing technologies have caused a remarkable amplification in the utilization of 3D data. C</a:t>
            </a:r>
            <a:r>
              <a:rPr lang="en-US" sz="1000" dirty="0" smtClean="0">
                <a:solidFill>
                  <a:srgbClr val="818181"/>
                </a:solidFill>
                <a:latin typeface="Open Sans"/>
              </a:rPr>
              <a:t>ommon </a:t>
            </a:r>
            <a:r>
              <a:rPr lang="en-US" sz="1000" dirty="0">
                <a:solidFill>
                  <a:srgbClr val="818181"/>
                </a:solidFill>
                <a:latin typeface="Open Sans"/>
              </a:rPr>
              <a:t>flexible </a:t>
            </a:r>
            <a:r>
              <a:rPr lang="en-US" sz="1000" dirty="0" smtClean="0">
                <a:solidFill>
                  <a:srgbClr val="818181"/>
                </a:solidFill>
                <a:latin typeface="Open Sans"/>
              </a:rPr>
              <a:t>representations </a:t>
            </a:r>
            <a:r>
              <a:rPr lang="en-US" sz="1000" dirty="0">
                <a:solidFill>
                  <a:srgbClr val="818181"/>
                </a:solidFill>
                <a:latin typeface="Open Sans"/>
              </a:rPr>
              <a:t>governing the data in many applications are </a:t>
            </a:r>
            <a:r>
              <a:rPr lang="en-US" sz="1000" dirty="0" smtClean="0">
                <a:solidFill>
                  <a:srgbClr val="818181"/>
                </a:solidFill>
                <a:latin typeface="Open Sans"/>
              </a:rPr>
              <a:t>point </a:t>
            </a:r>
            <a:r>
              <a:rPr lang="en-US" sz="1000" dirty="0">
                <a:solidFill>
                  <a:srgbClr val="818181"/>
                </a:solidFill>
                <a:latin typeface="Open Sans"/>
              </a:rPr>
              <a:t>clouds. Therefore, researchers are now taking on the challenge of accurately auto-stitching tens of millions of unstructured/structured points that include symmetries, self-similarities and that do not admit scan-order constraints. MVR3D will be dedicated to gather together industry experts, academic researchers, and practitioners of 3D data acquisition and scene reconstruction into a lively environment for discussing methodologies and challenges raised by the emergence of large-scale 3D reconstruction applications.</a:t>
            </a:r>
            <a:endParaRPr lang="en-US" sz="1000" dirty="0">
              <a:solidFill>
                <a:srgbClr val="81818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032" y="4557600"/>
            <a:ext cx="334373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The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goal of this workshop is to push the frontier in the area of global multi-scan alignment. Focal points for discussions and solicited submissions include but are not limited to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: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Multiview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registration using scene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priors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rgbClr val="777777"/>
                </a:solidFill>
                <a:latin typeface="Open Sans"/>
              </a:rPr>
              <a:t>Global point cloud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alignment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Learning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methods for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correspondence estimation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3D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Object reconstruction from multiple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views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Joint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registration and segmentation of multiple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scans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Joint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matching of multiple non-rigid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surfaces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Multiview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object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detection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Multi-object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Instance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reconstruction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Feature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descriptors for </a:t>
            </a:r>
            <a:r>
              <a:rPr lang="en-US" sz="1000" dirty="0" err="1">
                <a:solidFill>
                  <a:srgbClr val="777777"/>
                </a:solidFill>
                <a:latin typeface="Open Sans"/>
              </a:rPr>
              <a:t>multiview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 3D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matching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Multiview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pose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estimation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Joint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processing of multiple point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clouds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Pose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averaging and error diffusion on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graphs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Multiview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stitching of 3D scans on mobile and embedded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devices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Practical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applications of multiple scan registration on large scale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settings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Datasets and methods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for ground truth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acquisition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572676" y="1615993"/>
            <a:ext cx="3176851" cy="715038"/>
          </a:xfrm>
          <a:prstGeom prst="roundRect">
            <a:avLst/>
          </a:prstGeom>
          <a:gradFill>
            <a:gsLst>
              <a:gs pos="0">
                <a:srgbClr val="6FBE4A"/>
              </a:gs>
              <a:gs pos="100000">
                <a:srgbClr val="A2D79B"/>
              </a:gs>
            </a:gsLst>
          </a:gradFill>
          <a:ln>
            <a:noFill/>
          </a:ln>
          <a:effectLst>
            <a:outerShdw blurRad="266700" dist="23000" dir="5400000" rotWithShape="0">
              <a:schemeClr val="tx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Open Sans"/>
              </a:rPr>
              <a:t>Paper </a:t>
            </a:r>
            <a:r>
              <a:rPr lang="en-US" sz="1000" dirty="0" smtClean="0">
                <a:latin typeface="Open Sans"/>
              </a:rPr>
              <a:t>submission:		</a:t>
            </a:r>
            <a:r>
              <a:rPr lang="en-US" sz="1000" b="1" dirty="0" smtClean="0">
                <a:latin typeface="Open Sans"/>
              </a:rPr>
              <a:t>July </a:t>
            </a:r>
            <a:r>
              <a:rPr lang="en-US" sz="1000" b="1" dirty="0">
                <a:latin typeface="Open Sans"/>
              </a:rPr>
              <a:t>24, 2017</a:t>
            </a:r>
            <a:endParaRPr lang="en-US" sz="1000" dirty="0"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Open Sans"/>
              </a:rPr>
              <a:t>Notification of </a:t>
            </a:r>
            <a:r>
              <a:rPr lang="en-US" sz="1000" dirty="0" smtClean="0">
                <a:latin typeface="Open Sans"/>
              </a:rPr>
              <a:t>acceptance:	</a:t>
            </a:r>
            <a:r>
              <a:rPr lang="en-US" sz="1000" b="1" dirty="0" smtClean="0">
                <a:latin typeface="Open Sans"/>
              </a:rPr>
              <a:t>August </a:t>
            </a:r>
            <a:r>
              <a:rPr lang="en-US" sz="1000" b="1" dirty="0">
                <a:latin typeface="Open Sans"/>
              </a:rPr>
              <a:t>18, 2017</a:t>
            </a:r>
            <a:endParaRPr lang="en-US" sz="1000" dirty="0"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Open Sans"/>
              </a:rPr>
              <a:t>Camera ready:</a:t>
            </a:r>
            <a:r>
              <a:rPr lang="en-US" sz="1000" dirty="0">
                <a:latin typeface="Open Sans"/>
              </a:rPr>
              <a:t>	</a:t>
            </a:r>
            <a:r>
              <a:rPr lang="en-US" sz="1000" dirty="0" smtClean="0">
                <a:latin typeface="Open Sans"/>
              </a:rPr>
              <a:t>	</a:t>
            </a:r>
            <a:r>
              <a:rPr lang="en-US" sz="1000" b="1" dirty="0" smtClean="0">
                <a:latin typeface="Open Sans"/>
              </a:rPr>
              <a:t>August 23, </a:t>
            </a:r>
            <a:r>
              <a:rPr lang="en-US" sz="1000" b="1" dirty="0">
                <a:latin typeface="Open Sans"/>
              </a:rPr>
              <a:t>2017</a:t>
            </a:r>
            <a:endParaRPr lang="en-US" sz="1000" dirty="0"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Open Sans"/>
              </a:rPr>
              <a:t>Workshop date:		</a:t>
            </a:r>
            <a:r>
              <a:rPr lang="en-US" sz="1000" b="1" dirty="0" smtClean="0">
                <a:latin typeface="Open Sans"/>
              </a:rPr>
              <a:t>October 29, 2017</a:t>
            </a:r>
            <a:endParaRPr lang="en-US" sz="1000" dirty="0">
              <a:latin typeface="Open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66425" y="8734268"/>
            <a:ext cx="1725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hlinkClick r:id="rId4" action="ppaction://hlinkfile"/>
              </a:rPr>
              <a:t>mvr3d.github.io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Open San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798" y="7842349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Awards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34968" y="6522647"/>
            <a:ext cx="1907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Organizing Committee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34968" y="5963800"/>
            <a:ext cx="32145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Andrew Fitzgibbon, Alex Bronstein, </a:t>
            </a:r>
            <a:r>
              <a:rPr lang="en-US" sz="1000" b="1" dirty="0" err="1" smtClean="0">
                <a:solidFill>
                  <a:srgbClr val="777777"/>
                </a:solidFill>
                <a:latin typeface="Open Sans"/>
              </a:rPr>
              <a:t>Vladlen</a:t>
            </a:r>
            <a:r>
              <a:rPr lang="en-US" sz="1000" b="1" dirty="0">
                <a:solidFill>
                  <a:srgbClr val="777777"/>
                </a:solidFill>
                <a:latin typeface="Open Sans"/>
              </a:rPr>
              <a:t/>
            </a:r>
            <a:br>
              <a:rPr lang="en-US" sz="1000" b="1" dirty="0">
                <a:solidFill>
                  <a:srgbClr val="777777"/>
                </a:solidFill>
                <a:latin typeface="Open Sans"/>
              </a:rPr>
            </a:br>
            <a:r>
              <a:rPr lang="en-US" sz="1000" b="1" dirty="0" err="1" smtClean="0">
                <a:solidFill>
                  <a:srgbClr val="777777"/>
                </a:solidFill>
                <a:latin typeface="Open Sans"/>
              </a:rPr>
              <a:t>Koltun</a:t>
            </a:r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, </a:t>
            </a:r>
            <a:r>
              <a:rPr lang="en-US" sz="1000" b="1" dirty="0" err="1" smtClean="0">
                <a:solidFill>
                  <a:srgbClr val="777777"/>
                </a:solidFill>
                <a:latin typeface="Open Sans"/>
              </a:rPr>
              <a:t>Radu</a:t>
            </a:r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 </a:t>
            </a:r>
            <a:r>
              <a:rPr lang="en-US" sz="1000" b="1" dirty="0" err="1" smtClean="0">
                <a:solidFill>
                  <a:srgbClr val="777777"/>
                </a:solidFill>
                <a:latin typeface="Open Sans"/>
              </a:rPr>
              <a:t>Horaud</a:t>
            </a:r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, Andreas </a:t>
            </a:r>
            <a:r>
              <a:rPr lang="tr-TR" sz="1000" b="1" dirty="0" smtClean="0">
                <a:solidFill>
                  <a:srgbClr val="777777"/>
                </a:solidFill>
                <a:latin typeface="Open Sans"/>
              </a:rPr>
              <a:t>Nüchter</a:t>
            </a:r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, Konrad</a:t>
            </a:r>
            <a:br>
              <a:rPr lang="en-US" sz="1000" b="1" dirty="0" smtClean="0">
                <a:solidFill>
                  <a:srgbClr val="777777"/>
                </a:solidFill>
                <a:latin typeface="Open Sans"/>
              </a:rPr>
            </a:br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Schindler, Christopher Zach and Luc Robert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34968" y="514434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Speakers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34968" y="5416324"/>
            <a:ext cx="31865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rgbClr val="818181"/>
                </a:solidFill>
                <a:latin typeface="Open Sans"/>
              </a:rPr>
              <a:t>Our invited speakers come from top research institutions and companies around the globe, and are leading figures in the topics covered by the </a:t>
            </a:r>
            <a:r>
              <a:rPr lang="en-US" sz="1000" dirty="0" smtClean="0">
                <a:solidFill>
                  <a:srgbClr val="818181"/>
                </a:solidFill>
                <a:latin typeface="Open Sans"/>
              </a:rPr>
              <a:t>workshop: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34968" y="8070896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Contact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34968" y="2736671"/>
            <a:ext cx="319827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We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are looking forward to submissions, following the enlisted guidelines: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rgbClr val="777777"/>
                </a:solidFill>
                <a:latin typeface="Open Sans"/>
              </a:rPr>
              <a:t>Submitted papers should not have been published, accepted or under review elsewhere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The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submissions can be up to 8 pages (excluding references).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rgbClr val="777777"/>
                </a:solidFill>
                <a:latin typeface="Open Sans"/>
              </a:rPr>
              <a:t>All the papers must be submitted using the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templates provided on our webpages.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All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the submissions will be subject to double-blind review process. Therefore author names, affiliations,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emails,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personal acknowledgements, etc. should be removed from the paper.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rgbClr val="777777"/>
                </a:solidFill>
                <a:latin typeface="Open Sans"/>
              </a:rPr>
              <a:t>Every accepted paper requires that at least one author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has a workshop-inclusive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  <a:hlinkClick r:id="rId5"/>
              </a:rPr>
              <a:t>ICCV registration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.</a:t>
            </a:r>
            <a:endParaRPr lang="en-US" sz="1000" dirty="0">
              <a:solidFill>
                <a:srgbClr val="777777"/>
              </a:solidFill>
              <a:latin typeface="Open Sans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rgbClr val="777777"/>
                </a:solidFill>
                <a:latin typeface="Open Sans"/>
              </a:rPr>
              <a:t>Here are further </a:t>
            </a:r>
            <a:r>
              <a:rPr lang="en-US" sz="1000" dirty="0">
                <a:solidFill>
                  <a:srgbClr val="6FBE4A"/>
                </a:solidFill>
                <a:latin typeface="Open Sans"/>
                <a:hlinkClick r:id="rId6"/>
              </a:rPr>
              <a:t>detailed guidelines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.</a:t>
            </a:r>
            <a:endParaRPr lang="en-US" sz="1000" b="0" i="0" dirty="0">
              <a:solidFill>
                <a:srgbClr val="777777"/>
              </a:solidFill>
              <a:effectLst/>
              <a:latin typeface="Open San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34968" y="125982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Dates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34968" y="245013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Submission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34968" y="6816494"/>
            <a:ext cx="31865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Tolga </a:t>
            </a:r>
            <a:r>
              <a:rPr lang="en-US" sz="1000" dirty="0" err="1" smtClean="0">
                <a:solidFill>
                  <a:srgbClr val="777777"/>
                </a:solidFill>
                <a:latin typeface="Open Sans"/>
              </a:rPr>
              <a:t>Birdal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, Emanuele </a:t>
            </a:r>
            <a:r>
              <a:rPr lang="en-US" sz="1000">
                <a:solidFill>
                  <a:srgbClr val="777777"/>
                </a:solidFill>
                <a:latin typeface="Open Sans"/>
              </a:rPr>
              <a:t>Rodolà,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Gul </a:t>
            </a:r>
            <a:r>
              <a:rPr lang="en-US" sz="1000" dirty="0" err="1" smtClean="0">
                <a:solidFill>
                  <a:srgbClr val="777777"/>
                </a:solidFill>
                <a:latin typeface="Open Sans"/>
              </a:rPr>
              <a:t>Varol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, Slobodan Ilic, Andrea </a:t>
            </a:r>
            <a:r>
              <a:rPr lang="en-US" sz="1000" dirty="0" err="1" smtClean="0">
                <a:solidFill>
                  <a:srgbClr val="777777"/>
                </a:solidFill>
                <a:latin typeface="Open Sans"/>
              </a:rPr>
              <a:t>Torsello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, Umberto Castellani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534968" y="8362345"/>
            <a:ext cx="3429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 smtClean="0">
                <a:solidFill>
                  <a:srgbClr val="818181"/>
                </a:solidFill>
                <a:latin typeface="Open Sans"/>
              </a:rPr>
              <a:t>E-mail</a:t>
            </a:r>
            <a:r>
              <a:rPr lang="en-US" sz="1100" dirty="0" smtClean="0">
                <a:solidFill>
                  <a:srgbClr val="818181"/>
                </a:solidFill>
                <a:latin typeface="Open Sans"/>
              </a:rPr>
              <a:t>: multiview.workshop@gmail.com</a:t>
            </a:r>
            <a:endParaRPr lang="en-US" sz="1100" dirty="0">
              <a:solidFill>
                <a:srgbClr val="818181"/>
              </a:solidFill>
            </a:endParaRPr>
          </a:p>
        </p:txBody>
      </p:sp>
      <p:pic>
        <p:nvPicPr>
          <p:cNvPr id="1028" name="Picture 4" descr="ICCV 20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44114" y="384747"/>
            <a:ext cx="1038862" cy="3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534968" y="7244813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Venue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534968" y="7528098"/>
            <a:ext cx="3429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solidFill>
                  <a:srgbClr val="818181"/>
                </a:solidFill>
                <a:latin typeface="Open Sans"/>
              </a:rPr>
              <a:t>In conjunction with</a:t>
            </a:r>
            <a:r>
              <a:rPr lang="en-US" sz="1000" b="1" dirty="0" smtClean="0">
                <a:solidFill>
                  <a:srgbClr val="818181"/>
                </a:solidFill>
                <a:latin typeface="Open Sans"/>
              </a:rPr>
              <a:t> ICCV 2017</a:t>
            </a:r>
            <a:r>
              <a:rPr lang="en-US" sz="1000" dirty="0" smtClean="0">
                <a:solidFill>
                  <a:srgbClr val="818181"/>
                </a:solidFill>
                <a:latin typeface="Open Sans"/>
              </a:rPr>
              <a:t>, held in:</a:t>
            </a:r>
            <a:br>
              <a:rPr lang="en-US" sz="1000" dirty="0" smtClean="0">
                <a:solidFill>
                  <a:srgbClr val="818181"/>
                </a:solidFill>
                <a:latin typeface="Open Sans"/>
              </a:rPr>
            </a:br>
            <a:r>
              <a:rPr lang="it-IT" sz="1000" dirty="0">
                <a:solidFill>
                  <a:srgbClr val="818181"/>
                </a:solidFill>
                <a:latin typeface="Open Sans"/>
              </a:rPr>
              <a:t>Lungomare Guglielmo Marconi, 30, 30126 Lido di Venezia - </a:t>
            </a:r>
            <a:r>
              <a:rPr lang="it-IT" sz="1000" dirty="0" smtClean="0">
                <a:solidFill>
                  <a:srgbClr val="818181"/>
                </a:solidFill>
                <a:latin typeface="Open Sans"/>
              </a:rPr>
              <a:t>Italy</a:t>
            </a:r>
            <a:endParaRPr lang="en-US" sz="1000" dirty="0">
              <a:solidFill>
                <a:srgbClr val="81818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5968" y="8089074"/>
            <a:ext cx="337746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Besides monetary prize, the awards for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the </a:t>
            </a:r>
            <a:r>
              <a:rPr lang="en-US" sz="1000" b="1" dirty="0">
                <a:solidFill>
                  <a:srgbClr val="777777"/>
                </a:solidFill>
                <a:latin typeface="Open Sans"/>
              </a:rPr>
              <a:t>best </a:t>
            </a:r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contribution(s)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 will include an Intel RealSense camera and 3D Flow Zephyr Pro software. </a:t>
            </a:r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Authors of all accepted papers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will receive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3D Flow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/>
            </a:r>
            <a:br>
              <a:rPr lang="en-US" sz="1000" dirty="0" smtClean="0">
                <a:solidFill>
                  <a:srgbClr val="777777"/>
                </a:solidFill>
                <a:latin typeface="Open Sans"/>
              </a:rPr>
            </a:b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Zephyr Light software 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423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1AFB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5959E8BFB7AF4AAE5F9C07E12B5419" ma:contentTypeVersion="0" ma:contentTypeDescription="Create a new document." ma:contentTypeScope="" ma:versionID="48a2ff672e5d48162af5ad0b181f902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BC4591-D6F0-4797-B1CB-1F06353310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FC2431-67EA-448A-9724-2E99E2AAAA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BA25D61-2AFC-48D1-BFBB-8FB6ED2230C1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425</Words>
  <Application>Microsoft Office PowerPoint</Application>
  <PresentationFormat>Letter Paper (8.5x11 in)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DOESQF+HelveticaNeueLTStd-Lt</vt:lpstr>
      <vt:lpstr>Open Sans</vt:lpstr>
      <vt:lpstr>Verdana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RIchmond Krakowka</dc:creator>
  <cp:lastModifiedBy>gu68puq</cp:lastModifiedBy>
  <cp:revision>106</cp:revision>
  <cp:lastPrinted>2017-05-07T21:11:48Z</cp:lastPrinted>
  <dcterms:created xsi:type="dcterms:W3CDTF">2014-11-01T10:44:55Z</dcterms:created>
  <dcterms:modified xsi:type="dcterms:W3CDTF">2017-05-18T08:28:00Z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0x0101008F5959E8BFB7AF4AAE5F9C07E12B5419</vt:lpwstr>
  </property>
  <property fmtid="{D5CDD505-2E9C-101B-9397-08002B2CF9AE}" pid="3" name="Order">
    <vt:r8>2800</vt:r8>
  </property>
  <property fmtid="{D5CDD505-2E9C-101B-9397-08002B2CF9AE}" pid="4" name="TemplateUrl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xd_Signature">
    <vt:bool>false</vt:bool>
  </property>
  <property fmtid="{D5CDD505-2E9C-101B-9397-08002B2CF9AE}" pid="8" name="xd_ProgID">
    <vt:lpwstr/>
  </property>
</Properties>
</file>