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urier Prime" charset="1" panose="00000509000000000000"/>
      <p:regular r:id="rId17"/>
    </p:embeddedFont>
    <p:embeddedFont>
      <p:font typeface="Courier Prime Italics" charset="1" panose="00000509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537186" y="2704575"/>
            <a:ext cx="10718760" cy="263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Software Inteligente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5791" y="709119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4891" y="6154354"/>
            <a:ext cx="10747189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&lt;Por="Álvarez Peréz Jesús Eduardo"/&gt;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&lt;Por="Corral Trigueros Leonardo"/&gt;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&lt;Por="Lutz Barrietos Daniela Fernanda"/&gt;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&lt;Por="Mendéz Arámbula Raúl Armando"/&gt;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&lt;Por="Rodriguez Ríos Alberto"/&gt;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94891" y="1687047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&lt;!--Inteligencia Artificial--&gt;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1671" y="3126197"/>
            <a:ext cx="7927206" cy="5594159"/>
          </a:xfrm>
          <a:custGeom>
            <a:avLst/>
            <a:gdLst/>
            <a:ahLst/>
            <a:cxnLst/>
            <a:rect r="r" b="b" t="t" l="l"/>
            <a:pathLst>
              <a:path h="5594159" w="7927206">
                <a:moveTo>
                  <a:pt x="0" y="0"/>
                </a:moveTo>
                <a:lnTo>
                  <a:pt x="7927207" y="0"/>
                </a:lnTo>
                <a:lnTo>
                  <a:pt x="7927207" y="5594158"/>
                </a:lnTo>
                <a:lnTo>
                  <a:pt x="0" y="559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61495" y="3126197"/>
            <a:ext cx="7402358" cy="5499688"/>
          </a:xfrm>
          <a:custGeom>
            <a:avLst/>
            <a:gdLst/>
            <a:ahLst/>
            <a:cxnLst/>
            <a:rect r="r" b="b" t="t" l="l"/>
            <a:pathLst>
              <a:path h="5499688" w="7402358">
                <a:moveTo>
                  <a:pt x="0" y="0"/>
                </a:moveTo>
                <a:lnTo>
                  <a:pt x="7402358" y="0"/>
                </a:lnTo>
                <a:lnTo>
                  <a:pt x="7402358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IMÁGENES DE RESULTADOS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653690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&lt;!--Lobos Marinos--&gt;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727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IMPORTANCIA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223" y="3103346"/>
            <a:ext cx="6988679" cy="461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Estudios científicos documentan fluctuaciones alarmantes en las poblaciones tras capturas récord de 538,669 toneladas en 2007-2008 que colapsaron a 88,000 toneladas en 2012, vinculado a sobrexplotación y fluctuaciones climáticas.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3628687"/>
            <a:ext cx="7716035" cy="344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problema es impulsado por la demanda de esta actividad cuyo 85% de las capturas se destina a la producción de harina de pescado, generando tensiones entre los intereses económicos inmediatos y la preservación del recurso a largo plazo.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727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085" y="3793148"/>
            <a:ext cx="6988679" cy="307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Desarrollar un sistema predictivo que utilice datos históricos de variables ambientales clave para la presencia de la especie de sardina del Pacífico.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01095" y="4065563"/>
            <a:ext cx="6828300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Este enfoque alternativo permitiría anticipar movimientos poblacionales y zonas de concentración, beneficiando la conservación de la especie.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92133" y="255512"/>
            <a:ext cx="5817973" cy="9778106"/>
          </a:xfrm>
          <a:custGeom>
            <a:avLst/>
            <a:gdLst/>
            <a:ahLst/>
            <a:cxnLst/>
            <a:rect r="r" b="b" t="t" l="l"/>
            <a:pathLst>
              <a:path h="9778106" w="5817973">
                <a:moveTo>
                  <a:pt x="0" y="0"/>
                </a:moveTo>
                <a:lnTo>
                  <a:pt x="5817973" y="0"/>
                </a:lnTo>
                <a:lnTo>
                  <a:pt x="5817973" y="9778106"/>
                </a:lnTo>
                <a:lnTo>
                  <a:pt x="0" y="9778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FLUJO DEL PROGRAMA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3584" y="4071097"/>
            <a:ext cx="6828300" cy="215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Flujo que muestra las acciones principales que llevamos a cabo a la hora de modelar y entrenar nuestra red neuronal.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Herramientas tecnológicas empleadas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71676" y="2907216"/>
            <a:ext cx="12199748" cy="572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Ú</a:t>
            </a: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nicamente se utilizaron recursos computacionales: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Redes neuronales en Python. 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Biblioteca imblearn. 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Biblioteca Keras.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Biblioteca scikit-learn.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Framework Django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Biblioteca matplotlib. 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HTML, javascript, entre otros.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053416"/>
            <a:ext cx="11301259" cy="4690022"/>
          </a:xfrm>
          <a:custGeom>
            <a:avLst/>
            <a:gdLst/>
            <a:ahLst/>
            <a:cxnLst/>
            <a:rect r="r" b="b" t="t" l="l"/>
            <a:pathLst>
              <a:path h="4690022" w="11301259">
                <a:moveTo>
                  <a:pt x="0" y="0"/>
                </a:moveTo>
                <a:lnTo>
                  <a:pt x="11301258" y="0"/>
                </a:lnTo>
                <a:lnTo>
                  <a:pt x="11301258" y="4690022"/>
                </a:lnTo>
                <a:lnTo>
                  <a:pt x="0" y="4690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Especificación técnica de la propuesta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04839" y="4364005"/>
            <a:ext cx="7183987" cy="4789325"/>
          </a:xfrm>
          <a:custGeom>
            <a:avLst/>
            <a:gdLst/>
            <a:ahLst/>
            <a:cxnLst/>
            <a:rect r="r" b="b" t="t" l="l"/>
            <a:pathLst>
              <a:path h="4789325" w="7183987">
                <a:moveTo>
                  <a:pt x="0" y="0"/>
                </a:moveTo>
                <a:lnTo>
                  <a:pt x="7183987" y="0"/>
                </a:lnTo>
                <a:lnTo>
                  <a:pt x="7183987" y="4789325"/>
                </a:lnTo>
                <a:lnTo>
                  <a:pt x="0" y="4789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8960" y="4144525"/>
            <a:ext cx="8619777" cy="4837850"/>
          </a:xfrm>
          <a:custGeom>
            <a:avLst/>
            <a:gdLst/>
            <a:ahLst/>
            <a:cxnLst/>
            <a:rect r="r" b="b" t="t" l="l"/>
            <a:pathLst>
              <a:path h="4837850" w="8619777">
                <a:moveTo>
                  <a:pt x="0" y="0"/>
                </a:moveTo>
                <a:lnTo>
                  <a:pt x="8619777" y="0"/>
                </a:lnTo>
                <a:lnTo>
                  <a:pt x="8619777" y="4837850"/>
                </a:lnTo>
                <a:lnTo>
                  <a:pt x="0" y="4837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Ejes transversales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44126" y="2187423"/>
            <a:ext cx="12199748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Sustentabilidad y sostenibilidad.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Tecnologías emergentes.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875" y="2456851"/>
            <a:ext cx="5944243" cy="4398244"/>
          </a:xfrm>
          <a:custGeom>
            <a:avLst/>
            <a:gdLst/>
            <a:ahLst/>
            <a:cxnLst/>
            <a:rect r="r" b="b" t="t" l="l"/>
            <a:pathLst>
              <a:path h="4398244" w="5944243">
                <a:moveTo>
                  <a:pt x="0" y="0"/>
                </a:moveTo>
                <a:lnTo>
                  <a:pt x="5944243" y="0"/>
                </a:lnTo>
                <a:lnTo>
                  <a:pt x="5944243" y="4398243"/>
                </a:lnTo>
                <a:lnTo>
                  <a:pt x="0" y="439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9875" y="6855094"/>
            <a:ext cx="5944243" cy="2425014"/>
          </a:xfrm>
          <a:custGeom>
            <a:avLst/>
            <a:gdLst/>
            <a:ahLst/>
            <a:cxnLst/>
            <a:rect r="r" b="b" t="t" l="l"/>
            <a:pathLst>
              <a:path h="2425014" w="5944243">
                <a:moveTo>
                  <a:pt x="0" y="0"/>
                </a:moveTo>
                <a:lnTo>
                  <a:pt x="5944243" y="0"/>
                </a:lnTo>
                <a:lnTo>
                  <a:pt x="5944243" y="2425015"/>
                </a:lnTo>
                <a:lnTo>
                  <a:pt x="0" y="242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7750"/>
            <a:ext cx="14829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MATRIZ DE CONFUSIÓN Y REPORTE DE CLASIFICACIÓN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13465" y="4402183"/>
            <a:ext cx="5624522" cy="195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1"/>
              </a:lnSpc>
            </a:pP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Dado un umbral de 0.6, balanceamos los falsos positivos y negativos, y aumentamos el </a:t>
            </a:r>
            <a:r>
              <a:rPr lang="en-US" sz="3199" i="true">
                <a:solidFill>
                  <a:srgbClr val="FFFFFF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recall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914" y="2330442"/>
            <a:ext cx="6282149" cy="7092169"/>
          </a:xfrm>
          <a:custGeom>
            <a:avLst/>
            <a:gdLst/>
            <a:ahLst/>
            <a:cxnLst/>
            <a:rect r="r" b="b" t="t" l="l"/>
            <a:pathLst>
              <a:path h="7092169" w="6282149">
                <a:moveTo>
                  <a:pt x="0" y="0"/>
                </a:moveTo>
                <a:lnTo>
                  <a:pt x="6282150" y="0"/>
                </a:lnTo>
                <a:lnTo>
                  <a:pt x="6282150" y="7092168"/>
                </a:lnTo>
                <a:lnTo>
                  <a:pt x="0" y="709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1440928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MATRIZ DE CONFUSIÓN Y REPORTE DE CLASIFICACIÓN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13465" y="4402183"/>
            <a:ext cx="5624522" cy="292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1"/>
              </a:lnSpc>
            </a:pP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Derivado de un umbral de 0.8 en lugar del clásico 0.5, logramos disminuir los falsos positivos muy significativamente.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DAGoTN_qLn8</dc:identifier>
  <dcterms:modified xsi:type="dcterms:W3CDTF">2011-08-01T06:04:30Z</dcterms:modified>
  <cp:revision>1</cp:revision>
  <dc:title>Memoria Técnica {</dc:title>
</cp:coreProperties>
</file>