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76" r:id="rId2"/>
    <p:sldId id="257" r:id="rId3"/>
    <p:sldId id="258" r:id="rId4"/>
    <p:sldId id="259" r:id="rId5"/>
    <p:sldId id="264" r:id="rId6"/>
    <p:sldId id="265" r:id="rId7"/>
    <p:sldId id="266" r:id="rId8"/>
    <p:sldId id="267" r:id="rId9"/>
    <p:sldId id="268" r:id="rId10"/>
    <p:sldId id="269" r:id="rId11"/>
    <p:sldId id="270" r:id="rId12"/>
    <p:sldId id="271" r:id="rId13"/>
    <p:sldId id="277" r:id="rId14"/>
    <p:sldId id="272" r:id="rId15"/>
    <p:sldId id="274" r:id="rId16"/>
    <p:sldId id="275"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1CF528-F631-4141-9428-AD4669C209FE}">
  <a:tblStyle styleId="{781CF528-F631-4141-9428-AD4669C209FE}"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36c6e59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36c6e59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7ee87a32d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g97ee87a32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7ee87a32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7ee87a32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97ee87a32d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g97ee87a32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df8b85c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df8b85c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3d32b87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3d32b87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3d2e18ed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3d2e18ed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7f97611b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7f97611b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7ee87a32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7ee87a32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97ee87a32d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g97ee87a32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7ee87a32d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g97ee87a32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7F1D-4339-B02E-FEAD-99ADC3F86505}"/>
              </a:ext>
            </a:extLst>
          </p:cNvPr>
          <p:cNvSpPr>
            <a:spLocks noGrp="1"/>
          </p:cNvSpPr>
          <p:nvPr>
            <p:ph type="title"/>
          </p:nvPr>
        </p:nvSpPr>
        <p:spPr/>
        <p:txBody>
          <a:bodyPr/>
          <a:lstStyle/>
          <a:p>
            <a:r>
              <a:rPr lang="en-US" dirty="0"/>
              <a:t>                               TOPIC</a:t>
            </a:r>
            <a:endParaRPr lang="en-IN" dirty="0"/>
          </a:p>
        </p:txBody>
      </p:sp>
      <p:sp>
        <p:nvSpPr>
          <p:cNvPr id="3" name="Text Placeholder 2">
            <a:extLst>
              <a:ext uri="{FF2B5EF4-FFF2-40B4-BE49-F238E27FC236}">
                <a16:creationId xmlns:a16="http://schemas.microsoft.com/office/drawing/2014/main" id="{92A710AB-5FB4-D748-19D3-A009FC387CEC}"/>
              </a:ext>
            </a:extLst>
          </p:cNvPr>
          <p:cNvSpPr>
            <a:spLocks noGrp="1"/>
          </p:cNvSpPr>
          <p:nvPr>
            <p:ph type="body" idx="1"/>
          </p:nvPr>
        </p:nvSpPr>
        <p:spPr/>
        <p:txBody>
          <a:bodyPr/>
          <a:lstStyle/>
          <a:p>
            <a:r>
              <a:rPr lang="en-US" sz="2800" i="1" dirty="0">
                <a:solidFill>
                  <a:schemeClr val="dk1"/>
                </a:solidFill>
                <a:latin typeface="Calibri"/>
                <a:ea typeface="Calibri"/>
                <a:cs typeface="Calibri"/>
                <a:sym typeface="Calibri"/>
              </a:rPr>
              <a:t>Prevention of Dialysis by early stage risk assessment using data analytics.</a:t>
            </a:r>
          </a:p>
          <a:p>
            <a:endParaRPr lang="en-IN" dirty="0"/>
          </a:p>
        </p:txBody>
      </p:sp>
    </p:spTree>
    <p:extLst>
      <p:ext uri="{BB962C8B-B14F-4D97-AF65-F5344CB8AC3E}">
        <p14:creationId xmlns:p14="http://schemas.microsoft.com/office/powerpoint/2010/main" val="1679596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sz="4800" b="1"/>
              <a:t>METHODOLOGY</a:t>
            </a:r>
            <a:endParaRPr sz="4800"/>
          </a:p>
        </p:txBody>
      </p:sp>
      <p:sp>
        <p:nvSpPr>
          <p:cNvPr id="158" name="Google Shape;158;p2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ctr" anchorCtr="0">
            <a:noAutofit/>
          </a:bodyPr>
          <a:lstStyle/>
          <a:p>
            <a:pPr marL="457200" lvl="0" indent="-457200" algn="l" rtl="0">
              <a:lnSpc>
                <a:spcPct val="115000"/>
              </a:lnSpc>
              <a:spcBef>
                <a:spcPts val="1000"/>
              </a:spcBef>
              <a:spcAft>
                <a:spcPts val="0"/>
              </a:spcAft>
              <a:buSzPts val="3600"/>
              <a:buChar char="•"/>
            </a:pPr>
            <a:r>
              <a:rPr lang="en-IN" sz="3600"/>
              <a:t>Data Collection</a:t>
            </a:r>
            <a:endParaRPr sz="3600"/>
          </a:p>
          <a:p>
            <a:pPr marL="457200" lvl="0" indent="-457200" algn="l" rtl="0">
              <a:lnSpc>
                <a:spcPct val="115000"/>
              </a:lnSpc>
              <a:spcBef>
                <a:spcPts val="0"/>
              </a:spcBef>
              <a:spcAft>
                <a:spcPts val="0"/>
              </a:spcAft>
              <a:buSzPts val="3600"/>
              <a:buChar char="•"/>
            </a:pPr>
            <a:r>
              <a:rPr lang="en-IN" sz="3600"/>
              <a:t>Data Pre-Processing</a:t>
            </a:r>
            <a:endParaRPr sz="3600"/>
          </a:p>
          <a:p>
            <a:pPr marL="457200" lvl="0" indent="-457200" algn="l" rtl="0">
              <a:lnSpc>
                <a:spcPct val="115000"/>
              </a:lnSpc>
              <a:spcBef>
                <a:spcPts val="0"/>
              </a:spcBef>
              <a:spcAft>
                <a:spcPts val="0"/>
              </a:spcAft>
              <a:buSzPts val="3600"/>
              <a:buChar char="•"/>
            </a:pPr>
            <a:r>
              <a:rPr lang="en-IN" sz="3600"/>
              <a:t>Prediction Module</a:t>
            </a:r>
            <a:endParaRPr sz="3600"/>
          </a:p>
          <a:p>
            <a:pPr marL="457200" lvl="0" indent="-457200" algn="l" rtl="0">
              <a:lnSpc>
                <a:spcPct val="115000"/>
              </a:lnSpc>
              <a:spcBef>
                <a:spcPts val="0"/>
              </a:spcBef>
              <a:spcAft>
                <a:spcPts val="0"/>
              </a:spcAft>
              <a:buSzPts val="3600"/>
              <a:buChar char="•"/>
            </a:pPr>
            <a:r>
              <a:rPr lang="en-IN" sz="3600"/>
              <a:t>Defining various stages based on GFR</a:t>
            </a:r>
            <a:endParaRPr sz="3600"/>
          </a:p>
          <a:p>
            <a:pPr marL="457200" lvl="0" indent="-457200" algn="l" rtl="0">
              <a:lnSpc>
                <a:spcPct val="115000"/>
              </a:lnSpc>
              <a:spcBef>
                <a:spcPts val="0"/>
              </a:spcBef>
              <a:spcAft>
                <a:spcPts val="0"/>
              </a:spcAft>
              <a:buSzPts val="3600"/>
              <a:buChar char="•"/>
            </a:pPr>
            <a:r>
              <a:rPr lang="en-IN" sz="3600"/>
              <a:t>Calculating GFR using MDRD Equation</a:t>
            </a:r>
            <a:endParaRPr sz="3600"/>
          </a:p>
          <a:p>
            <a:pPr marL="457200" lvl="0" indent="-457200" algn="l" rtl="0">
              <a:lnSpc>
                <a:spcPct val="115000"/>
              </a:lnSpc>
              <a:spcBef>
                <a:spcPts val="0"/>
              </a:spcBef>
              <a:spcAft>
                <a:spcPts val="0"/>
              </a:spcAft>
              <a:buSzPts val="3600"/>
              <a:buChar char="•"/>
            </a:pPr>
            <a:r>
              <a:rPr lang="en-IN" sz="3600"/>
              <a:t>Classification based on different stages</a:t>
            </a:r>
            <a:endParaRPr sz="3600"/>
          </a:p>
          <a:p>
            <a:pPr marL="457200" lvl="0" indent="-457200" algn="l" rtl="0">
              <a:lnSpc>
                <a:spcPct val="115000"/>
              </a:lnSpc>
              <a:spcBef>
                <a:spcPts val="0"/>
              </a:spcBef>
              <a:spcAft>
                <a:spcPts val="0"/>
              </a:spcAft>
              <a:buSzPts val="3600"/>
              <a:buChar char="•"/>
            </a:pPr>
            <a:r>
              <a:rPr lang="en-IN" sz="3600"/>
              <a:t>Diet Database and Recommendation</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sz="4800" b="1" dirty="0"/>
              <a:t>                               RESULTS</a:t>
            </a:r>
            <a:endParaRPr sz="4800" dirty="0"/>
          </a:p>
        </p:txBody>
      </p:sp>
      <p:pic>
        <p:nvPicPr>
          <p:cNvPr id="164" name="Google Shape;164;p27"/>
          <p:cNvPicPr preferRelativeResize="0"/>
          <p:nvPr/>
        </p:nvPicPr>
        <p:blipFill>
          <a:blip r:embed="rId3">
            <a:alphaModFix/>
          </a:blip>
          <a:stretch>
            <a:fillRect/>
          </a:stretch>
        </p:blipFill>
        <p:spPr>
          <a:xfrm>
            <a:off x="3182420" y="1690825"/>
            <a:ext cx="5416100" cy="4494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body" idx="1"/>
          </p:nvPr>
        </p:nvSpPr>
        <p:spPr>
          <a:xfrm>
            <a:off x="838200" y="458175"/>
            <a:ext cx="10515600" cy="5718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3000"/>
              <a:t>In the above test case(Fig ),we have male patient details / parameters which is fed to the kidney failure risk analyzer which inturn calculates the GFR value and classifies the respective patient to Stage 3 of CKD . </a:t>
            </a:r>
            <a:endParaRPr sz="3000"/>
          </a:p>
          <a:p>
            <a:pPr marL="0" lvl="0" indent="0" algn="l" rtl="0">
              <a:spcBef>
                <a:spcPts val="1000"/>
              </a:spcBef>
              <a:spcAft>
                <a:spcPts val="0"/>
              </a:spcAft>
              <a:buNone/>
            </a:pPr>
            <a:r>
              <a:rPr lang="en-IN" sz="3000"/>
              <a:t>We have visualized it for the patient to understand, along with it some additional information about their respective stage , symptoms, medication and most importantly a diet plan is provided to help slow down the further damage of kidney and reduce the chances of undergoing a dialysis or kidney transplant.</a:t>
            </a:r>
            <a:endParaRPr sz="3000"/>
          </a:p>
          <a:p>
            <a:pPr marL="0" lvl="0" indent="0" algn="l" rtl="0">
              <a:spcBef>
                <a:spcPts val="10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A697-E5DC-C582-D2B3-FC3604744F8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8EFAC1D-C316-78AF-0289-F3788B3AC02F}"/>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71156B10-20DB-4BA8-7060-58D89E47E6C1}"/>
              </a:ext>
            </a:extLst>
          </p:cNvPr>
          <p:cNvSpPr>
            <a:spLocks noGrp="1"/>
          </p:cNvSpPr>
          <p:nvPr>
            <p:ph type="body" idx="2"/>
          </p:nvPr>
        </p:nvSpPr>
        <p:spPr/>
        <p:txBody>
          <a:bodyPr/>
          <a:lstStyle/>
          <a:p>
            <a:endParaRPr lang="en-IN"/>
          </a:p>
        </p:txBody>
      </p:sp>
      <p:pic>
        <p:nvPicPr>
          <p:cNvPr id="6" name="Picture 5">
            <a:extLst>
              <a:ext uri="{FF2B5EF4-FFF2-40B4-BE49-F238E27FC236}">
                <a16:creationId xmlns:a16="http://schemas.microsoft.com/office/drawing/2014/main" id="{99104B47-D25F-A001-FB45-ADE9F6DF15FD}"/>
              </a:ext>
            </a:extLst>
          </p:cNvPr>
          <p:cNvPicPr>
            <a:picLocks noChangeAspect="1"/>
          </p:cNvPicPr>
          <p:nvPr/>
        </p:nvPicPr>
        <p:blipFill>
          <a:blip r:embed="rId2"/>
          <a:stretch>
            <a:fillRect/>
          </a:stretch>
        </p:blipFill>
        <p:spPr>
          <a:xfrm>
            <a:off x="838200" y="365125"/>
            <a:ext cx="10689236" cy="5811838"/>
          </a:xfrm>
          <a:prstGeom prst="rect">
            <a:avLst/>
          </a:prstGeom>
        </p:spPr>
      </p:pic>
    </p:spTree>
    <p:extLst>
      <p:ext uri="{BB962C8B-B14F-4D97-AF65-F5344CB8AC3E}">
        <p14:creationId xmlns:p14="http://schemas.microsoft.com/office/powerpoint/2010/main" val="1355650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sz="4800" b="1"/>
              <a:t>CONCLUSION</a:t>
            </a:r>
            <a:endParaRPr sz="4800"/>
          </a:p>
        </p:txBody>
      </p:sp>
      <p:sp>
        <p:nvSpPr>
          <p:cNvPr id="176" name="Google Shape;176;p29"/>
          <p:cNvSpPr txBox="1">
            <a:spLocks noGrp="1"/>
          </p:cNvSpPr>
          <p:nvPr>
            <p:ph type="body" idx="1"/>
          </p:nvPr>
        </p:nvSpPr>
        <p:spPr>
          <a:xfrm>
            <a:off x="838200" y="1397000"/>
            <a:ext cx="10515600" cy="5112600"/>
          </a:xfrm>
          <a:prstGeom prst="rect">
            <a:avLst/>
          </a:prstGeom>
          <a:noFill/>
          <a:ln>
            <a:noFill/>
          </a:ln>
        </p:spPr>
        <p:txBody>
          <a:bodyPr spcFirstLastPara="1" wrap="square" lIns="91425" tIns="45700" rIns="91425" bIns="45700" anchor="ctr" anchorCtr="0">
            <a:noAutofit/>
          </a:bodyPr>
          <a:lstStyle/>
          <a:p>
            <a:pPr marL="457200" lvl="0" indent="-381000" algn="l" rtl="0">
              <a:lnSpc>
                <a:spcPct val="115000"/>
              </a:lnSpc>
              <a:spcBef>
                <a:spcPts val="1000"/>
              </a:spcBef>
              <a:spcAft>
                <a:spcPts val="0"/>
              </a:spcAft>
              <a:buSzPts val="2400"/>
              <a:buChar char="•"/>
            </a:pPr>
            <a:r>
              <a:rPr lang="en-IN" sz="2400"/>
              <a:t>With the increase in number of CKD patients globally, there is a demand for developing a system that will not only predict whether the patients will have CKD or not but also will provide a suitable preventive measures.This can be prevented only at an early stages.</a:t>
            </a:r>
            <a:endParaRPr sz="2400"/>
          </a:p>
          <a:p>
            <a:pPr marL="457200" lvl="0" indent="-381000" algn="l" rtl="0">
              <a:lnSpc>
                <a:spcPct val="115000"/>
              </a:lnSpc>
              <a:spcBef>
                <a:spcPts val="0"/>
              </a:spcBef>
              <a:spcAft>
                <a:spcPts val="0"/>
              </a:spcAft>
              <a:buSzPts val="2400"/>
              <a:buChar char="•"/>
            </a:pPr>
            <a:r>
              <a:rPr lang="en-IN" sz="2400"/>
              <a:t>Hence in this work we have implemented a model that will prevent the loss of kidney functioning when detected at an early stages.</a:t>
            </a:r>
            <a:endParaRPr sz="2400"/>
          </a:p>
          <a:p>
            <a:pPr marL="457200" lvl="0" indent="-381000" algn="l" rtl="0">
              <a:lnSpc>
                <a:spcPct val="115000"/>
              </a:lnSpc>
              <a:spcBef>
                <a:spcPts val="0"/>
              </a:spcBef>
              <a:spcAft>
                <a:spcPts val="0"/>
              </a:spcAft>
              <a:buSzPts val="2400"/>
              <a:buChar char="•"/>
            </a:pPr>
            <a:r>
              <a:rPr lang="en-IN" sz="2400"/>
              <a:t>The proposed model will classify the kidney functioning in 5 different stages and predict the suitable diet plan for different stages.</a:t>
            </a:r>
            <a:endParaRPr sz="2400"/>
          </a:p>
          <a:p>
            <a:pPr marL="457200" lvl="0" indent="-381000" algn="l" rtl="0">
              <a:lnSpc>
                <a:spcPct val="115000"/>
              </a:lnSpc>
              <a:spcBef>
                <a:spcPts val="0"/>
              </a:spcBef>
              <a:spcAft>
                <a:spcPts val="0"/>
              </a:spcAft>
              <a:buSzPts val="2400"/>
              <a:buChar char="•"/>
            </a:pPr>
            <a:r>
              <a:rPr lang="en-IN" sz="2400"/>
              <a:t>This model is built by using algorithms of survival analysis like KM model and Cox Proportional Hazard model.</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REFERENCES</a:t>
            </a:r>
            <a:endParaRPr/>
          </a:p>
        </p:txBody>
      </p:sp>
      <p:sp>
        <p:nvSpPr>
          <p:cNvPr id="188" name="Google Shape;188;p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IN" sz="1800"/>
              <a:t>[1] Navdeep Tangri, MD, PhD, FRCPC”Multinational Assessment of Accuracy of Equations for Predicting Risk of Kidney Failure A Meta-analysis”JAMA January 12, 2016 Volume 315, Number 2.</a:t>
            </a:r>
            <a:endParaRPr sz="1800"/>
          </a:p>
          <a:p>
            <a:pPr marL="457200" lvl="0" indent="-342900" algn="l" rtl="0">
              <a:spcBef>
                <a:spcPts val="0"/>
              </a:spcBef>
              <a:spcAft>
                <a:spcPts val="0"/>
              </a:spcAft>
              <a:buSzPts val="1800"/>
              <a:buChar char="•"/>
            </a:pPr>
            <a:r>
              <a:rPr lang="en-IN" sz="1800"/>
              <a:t>[2] M.P.N.M. Wickramasinghe, D.M. Perera, and K.A.D.C.P. Kahandawaarachchi,”Dietary prediction for patients with Chronic Kidney Disease (CKD) by considering blood potassium level using machine learning algorithms,” in 2017 IEEE Life Sciences Conference (LSC), Sydney, NSW, Australia, 2017.</a:t>
            </a:r>
            <a:endParaRPr sz="1800"/>
          </a:p>
          <a:p>
            <a:pPr marL="457200" lvl="0" indent="-342900" algn="l" rtl="0">
              <a:spcBef>
                <a:spcPts val="0"/>
              </a:spcBef>
              <a:spcAft>
                <a:spcPts val="0"/>
              </a:spcAft>
              <a:buSzPts val="1800"/>
              <a:buChar char="•"/>
            </a:pPr>
            <a:r>
              <a:rPr lang="en-IN" sz="1800"/>
              <a:t>[3] Akash Maurya,”Chronic kidney disease prediction and Recommendation of Suitable Diet plan by using Machine Learning” in 2019 International Conference on Nascent Technologies in Engineering (ICNTE 2019)</a:t>
            </a:r>
            <a:endParaRPr sz="1800"/>
          </a:p>
          <a:p>
            <a:pPr marL="457200" lvl="0" indent="-342900" algn="l" rtl="0">
              <a:spcBef>
                <a:spcPts val="0"/>
              </a:spcBef>
              <a:spcAft>
                <a:spcPts val="0"/>
              </a:spcAft>
              <a:buSzPts val="1800"/>
              <a:buChar char="•"/>
            </a:pPr>
            <a:r>
              <a:rPr lang="en-IN" sz="1800"/>
              <a:t>[4] https://www.niddk.nih.gov/health-information</a:t>
            </a:r>
            <a:endParaRPr sz="1800"/>
          </a:p>
          <a:p>
            <a:pPr marL="457200" lvl="0" indent="-342900" algn="l" rtl="0">
              <a:spcBef>
                <a:spcPts val="0"/>
              </a:spcBef>
              <a:spcAft>
                <a:spcPts val="0"/>
              </a:spcAft>
              <a:buSzPts val="1800"/>
              <a:buChar char="•"/>
            </a:pPr>
            <a:r>
              <a:rPr lang="en-IN" sz="1800"/>
              <a:t>[5] T. Di Noia, V. C. Ostuni, F. Pesce, G. Binetti, D. Naso,F. P. Schena, and E. Di Sciascio. ”An end stage kidney disease predictor based on an artificial neural networks ensemble”, Expert Systems with Applications, vol. 40, pp. 4438–4445, 2013</a:t>
            </a:r>
            <a:endParaRPr sz="1800"/>
          </a:p>
          <a:p>
            <a:pPr marL="457200" lvl="0" indent="-342900" algn="l" rtl="0">
              <a:spcBef>
                <a:spcPts val="0"/>
              </a:spcBef>
              <a:spcAft>
                <a:spcPts val="0"/>
              </a:spcAft>
              <a:buSzPts val="1800"/>
              <a:buChar char="•"/>
            </a:pPr>
            <a:r>
              <a:rPr lang="en-IN" sz="1800"/>
              <a:t>[6] Soundarapandian P. (2015). UCI Machine Learning Repository [https://archive.ics.uci.edu/ml/datasets/chronickidneydisease].Irvine, CA :UniversityofCalifornia, SchoolofInformationandComputerScience.</a:t>
            </a:r>
            <a:endParaRPr sz="1800"/>
          </a:p>
          <a:p>
            <a:pPr marL="457200" lvl="0" indent="-342900" algn="l" rtl="0">
              <a:spcBef>
                <a:spcPts val="0"/>
              </a:spcBef>
              <a:spcAft>
                <a:spcPts val="0"/>
              </a:spcAft>
              <a:buSzPts val="1800"/>
              <a:buChar char="•"/>
            </a:pPr>
            <a:r>
              <a:rPr lang="en-IN" sz="1800"/>
              <a:t>[7] https://www.davita.com/education/kidney-disease/stages</a:t>
            </a:r>
            <a:endParaRPr sz="1800"/>
          </a:p>
          <a:p>
            <a:pPr marL="457200" lvl="0" indent="-342900" algn="l" rtl="0">
              <a:spcBef>
                <a:spcPts val="0"/>
              </a:spcBef>
              <a:spcAft>
                <a:spcPts val="0"/>
              </a:spcAft>
              <a:buSzPts val="1800"/>
              <a:buChar char="•"/>
            </a:pPr>
            <a:r>
              <a:rPr lang="en-IN" sz="1800"/>
              <a:t>[8] https://www.sciencedirect.com/science/article/pii/S2352914818302387</a:t>
            </a:r>
            <a:endParaRPr sz="1800"/>
          </a:p>
          <a:p>
            <a:pPr marL="457200" lvl="0" indent="0" algn="l" rtl="0">
              <a:spcBef>
                <a:spcPts val="1000"/>
              </a:spcBef>
              <a:spcAft>
                <a:spcPts val="0"/>
              </a:spcAft>
              <a:buNone/>
            </a:pP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838200" y="2766150"/>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INTRODUCTION</a:t>
            </a:r>
            <a:endParaRPr/>
          </a:p>
        </p:txBody>
      </p:sp>
      <p:sp>
        <p:nvSpPr>
          <p:cNvPr id="93" name="Google Shape;93;p1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0"/>
              </a:spcBef>
              <a:spcAft>
                <a:spcPts val="0"/>
              </a:spcAft>
              <a:buSzPts val="1800"/>
              <a:buChar char="•"/>
            </a:pPr>
            <a:r>
              <a:rPr lang="en-IN" dirty="0"/>
              <a:t>A global health problem which is steadily growing is Chronic kidney disease(CKD).Having CKD means that your kidneys have been damaged, usually slowly over a long period of time (months or years).</a:t>
            </a:r>
            <a:endParaRPr dirty="0"/>
          </a:p>
          <a:p>
            <a:pPr marL="0" lvl="0" indent="0" algn="l" rtl="0">
              <a:spcBef>
                <a:spcPts val="0"/>
              </a:spcBef>
              <a:spcAft>
                <a:spcPts val="0"/>
              </a:spcAft>
              <a:buNone/>
            </a:pPr>
            <a:endParaRPr dirty="0"/>
          </a:p>
          <a:p>
            <a:pPr marL="457200" lvl="0" indent="-342900" algn="l" rtl="0">
              <a:spcBef>
                <a:spcPts val="0"/>
              </a:spcBef>
              <a:spcAft>
                <a:spcPts val="0"/>
              </a:spcAft>
              <a:buSzPts val="1800"/>
              <a:buChar char="•"/>
            </a:pPr>
            <a:r>
              <a:rPr lang="en-IN" dirty="0"/>
              <a:t>Undiagnosed CKD can be identified, predicting the likelihood that patients will develop chronic disease, and present patient-specific prevention interventions by providing Diet plan.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a:p>
            <a:pPr marL="457200" lvl="0" indent="0" algn="l" rtl="0">
              <a:spcBef>
                <a:spcPts val="10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b="1"/>
              <a:t>DATASET:</a:t>
            </a:r>
            <a:endParaRPr b="1"/>
          </a:p>
        </p:txBody>
      </p:sp>
      <p:sp>
        <p:nvSpPr>
          <p:cNvPr id="99" name="Google Shape;99;p15"/>
          <p:cNvSpPr txBox="1">
            <a:spLocks noGrp="1"/>
          </p:cNvSpPr>
          <p:nvPr>
            <p:ph type="body" idx="1"/>
          </p:nvPr>
        </p:nvSpPr>
        <p:spPr>
          <a:xfrm>
            <a:off x="838200" y="1690700"/>
            <a:ext cx="10515600" cy="43512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r>
              <a:rPr lang="en-IN" sz="1800" b="1">
                <a:highlight>
                  <a:srgbClr val="FFFFFF"/>
                </a:highlight>
                <a:latin typeface="Times New Roman"/>
                <a:ea typeface="Times New Roman"/>
                <a:cs typeface="Times New Roman"/>
                <a:sym typeface="Times New Roman"/>
              </a:rPr>
              <a:t>     </a:t>
            </a:r>
            <a:r>
              <a:rPr lang="en-IN" sz="1800" b="1" u="sng">
                <a:highlight>
                  <a:srgbClr val="FFFFFF"/>
                </a:highlight>
                <a:latin typeface="Times New Roman"/>
                <a:ea typeface="Times New Roman"/>
                <a:cs typeface="Times New Roman"/>
                <a:sym typeface="Times New Roman"/>
              </a:rPr>
              <a:t> Parameters considered for risk assessment are</a:t>
            </a:r>
            <a:r>
              <a:rPr lang="en-IN" sz="1800" b="1">
                <a:solidFill>
                  <a:srgbClr val="222222"/>
                </a:solidFill>
                <a:highlight>
                  <a:srgbClr val="FFFFFF"/>
                </a:highlight>
                <a:latin typeface="Arial"/>
                <a:ea typeface="Arial"/>
                <a:cs typeface="Arial"/>
                <a:sym typeface="Arial"/>
              </a:rPr>
              <a:t> :</a:t>
            </a:r>
            <a:endParaRPr sz="1800" b="1">
              <a:solidFill>
                <a:srgbClr val="222222"/>
              </a:solidFill>
              <a:highlight>
                <a:srgbClr val="FFFFFF"/>
              </a:highlight>
              <a:latin typeface="Arial"/>
              <a:ea typeface="Arial"/>
              <a:cs typeface="Arial"/>
              <a:sym typeface="Arial"/>
            </a:endParaRPr>
          </a:p>
          <a:p>
            <a:pPr marL="457200" lvl="0" indent="-342900" algn="just" rtl="0">
              <a:lnSpc>
                <a:spcPct val="150000"/>
              </a:lnSpc>
              <a:spcBef>
                <a:spcPts val="0"/>
              </a:spcBef>
              <a:spcAft>
                <a:spcPts val="0"/>
              </a:spcAft>
              <a:buSzPts val="1800"/>
              <a:buChar char="•"/>
            </a:pPr>
            <a:r>
              <a:rPr lang="en-IN" sz="1800" b="1">
                <a:solidFill>
                  <a:srgbClr val="222222"/>
                </a:solidFill>
                <a:highlight>
                  <a:srgbClr val="FFFFFF"/>
                </a:highlight>
                <a:latin typeface="Arial"/>
                <a:ea typeface="Arial"/>
                <a:cs typeface="Arial"/>
                <a:sym typeface="Arial"/>
              </a:rPr>
              <a:t>Diabetes (HbA1c)</a:t>
            </a:r>
            <a:endParaRPr sz="1800" b="1">
              <a:solidFill>
                <a:srgbClr val="222222"/>
              </a:solidFill>
              <a:highlight>
                <a:srgbClr val="FFFFFF"/>
              </a:highlight>
              <a:latin typeface="Arial"/>
              <a:ea typeface="Arial"/>
              <a:cs typeface="Arial"/>
              <a:sym typeface="Arial"/>
            </a:endParaRPr>
          </a:p>
          <a:p>
            <a:pPr marL="457200" lvl="0" indent="-342900" algn="just" rtl="0">
              <a:lnSpc>
                <a:spcPct val="150000"/>
              </a:lnSpc>
              <a:spcBef>
                <a:spcPts val="0"/>
              </a:spcBef>
              <a:spcAft>
                <a:spcPts val="0"/>
              </a:spcAft>
              <a:buSzPts val="1800"/>
              <a:buChar char="•"/>
            </a:pPr>
            <a:r>
              <a:rPr lang="en-IN" sz="1800" b="1">
                <a:solidFill>
                  <a:srgbClr val="222222"/>
                </a:solidFill>
                <a:highlight>
                  <a:srgbClr val="FFFFFF"/>
                </a:highlight>
                <a:latin typeface="Arial"/>
                <a:ea typeface="Arial"/>
                <a:cs typeface="Arial"/>
                <a:sym typeface="Arial"/>
              </a:rPr>
              <a:t>Hypertension(BP)</a:t>
            </a:r>
            <a:endParaRPr sz="1800" b="1">
              <a:solidFill>
                <a:srgbClr val="222222"/>
              </a:solidFill>
              <a:highlight>
                <a:srgbClr val="FFFFFF"/>
              </a:highlight>
              <a:latin typeface="Arial"/>
              <a:ea typeface="Arial"/>
              <a:cs typeface="Arial"/>
              <a:sym typeface="Arial"/>
            </a:endParaRPr>
          </a:p>
          <a:p>
            <a:pPr marL="457200" lvl="0" indent="-342900" algn="just" rtl="0">
              <a:lnSpc>
                <a:spcPct val="150000"/>
              </a:lnSpc>
              <a:spcBef>
                <a:spcPts val="0"/>
              </a:spcBef>
              <a:spcAft>
                <a:spcPts val="0"/>
              </a:spcAft>
              <a:buSzPts val="1800"/>
              <a:buChar char="•"/>
            </a:pPr>
            <a:r>
              <a:rPr lang="en-IN" sz="1800" b="1">
                <a:solidFill>
                  <a:srgbClr val="222222"/>
                </a:solidFill>
                <a:highlight>
                  <a:srgbClr val="FFFFFF"/>
                </a:highlight>
                <a:latin typeface="Arial"/>
                <a:ea typeface="Arial"/>
                <a:cs typeface="Arial"/>
                <a:sym typeface="Arial"/>
              </a:rPr>
              <a:t>IHD(Ischaemic Heart disease) </a:t>
            </a:r>
            <a:endParaRPr sz="1800" b="1">
              <a:solidFill>
                <a:srgbClr val="222222"/>
              </a:solidFill>
              <a:highlight>
                <a:srgbClr val="FFFFFF"/>
              </a:highlight>
              <a:latin typeface="Arial"/>
              <a:ea typeface="Arial"/>
              <a:cs typeface="Arial"/>
              <a:sym typeface="Arial"/>
            </a:endParaRPr>
          </a:p>
          <a:p>
            <a:pPr marL="457200" lvl="0" indent="-342900" algn="just" rtl="0">
              <a:lnSpc>
                <a:spcPct val="150000"/>
              </a:lnSpc>
              <a:spcBef>
                <a:spcPts val="0"/>
              </a:spcBef>
              <a:spcAft>
                <a:spcPts val="0"/>
              </a:spcAft>
              <a:buSzPts val="1800"/>
              <a:buChar char="•"/>
            </a:pPr>
            <a:r>
              <a:rPr lang="en-IN" sz="1800" b="1">
                <a:solidFill>
                  <a:srgbClr val="222222"/>
                </a:solidFill>
                <a:highlight>
                  <a:srgbClr val="FFFFFF"/>
                </a:highlight>
                <a:latin typeface="Arial"/>
                <a:ea typeface="Arial"/>
                <a:cs typeface="Arial"/>
                <a:sym typeface="Arial"/>
              </a:rPr>
              <a:t>COPD(chronic obstructive Pulmonary/lung disease)</a:t>
            </a:r>
            <a:endParaRPr sz="1800" b="1">
              <a:solidFill>
                <a:srgbClr val="222222"/>
              </a:solidFill>
              <a:highlight>
                <a:srgbClr val="FFFFFF"/>
              </a:highlight>
              <a:latin typeface="Arial"/>
              <a:ea typeface="Arial"/>
              <a:cs typeface="Arial"/>
              <a:sym typeface="Arial"/>
            </a:endParaRPr>
          </a:p>
          <a:p>
            <a:pPr marL="457200" lvl="0" indent="-342900" algn="just" rtl="0">
              <a:lnSpc>
                <a:spcPct val="150000"/>
              </a:lnSpc>
              <a:spcBef>
                <a:spcPts val="0"/>
              </a:spcBef>
              <a:spcAft>
                <a:spcPts val="0"/>
              </a:spcAft>
              <a:buSzPts val="1800"/>
              <a:buChar char="•"/>
            </a:pPr>
            <a:r>
              <a:rPr lang="en-IN" sz="1800" b="1">
                <a:solidFill>
                  <a:srgbClr val="222222"/>
                </a:solidFill>
                <a:highlight>
                  <a:srgbClr val="FFFFFF"/>
                </a:highlight>
                <a:latin typeface="Arial"/>
                <a:ea typeface="Arial"/>
                <a:cs typeface="Arial"/>
                <a:sym typeface="Arial"/>
              </a:rPr>
              <a:t>smoking</a:t>
            </a:r>
            <a:endParaRPr sz="1800" b="1">
              <a:solidFill>
                <a:srgbClr val="222222"/>
              </a:solidFill>
              <a:highlight>
                <a:srgbClr val="FFFFFF"/>
              </a:highlight>
              <a:latin typeface="Arial"/>
              <a:ea typeface="Arial"/>
              <a:cs typeface="Arial"/>
              <a:sym typeface="Arial"/>
            </a:endParaRPr>
          </a:p>
          <a:p>
            <a:pPr marL="457200" lvl="0" indent="-342900" algn="just" rtl="0">
              <a:lnSpc>
                <a:spcPct val="150000"/>
              </a:lnSpc>
              <a:spcBef>
                <a:spcPts val="0"/>
              </a:spcBef>
              <a:spcAft>
                <a:spcPts val="0"/>
              </a:spcAft>
              <a:buSzPts val="1800"/>
              <a:buChar char="•"/>
            </a:pPr>
            <a:r>
              <a:rPr lang="en-IN" sz="1800" b="1">
                <a:solidFill>
                  <a:srgbClr val="222222"/>
                </a:solidFill>
                <a:highlight>
                  <a:srgbClr val="FFFFFF"/>
                </a:highlight>
                <a:latin typeface="Arial"/>
                <a:ea typeface="Arial"/>
                <a:cs typeface="Arial"/>
                <a:sym typeface="Arial"/>
              </a:rPr>
              <a:t>alcohol intake</a:t>
            </a:r>
            <a:endParaRPr sz="1800" b="1">
              <a:solidFill>
                <a:srgbClr val="222222"/>
              </a:solidFill>
              <a:highlight>
                <a:srgbClr val="FFFFFF"/>
              </a:highlight>
              <a:latin typeface="Arial"/>
              <a:ea typeface="Arial"/>
              <a:cs typeface="Arial"/>
              <a:sym typeface="Arial"/>
            </a:endParaRPr>
          </a:p>
          <a:p>
            <a:pPr marL="457200" lvl="0" indent="-342900" algn="just" rtl="0">
              <a:lnSpc>
                <a:spcPct val="150000"/>
              </a:lnSpc>
              <a:spcBef>
                <a:spcPts val="0"/>
              </a:spcBef>
              <a:spcAft>
                <a:spcPts val="0"/>
              </a:spcAft>
              <a:buSzPts val="1800"/>
              <a:buChar char="•"/>
            </a:pPr>
            <a:r>
              <a:rPr lang="en-IN" sz="1800" b="1">
                <a:solidFill>
                  <a:srgbClr val="222222"/>
                </a:solidFill>
                <a:highlight>
                  <a:srgbClr val="FFFFFF"/>
                </a:highlight>
                <a:latin typeface="Arial"/>
                <a:ea typeface="Arial"/>
                <a:cs typeface="Arial"/>
                <a:sym typeface="Arial"/>
              </a:rPr>
              <a:t>cholesterol levels</a:t>
            </a:r>
            <a:endParaRPr sz="1800" b="1">
              <a:solidFill>
                <a:srgbClr val="222222"/>
              </a:solidFill>
              <a:highlight>
                <a:srgbClr val="FFFFFF"/>
              </a:highlight>
              <a:latin typeface="Arial"/>
              <a:ea typeface="Arial"/>
              <a:cs typeface="Arial"/>
              <a:sym typeface="Arial"/>
            </a:endParaRPr>
          </a:p>
          <a:p>
            <a:pPr marL="457200" lvl="0" indent="-342900" algn="just" rtl="0">
              <a:lnSpc>
                <a:spcPct val="150000"/>
              </a:lnSpc>
              <a:spcBef>
                <a:spcPts val="0"/>
              </a:spcBef>
              <a:spcAft>
                <a:spcPts val="0"/>
              </a:spcAft>
              <a:buSzPts val="1800"/>
              <a:buChar char="•"/>
            </a:pPr>
            <a:r>
              <a:rPr lang="en-IN" sz="1800" b="1">
                <a:solidFill>
                  <a:srgbClr val="222222"/>
                </a:solidFill>
                <a:highlight>
                  <a:srgbClr val="FFFFFF"/>
                </a:highlight>
                <a:latin typeface="Arial"/>
                <a:ea typeface="Arial"/>
                <a:cs typeface="Arial"/>
                <a:sym typeface="Arial"/>
              </a:rPr>
              <a:t>recurrent UTI. </a:t>
            </a:r>
            <a:endParaRPr sz="1800" b="1">
              <a:solidFill>
                <a:srgbClr val="222222"/>
              </a:solidFill>
              <a:highlight>
                <a:srgbClr val="FFFFFF"/>
              </a:highlight>
              <a:latin typeface="Arial"/>
              <a:ea typeface="Arial"/>
              <a:cs typeface="Arial"/>
              <a:sym typeface="Arial"/>
            </a:endParaRPr>
          </a:p>
          <a:p>
            <a:pPr marL="0" lvl="0" indent="0" algn="l" rtl="0">
              <a:lnSpc>
                <a:spcPct val="90000"/>
              </a:lnSpc>
              <a:spcBef>
                <a:spcPts val="0"/>
              </a:spcBef>
              <a:spcAft>
                <a:spcPts val="0"/>
              </a:spcAft>
              <a:buClr>
                <a:schemeClr val="dk1"/>
              </a:buClr>
              <a:buSzPts val="3200"/>
              <a:buNone/>
            </a:pP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610563" y="152400"/>
            <a:ext cx="10970882" cy="655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b="1"/>
              <a:t>BLOCK DIAGRAM</a:t>
            </a:r>
            <a:endParaRPr b="1"/>
          </a:p>
        </p:txBody>
      </p:sp>
      <p:pic>
        <p:nvPicPr>
          <p:cNvPr id="130" name="Google Shape;130;p21"/>
          <p:cNvPicPr preferRelativeResize="0"/>
          <p:nvPr/>
        </p:nvPicPr>
        <p:blipFill>
          <a:blip r:embed="rId3">
            <a:alphaModFix/>
          </a:blip>
          <a:stretch>
            <a:fillRect/>
          </a:stretch>
        </p:blipFill>
        <p:spPr>
          <a:xfrm>
            <a:off x="5518550" y="279650"/>
            <a:ext cx="6067799" cy="629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sz="4800" b="1"/>
              <a:t>PROPOSED SYSTEM</a:t>
            </a:r>
            <a:endParaRPr sz="4800"/>
          </a:p>
        </p:txBody>
      </p:sp>
      <p:sp>
        <p:nvSpPr>
          <p:cNvPr id="136" name="Google Shape;136;p2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114300" marR="515112" lvl="0" indent="0" algn="just" rtl="0">
              <a:lnSpc>
                <a:spcPct val="115000"/>
              </a:lnSpc>
              <a:spcBef>
                <a:spcPts val="1536"/>
              </a:spcBef>
              <a:spcAft>
                <a:spcPts val="0"/>
              </a:spcAft>
              <a:buSzPts val="1800"/>
              <a:buNone/>
            </a:pPr>
            <a:r>
              <a:rPr lang="en-IN" sz="1800" b="1" dirty="0">
                <a:latin typeface="Arial"/>
                <a:ea typeface="Arial"/>
                <a:cs typeface="Arial"/>
                <a:sym typeface="Arial"/>
              </a:rPr>
              <a:t>Input</a:t>
            </a:r>
            <a:endParaRPr sz="1800" b="1" dirty="0">
              <a:latin typeface="Arial"/>
              <a:ea typeface="Arial"/>
              <a:cs typeface="Arial"/>
              <a:sym typeface="Arial"/>
            </a:endParaRPr>
          </a:p>
          <a:p>
            <a:pPr marL="0" marR="515112" lvl="0" indent="0" algn="just" rtl="0">
              <a:lnSpc>
                <a:spcPct val="115000"/>
              </a:lnSpc>
              <a:spcBef>
                <a:spcPts val="1248"/>
              </a:spcBef>
              <a:spcAft>
                <a:spcPts val="0"/>
              </a:spcAft>
              <a:buNone/>
            </a:pPr>
            <a:r>
              <a:rPr lang="en-IN" sz="1800" dirty="0">
                <a:latin typeface="Arial"/>
                <a:ea typeface="Arial"/>
                <a:cs typeface="Arial"/>
                <a:sym typeface="Arial"/>
              </a:rPr>
              <a:t>The Kidney failure risk </a:t>
            </a:r>
            <a:r>
              <a:rPr lang="en-IN" sz="1800" dirty="0" err="1">
                <a:latin typeface="Arial"/>
                <a:ea typeface="Arial"/>
                <a:cs typeface="Arial"/>
                <a:sym typeface="Arial"/>
              </a:rPr>
              <a:t>analyzer</a:t>
            </a:r>
            <a:r>
              <a:rPr lang="en-IN" sz="1800" dirty="0">
                <a:latin typeface="Arial"/>
                <a:ea typeface="Arial"/>
                <a:cs typeface="Arial"/>
                <a:sym typeface="Arial"/>
              </a:rPr>
              <a:t> needs the user to provide their Age , gender and the Creatinine value as inputs to check their kidney </a:t>
            </a:r>
            <a:r>
              <a:rPr lang="en-IN" sz="1800" dirty="0" err="1">
                <a:latin typeface="Arial"/>
                <a:ea typeface="Arial"/>
                <a:cs typeface="Arial"/>
                <a:sym typeface="Arial"/>
              </a:rPr>
              <a:t>condition.The</a:t>
            </a:r>
            <a:r>
              <a:rPr lang="en-IN" sz="1800" dirty="0">
                <a:latin typeface="Arial"/>
                <a:ea typeface="Arial"/>
                <a:cs typeface="Arial"/>
                <a:sym typeface="Arial"/>
              </a:rPr>
              <a:t> users can get the creatinine value from their family </a:t>
            </a:r>
            <a:r>
              <a:rPr lang="en-IN" sz="1800" dirty="0" err="1">
                <a:latin typeface="Arial"/>
                <a:ea typeface="Arial"/>
                <a:cs typeface="Arial"/>
                <a:sym typeface="Arial"/>
              </a:rPr>
              <a:t>doctor,which</a:t>
            </a:r>
            <a:r>
              <a:rPr lang="en-IN" sz="1800" dirty="0">
                <a:latin typeface="Arial"/>
                <a:ea typeface="Arial"/>
                <a:cs typeface="Arial"/>
                <a:sym typeface="Arial"/>
              </a:rPr>
              <a:t> in turn is used for predicting the CKD stage</a:t>
            </a:r>
          </a:p>
          <a:p>
            <a:pPr marL="0" marR="515112" lvl="0" indent="0" algn="just" rtl="0">
              <a:lnSpc>
                <a:spcPct val="115000"/>
              </a:lnSpc>
              <a:spcBef>
                <a:spcPts val="1248"/>
              </a:spcBef>
              <a:spcAft>
                <a:spcPts val="0"/>
              </a:spcAft>
              <a:buNone/>
            </a:pPr>
            <a:endParaRPr lang="en-IN" sz="1800" dirty="0">
              <a:latin typeface="Arial"/>
              <a:ea typeface="Arial"/>
              <a:cs typeface="Arial"/>
              <a:sym typeface="Arial"/>
            </a:endParaRPr>
          </a:p>
          <a:p>
            <a:pPr marL="0" lvl="0" indent="0" algn="l" rtl="0">
              <a:spcBef>
                <a:spcPts val="1000"/>
              </a:spcBef>
              <a:spcAft>
                <a:spcPts val="0"/>
              </a:spcAft>
              <a:buNone/>
            </a:pPr>
            <a:r>
              <a:rPr lang="en-US" sz="2400" b="1" dirty="0"/>
              <a:t>Prediction of CKD stages</a:t>
            </a:r>
          </a:p>
          <a:p>
            <a:pPr marL="0" marR="515112" lvl="0" indent="0" algn="just" rtl="0">
              <a:lnSpc>
                <a:spcPct val="115000"/>
              </a:lnSpc>
              <a:spcBef>
                <a:spcPts val="1536"/>
              </a:spcBef>
              <a:spcAft>
                <a:spcPts val="0"/>
              </a:spcAft>
              <a:buNone/>
            </a:pPr>
            <a:r>
              <a:rPr lang="en-US" sz="1800" dirty="0">
                <a:latin typeface="Arial"/>
                <a:ea typeface="Arial"/>
                <a:cs typeface="Arial"/>
                <a:sym typeface="Arial"/>
              </a:rPr>
              <a:t>Based on the inputs provided by the user ,the analyzer calculates the GFR value using the MHRD </a:t>
            </a:r>
            <a:r>
              <a:rPr lang="en-US" sz="1800" dirty="0" err="1">
                <a:latin typeface="Arial"/>
                <a:ea typeface="Arial"/>
                <a:cs typeface="Arial"/>
                <a:sym typeface="Arial"/>
              </a:rPr>
              <a:t>equation.Then</a:t>
            </a:r>
            <a:r>
              <a:rPr lang="en-US" sz="1800" dirty="0">
                <a:latin typeface="Arial"/>
                <a:ea typeface="Arial"/>
                <a:cs typeface="Arial"/>
                <a:sym typeface="Arial"/>
              </a:rPr>
              <a:t> the user is classified into stages from 1-5 based on this GFR value.</a:t>
            </a:r>
          </a:p>
          <a:p>
            <a:pPr marL="0" marR="515112" lvl="0" indent="0" algn="just" rtl="0">
              <a:lnSpc>
                <a:spcPct val="115000"/>
              </a:lnSpc>
              <a:spcBef>
                <a:spcPts val="1248"/>
              </a:spcBef>
              <a:spcAft>
                <a:spcPts val="0"/>
              </a:spcAft>
              <a:buNone/>
            </a:pPr>
            <a:endParaRPr sz="1800"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body" idx="1"/>
          </p:nvPr>
        </p:nvSpPr>
        <p:spPr>
          <a:xfrm>
            <a:off x="641225" y="661750"/>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dirty="0"/>
              <a:t> </a:t>
            </a:r>
            <a:r>
              <a:rPr lang="en-IN" sz="2400" b="1" dirty="0"/>
              <a:t>Prediction of CKD stages</a:t>
            </a:r>
            <a:endParaRPr sz="2400" b="1" dirty="0"/>
          </a:p>
          <a:p>
            <a:pPr marL="0" marR="515112" lvl="0" indent="0" algn="just" rtl="0">
              <a:lnSpc>
                <a:spcPct val="115000"/>
              </a:lnSpc>
              <a:spcBef>
                <a:spcPts val="1536"/>
              </a:spcBef>
              <a:spcAft>
                <a:spcPts val="0"/>
              </a:spcAft>
              <a:buNone/>
            </a:pPr>
            <a:r>
              <a:rPr lang="en-IN" sz="1800" dirty="0">
                <a:latin typeface="Arial"/>
                <a:ea typeface="Arial"/>
                <a:cs typeface="Arial"/>
                <a:sym typeface="Arial"/>
              </a:rPr>
              <a:t>Based on the inputs provided by the user ,the </a:t>
            </a:r>
            <a:r>
              <a:rPr lang="en-IN" sz="1800" dirty="0" err="1">
                <a:latin typeface="Arial"/>
                <a:ea typeface="Arial"/>
                <a:cs typeface="Arial"/>
                <a:sym typeface="Arial"/>
              </a:rPr>
              <a:t>analyzer</a:t>
            </a:r>
            <a:r>
              <a:rPr lang="en-IN" sz="1800" dirty="0">
                <a:latin typeface="Arial"/>
                <a:ea typeface="Arial"/>
                <a:cs typeface="Arial"/>
                <a:sym typeface="Arial"/>
              </a:rPr>
              <a:t> calculates the GFR value using the MHRD </a:t>
            </a:r>
            <a:r>
              <a:rPr lang="en-IN" sz="1800" dirty="0" err="1">
                <a:latin typeface="Arial"/>
                <a:ea typeface="Arial"/>
                <a:cs typeface="Arial"/>
                <a:sym typeface="Arial"/>
              </a:rPr>
              <a:t>equation.Then</a:t>
            </a:r>
            <a:r>
              <a:rPr lang="en-IN" sz="1800" dirty="0">
                <a:latin typeface="Arial"/>
                <a:ea typeface="Arial"/>
                <a:cs typeface="Arial"/>
                <a:sym typeface="Arial"/>
              </a:rPr>
              <a:t> the user is classified into stages from 1-5 based on this GFR value.</a:t>
            </a:r>
            <a:endParaRPr sz="1800" dirty="0">
              <a:latin typeface="Arial"/>
              <a:ea typeface="Arial"/>
              <a:cs typeface="Arial"/>
              <a:sym typeface="Arial"/>
            </a:endParaRPr>
          </a:p>
          <a:p>
            <a:pPr marL="0" marR="515112" lvl="0" indent="0" algn="just" rtl="0">
              <a:lnSpc>
                <a:spcPct val="115000"/>
              </a:lnSpc>
              <a:spcBef>
                <a:spcPts val="1536"/>
              </a:spcBef>
              <a:spcAft>
                <a:spcPts val="0"/>
              </a:spcAft>
              <a:buNone/>
            </a:pPr>
            <a:endParaRPr sz="1800" dirty="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4"/>
          <p:cNvPicPr preferRelativeResize="0"/>
          <p:nvPr/>
        </p:nvPicPr>
        <p:blipFill>
          <a:blip r:embed="rId3">
            <a:alphaModFix/>
          </a:blip>
          <a:stretch>
            <a:fillRect/>
          </a:stretch>
        </p:blipFill>
        <p:spPr>
          <a:xfrm>
            <a:off x="4020200" y="159625"/>
            <a:ext cx="4020225" cy="6450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sz="4800" b="1"/>
              <a:t>OBJECTIVES</a:t>
            </a:r>
            <a:endParaRPr sz="4800"/>
          </a:p>
        </p:txBody>
      </p:sp>
      <p:sp>
        <p:nvSpPr>
          <p:cNvPr id="152" name="Google Shape;152;p25"/>
          <p:cNvSpPr txBox="1">
            <a:spLocks noGrp="1"/>
          </p:cNvSpPr>
          <p:nvPr>
            <p:ph type="body" idx="1"/>
          </p:nvPr>
        </p:nvSpPr>
        <p:spPr>
          <a:xfrm>
            <a:off x="838200" y="1932775"/>
            <a:ext cx="10515600" cy="4351200"/>
          </a:xfrm>
          <a:prstGeom prst="rect">
            <a:avLst/>
          </a:prstGeom>
          <a:noFill/>
          <a:ln>
            <a:noFill/>
          </a:ln>
        </p:spPr>
        <p:txBody>
          <a:bodyPr spcFirstLastPara="1" wrap="square" lIns="91425" tIns="45700" rIns="91425" bIns="45700" anchor="ctr" anchorCtr="0">
            <a:noAutofit/>
          </a:bodyPr>
          <a:lstStyle/>
          <a:p>
            <a:pPr marL="457200" lvl="0" indent="-457200" algn="l" rtl="0">
              <a:lnSpc>
                <a:spcPct val="70000"/>
              </a:lnSpc>
              <a:spcBef>
                <a:spcPts val="1000"/>
              </a:spcBef>
              <a:spcAft>
                <a:spcPts val="0"/>
              </a:spcAft>
              <a:buSzPts val="3600"/>
              <a:buChar char="•"/>
            </a:pPr>
            <a:r>
              <a:rPr lang="en-IN" sz="3600"/>
              <a:t>To build a system which provides the CKD patients with more information to help them better understand the diagnosis.</a:t>
            </a:r>
            <a:endParaRPr sz="3600"/>
          </a:p>
          <a:p>
            <a:pPr marL="914400" lvl="0" indent="0" algn="l" rtl="0">
              <a:lnSpc>
                <a:spcPct val="70000"/>
              </a:lnSpc>
              <a:spcBef>
                <a:spcPts val="1000"/>
              </a:spcBef>
              <a:spcAft>
                <a:spcPts val="0"/>
              </a:spcAft>
              <a:buNone/>
            </a:pPr>
            <a:endParaRPr sz="3600"/>
          </a:p>
          <a:p>
            <a:pPr marL="457200" lvl="0" indent="-457200" algn="l" rtl="0">
              <a:lnSpc>
                <a:spcPct val="70000"/>
              </a:lnSpc>
              <a:spcBef>
                <a:spcPts val="1000"/>
              </a:spcBef>
              <a:spcAft>
                <a:spcPts val="0"/>
              </a:spcAft>
              <a:buSzPts val="3600"/>
              <a:buChar char="•"/>
            </a:pPr>
            <a:r>
              <a:rPr lang="en-IN" sz="3600"/>
              <a:t>To provide assistance to the doctors to make patients better understand the severity of the damage.</a:t>
            </a:r>
            <a:endParaRPr sz="3600"/>
          </a:p>
          <a:p>
            <a:pPr marL="914400" lvl="0" indent="0" algn="l" rtl="0">
              <a:lnSpc>
                <a:spcPct val="70000"/>
              </a:lnSpc>
              <a:spcBef>
                <a:spcPts val="1000"/>
              </a:spcBef>
              <a:spcAft>
                <a:spcPts val="0"/>
              </a:spcAft>
              <a:buNone/>
            </a:pPr>
            <a:endParaRPr sz="3600"/>
          </a:p>
          <a:p>
            <a:pPr marL="457200" lvl="0" indent="-457200" algn="l" rtl="0">
              <a:lnSpc>
                <a:spcPct val="70000"/>
              </a:lnSpc>
              <a:spcBef>
                <a:spcPts val="1000"/>
              </a:spcBef>
              <a:spcAft>
                <a:spcPts val="0"/>
              </a:spcAft>
              <a:buSzPts val="3600"/>
              <a:buChar char="•"/>
            </a:pPr>
            <a:r>
              <a:rPr lang="en-IN" sz="3600"/>
              <a:t>To slow down the further damage of kidneys through healthy dietary plan.</a:t>
            </a:r>
            <a:endParaRPr sz="3600"/>
          </a:p>
          <a:p>
            <a:pPr marL="457200" lvl="0" indent="0" algn="l" rtl="0">
              <a:lnSpc>
                <a:spcPct val="70000"/>
              </a:lnSpc>
              <a:spcBef>
                <a:spcPts val="1000"/>
              </a:spcBef>
              <a:spcAft>
                <a:spcPts val="0"/>
              </a:spcAft>
              <a:buNone/>
            </a:pPr>
            <a:endParaRPr sz="36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840</Words>
  <Application>Microsoft Office PowerPoint</Application>
  <PresentationFormat>Widescreen</PresentationFormat>
  <Paragraphs>58</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                               TOPIC</vt:lpstr>
      <vt:lpstr>INTRODUCTION</vt:lpstr>
      <vt:lpstr>DATASET:</vt:lpstr>
      <vt:lpstr>PowerPoint Presentation</vt:lpstr>
      <vt:lpstr>BLOCK DIAGRAM</vt:lpstr>
      <vt:lpstr>PROPOSED SYSTEM</vt:lpstr>
      <vt:lpstr>PowerPoint Presentation</vt:lpstr>
      <vt:lpstr>PowerPoint Presentation</vt:lpstr>
      <vt:lpstr>OBJECTIVES</vt:lpstr>
      <vt:lpstr>METHODOLOGY</vt:lpstr>
      <vt:lpstr>                               RESULTS</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ADMIN</dc:creator>
  <cp:lastModifiedBy>ADMIN</cp:lastModifiedBy>
  <cp:revision>3</cp:revision>
  <dcterms:modified xsi:type="dcterms:W3CDTF">2023-03-16T21:11:49Z</dcterms:modified>
</cp:coreProperties>
</file>