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77" r:id="rId3"/>
    <p:sldId id="271" r:id="rId4"/>
    <p:sldId id="279" r:id="rId5"/>
    <p:sldId id="282" r:id="rId6"/>
    <p:sldId id="284" r:id="rId7"/>
    <p:sldId id="285" r:id="rId8"/>
    <p:sldId id="286" r:id="rId9"/>
    <p:sldId id="287" r:id="rId10"/>
    <p:sldId id="293" r:id="rId11"/>
    <p:sldId id="288" r:id="rId12"/>
    <p:sldId id="289" r:id="rId13"/>
    <p:sldId id="294" r:id="rId14"/>
    <p:sldId id="290" r:id="rId15"/>
    <p:sldId id="291" r:id="rId16"/>
    <p:sldId id="295" r:id="rId17"/>
    <p:sldId id="292" r:id="rId18"/>
    <p:sldId id="296" r:id="rId19"/>
    <p:sldId id="301" r:id="rId20"/>
    <p:sldId id="297" r:id="rId21"/>
    <p:sldId id="298" r:id="rId22"/>
    <p:sldId id="302" r:id="rId23"/>
    <p:sldId id="299" r:id="rId24"/>
    <p:sldId id="305" r:id="rId25"/>
    <p:sldId id="303" r:id="rId26"/>
    <p:sldId id="304" r:id="rId27"/>
    <p:sldId id="300" r:id="rId28"/>
    <p:sldId id="280" r:id="rId29"/>
    <p:sldId id="281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88"/>
    <p:restoredTop sz="86481"/>
  </p:normalViewPr>
  <p:slideViewPr>
    <p:cSldViewPr snapToGrid="0" snapToObjects="1">
      <p:cViewPr varScale="1">
        <p:scale>
          <a:sx n="86" d="100"/>
          <a:sy n="86" d="100"/>
        </p:scale>
        <p:origin x="216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E31A-CF47-1542-834B-3F84EFC65F5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3B634-187A-714A-9D7D-FC23E69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0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chapter presents a range of statistics and algorithms that can be used to compare two spatial data sets. These are important for modelling because, at some point, it will be necessary to compare a model outcome to some real-world data in order to assess the reliability of the model. This chapter examines the statistics themselves, before Chapter 10 elaborates on how to evaluate the success of a model more broadly, part of which includes making use of the methods discussed here.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B634-187A-714A-9D7D-FC23E693A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statistics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(Section 9.3) – statistics that calculate the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</a:t>
            </a:r>
            <a:endParaRPr lang="en-GB" dirty="0"/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two data sets (e.g. the total error); </a:t>
            </a:r>
            <a:endParaRPr lang="en-GB" dirty="0"/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comparisons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(Section 9.4) – methods that provide visual outputs and allow spatial data sets to be compared visually; </a:t>
            </a:r>
            <a:endParaRPr lang="en-GB" dirty="0">
              <a:effectLst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of point data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(Section 9.5) – statistics that describe the properties of point data, such as the degree of clustering; </a:t>
            </a:r>
            <a:endParaRPr lang="en-GB" dirty="0">
              <a:effectLst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 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indicators of spatial association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(Section 9.6) – statistics that calculate the difference between two data sets at a local spatial level. </a:t>
            </a:r>
            <a:endParaRPr lang="en-GB" dirty="0"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3B634-187A-714A-9D7D-FC23E693A2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76737E-4544-8741-A495-C860C1B45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Chapter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Spatial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Goodness of fit and hypothetical data</a:t>
            </a:r>
          </a:p>
          <a:p>
            <a:r>
              <a:rPr lang="en-US" dirty="0"/>
              <a:t>Global Statistics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Visual Comparisons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Point Pattern Statistics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Local Statistics (LISA)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Multi-Scale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279459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F2AD-9D99-964A-BD3A-C15A5956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29ED-4FBD-554C-A69D-E65C8D3173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C6412-D163-B348-B86D-CA63260E68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84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AC18-FFBB-354F-A014-E278DE51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BE4AF-6D21-9A49-92AC-B3507AAD27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01509-E84A-794C-BC4E-120DC94F98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25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Goodness of fit and hypothetical data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Global Statistics</a:t>
            </a:r>
          </a:p>
          <a:p>
            <a:r>
              <a:rPr lang="en-US" dirty="0"/>
              <a:t>Visual Comparisons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Point Pattern Statistics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Local Statistics (LISA)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Multi-Scale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273160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73F0-9F7C-884B-B305-068027E9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8FAB-1DEC-C249-A6DB-57CBFE9285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F4392-8110-0F48-8318-C8D2A13461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64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6F70-8F9A-734F-A9EB-61C2E19F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4C28-1F43-9146-8309-68C475F6F2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F9087-771B-9E4E-90DF-9D246F6479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35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Goodness of fit and hypothetical data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Global Statistics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Visual Comparisons</a:t>
            </a:r>
          </a:p>
          <a:p>
            <a:r>
              <a:rPr lang="en-US" dirty="0"/>
              <a:t>Point Pattern Statistics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Local Statistics (LISA)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Multi-Scale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323374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A3A5-1182-864A-8827-26D1518A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Pattern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88BA9-58D7-6849-BDD2-F73E4F3626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2EC1C-B4ED-9045-ADEE-88C0CD5D19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577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7EA2-2DAB-3A49-A952-A331B67A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E24C-2856-BE4E-9B5F-542531A98B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CAF99-537E-4448-BE66-07E56A723E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789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Goodness of fit and hypothetical data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Global Statistics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Visual Comparisons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Point Pattern Statistics</a:t>
            </a:r>
          </a:p>
          <a:p>
            <a:r>
              <a:rPr lang="en-US" dirty="0"/>
              <a:t>Local Statistics (LISA)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Multi-Scale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264726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8DDA-2150-1147-B1F2-04571D79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C874-872D-FA48-A5E3-8BFAA487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chapter, students will be able to:</a:t>
            </a:r>
          </a:p>
          <a:p>
            <a:r>
              <a:rPr lang="en-US" dirty="0"/>
              <a:t>Identify some commonly-used statistics that can be used to quantify the difference between spatial data sets.</a:t>
            </a:r>
          </a:p>
          <a:p>
            <a:r>
              <a:rPr lang="en-US" dirty="0"/>
              <a:t>Explain which are the most appropriate statistics for use in comparing aggregate data and point data.</a:t>
            </a:r>
          </a:p>
          <a:p>
            <a:r>
              <a:rPr lang="en-US" dirty="0"/>
              <a:t>Explain four different ways of identifying the differences in spatial data sets: visual comparison; descriptions of point patterns; global difference; local difference.</a:t>
            </a:r>
          </a:p>
          <a:p>
            <a:r>
              <a:rPr lang="en-US" dirty="0"/>
              <a:t>Calculate the value of these statistics.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FDD8-AB92-1D45-87F9-1B4DDE7E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Indicators of Spatial Association (LISA)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D14EE-8186-4F46-8C7C-04CEC1CC27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Local Statistics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C46AF-48D1-2D44-93A0-EEBD968A6C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09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0279-5B8D-2F4A-A3EA-EAED0686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E025-AF67-C243-BB71-BF9AF7C18A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B9995-0D8A-D247-8BE6-1A697EC939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25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Goodness of fit and hypothetical data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Global Statistics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Visual Comparisons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Point Pattern Statistics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Local Statistics (LISA)</a:t>
            </a:r>
          </a:p>
          <a:p>
            <a:r>
              <a:rPr lang="en-US" dirty="0"/>
              <a:t>Multi-Scale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4178601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303A-575D-DC4B-97B5-74200DFB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Multi-Scale 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76AFC-095B-4447-93D0-023FECB71F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F205F-AA01-7A40-8328-992044EB1A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777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1C56-B9D0-AD46-B310-6521C7BD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6E6C0-00DD-4846-81F4-8EF72734D4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5AAFB-22C7-7645-BCB1-2CD98FF188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84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1968-1D4B-604C-8808-49E215F0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96B5-6795-BA42-9178-521E9A658C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A4C58-BC4D-B941-985E-821AA2EA22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17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Goodness of fit and hypothetical data</a:t>
            </a:r>
          </a:p>
          <a:p>
            <a:r>
              <a:rPr lang="en-US" dirty="0"/>
              <a:t>Global Statistics</a:t>
            </a:r>
          </a:p>
          <a:p>
            <a:r>
              <a:rPr lang="en-US" dirty="0"/>
              <a:t>Visual Comparisons</a:t>
            </a:r>
          </a:p>
          <a:p>
            <a:r>
              <a:rPr lang="en-US" dirty="0"/>
              <a:t>Point Pattern Statistics</a:t>
            </a:r>
          </a:p>
          <a:p>
            <a:r>
              <a:rPr lang="en-US" dirty="0"/>
              <a:t>Local Statistics (LISA)</a:t>
            </a:r>
          </a:p>
          <a:p>
            <a:r>
              <a:rPr lang="en-US" dirty="0"/>
              <a:t>Multi-Scale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4063815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6C5C-80A3-D046-A7A0-FA67714A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2AAB-757D-DA45-83C3-F88DD2AA76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503E5-115B-3B41-A92F-65B461129A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603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E602-6EB6-1B47-BC76-ED35C57A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44F7C-CE52-EC46-9C0E-C76A27ADC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6582"/>
            <a:ext cx="10515600" cy="3389424"/>
          </a:xfrm>
        </p:spPr>
      </p:pic>
    </p:spTree>
    <p:extLst>
      <p:ext uri="{BB962C8B-B14F-4D97-AF65-F5344CB8AC3E}">
        <p14:creationId xmlns:p14="http://schemas.microsoft.com/office/powerpoint/2010/main" val="2055641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55E1-BC98-804C-AD40-6E14621D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5EE7-BC8D-024E-8788-032E2F51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578F-1A2D-8044-826D-BBA63371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00AC-8ACD-6646-9D46-F69F5E911A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All models are wrong, but some are useful</a:t>
            </a:r>
            <a:r>
              <a:rPr lang="en-US" dirty="0"/>
              <a:t> (Box, 1979)</a:t>
            </a:r>
          </a:p>
          <a:p>
            <a:r>
              <a:rPr lang="en-US" dirty="0"/>
              <a:t>We often need to compare two spatial data sets:</a:t>
            </a:r>
          </a:p>
          <a:p>
            <a:pPr lvl="1"/>
            <a:r>
              <a:rPr lang="en-US" dirty="0"/>
              <a:t>For example: Model results compared to real-world data</a:t>
            </a:r>
          </a:p>
          <a:p>
            <a:r>
              <a:rPr lang="en-US" dirty="0"/>
              <a:t>There are many ways to do this</a:t>
            </a:r>
          </a:p>
          <a:p>
            <a:r>
              <a:rPr lang="en-US" dirty="0"/>
              <a:t>Choosing the most appropriate method is vital</a:t>
            </a:r>
          </a:p>
          <a:p>
            <a:r>
              <a:rPr lang="en-US" dirty="0"/>
              <a:t>This lecture will introduce and compare a number of different ‘goodness of fit’ statistics.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2999AB-42CA-F147-904F-1F6701F157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6743" y="365124"/>
            <a:ext cx="4757057" cy="5973979"/>
          </a:xfrm>
        </p:spPr>
      </p:pic>
    </p:spTree>
    <p:extLst>
      <p:ext uri="{BB962C8B-B14F-4D97-AF65-F5344CB8AC3E}">
        <p14:creationId xmlns:p14="http://schemas.microsoft.com/office/powerpoint/2010/main" val="1191348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42EC-78BA-FC41-9647-BD2036D1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F92D-91CB-0A43-9F50-B4292DB04F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Goodness of fit – a broad description for statistics that quantify how well a model fits a set of real-world observations. </a:t>
            </a:r>
          </a:p>
          <a:p>
            <a:r>
              <a:rPr lang="en-GB" dirty="0"/>
              <a:t>RSS – residual sum of squares; a statistic that estimates the overall difference between two data sets by summing the square of the errors. </a:t>
            </a:r>
          </a:p>
          <a:p>
            <a:r>
              <a:rPr lang="en-GB" i="1" dirty="0"/>
              <a:t>R</a:t>
            </a:r>
            <a:r>
              <a:rPr lang="en-GB" dirty="0"/>
              <a:t>2 – ‘</a:t>
            </a:r>
            <a:r>
              <a:rPr lang="en-GB" i="1" dirty="0"/>
              <a:t>R </a:t>
            </a:r>
            <a:r>
              <a:rPr lang="en-GB" dirty="0"/>
              <a:t>squared’; a statistic that estimates the overall difference between two data sets. </a:t>
            </a:r>
          </a:p>
          <a:p>
            <a:r>
              <a:rPr lang="en-GB" dirty="0"/>
              <a:t>(S)RMSE – (standardised) root mean square error; a statistic that </a:t>
            </a:r>
            <a:r>
              <a:rPr lang="en-GB" dirty="0" err="1"/>
              <a:t>esti</a:t>
            </a:r>
            <a:r>
              <a:rPr lang="en-GB" dirty="0"/>
              <a:t>- mates the overall difference between two data sets. </a:t>
            </a:r>
          </a:p>
          <a:p>
            <a:r>
              <a:rPr lang="en-GB" dirty="0"/>
              <a:t>KDE – kernel density estimation; a means of estimating point density at a particular location. Often used to draw maps of point patterns.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0D6928-D5B5-6146-B98A-B31A3E139F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LISA – local indicators of spatial association; statistics that can estimate the locations of local clusters (areas with a higher than expected point density). </a:t>
            </a:r>
          </a:p>
          <a:p>
            <a:r>
              <a:rPr lang="en-GB" dirty="0"/>
              <a:t>NNI – nearest neighbour index; measures global spatial uniformity (i.e. the overall amount of clustering in a point pattern). Also known as the Clark and Evans </a:t>
            </a:r>
            <a:r>
              <a:rPr lang="en-GB" i="1" dirty="0"/>
              <a:t>R </a:t>
            </a:r>
            <a:r>
              <a:rPr lang="en-GB" dirty="0"/>
              <a:t>statistic (Clark and Evans, 1954). </a:t>
            </a:r>
          </a:p>
          <a:p>
            <a:r>
              <a:rPr lang="en-GB" dirty="0"/>
              <a:t>Ripley’s </a:t>
            </a:r>
            <a:r>
              <a:rPr lang="en-GB" i="1" dirty="0"/>
              <a:t>K </a:t>
            </a:r>
            <a:r>
              <a:rPr lang="en-GB" dirty="0"/>
              <a:t>function; another measure for global spatial uniformity (i.e. the overall amount of clustering in a point pattern). </a:t>
            </a:r>
          </a:p>
          <a:p>
            <a:r>
              <a:rPr lang="en-GB" i="1" dirty="0"/>
              <a:t>GI</a:t>
            </a:r>
            <a:r>
              <a:rPr lang="en-GB" dirty="0"/>
              <a:t>* – a statistic that estimates the spatial locations of ‘hot’ (e.g. high) and ‘cold’ (e.g. low) spot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52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Goodness of fit and hypothetical data</a:t>
            </a:r>
          </a:p>
          <a:p>
            <a:r>
              <a:rPr lang="en-US" dirty="0"/>
              <a:t>Global Statistics</a:t>
            </a:r>
          </a:p>
          <a:p>
            <a:r>
              <a:rPr lang="en-US" dirty="0"/>
              <a:t>Visual Comparisons</a:t>
            </a:r>
          </a:p>
          <a:p>
            <a:r>
              <a:rPr lang="en-US" dirty="0"/>
              <a:t>Point Pattern Statistics</a:t>
            </a:r>
          </a:p>
          <a:p>
            <a:r>
              <a:rPr lang="en-US" dirty="0"/>
              <a:t>Local Statistics (LISA)</a:t>
            </a:r>
          </a:p>
          <a:p>
            <a:r>
              <a:rPr lang="en-US" dirty="0"/>
              <a:t>Multi-Scale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20621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7D70-5766-B346-9D5A-7E20E538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Goodness of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23F1-845B-674D-8509-2F104D8E14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Assessment of how well a model fits a set of observations</a:t>
            </a:r>
          </a:p>
          <a:p>
            <a:r>
              <a:rPr lang="en-GB" dirty="0"/>
              <a:t>Humans are quite good at comparing patterns visually</a:t>
            </a:r>
          </a:p>
          <a:p>
            <a:r>
              <a:rPr lang="en-GB" dirty="0"/>
              <a:t>But often it is better to use quantitative methods</a:t>
            </a:r>
          </a:p>
          <a:p>
            <a:pPr lvl="1"/>
            <a:r>
              <a:rPr lang="en-GB" dirty="0"/>
              <a:t>E.g.: which of the two models on the right is better – A or B?</a:t>
            </a:r>
          </a:p>
          <a:p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4F72DE7-5842-AC48-8A17-F7D8AE5AF2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5829" y="365125"/>
            <a:ext cx="3907971" cy="6149526"/>
          </a:xfrm>
        </p:spPr>
      </p:pic>
    </p:spTree>
    <p:extLst>
      <p:ext uri="{BB962C8B-B14F-4D97-AF65-F5344CB8AC3E}">
        <p14:creationId xmlns:p14="http://schemas.microsoft.com/office/powerpoint/2010/main" val="233724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E610-0067-C941-8F8C-52219792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Statistics that will be introduced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662391-61D7-5949-87CF-97482CD26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2323" y="1825625"/>
            <a:ext cx="8507354" cy="4351338"/>
          </a:xfrm>
        </p:spPr>
      </p:pic>
    </p:spTree>
    <p:extLst>
      <p:ext uri="{BB962C8B-B14F-4D97-AF65-F5344CB8AC3E}">
        <p14:creationId xmlns:p14="http://schemas.microsoft.com/office/powerpoint/2010/main" val="240484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0AA1-5CF2-2541-960C-5124E5C6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Hypothetical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0461-2FFE-B940-BCE8-5A88B96F6D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experiment with the different statistics, three datasets will be used. They are all point patterns.</a:t>
            </a:r>
          </a:p>
          <a:p>
            <a:pPr lvl="1"/>
            <a:r>
              <a:rPr lang="en-GB" dirty="0"/>
              <a:t>‘Observed’ data – real data </a:t>
            </a:r>
          </a:p>
          <a:p>
            <a:pPr lvl="2"/>
            <a:r>
              <a:rPr lang="en-GB" dirty="0"/>
              <a:t>(This is actually some real crime data for Leeds, UK)</a:t>
            </a:r>
          </a:p>
          <a:p>
            <a:pPr lvl="1"/>
            <a:r>
              <a:rPr lang="en-GB" dirty="0"/>
              <a:t>Model A – data that could have come from a simulation</a:t>
            </a:r>
          </a:p>
          <a:p>
            <a:pPr lvl="1"/>
            <a:r>
              <a:rPr lang="en-GB" dirty="0"/>
              <a:t>Model B – data that could have come from a simulation with slightly different parameters</a:t>
            </a:r>
          </a:p>
          <a:p>
            <a:pPr lvl="1"/>
            <a:endParaRPr lang="en-GB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1D0C58D5-39B2-C44D-A702-0BB763507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61961"/>
            <a:ext cx="5181600" cy="28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5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798316-10D4-6F4D-9F2B-9D0B6AC4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9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1A74-F775-6149-B82E-A14A35F5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Hypothetical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8B8F0-47C8-2F4E-BEBE-4EC9F5F4FB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When the data were created, the points in Model B data were deliberately made more similar to the real data than those from Model A.</a:t>
            </a:r>
          </a:p>
          <a:p>
            <a:r>
              <a:rPr lang="en-GB" dirty="0"/>
              <a:t>In other words, Model B is ‘better’ than Model A.</a:t>
            </a:r>
          </a:p>
          <a:p>
            <a:r>
              <a:rPr lang="en-GB" dirty="0"/>
              <a:t>The statistics used throughout this chapter later should show this.</a:t>
            </a:r>
          </a:p>
        </p:txBody>
      </p:sp>
      <p:pic>
        <p:nvPicPr>
          <p:cNvPr id="9" name="Content Placeholder 16">
            <a:extLst>
              <a:ext uri="{FF2B5EF4-FFF2-40B4-BE49-F238E27FC236}">
                <a16:creationId xmlns:a16="http://schemas.microsoft.com/office/drawing/2014/main" id="{135362AF-01D4-4349-AA28-AC5E14F059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542522"/>
            <a:ext cx="5181600" cy="2878666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44ABF2-CBB3-E949-AE35-40DCA863639F}"/>
              </a:ext>
            </a:extLst>
          </p:cNvPr>
          <p:cNvSpPr txBox="1">
            <a:spLocks/>
          </p:cNvSpPr>
          <p:nvPr/>
        </p:nvSpPr>
        <p:spPr>
          <a:xfrm>
            <a:off x="6172200" y="4533373"/>
            <a:ext cx="5181600" cy="931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 results of two hypothetical models (A and B) plotted against observed data. The lines of best fit (</a:t>
            </a:r>
            <a:r>
              <a:rPr lang="en-GB" i="1" dirty="0"/>
              <a:t>y </a:t>
            </a:r>
            <a:r>
              <a:rPr lang="en-GB" dirty="0"/>
              <a:t>= </a:t>
            </a:r>
            <a:r>
              <a:rPr lang="en-GB" i="1" dirty="0"/>
              <a:t>x</a:t>
            </a:r>
            <a:r>
              <a:rPr lang="en-GB" dirty="0"/>
              <a:t>) illustrate the locations of ‘perfect’ model results. In this example, model B is a better fit to the observed data than model A.</a:t>
            </a:r>
          </a:p>
        </p:txBody>
      </p:sp>
    </p:spTree>
    <p:extLst>
      <p:ext uri="{BB962C8B-B14F-4D97-AF65-F5344CB8AC3E}">
        <p14:creationId xmlns:p14="http://schemas.microsoft.com/office/powerpoint/2010/main" val="72573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921</Words>
  <Application>Microsoft Macintosh PowerPoint</Application>
  <PresentationFormat>Widescreen</PresentationFormat>
  <Paragraphs>106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Chapter 9</vt:lpstr>
      <vt:lpstr>Learning Objectives</vt:lpstr>
      <vt:lpstr>Introduction</vt:lpstr>
      <vt:lpstr>Overview</vt:lpstr>
      <vt:lpstr>Goodness of Fit</vt:lpstr>
      <vt:lpstr>Statistics that will be introduced</vt:lpstr>
      <vt:lpstr>Hypothetical Data</vt:lpstr>
      <vt:lpstr>PowerPoint Presentation</vt:lpstr>
      <vt:lpstr>Hypothetical Data</vt:lpstr>
      <vt:lpstr>Overview</vt:lpstr>
      <vt:lpstr>Global Statistics</vt:lpstr>
      <vt:lpstr>PowerPoint Presentation</vt:lpstr>
      <vt:lpstr>Overview</vt:lpstr>
      <vt:lpstr>Visual Comparisons</vt:lpstr>
      <vt:lpstr>PowerPoint Presentation</vt:lpstr>
      <vt:lpstr>Overview</vt:lpstr>
      <vt:lpstr>Point Pattern Statistics</vt:lpstr>
      <vt:lpstr>PowerPoint Presentation</vt:lpstr>
      <vt:lpstr>Overview</vt:lpstr>
      <vt:lpstr>Local Indicators of Spatial Association (LISA)</vt:lpstr>
      <vt:lpstr>PowerPoint Presentation</vt:lpstr>
      <vt:lpstr>Overview</vt:lpstr>
      <vt:lpstr>Multi-Scale Error Analysis</vt:lpstr>
      <vt:lpstr>PowerPoint Presentation</vt:lpstr>
      <vt:lpstr>Conclusion</vt:lpstr>
      <vt:lpstr>Summary</vt:lpstr>
      <vt:lpstr>PowerPoint Presentation</vt:lpstr>
      <vt:lpstr>PowerPoint Presentation</vt:lpstr>
      <vt:lpstr>PowerPoint Presentation</vt:lpstr>
      <vt:lpstr>Glossary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Nicolas Malleson</cp:lastModifiedBy>
  <cp:revision>31</cp:revision>
  <dcterms:created xsi:type="dcterms:W3CDTF">2018-07-16T13:06:35Z</dcterms:created>
  <dcterms:modified xsi:type="dcterms:W3CDTF">2018-11-27T15:18:50Z</dcterms:modified>
</cp:coreProperties>
</file>