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31"/>
    <p:restoredTop sz="94551"/>
  </p:normalViewPr>
  <p:slideViewPr>
    <p:cSldViewPr snapToGrid="0" snapToObjects="1">
      <p:cViewPr varScale="1">
        <p:scale>
          <a:sx n="76" d="100"/>
          <a:sy n="76" d="100"/>
        </p:scale>
        <p:origin x="216"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8FDEE3-3798-B942-96D3-135D6F190782}" type="datetimeFigureOut">
              <a:rPr lang="en-US" smtClean="0"/>
              <a:t>7/18/18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76EA29-2551-4E47-9C04-5B36B7B9D8B7}" type="slidenum">
              <a:rPr lang="en-US" smtClean="0"/>
              <a:t>‹#›</a:t>
            </a:fld>
            <a:endParaRPr lang="en-US"/>
          </a:p>
        </p:txBody>
      </p:sp>
    </p:spTree>
    <p:extLst>
      <p:ext uri="{BB962C8B-B14F-4D97-AF65-F5344CB8AC3E}">
        <p14:creationId xmlns:p14="http://schemas.microsoft.com/office/powerpoint/2010/main" val="3187838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Networks play a critical role in our lives in terms of physical networks we use to navigate upon, our social networks and more recently how we communicate via cyber networks (e.g. social media). This chapter provides a brief introduction to such networks and shows how they can be integrated into agent-based models. Importantly, a model is also introduced that demonstrates how to navigate agents along a physical road network (this is a common requirement for spatially-explicit agent-based models). The chapter concludes with a discussion about how networks can be combined to study real world phenomena and highlight future areas of research. </a:t>
            </a:r>
          </a:p>
          <a:p>
            <a:endParaRPr lang="en-US" dirty="0"/>
          </a:p>
        </p:txBody>
      </p:sp>
      <p:sp>
        <p:nvSpPr>
          <p:cNvPr id="4" name="Slide Number Placeholder 3"/>
          <p:cNvSpPr>
            <a:spLocks noGrp="1"/>
          </p:cNvSpPr>
          <p:nvPr>
            <p:ph type="sldNum" sz="quarter" idx="10"/>
          </p:nvPr>
        </p:nvSpPr>
        <p:spPr/>
        <p:txBody>
          <a:bodyPr/>
          <a:lstStyle/>
          <a:p>
            <a:fld id="{9976EA29-2551-4E47-9C04-5B36B7B9D8B7}" type="slidenum">
              <a:rPr lang="en-US" smtClean="0"/>
              <a:t>1</a:t>
            </a:fld>
            <a:endParaRPr lang="en-US"/>
          </a:p>
        </p:txBody>
      </p:sp>
    </p:spTree>
    <p:extLst>
      <p:ext uri="{BB962C8B-B14F-4D97-AF65-F5344CB8AC3E}">
        <p14:creationId xmlns:p14="http://schemas.microsoft.com/office/powerpoint/2010/main" val="4045457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7A16-E78A-BE4A-AC43-8512E7D93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1F38C8-365B-CA4F-B19D-567E737B1A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A28210-3A32-5F42-B6C1-4EC7285777A7}"/>
              </a:ext>
            </a:extLst>
          </p:cNvPr>
          <p:cNvSpPr>
            <a:spLocks noGrp="1"/>
          </p:cNvSpPr>
          <p:nvPr>
            <p:ph type="dt" sz="half" idx="10"/>
          </p:nvPr>
        </p:nvSpPr>
        <p:spPr/>
        <p:txBody>
          <a:bodyPr/>
          <a:lstStyle/>
          <a:p>
            <a:fld id="{53326AB7-C146-8643-AC32-1D896C71A7F3}" type="datetimeFigureOut">
              <a:rPr lang="en-US" smtClean="0"/>
              <a:t>7/18/18</a:t>
            </a:fld>
            <a:endParaRPr lang="en-US"/>
          </a:p>
        </p:txBody>
      </p:sp>
      <p:sp>
        <p:nvSpPr>
          <p:cNvPr id="5" name="Footer Placeholder 4">
            <a:extLst>
              <a:ext uri="{FF2B5EF4-FFF2-40B4-BE49-F238E27FC236}">
                <a16:creationId xmlns:a16="http://schemas.microsoft.com/office/drawing/2014/main" id="{906277F9-D1A2-9843-B607-FCC14A031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80A87-2C80-A64B-87FB-EF30B3D84BEC}"/>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82555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44AF-4076-ED4B-B391-C5A3489C04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C2274F-54BF-764B-B515-33F41ADD7AE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3412C-0D19-274E-9402-8A7B85561B08}"/>
              </a:ext>
            </a:extLst>
          </p:cNvPr>
          <p:cNvSpPr>
            <a:spLocks noGrp="1"/>
          </p:cNvSpPr>
          <p:nvPr>
            <p:ph type="dt" sz="half" idx="10"/>
          </p:nvPr>
        </p:nvSpPr>
        <p:spPr/>
        <p:txBody>
          <a:bodyPr/>
          <a:lstStyle/>
          <a:p>
            <a:fld id="{53326AB7-C146-8643-AC32-1D896C71A7F3}" type="datetimeFigureOut">
              <a:rPr lang="en-US" smtClean="0"/>
              <a:t>7/18/18</a:t>
            </a:fld>
            <a:endParaRPr lang="en-US"/>
          </a:p>
        </p:txBody>
      </p:sp>
      <p:sp>
        <p:nvSpPr>
          <p:cNvPr id="5" name="Footer Placeholder 4">
            <a:extLst>
              <a:ext uri="{FF2B5EF4-FFF2-40B4-BE49-F238E27FC236}">
                <a16:creationId xmlns:a16="http://schemas.microsoft.com/office/drawing/2014/main" id="{AC034415-ED19-A445-BD68-A64A25C07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3F4D4-B881-F34A-81D6-2E0313F65EE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94080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434B5-95B9-8F45-9704-269CFCDE3C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E99913-B6B0-7C48-9E46-20EC11E0D7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E55D2-ADC8-E348-B484-18FD79F5F120}"/>
              </a:ext>
            </a:extLst>
          </p:cNvPr>
          <p:cNvSpPr>
            <a:spLocks noGrp="1"/>
          </p:cNvSpPr>
          <p:nvPr>
            <p:ph type="dt" sz="half" idx="10"/>
          </p:nvPr>
        </p:nvSpPr>
        <p:spPr/>
        <p:txBody>
          <a:bodyPr/>
          <a:lstStyle/>
          <a:p>
            <a:fld id="{53326AB7-C146-8643-AC32-1D896C71A7F3}" type="datetimeFigureOut">
              <a:rPr lang="en-US" smtClean="0"/>
              <a:t>7/18/18</a:t>
            </a:fld>
            <a:endParaRPr lang="en-US"/>
          </a:p>
        </p:txBody>
      </p:sp>
      <p:sp>
        <p:nvSpPr>
          <p:cNvPr id="5" name="Footer Placeholder 4">
            <a:extLst>
              <a:ext uri="{FF2B5EF4-FFF2-40B4-BE49-F238E27FC236}">
                <a16:creationId xmlns:a16="http://schemas.microsoft.com/office/drawing/2014/main" id="{9547F7AC-E50A-D649-85D6-DB77ADB23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89C60-9BE1-C544-82FC-951DBED57A52}"/>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29942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72FB-6E84-2F49-8A51-0972418C72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F1C8D-6F5A-7D47-9201-3E7B6F5451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AB3CC-E7E0-6340-B3A4-F00DB09C83B6}"/>
              </a:ext>
            </a:extLst>
          </p:cNvPr>
          <p:cNvSpPr>
            <a:spLocks noGrp="1"/>
          </p:cNvSpPr>
          <p:nvPr>
            <p:ph type="dt" sz="half" idx="10"/>
          </p:nvPr>
        </p:nvSpPr>
        <p:spPr/>
        <p:txBody>
          <a:bodyPr/>
          <a:lstStyle/>
          <a:p>
            <a:fld id="{53326AB7-C146-8643-AC32-1D896C71A7F3}" type="datetimeFigureOut">
              <a:rPr lang="en-US" smtClean="0"/>
              <a:t>7/18/18</a:t>
            </a:fld>
            <a:endParaRPr lang="en-US"/>
          </a:p>
        </p:txBody>
      </p:sp>
      <p:sp>
        <p:nvSpPr>
          <p:cNvPr id="5" name="Footer Placeholder 4">
            <a:extLst>
              <a:ext uri="{FF2B5EF4-FFF2-40B4-BE49-F238E27FC236}">
                <a16:creationId xmlns:a16="http://schemas.microsoft.com/office/drawing/2014/main" id="{7D837D03-AC59-D14F-9507-84D846908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39326-81CE-0942-A45E-A9A8005451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0659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8158-F8C2-434F-AD68-D86B3031D9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CBB0E7-5DE5-0D42-9359-2B7E8DAA3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10A837-B060-AA46-AA08-6F233B11970D}"/>
              </a:ext>
            </a:extLst>
          </p:cNvPr>
          <p:cNvSpPr>
            <a:spLocks noGrp="1"/>
          </p:cNvSpPr>
          <p:nvPr>
            <p:ph type="dt" sz="half" idx="10"/>
          </p:nvPr>
        </p:nvSpPr>
        <p:spPr/>
        <p:txBody>
          <a:bodyPr/>
          <a:lstStyle/>
          <a:p>
            <a:fld id="{53326AB7-C146-8643-AC32-1D896C71A7F3}" type="datetimeFigureOut">
              <a:rPr lang="en-US" smtClean="0"/>
              <a:t>7/18/18</a:t>
            </a:fld>
            <a:endParaRPr lang="en-US"/>
          </a:p>
        </p:txBody>
      </p:sp>
      <p:sp>
        <p:nvSpPr>
          <p:cNvPr id="5" name="Footer Placeholder 4">
            <a:extLst>
              <a:ext uri="{FF2B5EF4-FFF2-40B4-BE49-F238E27FC236}">
                <a16:creationId xmlns:a16="http://schemas.microsoft.com/office/drawing/2014/main" id="{5CFEE10B-C123-1B45-B864-6B8D5BE99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CC4B6-2F8B-CA45-99D7-D48C1C9972F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75922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530F-2ABB-F741-86CD-02B983C499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7B270D-31DF-824D-AAC7-1A8C490EB90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55378-871B-074A-9340-5A273CC147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61FB1B-E7C3-3547-A1B6-22B90A24B538}"/>
              </a:ext>
            </a:extLst>
          </p:cNvPr>
          <p:cNvSpPr>
            <a:spLocks noGrp="1"/>
          </p:cNvSpPr>
          <p:nvPr>
            <p:ph type="dt" sz="half" idx="10"/>
          </p:nvPr>
        </p:nvSpPr>
        <p:spPr/>
        <p:txBody>
          <a:bodyPr/>
          <a:lstStyle/>
          <a:p>
            <a:fld id="{53326AB7-C146-8643-AC32-1D896C71A7F3}" type="datetimeFigureOut">
              <a:rPr lang="en-US" smtClean="0"/>
              <a:t>7/18/18</a:t>
            </a:fld>
            <a:endParaRPr lang="en-US"/>
          </a:p>
        </p:txBody>
      </p:sp>
      <p:sp>
        <p:nvSpPr>
          <p:cNvPr id="6" name="Footer Placeholder 5">
            <a:extLst>
              <a:ext uri="{FF2B5EF4-FFF2-40B4-BE49-F238E27FC236}">
                <a16:creationId xmlns:a16="http://schemas.microsoft.com/office/drawing/2014/main" id="{7F3ECCE9-7B6F-4948-8417-3E618E8577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C9493-26BA-D644-84CB-6514BD1933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00775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BFA1D-0768-FC4F-B75B-EDE0297EB4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5D8327-4932-5241-83AC-C7F2238257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529289-DA97-FA4F-883B-1C08A606C7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D275AA-C108-7C4D-9250-CEC009533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C4C786-F911-8F45-B48E-D4C85A8F3C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578C52-1C7D-8B4B-BA4A-CE1D6F06640F}"/>
              </a:ext>
            </a:extLst>
          </p:cNvPr>
          <p:cNvSpPr>
            <a:spLocks noGrp="1"/>
          </p:cNvSpPr>
          <p:nvPr>
            <p:ph type="dt" sz="half" idx="10"/>
          </p:nvPr>
        </p:nvSpPr>
        <p:spPr/>
        <p:txBody>
          <a:bodyPr/>
          <a:lstStyle/>
          <a:p>
            <a:fld id="{53326AB7-C146-8643-AC32-1D896C71A7F3}" type="datetimeFigureOut">
              <a:rPr lang="en-US" smtClean="0"/>
              <a:t>7/18/18</a:t>
            </a:fld>
            <a:endParaRPr lang="en-US"/>
          </a:p>
        </p:txBody>
      </p:sp>
      <p:sp>
        <p:nvSpPr>
          <p:cNvPr id="8" name="Footer Placeholder 7">
            <a:extLst>
              <a:ext uri="{FF2B5EF4-FFF2-40B4-BE49-F238E27FC236}">
                <a16:creationId xmlns:a16="http://schemas.microsoft.com/office/drawing/2014/main" id="{7E6D7468-D98E-E146-8C11-566E681496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3284EF-707E-DC42-ACCE-D4654F57CD2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79364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0226-982E-E240-BF1F-97AC71D0A3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C30596-EF95-C943-9C4C-04001C8BADF1}"/>
              </a:ext>
            </a:extLst>
          </p:cNvPr>
          <p:cNvSpPr>
            <a:spLocks noGrp="1"/>
          </p:cNvSpPr>
          <p:nvPr>
            <p:ph type="dt" sz="half" idx="10"/>
          </p:nvPr>
        </p:nvSpPr>
        <p:spPr/>
        <p:txBody>
          <a:bodyPr/>
          <a:lstStyle/>
          <a:p>
            <a:fld id="{53326AB7-C146-8643-AC32-1D896C71A7F3}" type="datetimeFigureOut">
              <a:rPr lang="en-US" smtClean="0"/>
              <a:t>7/18/18</a:t>
            </a:fld>
            <a:endParaRPr lang="en-US"/>
          </a:p>
        </p:txBody>
      </p:sp>
      <p:sp>
        <p:nvSpPr>
          <p:cNvPr id="4" name="Footer Placeholder 3">
            <a:extLst>
              <a:ext uri="{FF2B5EF4-FFF2-40B4-BE49-F238E27FC236}">
                <a16:creationId xmlns:a16="http://schemas.microsoft.com/office/drawing/2014/main" id="{332BA8BC-065B-2742-86D8-3DAEEF7DC5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CD01E8-BA1E-A747-8D70-0629550712AB}"/>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17303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C8AFC9-2394-FA4D-997A-E88CEA272745}"/>
              </a:ext>
            </a:extLst>
          </p:cNvPr>
          <p:cNvSpPr>
            <a:spLocks noGrp="1"/>
          </p:cNvSpPr>
          <p:nvPr>
            <p:ph type="dt" sz="half" idx="10"/>
          </p:nvPr>
        </p:nvSpPr>
        <p:spPr/>
        <p:txBody>
          <a:bodyPr/>
          <a:lstStyle/>
          <a:p>
            <a:fld id="{53326AB7-C146-8643-AC32-1D896C71A7F3}" type="datetimeFigureOut">
              <a:rPr lang="en-US" smtClean="0"/>
              <a:t>7/18/18</a:t>
            </a:fld>
            <a:endParaRPr lang="en-US"/>
          </a:p>
        </p:txBody>
      </p:sp>
      <p:sp>
        <p:nvSpPr>
          <p:cNvPr id="3" name="Footer Placeholder 2">
            <a:extLst>
              <a:ext uri="{FF2B5EF4-FFF2-40B4-BE49-F238E27FC236}">
                <a16:creationId xmlns:a16="http://schemas.microsoft.com/office/drawing/2014/main" id="{65E573A5-1335-AE42-BF09-1FCBDAAF3B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A33E51-7F7D-CE46-8B95-7568215B7AE1}"/>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47899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48E5-E07D-1743-B852-D6ECD31088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EEBEEA-F298-024B-95FB-9C751B77EB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06EB14-9D0B-2648-B3DB-11824B88B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976687-76B2-4140-83AC-8536F4E951D6}"/>
              </a:ext>
            </a:extLst>
          </p:cNvPr>
          <p:cNvSpPr>
            <a:spLocks noGrp="1"/>
          </p:cNvSpPr>
          <p:nvPr>
            <p:ph type="dt" sz="half" idx="10"/>
          </p:nvPr>
        </p:nvSpPr>
        <p:spPr/>
        <p:txBody>
          <a:bodyPr/>
          <a:lstStyle/>
          <a:p>
            <a:fld id="{53326AB7-C146-8643-AC32-1D896C71A7F3}" type="datetimeFigureOut">
              <a:rPr lang="en-US" smtClean="0"/>
              <a:t>7/18/18</a:t>
            </a:fld>
            <a:endParaRPr lang="en-US"/>
          </a:p>
        </p:txBody>
      </p:sp>
      <p:sp>
        <p:nvSpPr>
          <p:cNvPr id="6" name="Footer Placeholder 5">
            <a:extLst>
              <a:ext uri="{FF2B5EF4-FFF2-40B4-BE49-F238E27FC236}">
                <a16:creationId xmlns:a16="http://schemas.microsoft.com/office/drawing/2014/main" id="{48A96F32-9D50-C041-B009-75800376A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2142CE-848C-BD4E-8A40-32AB7BD028CF}"/>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3492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99C7-4255-864E-8B0F-406D4E839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5CA03A-A409-8347-90BF-5F664DFFD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B50B80-F53D-A846-921D-8A929C4D1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56D389-B843-E349-8890-DA1714FA9731}"/>
              </a:ext>
            </a:extLst>
          </p:cNvPr>
          <p:cNvSpPr>
            <a:spLocks noGrp="1"/>
          </p:cNvSpPr>
          <p:nvPr>
            <p:ph type="dt" sz="half" idx="10"/>
          </p:nvPr>
        </p:nvSpPr>
        <p:spPr/>
        <p:txBody>
          <a:bodyPr/>
          <a:lstStyle/>
          <a:p>
            <a:fld id="{53326AB7-C146-8643-AC32-1D896C71A7F3}" type="datetimeFigureOut">
              <a:rPr lang="en-US" smtClean="0"/>
              <a:t>7/18/18</a:t>
            </a:fld>
            <a:endParaRPr lang="en-US"/>
          </a:p>
        </p:txBody>
      </p:sp>
      <p:sp>
        <p:nvSpPr>
          <p:cNvPr id="6" name="Footer Placeholder 5">
            <a:extLst>
              <a:ext uri="{FF2B5EF4-FFF2-40B4-BE49-F238E27FC236}">
                <a16:creationId xmlns:a16="http://schemas.microsoft.com/office/drawing/2014/main" id="{3F7AB3BD-8BDF-0E40-A12B-116E426197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31EEB-3496-6746-BF21-5BF059F85A04}"/>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80599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B2A93-86B7-724F-A8E8-70A991C76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3B9F64-2C6A-CE48-AB9D-FB7CE414B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EB4216-D3B6-004E-8D9D-3347281461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26AB7-C146-8643-AC32-1D896C71A7F3}" type="datetimeFigureOut">
              <a:rPr lang="en-US" smtClean="0"/>
              <a:t>7/18/18</a:t>
            </a:fld>
            <a:endParaRPr lang="en-US"/>
          </a:p>
        </p:txBody>
      </p:sp>
      <p:sp>
        <p:nvSpPr>
          <p:cNvPr id="5" name="Footer Placeholder 4">
            <a:extLst>
              <a:ext uri="{FF2B5EF4-FFF2-40B4-BE49-F238E27FC236}">
                <a16:creationId xmlns:a16="http://schemas.microsoft.com/office/drawing/2014/main" id="{6B9742FF-E815-B64D-B6D5-E2973185B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04E5B1-99C5-FF4A-8E8B-D292DC7708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D58D8-E8DF-BD44-A759-57D7987C3BA5}" type="slidenum">
              <a:rPr lang="en-US" smtClean="0"/>
              <a:t>‹#›</a:t>
            </a:fld>
            <a:endParaRPr lang="en-US"/>
          </a:p>
        </p:txBody>
      </p:sp>
    </p:spTree>
    <p:extLst>
      <p:ext uri="{BB962C8B-B14F-4D97-AF65-F5344CB8AC3E}">
        <p14:creationId xmlns:p14="http://schemas.microsoft.com/office/powerpoint/2010/main" val="2540692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54A01-461C-1045-AC9B-35DD625CB021}"/>
              </a:ext>
            </a:extLst>
          </p:cNvPr>
          <p:cNvSpPr>
            <a:spLocks noGrp="1"/>
          </p:cNvSpPr>
          <p:nvPr>
            <p:ph type="ctrTitle"/>
          </p:nvPr>
        </p:nvSpPr>
        <p:spPr/>
        <p:txBody>
          <a:bodyPr/>
          <a:lstStyle/>
          <a:p>
            <a:r>
              <a:rPr lang="en-US" dirty="0"/>
              <a:t>Chapter 8</a:t>
            </a:r>
          </a:p>
        </p:txBody>
      </p:sp>
      <p:sp>
        <p:nvSpPr>
          <p:cNvPr id="3" name="Subtitle 2">
            <a:extLst>
              <a:ext uri="{FF2B5EF4-FFF2-40B4-BE49-F238E27FC236}">
                <a16:creationId xmlns:a16="http://schemas.microsoft.com/office/drawing/2014/main" id="{1F6A411C-5F1C-D542-A211-0F0D7F10FA53}"/>
              </a:ext>
            </a:extLst>
          </p:cNvPr>
          <p:cNvSpPr>
            <a:spLocks noGrp="1"/>
          </p:cNvSpPr>
          <p:nvPr>
            <p:ph type="subTitle" idx="1"/>
          </p:nvPr>
        </p:nvSpPr>
        <p:spPr/>
        <p:txBody>
          <a:bodyPr/>
          <a:lstStyle/>
          <a:p>
            <a:r>
              <a:rPr lang="en-US" dirty="0"/>
              <a:t>Networks</a:t>
            </a:r>
          </a:p>
        </p:txBody>
      </p:sp>
    </p:spTree>
    <p:extLst>
      <p:ext uri="{BB962C8B-B14F-4D97-AF65-F5344CB8AC3E}">
        <p14:creationId xmlns:p14="http://schemas.microsoft.com/office/powerpoint/2010/main" val="27190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175BF-1A49-A046-9243-793BE31B38A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27DAB4D-30C4-BD4D-9C12-D2E9C3734F7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18403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F57EB-584E-2D45-AAC6-1A0B76317B85}"/>
              </a:ext>
            </a:extLst>
          </p:cNvPr>
          <p:cNvSpPr>
            <a:spLocks noGrp="1"/>
          </p:cNvSpPr>
          <p:nvPr>
            <p:ph type="title"/>
          </p:nvPr>
        </p:nvSpPr>
        <p:spPr/>
        <p:txBody>
          <a:bodyPr/>
          <a:lstStyle/>
          <a:p>
            <a:r>
              <a:rPr lang="en-US" dirty="0"/>
              <a:t>Graphs and Networks</a:t>
            </a:r>
          </a:p>
        </p:txBody>
      </p:sp>
      <p:pic>
        <p:nvPicPr>
          <p:cNvPr id="5" name="Content Placeholder 4">
            <a:extLst>
              <a:ext uri="{FF2B5EF4-FFF2-40B4-BE49-F238E27FC236}">
                <a16:creationId xmlns:a16="http://schemas.microsoft.com/office/drawing/2014/main" id="{26C80D4B-AECD-3B49-B593-270CA603D2CC}"/>
              </a:ext>
            </a:extLst>
          </p:cNvPr>
          <p:cNvPicPr>
            <a:picLocks noGrp="1" noChangeAspect="1"/>
          </p:cNvPicPr>
          <p:nvPr>
            <p:ph idx="1"/>
          </p:nvPr>
        </p:nvPicPr>
        <p:blipFill>
          <a:blip r:embed="rId2"/>
          <a:stretch>
            <a:fillRect/>
          </a:stretch>
        </p:blipFill>
        <p:spPr>
          <a:xfrm>
            <a:off x="1874634" y="1687790"/>
            <a:ext cx="8442732" cy="4439444"/>
          </a:xfrm>
        </p:spPr>
      </p:pic>
      <p:sp>
        <p:nvSpPr>
          <p:cNvPr id="6" name="TextBox 5">
            <a:extLst>
              <a:ext uri="{FF2B5EF4-FFF2-40B4-BE49-F238E27FC236}">
                <a16:creationId xmlns:a16="http://schemas.microsoft.com/office/drawing/2014/main" id="{819F3441-2B1C-4543-AAC6-037353CFD5F7}"/>
              </a:ext>
            </a:extLst>
          </p:cNvPr>
          <p:cNvSpPr txBox="1"/>
          <p:nvPr/>
        </p:nvSpPr>
        <p:spPr>
          <a:xfrm>
            <a:off x="1718405" y="6127234"/>
            <a:ext cx="9635395" cy="369332"/>
          </a:xfrm>
          <a:prstGeom prst="rect">
            <a:avLst/>
          </a:prstGeom>
          <a:noFill/>
        </p:spPr>
        <p:txBody>
          <a:bodyPr wrap="none" rtlCol="0">
            <a:spAutoFit/>
          </a:bodyPr>
          <a:lstStyle/>
          <a:p>
            <a:r>
              <a:rPr lang="en-US" dirty="0"/>
              <a:t>Figure 8.1: From left to right, a basic graph, a social network and a simplified transportation network.</a:t>
            </a:r>
          </a:p>
        </p:txBody>
      </p:sp>
    </p:spTree>
    <p:extLst>
      <p:ext uri="{BB962C8B-B14F-4D97-AF65-F5344CB8AC3E}">
        <p14:creationId xmlns:p14="http://schemas.microsoft.com/office/powerpoint/2010/main" val="2339586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42840-18DD-1148-B36A-1245B014B560}"/>
              </a:ext>
            </a:extLst>
          </p:cNvPr>
          <p:cNvSpPr>
            <a:spLocks noGrp="1"/>
          </p:cNvSpPr>
          <p:nvPr>
            <p:ph type="title"/>
          </p:nvPr>
        </p:nvSpPr>
        <p:spPr/>
        <p:txBody>
          <a:bodyPr/>
          <a:lstStyle/>
          <a:p>
            <a:r>
              <a:rPr lang="en-US" dirty="0"/>
              <a:t>The Seven Bridges of Konigsberg problem</a:t>
            </a:r>
          </a:p>
        </p:txBody>
      </p:sp>
      <p:pic>
        <p:nvPicPr>
          <p:cNvPr id="5" name="Content Placeholder 4">
            <a:extLst>
              <a:ext uri="{FF2B5EF4-FFF2-40B4-BE49-F238E27FC236}">
                <a16:creationId xmlns:a16="http://schemas.microsoft.com/office/drawing/2014/main" id="{C1CC8BD1-52DC-0B43-A061-4AE925FE4021}"/>
              </a:ext>
            </a:extLst>
          </p:cNvPr>
          <p:cNvPicPr>
            <a:picLocks noGrp="1" noChangeAspect="1"/>
          </p:cNvPicPr>
          <p:nvPr>
            <p:ph idx="1"/>
          </p:nvPr>
        </p:nvPicPr>
        <p:blipFill>
          <a:blip r:embed="rId2"/>
          <a:stretch>
            <a:fillRect/>
          </a:stretch>
        </p:blipFill>
        <p:spPr>
          <a:xfrm>
            <a:off x="1719791" y="1690688"/>
            <a:ext cx="8752417" cy="4520768"/>
          </a:xfrm>
        </p:spPr>
      </p:pic>
      <p:sp>
        <p:nvSpPr>
          <p:cNvPr id="6" name="TextBox 5">
            <a:extLst>
              <a:ext uri="{FF2B5EF4-FFF2-40B4-BE49-F238E27FC236}">
                <a16:creationId xmlns:a16="http://schemas.microsoft.com/office/drawing/2014/main" id="{A10A7945-006A-9E44-86F8-50596B036401}"/>
              </a:ext>
            </a:extLst>
          </p:cNvPr>
          <p:cNvSpPr txBox="1"/>
          <p:nvPr/>
        </p:nvSpPr>
        <p:spPr>
          <a:xfrm>
            <a:off x="838200" y="6211456"/>
            <a:ext cx="10515600" cy="646331"/>
          </a:xfrm>
          <a:prstGeom prst="rect">
            <a:avLst/>
          </a:prstGeom>
          <a:noFill/>
        </p:spPr>
        <p:txBody>
          <a:bodyPr wrap="square" rtlCol="0">
            <a:spAutoFit/>
          </a:bodyPr>
          <a:lstStyle/>
          <a:p>
            <a:r>
              <a:rPr lang="en-US" dirty="0"/>
              <a:t>Figure 8.2: The Seven Bridges of Konigsberg problem. A: the physical depiction of the bridges (Source: </a:t>
            </a:r>
            <a:r>
              <a:rPr lang="en-US" dirty="0" err="1"/>
              <a:t>Giusca</a:t>
            </a:r>
            <a:r>
              <a:rPr lang="en-US" dirty="0"/>
              <a:t>, 2017) and B: the graph representation</a:t>
            </a:r>
          </a:p>
        </p:txBody>
      </p:sp>
    </p:spTree>
    <p:extLst>
      <p:ext uri="{BB962C8B-B14F-4D97-AF65-F5344CB8AC3E}">
        <p14:creationId xmlns:p14="http://schemas.microsoft.com/office/powerpoint/2010/main" val="3912450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96416-06FE-BF44-B0D3-5BF3DF1C857C}"/>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AB3A64B6-9C95-A344-9885-68F52D58A770}"/>
              </a:ext>
            </a:extLst>
          </p:cNvPr>
          <p:cNvPicPr>
            <a:picLocks noGrp="1" noChangeAspect="1"/>
          </p:cNvPicPr>
          <p:nvPr>
            <p:ph idx="1"/>
          </p:nvPr>
        </p:nvPicPr>
        <p:blipFill>
          <a:blip r:embed="rId2"/>
          <a:stretch>
            <a:fillRect/>
          </a:stretch>
        </p:blipFill>
        <p:spPr>
          <a:xfrm>
            <a:off x="2309307" y="1466916"/>
            <a:ext cx="7573386" cy="4628181"/>
          </a:xfrm>
        </p:spPr>
      </p:pic>
      <p:sp>
        <p:nvSpPr>
          <p:cNvPr id="4" name="TextBox 3">
            <a:extLst>
              <a:ext uri="{FF2B5EF4-FFF2-40B4-BE49-F238E27FC236}">
                <a16:creationId xmlns:a16="http://schemas.microsoft.com/office/drawing/2014/main" id="{9CF50BC1-44CC-6844-AB9F-E26F897338AA}"/>
              </a:ext>
            </a:extLst>
          </p:cNvPr>
          <p:cNvSpPr txBox="1"/>
          <p:nvPr/>
        </p:nvSpPr>
        <p:spPr>
          <a:xfrm>
            <a:off x="838200" y="6095097"/>
            <a:ext cx="10515600" cy="646331"/>
          </a:xfrm>
          <a:prstGeom prst="rect">
            <a:avLst/>
          </a:prstGeom>
          <a:noFill/>
        </p:spPr>
        <p:txBody>
          <a:bodyPr wrap="square" rtlCol="0">
            <a:spAutoFit/>
          </a:bodyPr>
          <a:lstStyle/>
          <a:p>
            <a:r>
              <a:rPr lang="en-US" dirty="0"/>
              <a:t>Figure 8.3: Directed and undirected links as displayed in NetLogo. These examples are from the ‘Undirected Network Demo’ and ‘Directed Network Demo’ at: .</a:t>
            </a:r>
          </a:p>
        </p:txBody>
      </p:sp>
    </p:spTree>
    <p:extLst>
      <p:ext uri="{BB962C8B-B14F-4D97-AF65-F5344CB8AC3E}">
        <p14:creationId xmlns:p14="http://schemas.microsoft.com/office/powerpoint/2010/main" val="1907530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209</Words>
  <Application>Microsoft Macintosh PowerPoint</Application>
  <PresentationFormat>Widescreen</PresentationFormat>
  <Paragraphs>10</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Chapter 8</vt:lpstr>
      <vt:lpstr>Introduction</vt:lpstr>
      <vt:lpstr>Graphs and Networks</vt:lpstr>
      <vt:lpstr>The Seven Bridges of Konigsberg problem</vt:lpstr>
      <vt:lpstr>PowerPoint Presentation</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T Crooks</dc:creator>
  <cp:lastModifiedBy>Andrew T Crooks</cp:lastModifiedBy>
  <cp:revision>6</cp:revision>
  <dcterms:created xsi:type="dcterms:W3CDTF">2018-07-16T13:06:35Z</dcterms:created>
  <dcterms:modified xsi:type="dcterms:W3CDTF">2018-07-18T20:03:50Z</dcterms:modified>
</cp:coreProperties>
</file>