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8" r:id="rId2"/>
    <p:sldId id="263" r:id="rId3"/>
    <p:sldId id="257" r:id="rId4"/>
    <p:sldId id="259" r:id="rId5"/>
    <p:sldId id="265" r:id="rId6"/>
    <p:sldId id="266" r:id="rId7"/>
    <p:sldId id="260" r:id="rId8"/>
    <p:sldId id="262" r:id="rId9"/>
    <p:sldId id="261"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2"/>
    <p:restoredTop sz="94631"/>
  </p:normalViewPr>
  <p:slideViewPr>
    <p:cSldViewPr snapToGrid="0" snapToObjects="1">
      <p:cViewPr varScale="1">
        <p:scale>
          <a:sx n="139" d="100"/>
          <a:sy n="139" d="100"/>
        </p:scale>
        <p:origin x="32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71B48E-7E0C-174F-985A-A28EF652A339}" type="datetimeFigureOut">
              <a:rPr lang="en-GB" smtClean="0"/>
              <a:t>18/01/2019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E30BD-3C4F-0F44-B8AE-0426952E4F76}" type="slidenum">
              <a:rPr lang="en-GB" smtClean="0"/>
              <a:t>‹#›</a:t>
            </a:fld>
            <a:endParaRPr lang="en-GB"/>
          </a:p>
        </p:txBody>
      </p:sp>
    </p:spTree>
    <p:extLst>
      <p:ext uri="{BB962C8B-B14F-4D97-AF65-F5344CB8AC3E}">
        <p14:creationId xmlns:p14="http://schemas.microsoft.com/office/powerpoint/2010/main" val="3053455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Model evaluation is one of the central challenges associated with agent-based models. A key question that all modelers face is “how well does this model simulate the phenomenon of interest?”. While there are no universally accepted methods for evaluating agent-based models, researchers often adopt the same three stage process of verification, calibration and validation. This chapter presents an overview of the methods that are commonly used within each of these stages. The overarching aim of this chapter is to provide the reader with the knowledge to design their own approach to evaluating agent-based models.</a:t>
            </a:r>
          </a:p>
          <a:p>
            <a:endParaRPr lang="en-US" dirty="0"/>
          </a:p>
        </p:txBody>
      </p:sp>
      <p:sp>
        <p:nvSpPr>
          <p:cNvPr id="4" name="Slide Number Placeholder 3"/>
          <p:cNvSpPr>
            <a:spLocks noGrp="1"/>
          </p:cNvSpPr>
          <p:nvPr>
            <p:ph type="sldNum" sz="quarter" idx="10"/>
          </p:nvPr>
        </p:nvSpPr>
        <p:spPr/>
        <p:txBody>
          <a:bodyPr/>
          <a:lstStyle/>
          <a:p>
            <a:fld id="{62C0D1B9-B7E0-F54B-8D0C-8679F12BC84B}" type="slidenum">
              <a:rPr lang="en-US" smtClean="0"/>
              <a:t>1</a:t>
            </a:fld>
            <a:endParaRPr lang="en-US"/>
          </a:p>
        </p:txBody>
      </p:sp>
    </p:spTree>
    <p:extLst>
      <p:ext uri="{BB962C8B-B14F-4D97-AF65-F5344CB8AC3E}">
        <p14:creationId xmlns:p14="http://schemas.microsoft.com/office/powerpoint/2010/main" val="3358282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7A16-E78A-BE4A-AC43-8512E7D93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F38C8-365B-CA4F-B19D-567E737B1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28210-3A32-5F42-B6C1-4EC7285777A7}"/>
              </a:ext>
            </a:extLst>
          </p:cNvPr>
          <p:cNvSpPr>
            <a:spLocks noGrp="1"/>
          </p:cNvSpPr>
          <p:nvPr>
            <p:ph type="dt" sz="half" idx="10"/>
          </p:nvPr>
        </p:nvSpPr>
        <p:spPr/>
        <p:txBody>
          <a:bodyPr/>
          <a:lstStyle/>
          <a:p>
            <a:fld id="{53326AB7-C146-8643-AC32-1D896C71A7F3}" type="datetimeFigureOut">
              <a:rPr lang="en-US" smtClean="0"/>
              <a:t>1/18/19</a:t>
            </a:fld>
            <a:endParaRPr lang="en-US"/>
          </a:p>
        </p:txBody>
      </p:sp>
      <p:sp>
        <p:nvSpPr>
          <p:cNvPr id="5" name="Footer Placeholder 4">
            <a:extLst>
              <a:ext uri="{FF2B5EF4-FFF2-40B4-BE49-F238E27FC236}">
                <a16:creationId xmlns:a16="http://schemas.microsoft.com/office/drawing/2014/main" id="{906277F9-D1A2-9843-B607-FCC14A03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0A87-2C80-A64B-87FB-EF30B3D84BEC}"/>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8255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44AF-4076-ED4B-B391-C5A3489C0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2274F-54BF-764B-B515-33F41ADD7A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3412C-0D19-274E-9402-8A7B85561B08}"/>
              </a:ext>
            </a:extLst>
          </p:cNvPr>
          <p:cNvSpPr>
            <a:spLocks noGrp="1"/>
          </p:cNvSpPr>
          <p:nvPr>
            <p:ph type="dt" sz="half" idx="10"/>
          </p:nvPr>
        </p:nvSpPr>
        <p:spPr/>
        <p:txBody>
          <a:bodyPr/>
          <a:lstStyle/>
          <a:p>
            <a:fld id="{53326AB7-C146-8643-AC32-1D896C71A7F3}" type="datetimeFigureOut">
              <a:rPr lang="en-US" smtClean="0"/>
              <a:t>1/18/19</a:t>
            </a:fld>
            <a:endParaRPr lang="en-US"/>
          </a:p>
        </p:txBody>
      </p:sp>
      <p:sp>
        <p:nvSpPr>
          <p:cNvPr id="5" name="Footer Placeholder 4">
            <a:extLst>
              <a:ext uri="{FF2B5EF4-FFF2-40B4-BE49-F238E27FC236}">
                <a16:creationId xmlns:a16="http://schemas.microsoft.com/office/drawing/2014/main" id="{AC034415-ED19-A445-BD68-A64A25C0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F4D4-B881-F34A-81D6-2E0313F65EE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94080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434B5-95B9-8F45-9704-269CFCDE3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99913-B6B0-7C48-9E46-20EC11E0D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55D2-ADC8-E348-B484-18FD79F5F120}"/>
              </a:ext>
            </a:extLst>
          </p:cNvPr>
          <p:cNvSpPr>
            <a:spLocks noGrp="1"/>
          </p:cNvSpPr>
          <p:nvPr>
            <p:ph type="dt" sz="half" idx="10"/>
          </p:nvPr>
        </p:nvSpPr>
        <p:spPr/>
        <p:txBody>
          <a:bodyPr/>
          <a:lstStyle/>
          <a:p>
            <a:fld id="{53326AB7-C146-8643-AC32-1D896C71A7F3}" type="datetimeFigureOut">
              <a:rPr lang="en-US" smtClean="0"/>
              <a:t>1/18/19</a:t>
            </a:fld>
            <a:endParaRPr lang="en-US"/>
          </a:p>
        </p:txBody>
      </p:sp>
      <p:sp>
        <p:nvSpPr>
          <p:cNvPr id="5" name="Footer Placeholder 4">
            <a:extLst>
              <a:ext uri="{FF2B5EF4-FFF2-40B4-BE49-F238E27FC236}">
                <a16:creationId xmlns:a16="http://schemas.microsoft.com/office/drawing/2014/main" id="{9547F7AC-E50A-D649-85D6-DB77ADB23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9C60-9BE1-C544-82FC-951DBED57A52}"/>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2994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72FB-6E84-2F49-8A51-0972418C7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F1C8D-6F5A-7D47-9201-3E7B6F545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B3CC-E7E0-6340-B3A4-F00DB09C83B6}"/>
              </a:ext>
            </a:extLst>
          </p:cNvPr>
          <p:cNvSpPr>
            <a:spLocks noGrp="1"/>
          </p:cNvSpPr>
          <p:nvPr>
            <p:ph type="dt" sz="half" idx="10"/>
          </p:nvPr>
        </p:nvSpPr>
        <p:spPr/>
        <p:txBody>
          <a:bodyPr/>
          <a:lstStyle/>
          <a:p>
            <a:fld id="{53326AB7-C146-8643-AC32-1D896C71A7F3}" type="datetimeFigureOut">
              <a:rPr lang="en-US" smtClean="0"/>
              <a:t>1/18/19</a:t>
            </a:fld>
            <a:endParaRPr lang="en-US"/>
          </a:p>
        </p:txBody>
      </p:sp>
      <p:sp>
        <p:nvSpPr>
          <p:cNvPr id="5" name="Footer Placeholder 4">
            <a:extLst>
              <a:ext uri="{FF2B5EF4-FFF2-40B4-BE49-F238E27FC236}">
                <a16:creationId xmlns:a16="http://schemas.microsoft.com/office/drawing/2014/main" id="{7D837D03-AC59-D14F-9507-84D846908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9326-81CE-0942-A45E-A9A8005451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0659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158-F8C2-434F-AD68-D86B3031D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BB0E7-5DE5-0D42-9359-2B7E8DAA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10A837-B060-AA46-AA08-6F233B11970D}"/>
              </a:ext>
            </a:extLst>
          </p:cNvPr>
          <p:cNvSpPr>
            <a:spLocks noGrp="1"/>
          </p:cNvSpPr>
          <p:nvPr>
            <p:ph type="dt" sz="half" idx="10"/>
          </p:nvPr>
        </p:nvSpPr>
        <p:spPr/>
        <p:txBody>
          <a:bodyPr/>
          <a:lstStyle/>
          <a:p>
            <a:fld id="{53326AB7-C146-8643-AC32-1D896C71A7F3}" type="datetimeFigureOut">
              <a:rPr lang="en-US" smtClean="0"/>
              <a:t>1/18/19</a:t>
            </a:fld>
            <a:endParaRPr lang="en-US"/>
          </a:p>
        </p:txBody>
      </p:sp>
      <p:sp>
        <p:nvSpPr>
          <p:cNvPr id="5" name="Footer Placeholder 4">
            <a:extLst>
              <a:ext uri="{FF2B5EF4-FFF2-40B4-BE49-F238E27FC236}">
                <a16:creationId xmlns:a16="http://schemas.microsoft.com/office/drawing/2014/main" id="{5CFEE10B-C123-1B45-B864-6B8D5BE9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C4B6-2F8B-CA45-99D7-D48C1C9972F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759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30F-2ABB-F741-86CD-02B983C49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B270D-31DF-824D-AAC7-1A8C490EB9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55378-871B-074A-9340-5A273CC14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1FB1B-E7C3-3547-A1B6-22B90A24B538}"/>
              </a:ext>
            </a:extLst>
          </p:cNvPr>
          <p:cNvSpPr>
            <a:spLocks noGrp="1"/>
          </p:cNvSpPr>
          <p:nvPr>
            <p:ph type="dt" sz="half" idx="10"/>
          </p:nvPr>
        </p:nvSpPr>
        <p:spPr/>
        <p:txBody>
          <a:bodyPr/>
          <a:lstStyle/>
          <a:p>
            <a:fld id="{53326AB7-C146-8643-AC32-1D896C71A7F3}" type="datetimeFigureOut">
              <a:rPr lang="en-US" smtClean="0"/>
              <a:t>1/18/19</a:t>
            </a:fld>
            <a:endParaRPr lang="en-US"/>
          </a:p>
        </p:txBody>
      </p:sp>
      <p:sp>
        <p:nvSpPr>
          <p:cNvPr id="6" name="Footer Placeholder 5">
            <a:extLst>
              <a:ext uri="{FF2B5EF4-FFF2-40B4-BE49-F238E27FC236}">
                <a16:creationId xmlns:a16="http://schemas.microsoft.com/office/drawing/2014/main" id="{7F3ECCE9-7B6F-4948-8417-3E618E85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9493-26BA-D644-84CB-6514BD1933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0077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FA1D-0768-FC4F-B75B-EDE0297EB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D8327-4932-5241-83AC-C7F223825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529289-DA97-FA4F-883B-1C08A606C7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275AA-C108-7C4D-9250-CEC00953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4C786-F911-8F45-B48E-D4C85A8F3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78C52-1C7D-8B4B-BA4A-CE1D6F06640F}"/>
              </a:ext>
            </a:extLst>
          </p:cNvPr>
          <p:cNvSpPr>
            <a:spLocks noGrp="1"/>
          </p:cNvSpPr>
          <p:nvPr>
            <p:ph type="dt" sz="half" idx="10"/>
          </p:nvPr>
        </p:nvSpPr>
        <p:spPr/>
        <p:txBody>
          <a:bodyPr/>
          <a:lstStyle/>
          <a:p>
            <a:fld id="{53326AB7-C146-8643-AC32-1D896C71A7F3}" type="datetimeFigureOut">
              <a:rPr lang="en-US" smtClean="0"/>
              <a:t>1/18/19</a:t>
            </a:fld>
            <a:endParaRPr lang="en-US"/>
          </a:p>
        </p:txBody>
      </p:sp>
      <p:sp>
        <p:nvSpPr>
          <p:cNvPr id="8" name="Footer Placeholder 7">
            <a:extLst>
              <a:ext uri="{FF2B5EF4-FFF2-40B4-BE49-F238E27FC236}">
                <a16:creationId xmlns:a16="http://schemas.microsoft.com/office/drawing/2014/main" id="{7E6D7468-D98E-E146-8C11-566E68149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284EF-707E-DC42-ACCE-D4654F57CD2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7936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226-982E-E240-BF1F-97AC71D0A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30596-EF95-C943-9C4C-04001C8BADF1}"/>
              </a:ext>
            </a:extLst>
          </p:cNvPr>
          <p:cNvSpPr>
            <a:spLocks noGrp="1"/>
          </p:cNvSpPr>
          <p:nvPr>
            <p:ph type="dt" sz="half" idx="10"/>
          </p:nvPr>
        </p:nvSpPr>
        <p:spPr/>
        <p:txBody>
          <a:bodyPr/>
          <a:lstStyle/>
          <a:p>
            <a:fld id="{53326AB7-C146-8643-AC32-1D896C71A7F3}" type="datetimeFigureOut">
              <a:rPr lang="en-US" smtClean="0"/>
              <a:t>1/18/19</a:t>
            </a:fld>
            <a:endParaRPr lang="en-US"/>
          </a:p>
        </p:txBody>
      </p:sp>
      <p:sp>
        <p:nvSpPr>
          <p:cNvPr id="4" name="Footer Placeholder 3">
            <a:extLst>
              <a:ext uri="{FF2B5EF4-FFF2-40B4-BE49-F238E27FC236}">
                <a16:creationId xmlns:a16="http://schemas.microsoft.com/office/drawing/2014/main" id="{332BA8BC-065B-2742-86D8-3DAEEF7DC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D01E8-BA1E-A747-8D70-0629550712AB}"/>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1730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8AFC9-2394-FA4D-997A-E88CEA272745}"/>
              </a:ext>
            </a:extLst>
          </p:cNvPr>
          <p:cNvSpPr>
            <a:spLocks noGrp="1"/>
          </p:cNvSpPr>
          <p:nvPr>
            <p:ph type="dt" sz="half" idx="10"/>
          </p:nvPr>
        </p:nvSpPr>
        <p:spPr/>
        <p:txBody>
          <a:bodyPr/>
          <a:lstStyle/>
          <a:p>
            <a:fld id="{53326AB7-C146-8643-AC32-1D896C71A7F3}" type="datetimeFigureOut">
              <a:rPr lang="en-US" smtClean="0"/>
              <a:t>1/18/19</a:t>
            </a:fld>
            <a:endParaRPr lang="en-US"/>
          </a:p>
        </p:txBody>
      </p:sp>
      <p:sp>
        <p:nvSpPr>
          <p:cNvPr id="3" name="Footer Placeholder 2">
            <a:extLst>
              <a:ext uri="{FF2B5EF4-FFF2-40B4-BE49-F238E27FC236}">
                <a16:creationId xmlns:a16="http://schemas.microsoft.com/office/drawing/2014/main" id="{65E573A5-1335-AE42-BF09-1FCBDAAF3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33E51-7F7D-CE46-8B95-7568215B7AE1}"/>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4789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48E5-E07D-1743-B852-D6ECD3108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EBEEA-F298-024B-95FB-9C751B77E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6EB14-9D0B-2648-B3DB-11824B88B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76687-76B2-4140-83AC-8536F4E951D6}"/>
              </a:ext>
            </a:extLst>
          </p:cNvPr>
          <p:cNvSpPr>
            <a:spLocks noGrp="1"/>
          </p:cNvSpPr>
          <p:nvPr>
            <p:ph type="dt" sz="half" idx="10"/>
          </p:nvPr>
        </p:nvSpPr>
        <p:spPr/>
        <p:txBody>
          <a:bodyPr/>
          <a:lstStyle/>
          <a:p>
            <a:fld id="{53326AB7-C146-8643-AC32-1D896C71A7F3}" type="datetimeFigureOut">
              <a:rPr lang="en-US" smtClean="0"/>
              <a:t>1/18/19</a:t>
            </a:fld>
            <a:endParaRPr lang="en-US"/>
          </a:p>
        </p:txBody>
      </p:sp>
      <p:sp>
        <p:nvSpPr>
          <p:cNvPr id="6" name="Footer Placeholder 5">
            <a:extLst>
              <a:ext uri="{FF2B5EF4-FFF2-40B4-BE49-F238E27FC236}">
                <a16:creationId xmlns:a16="http://schemas.microsoft.com/office/drawing/2014/main" id="{48A96F32-9D50-C041-B009-75800376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142CE-848C-BD4E-8A40-32AB7BD028CF}"/>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34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99C7-4255-864E-8B0F-406D4E839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CA03A-A409-8347-90BF-5F664DFFD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50B80-F53D-A846-921D-8A929C4D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6D389-B843-E349-8890-DA1714FA9731}"/>
              </a:ext>
            </a:extLst>
          </p:cNvPr>
          <p:cNvSpPr>
            <a:spLocks noGrp="1"/>
          </p:cNvSpPr>
          <p:nvPr>
            <p:ph type="dt" sz="half" idx="10"/>
          </p:nvPr>
        </p:nvSpPr>
        <p:spPr/>
        <p:txBody>
          <a:bodyPr/>
          <a:lstStyle/>
          <a:p>
            <a:fld id="{53326AB7-C146-8643-AC32-1D896C71A7F3}" type="datetimeFigureOut">
              <a:rPr lang="en-US" smtClean="0"/>
              <a:t>1/18/19</a:t>
            </a:fld>
            <a:endParaRPr lang="en-US"/>
          </a:p>
        </p:txBody>
      </p:sp>
      <p:sp>
        <p:nvSpPr>
          <p:cNvPr id="6" name="Footer Placeholder 5">
            <a:extLst>
              <a:ext uri="{FF2B5EF4-FFF2-40B4-BE49-F238E27FC236}">
                <a16:creationId xmlns:a16="http://schemas.microsoft.com/office/drawing/2014/main" id="{3F7AB3BD-8BDF-0E40-A12B-116E4261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31EEB-3496-6746-BF21-5BF059F85A04}"/>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8059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B2A93-86B7-724F-A8E8-70A991C7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B9F64-2C6A-CE48-AB9D-FB7CE414B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B4216-D3B6-004E-8D9D-33472814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6AB7-C146-8643-AC32-1D896C71A7F3}" type="datetimeFigureOut">
              <a:rPr lang="en-US" smtClean="0"/>
              <a:t>1/18/19</a:t>
            </a:fld>
            <a:endParaRPr lang="en-US"/>
          </a:p>
        </p:txBody>
      </p:sp>
      <p:sp>
        <p:nvSpPr>
          <p:cNvPr id="5" name="Footer Placeholder 4">
            <a:extLst>
              <a:ext uri="{FF2B5EF4-FFF2-40B4-BE49-F238E27FC236}">
                <a16:creationId xmlns:a16="http://schemas.microsoft.com/office/drawing/2014/main" id="{6B9742FF-E815-B64D-B6D5-E2973185B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4E5B1-99C5-FF4A-8E8B-D292DC770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D58D8-E8DF-BD44-A759-57D7987C3BA5}" type="slidenum">
              <a:rPr lang="en-US" smtClean="0"/>
              <a:t>‹#›</a:t>
            </a:fld>
            <a:endParaRPr lang="en-US"/>
          </a:p>
        </p:txBody>
      </p:sp>
    </p:spTree>
    <p:extLst>
      <p:ext uri="{BB962C8B-B14F-4D97-AF65-F5344CB8AC3E}">
        <p14:creationId xmlns:p14="http://schemas.microsoft.com/office/powerpoint/2010/main" val="25406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bmgis/abmgis/tree/master/Chapter10-EvaluatingModels/Models/Rainfall" TargetMode="External"/><Relationship Id="rId2" Type="http://schemas.openxmlformats.org/officeDocument/2006/relationships/hyperlink" Target="http://www.abmgis.org/Chapter6" TargetMode="Externa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cwDqjmSmtMQ" TargetMode="External"/><Relationship Id="rId2" Type="http://schemas.openxmlformats.org/officeDocument/2006/relationships/hyperlink" Target="https://github.com/abmgis/abmgis/tree/master/Chapter10-EvaluatingModels/Models/Rainfall" TargetMode="Externa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hyperlink" Target="https://www.youtube.com/watch?v=xMHFYp2ng3c"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hyperlink" Target="https://www.mdpi.com/2220-9964/4/3/1627/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4B8958-18D9-FC43-9FD7-FFC19E3EA19A}"/>
              </a:ext>
            </a:extLst>
          </p:cNvPr>
          <p:cNvPicPr>
            <a:picLocks noChangeAspect="1"/>
          </p:cNvPicPr>
          <p:nvPr/>
        </p:nvPicPr>
        <p:blipFill rotWithShape="1">
          <a:blip r:embed="rId3"/>
          <a:srcRect r="3747"/>
          <a:stretch/>
        </p:blipFill>
        <p:spPr>
          <a:xfrm>
            <a:off x="20" y="10"/>
            <a:ext cx="4637226" cy="6857990"/>
          </a:xfrm>
          <a:prstGeom prst="rect">
            <a:avLst/>
          </a:prstGeom>
        </p:spPr>
      </p:pic>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a:xfrm>
            <a:off x="5277328" y="640082"/>
            <a:ext cx="6274591" cy="3351602"/>
          </a:xfrm>
        </p:spPr>
        <p:txBody>
          <a:bodyPr>
            <a:normAutofit/>
          </a:bodyPr>
          <a:lstStyle/>
          <a:p>
            <a:pPr algn="l"/>
            <a:r>
              <a:rPr lang="en-US" dirty="0">
                <a:solidFill>
                  <a:schemeClr val="bg1"/>
                </a:solidFill>
              </a:rPr>
              <a:t>Chapter 10 Tutorial</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a:xfrm>
            <a:off x="5277327" y="4156276"/>
            <a:ext cx="6274592" cy="2061645"/>
          </a:xfrm>
        </p:spPr>
        <p:txBody>
          <a:bodyPr>
            <a:normAutofit/>
          </a:bodyPr>
          <a:lstStyle/>
          <a:p>
            <a:pPr algn="l"/>
            <a:r>
              <a:rPr lang="en-US" dirty="0">
                <a:solidFill>
                  <a:schemeClr val="bg1"/>
                </a:solidFill>
              </a:rPr>
              <a:t>Evaluating Our Models: Verification, Calibration, Validation</a:t>
            </a:r>
          </a:p>
        </p:txBody>
      </p:sp>
    </p:spTree>
    <p:extLst>
      <p:ext uri="{BB962C8B-B14F-4D97-AF65-F5344CB8AC3E}">
        <p14:creationId xmlns:p14="http://schemas.microsoft.com/office/powerpoint/2010/main" val="1136791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B0FD0E-1CF1-E24A-98C1-2276B5FCA6D2}"/>
              </a:ext>
            </a:extLst>
          </p:cNvPr>
          <p:cNvPicPr>
            <a:picLocks noChangeAspect="1"/>
          </p:cNvPicPr>
          <p:nvPr/>
        </p:nvPicPr>
        <p:blipFill>
          <a:blip r:embed="rId2"/>
          <a:stretch>
            <a:fillRect/>
          </a:stretch>
        </p:blipFill>
        <p:spPr>
          <a:xfrm>
            <a:off x="393192" y="906543"/>
            <a:ext cx="6748272" cy="2987399"/>
          </a:xfrm>
          <a:prstGeom prst="rect">
            <a:avLst/>
          </a:prstGeom>
        </p:spPr>
      </p:pic>
      <p:sp>
        <p:nvSpPr>
          <p:cNvPr id="5" name="Title 1">
            <a:extLst>
              <a:ext uri="{FF2B5EF4-FFF2-40B4-BE49-F238E27FC236}">
                <a16:creationId xmlns:a16="http://schemas.microsoft.com/office/drawing/2014/main" id="{BC5448DC-F76B-1648-B750-80B89D4112FA}"/>
              </a:ext>
            </a:extLst>
          </p:cNvPr>
          <p:cNvSpPr txBox="1">
            <a:spLocks/>
          </p:cNvSpPr>
          <p:nvPr/>
        </p:nvSpPr>
        <p:spPr>
          <a:xfrm>
            <a:off x="228600" y="-1682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000" b="1" dirty="0"/>
              <a:t>Calibrating the Walk This Way model</a:t>
            </a:r>
          </a:p>
        </p:txBody>
      </p:sp>
      <p:sp>
        <p:nvSpPr>
          <p:cNvPr id="6" name="Rectangle 5">
            <a:extLst>
              <a:ext uri="{FF2B5EF4-FFF2-40B4-BE49-F238E27FC236}">
                <a16:creationId xmlns:a16="http://schemas.microsoft.com/office/drawing/2014/main" id="{37C94A70-76EA-2043-BEED-9FE31C8A63F8}"/>
              </a:ext>
            </a:extLst>
          </p:cNvPr>
          <p:cNvSpPr/>
          <p:nvPr/>
        </p:nvSpPr>
        <p:spPr>
          <a:xfrm>
            <a:off x="2075688" y="3632331"/>
            <a:ext cx="3413432" cy="1384995"/>
          </a:xfrm>
          <a:prstGeom prst="rect">
            <a:avLst/>
          </a:prstGeom>
        </p:spPr>
        <p:txBody>
          <a:bodyPr wrap="square">
            <a:spAutoFit/>
          </a:bodyPr>
          <a:lstStyle/>
          <a:p>
            <a:pPr algn="r"/>
            <a:r>
              <a:rPr lang="en-GB" sz="1400" dirty="0"/>
              <a:t>The model interface shows agents navigating across an open space</a:t>
            </a:r>
          </a:p>
          <a:p>
            <a:pPr algn="r"/>
            <a:endParaRPr lang="en-GB" sz="1400" dirty="0"/>
          </a:p>
          <a:p>
            <a:pPr algn="r"/>
            <a:r>
              <a:rPr lang="en-GB" sz="1400" dirty="0"/>
              <a:t>In this simulation, we are trying to match the observed trajectories of people navigating a similar shaped space</a:t>
            </a:r>
          </a:p>
        </p:txBody>
      </p:sp>
      <p:sp>
        <p:nvSpPr>
          <p:cNvPr id="7" name="Rectangle 6">
            <a:extLst>
              <a:ext uri="{FF2B5EF4-FFF2-40B4-BE49-F238E27FC236}">
                <a16:creationId xmlns:a16="http://schemas.microsoft.com/office/drawing/2014/main" id="{8FFF7E92-A110-774A-89DC-DA9C627B4A5B}"/>
              </a:ext>
            </a:extLst>
          </p:cNvPr>
          <p:cNvSpPr/>
          <p:nvPr/>
        </p:nvSpPr>
        <p:spPr>
          <a:xfrm>
            <a:off x="228600" y="3893942"/>
            <a:ext cx="1847088" cy="2246769"/>
          </a:xfrm>
          <a:prstGeom prst="rect">
            <a:avLst/>
          </a:prstGeom>
        </p:spPr>
        <p:txBody>
          <a:bodyPr wrap="square">
            <a:spAutoFit/>
          </a:bodyPr>
          <a:lstStyle/>
          <a:p>
            <a:r>
              <a:rPr lang="en-GB" sz="1400" dirty="0"/>
              <a:t>There are four potential model configurations to test – these permit and limit access to information to agents, and adjust the flow of agents entering and exiting at different locations the space</a:t>
            </a:r>
          </a:p>
        </p:txBody>
      </p:sp>
      <p:sp>
        <p:nvSpPr>
          <p:cNvPr id="8" name="Rectangle 7">
            <a:extLst>
              <a:ext uri="{FF2B5EF4-FFF2-40B4-BE49-F238E27FC236}">
                <a16:creationId xmlns:a16="http://schemas.microsoft.com/office/drawing/2014/main" id="{C098E9A8-8737-6C46-80E6-A0CE1519A50F}"/>
              </a:ext>
            </a:extLst>
          </p:cNvPr>
          <p:cNvSpPr/>
          <p:nvPr/>
        </p:nvSpPr>
        <p:spPr>
          <a:xfrm>
            <a:off x="7239000" y="906543"/>
            <a:ext cx="4154424" cy="2893100"/>
          </a:xfrm>
          <a:prstGeom prst="rect">
            <a:avLst/>
          </a:prstGeom>
        </p:spPr>
        <p:txBody>
          <a:bodyPr wrap="square">
            <a:spAutoFit/>
          </a:bodyPr>
          <a:lstStyle/>
          <a:p>
            <a:r>
              <a:rPr lang="en-GB" sz="1400" dirty="0"/>
              <a:t>Calibration can be performed by assessing model similarity against observed data</a:t>
            </a:r>
          </a:p>
          <a:p>
            <a:endParaRPr lang="en-GB" sz="1400" dirty="0"/>
          </a:p>
          <a:p>
            <a:r>
              <a:rPr lang="en-GB" sz="1400" dirty="0"/>
              <a:t>The observation data is provided in a separate file, but it read in by </a:t>
            </a:r>
            <a:r>
              <a:rPr lang="en-GB" sz="1400" dirty="0" err="1"/>
              <a:t>NetLogo</a:t>
            </a:r>
            <a:r>
              <a:rPr lang="en-GB" sz="1400" dirty="0"/>
              <a:t> for comparison</a:t>
            </a:r>
          </a:p>
          <a:p>
            <a:endParaRPr lang="en-GB" sz="1400" dirty="0"/>
          </a:p>
          <a:p>
            <a:r>
              <a:rPr lang="en-GB" sz="1400" dirty="0"/>
              <a:t>These comparisons are made through the chart, which compares relative differences in counts at each entry and exit</a:t>
            </a:r>
          </a:p>
          <a:p>
            <a:endParaRPr lang="en-GB" sz="1400" dirty="0"/>
          </a:p>
          <a:p>
            <a:r>
              <a:rPr lang="en-GB" sz="1400" dirty="0"/>
              <a:t>And through comparison of path maps, which show the distribution of agent paths across the space, as shown below</a:t>
            </a:r>
          </a:p>
        </p:txBody>
      </p:sp>
      <p:cxnSp>
        <p:nvCxnSpPr>
          <p:cNvPr id="10" name="Straight Arrow Connector 9">
            <a:extLst>
              <a:ext uri="{FF2B5EF4-FFF2-40B4-BE49-F238E27FC236}">
                <a16:creationId xmlns:a16="http://schemas.microsoft.com/office/drawing/2014/main" id="{65D51338-404A-4E4E-BBED-2AC2918DD18F}"/>
              </a:ext>
            </a:extLst>
          </p:cNvPr>
          <p:cNvCxnSpPr>
            <a:cxnSpLocks/>
          </p:cNvCxnSpPr>
          <p:nvPr/>
        </p:nvCxnSpPr>
        <p:spPr>
          <a:xfrm flipH="1">
            <a:off x="6812280" y="2852928"/>
            <a:ext cx="426720" cy="338328"/>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5217AAC-094B-B64A-BFAF-A4C17611212F}"/>
              </a:ext>
            </a:extLst>
          </p:cNvPr>
          <p:cNvCxnSpPr>
            <a:cxnSpLocks/>
          </p:cNvCxnSpPr>
          <p:nvPr/>
        </p:nvCxnSpPr>
        <p:spPr>
          <a:xfrm flipH="1" flipV="1">
            <a:off x="737616" y="2968752"/>
            <a:ext cx="103632" cy="926592"/>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7148630B-9F6E-4645-9D07-0AA212CD542F}"/>
              </a:ext>
            </a:extLst>
          </p:cNvPr>
          <p:cNvPicPr>
            <a:picLocks noChangeAspect="1"/>
          </p:cNvPicPr>
          <p:nvPr/>
        </p:nvPicPr>
        <p:blipFill>
          <a:blip r:embed="rId3"/>
          <a:stretch>
            <a:fillRect/>
          </a:stretch>
        </p:blipFill>
        <p:spPr>
          <a:xfrm>
            <a:off x="9525762" y="4176342"/>
            <a:ext cx="2200910" cy="1681967"/>
          </a:xfrm>
          <a:prstGeom prst="rect">
            <a:avLst/>
          </a:prstGeom>
        </p:spPr>
      </p:pic>
      <p:pic>
        <p:nvPicPr>
          <p:cNvPr id="15" name="Picture 14">
            <a:extLst>
              <a:ext uri="{FF2B5EF4-FFF2-40B4-BE49-F238E27FC236}">
                <a16:creationId xmlns:a16="http://schemas.microsoft.com/office/drawing/2014/main" id="{BEDA8C09-26F6-1D49-B60F-3D09C54A5C21}"/>
              </a:ext>
            </a:extLst>
          </p:cNvPr>
          <p:cNvPicPr>
            <a:picLocks noChangeAspect="1"/>
          </p:cNvPicPr>
          <p:nvPr/>
        </p:nvPicPr>
        <p:blipFill>
          <a:blip r:embed="rId4"/>
          <a:stretch>
            <a:fillRect/>
          </a:stretch>
        </p:blipFill>
        <p:spPr>
          <a:xfrm>
            <a:off x="7239000" y="4170090"/>
            <a:ext cx="2200910" cy="1688219"/>
          </a:xfrm>
          <a:prstGeom prst="rect">
            <a:avLst/>
          </a:prstGeom>
        </p:spPr>
      </p:pic>
      <p:sp>
        <p:nvSpPr>
          <p:cNvPr id="16" name="Rectangle 15">
            <a:extLst>
              <a:ext uri="{FF2B5EF4-FFF2-40B4-BE49-F238E27FC236}">
                <a16:creationId xmlns:a16="http://schemas.microsoft.com/office/drawing/2014/main" id="{5539A3F9-CF3B-F244-84A9-010423DCF889}"/>
              </a:ext>
            </a:extLst>
          </p:cNvPr>
          <p:cNvSpPr/>
          <p:nvPr/>
        </p:nvSpPr>
        <p:spPr>
          <a:xfrm>
            <a:off x="7730891" y="5865669"/>
            <a:ext cx="1217128" cy="276999"/>
          </a:xfrm>
          <a:prstGeom prst="rect">
            <a:avLst/>
          </a:prstGeom>
        </p:spPr>
        <p:txBody>
          <a:bodyPr wrap="none">
            <a:spAutoFit/>
          </a:bodyPr>
          <a:lstStyle/>
          <a:p>
            <a:r>
              <a:rPr lang="en-GB" sz="1200" b="1" dirty="0"/>
              <a:t>Simulated paths</a:t>
            </a:r>
            <a:endParaRPr lang="en-US" sz="1200" b="1" dirty="0"/>
          </a:p>
        </p:txBody>
      </p:sp>
      <p:sp>
        <p:nvSpPr>
          <p:cNvPr id="17" name="Rectangle 16">
            <a:extLst>
              <a:ext uri="{FF2B5EF4-FFF2-40B4-BE49-F238E27FC236}">
                <a16:creationId xmlns:a16="http://schemas.microsoft.com/office/drawing/2014/main" id="{A79239B0-ACB6-974F-854C-09CB971B4140}"/>
              </a:ext>
            </a:extLst>
          </p:cNvPr>
          <p:cNvSpPr/>
          <p:nvPr/>
        </p:nvSpPr>
        <p:spPr>
          <a:xfrm>
            <a:off x="10017653" y="5865669"/>
            <a:ext cx="1185902" cy="276999"/>
          </a:xfrm>
          <a:prstGeom prst="rect">
            <a:avLst/>
          </a:prstGeom>
        </p:spPr>
        <p:txBody>
          <a:bodyPr wrap="none">
            <a:spAutoFit/>
          </a:bodyPr>
          <a:lstStyle/>
          <a:p>
            <a:r>
              <a:rPr lang="en-GB" sz="1200" b="1" dirty="0"/>
              <a:t>Observed paths</a:t>
            </a:r>
            <a:endParaRPr lang="en-US" sz="1200" b="1" dirty="0"/>
          </a:p>
        </p:txBody>
      </p:sp>
      <p:sp>
        <p:nvSpPr>
          <p:cNvPr id="18" name="Rectangle 17">
            <a:extLst>
              <a:ext uri="{FF2B5EF4-FFF2-40B4-BE49-F238E27FC236}">
                <a16:creationId xmlns:a16="http://schemas.microsoft.com/office/drawing/2014/main" id="{3CFFE726-BBCC-DD4A-B1A1-C43D1521D0B6}"/>
              </a:ext>
            </a:extLst>
          </p:cNvPr>
          <p:cNvSpPr/>
          <p:nvPr/>
        </p:nvSpPr>
        <p:spPr>
          <a:xfrm>
            <a:off x="4112769" y="6368985"/>
            <a:ext cx="7869783" cy="338554"/>
          </a:xfrm>
          <a:prstGeom prst="rect">
            <a:avLst/>
          </a:prstGeom>
          <a:solidFill>
            <a:schemeClr val="accent1">
              <a:lumMod val="40000"/>
              <a:lumOff val="60000"/>
            </a:schemeClr>
          </a:solidFill>
          <a:ln w="38100">
            <a:solidFill>
              <a:schemeClr val="tx1">
                <a:lumMod val="85000"/>
                <a:lumOff val="15000"/>
              </a:schemeClr>
            </a:solidFill>
          </a:ln>
        </p:spPr>
        <p:txBody>
          <a:bodyPr wrap="none">
            <a:spAutoFit/>
          </a:bodyPr>
          <a:lstStyle/>
          <a:p>
            <a:r>
              <a:rPr lang="en-GB" sz="1600" b="1" dirty="0"/>
              <a:t>Task:</a:t>
            </a:r>
            <a:r>
              <a:rPr lang="en-GB" sz="1600" dirty="0"/>
              <a:t> Run the models, and find which scenario and parameters best match observed patterns</a:t>
            </a:r>
            <a:endParaRPr lang="en-US" sz="1600" dirty="0"/>
          </a:p>
        </p:txBody>
      </p:sp>
    </p:spTree>
    <p:extLst>
      <p:ext uri="{BB962C8B-B14F-4D97-AF65-F5344CB8AC3E}">
        <p14:creationId xmlns:p14="http://schemas.microsoft.com/office/powerpoint/2010/main" val="3184121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72B30-B6AA-C945-BCF6-D245E5FD440E}"/>
              </a:ext>
            </a:extLst>
          </p:cNvPr>
          <p:cNvSpPr>
            <a:spLocks noGrp="1"/>
          </p:cNvSpPr>
          <p:nvPr>
            <p:ph type="title"/>
          </p:nvPr>
        </p:nvSpPr>
        <p:spPr>
          <a:xfrm>
            <a:off x="838200" y="365125"/>
            <a:ext cx="6798013" cy="1325563"/>
          </a:xfrm>
        </p:spPr>
        <p:txBody>
          <a:bodyPr/>
          <a:lstStyle/>
          <a:p>
            <a:r>
              <a:rPr lang="en-GB" dirty="0"/>
              <a:t>Recap: The Model Development Process</a:t>
            </a:r>
          </a:p>
        </p:txBody>
      </p:sp>
      <p:sp>
        <p:nvSpPr>
          <p:cNvPr id="4" name="Content Placeholder 3">
            <a:extLst>
              <a:ext uri="{FF2B5EF4-FFF2-40B4-BE49-F238E27FC236}">
                <a16:creationId xmlns:a16="http://schemas.microsoft.com/office/drawing/2014/main" id="{3A9D1673-CAD0-FA47-8321-C24E6C22166B}"/>
              </a:ext>
            </a:extLst>
          </p:cNvPr>
          <p:cNvSpPr>
            <a:spLocks noGrp="1"/>
          </p:cNvSpPr>
          <p:nvPr>
            <p:ph sz="half" idx="1"/>
          </p:nvPr>
        </p:nvSpPr>
        <p:spPr>
          <a:xfrm>
            <a:off x="838199" y="1825625"/>
            <a:ext cx="6399179" cy="4351338"/>
          </a:xfrm>
        </p:spPr>
        <p:txBody>
          <a:bodyPr>
            <a:normAutofit lnSpcReduction="10000"/>
          </a:bodyPr>
          <a:lstStyle/>
          <a:p>
            <a:r>
              <a:rPr lang="en-GB" dirty="0"/>
              <a:t>After a model has been designed and implemented, evaluation can begin</a:t>
            </a:r>
          </a:p>
          <a:p>
            <a:r>
              <a:rPr lang="en-GB" dirty="0"/>
              <a:t>Verification: Check that the model implementation (i.e. code) matches the design</a:t>
            </a:r>
          </a:p>
          <a:p>
            <a:r>
              <a:rPr lang="en-GB" dirty="0"/>
              <a:t>Calibration: Find optimal parameter values given some real-world observations</a:t>
            </a:r>
          </a:p>
          <a:p>
            <a:r>
              <a:rPr lang="en-GB" dirty="0"/>
              <a:t>Validation: Test the model on some new real-world data to make sure that it has not been over-fitted</a:t>
            </a:r>
          </a:p>
        </p:txBody>
      </p:sp>
      <p:pic>
        <p:nvPicPr>
          <p:cNvPr id="11" name="Content Placeholder 10">
            <a:extLst>
              <a:ext uri="{FF2B5EF4-FFF2-40B4-BE49-F238E27FC236}">
                <a16:creationId xmlns:a16="http://schemas.microsoft.com/office/drawing/2014/main" id="{073DB346-9D26-9946-9F22-B02338C7D555}"/>
              </a:ext>
            </a:extLst>
          </p:cNvPr>
          <p:cNvPicPr>
            <a:picLocks noGrp="1" noChangeAspect="1"/>
          </p:cNvPicPr>
          <p:nvPr>
            <p:ph sz="half" idx="2"/>
          </p:nvPr>
        </p:nvPicPr>
        <p:blipFill>
          <a:blip r:embed="rId2"/>
          <a:stretch>
            <a:fillRect/>
          </a:stretch>
        </p:blipFill>
        <p:spPr>
          <a:xfrm>
            <a:off x="8163082" y="498846"/>
            <a:ext cx="3286373" cy="6091124"/>
          </a:xfrm>
        </p:spPr>
      </p:pic>
    </p:spTree>
    <p:extLst>
      <p:ext uri="{BB962C8B-B14F-4D97-AF65-F5344CB8AC3E}">
        <p14:creationId xmlns:p14="http://schemas.microsoft.com/office/powerpoint/2010/main" val="3136711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D88A6-EDB2-4E44-9E0D-49990BC6D350}"/>
              </a:ext>
            </a:extLst>
          </p:cNvPr>
          <p:cNvSpPr>
            <a:spLocks noGrp="1"/>
          </p:cNvSpPr>
          <p:nvPr>
            <p:ph type="title"/>
          </p:nvPr>
        </p:nvSpPr>
        <p:spPr/>
        <p:txBody>
          <a:bodyPr/>
          <a:lstStyle/>
          <a:p>
            <a:r>
              <a:rPr lang="en-GB" dirty="0"/>
              <a:t>Outline for this tutorial</a:t>
            </a:r>
          </a:p>
        </p:txBody>
      </p:sp>
      <p:sp>
        <p:nvSpPr>
          <p:cNvPr id="3" name="Content Placeholder 2">
            <a:extLst>
              <a:ext uri="{FF2B5EF4-FFF2-40B4-BE49-F238E27FC236}">
                <a16:creationId xmlns:a16="http://schemas.microsoft.com/office/drawing/2014/main" id="{39070337-47C8-9249-B05F-3FCBBDD0FA97}"/>
              </a:ext>
            </a:extLst>
          </p:cNvPr>
          <p:cNvSpPr>
            <a:spLocks noGrp="1"/>
          </p:cNvSpPr>
          <p:nvPr>
            <p:ph idx="1"/>
          </p:nvPr>
        </p:nvSpPr>
        <p:spPr/>
        <p:txBody>
          <a:bodyPr>
            <a:normAutofit/>
          </a:bodyPr>
          <a:lstStyle/>
          <a:p>
            <a:r>
              <a:rPr lang="en-GB" dirty="0"/>
              <a:t>Three examples to explore how to evaluate models:</a:t>
            </a:r>
          </a:p>
          <a:p>
            <a:endParaRPr lang="en-GB" dirty="0"/>
          </a:p>
          <a:p>
            <a:r>
              <a:rPr lang="en-GB" dirty="0"/>
              <a:t>Verification: an example with the </a:t>
            </a:r>
            <a:r>
              <a:rPr lang="en-GB" i="1" dirty="0"/>
              <a:t>Rainfall </a:t>
            </a:r>
            <a:r>
              <a:rPr lang="en-GB" dirty="0"/>
              <a:t>model</a:t>
            </a:r>
          </a:p>
          <a:p>
            <a:endParaRPr lang="en-GB" dirty="0"/>
          </a:p>
          <a:p>
            <a:r>
              <a:rPr lang="en-GB" dirty="0"/>
              <a:t>Parameter sweep using </a:t>
            </a:r>
            <a:r>
              <a:rPr lang="en-GB" i="1" dirty="0"/>
              <a:t>Behaviour Space</a:t>
            </a:r>
          </a:p>
          <a:p>
            <a:endParaRPr lang="en-GB" dirty="0"/>
          </a:p>
          <a:p>
            <a:r>
              <a:rPr lang="en-GB" dirty="0"/>
              <a:t>Calibration: an example with the </a:t>
            </a:r>
            <a:r>
              <a:rPr lang="en-GB" i="1" dirty="0"/>
              <a:t>Walk This Way </a:t>
            </a:r>
            <a:r>
              <a:rPr lang="en-GB" dirty="0"/>
              <a:t>model</a:t>
            </a:r>
          </a:p>
        </p:txBody>
      </p:sp>
    </p:spTree>
    <p:extLst>
      <p:ext uri="{BB962C8B-B14F-4D97-AF65-F5344CB8AC3E}">
        <p14:creationId xmlns:p14="http://schemas.microsoft.com/office/powerpoint/2010/main" val="500515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171BF-F4BA-E147-8E6C-119154AA104C}"/>
              </a:ext>
            </a:extLst>
          </p:cNvPr>
          <p:cNvSpPr>
            <a:spLocks noGrp="1"/>
          </p:cNvSpPr>
          <p:nvPr>
            <p:ph type="title"/>
          </p:nvPr>
        </p:nvSpPr>
        <p:spPr/>
        <p:txBody>
          <a:bodyPr>
            <a:normAutofit/>
          </a:bodyPr>
          <a:lstStyle/>
          <a:p>
            <a:r>
              <a:rPr lang="en-GB" dirty="0"/>
              <a:t>Verification: </a:t>
            </a:r>
            <a:br>
              <a:rPr lang="en-GB" dirty="0"/>
            </a:br>
            <a:r>
              <a:rPr lang="en-GB" dirty="0"/>
              <a:t>an example with the Rainfall model</a:t>
            </a:r>
          </a:p>
        </p:txBody>
      </p:sp>
      <p:sp>
        <p:nvSpPr>
          <p:cNvPr id="3" name="Content Placeholder 2">
            <a:extLst>
              <a:ext uri="{FF2B5EF4-FFF2-40B4-BE49-F238E27FC236}">
                <a16:creationId xmlns:a16="http://schemas.microsoft.com/office/drawing/2014/main" id="{7E33C2FA-FD5B-A14D-8909-78FD5019CEEF}"/>
              </a:ext>
            </a:extLst>
          </p:cNvPr>
          <p:cNvSpPr>
            <a:spLocks noGrp="1"/>
          </p:cNvSpPr>
          <p:nvPr>
            <p:ph idx="1"/>
          </p:nvPr>
        </p:nvSpPr>
        <p:spPr/>
        <p:txBody>
          <a:bodyPr>
            <a:normAutofit lnSpcReduction="10000"/>
          </a:bodyPr>
          <a:lstStyle/>
          <a:p>
            <a:r>
              <a:rPr lang="en-GB" dirty="0"/>
              <a:t>There are many ways to verify that the model’s implementation fits with the design</a:t>
            </a:r>
          </a:p>
          <a:p>
            <a:pPr lvl="1"/>
            <a:r>
              <a:rPr lang="en-GB" dirty="0"/>
              <a:t>Code testing (e.g. unit testing, pair programming)</a:t>
            </a:r>
          </a:p>
          <a:p>
            <a:pPr lvl="1"/>
            <a:r>
              <a:rPr lang="en-GB" dirty="0"/>
              <a:t>Docking (implementing a model twice using different libraries or programming languages)</a:t>
            </a:r>
          </a:p>
          <a:p>
            <a:pPr lvl="1"/>
            <a:r>
              <a:rPr lang="en-GB" dirty="0"/>
              <a:t>Manual inspection of the model (e.g. checking that agent variables change as they should do)</a:t>
            </a:r>
          </a:p>
          <a:p>
            <a:r>
              <a:rPr lang="en-GB" dirty="0"/>
              <a:t>Also: </a:t>
            </a:r>
            <a:r>
              <a:rPr lang="en-GB" b="1" dirty="0"/>
              <a:t>experimenting with simplified environments</a:t>
            </a:r>
            <a:endParaRPr lang="en-GB" dirty="0"/>
          </a:p>
          <a:p>
            <a:pPr lvl="1"/>
            <a:r>
              <a:rPr lang="en-GB" dirty="0"/>
              <a:t>Apply the model to a simple environment to make sure the agents behave as they should do.</a:t>
            </a:r>
          </a:p>
          <a:p>
            <a:pPr lvl="1"/>
            <a:r>
              <a:rPr lang="en-GB" dirty="0"/>
              <a:t>The simple environments make it easy to understand what behaviour </a:t>
            </a:r>
            <a:r>
              <a:rPr lang="en-GB" i="1" dirty="0"/>
              <a:t>should</a:t>
            </a:r>
            <a:r>
              <a:rPr lang="en-GB" dirty="0"/>
              <a:t> take place.</a:t>
            </a:r>
          </a:p>
        </p:txBody>
      </p:sp>
    </p:spTree>
    <p:extLst>
      <p:ext uri="{BB962C8B-B14F-4D97-AF65-F5344CB8AC3E}">
        <p14:creationId xmlns:p14="http://schemas.microsoft.com/office/powerpoint/2010/main" val="1136609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185D7-90D2-2747-B5B6-79A8AEE62968}"/>
              </a:ext>
            </a:extLst>
          </p:cNvPr>
          <p:cNvSpPr>
            <a:spLocks noGrp="1"/>
          </p:cNvSpPr>
          <p:nvPr>
            <p:ph type="title"/>
          </p:nvPr>
        </p:nvSpPr>
        <p:spPr/>
        <p:txBody>
          <a:bodyPr/>
          <a:lstStyle/>
          <a:p>
            <a:r>
              <a:rPr lang="en-GB" dirty="0"/>
              <a:t>Verification using the Rainfall model</a:t>
            </a:r>
          </a:p>
        </p:txBody>
      </p:sp>
      <p:sp>
        <p:nvSpPr>
          <p:cNvPr id="3" name="Content Placeholder 2">
            <a:extLst>
              <a:ext uri="{FF2B5EF4-FFF2-40B4-BE49-F238E27FC236}">
                <a16:creationId xmlns:a16="http://schemas.microsoft.com/office/drawing/2014/main" id="{B13D88B6-DD0B-9548-9C3B-6E72B1F45FA0}"/>
              </a:ext>
            </a:extLst>
          </p:cNvPr>
          <p:cNvSpPr>
            <a:spLocks noGrp="1"/>
          </p:cNvSpPr>
          <p:nvPr>
            <p:ph sz="half" idx="1"/>
          </p:nvPr>
        </p:nvSpPr>
        <p:spPr>
          <a:xfrm>
            <a:off x="838200" y="1825625"/>
            <a:ext cx="5181600" cy="4351338"/>
          </a:xfrm>
        </p:spPr>
        <p:txBody>
          <a:bodyPr>
            <a:normAutofit fontScale="92500" lnSpcReduction="20000"/>
          </a:bodyPr>
          <a:lstStyle/>
          <a:p>
            <a:r>
              <a:rPr lang="en-GB" dirty="0"/>
              <a:t>The </a:t>
            </a:r>
            <a:r>
              <a:rPr lang="en-GB" i="1" dirty="0"/>
              <a:t>Rainfall</a:t>
            </a:r>
            <a:r>
              <a:rPr lang="en-GB" dirty="0"/>
              <a:t> model </a:t>
            </a:r>
          </a:p>
          <a:p>
            <a:pPr lvl="1"/>
            <a:r>
              <a:rPr lang="en-GB" dirty="0"/>
              <a:t>Initially introduced in </a:t>
            </a:r>
            <a:r>
              <a:rPr lang="en-GB" dirty="0">
                <a:hlinkClick r:id="rId2"/>
              </a:rPr>
              <a:t>Chapter 6 </a:t>
            </a:r>
            <a:r>
              <a:rPr lang="en-GB" dirty="0"/>
              <a:t>of the book</a:t>
            </a:r>
          </a:p>
          <a:p>
            <a:pPr lvl="1"/>
            <a:r>
              <a:rPr lang="en-GB" dirty="0"/>
              <a:t>Available in the </a:t>
            </a:r>
            <a:r>
              <a:rPr lang="en-GB" dirty="0">
                <a:hlinkClick r:id="rId3"/>
              </a:rPr>
              <a:t>accompanying resources for Chapter 10</a:t>
            </a:r>
            <a:r>
              <a:rPr lang="en-GB" dirty="0"/>
              <a:t>.</a:t>
            </a:r>
          </a:p>
          <a:p>
            <a:r>
              <a:rPr lang="en-GB" dirty="0"/>
              <a:t>Agents represent drops of water that move across a hilly environment and pool in a lake</a:t>
            </a:r>
          </a:p>
          <a:p>
            <a:r>
              <a:rPr lang="en-GB" dirty="0"/>
              <a:t>Also has three simple environments:</a:t>
            </a:r>
          </a:p>
          <a:p>
            <a:pPr lvl="1"/>
            <a:r>
              <a:rPr lang="en-GB" dirty="0"/>
              <a:t>A flat plane (all cells are same height)</a:t>
            </a:r>
          </a:p>
          <a:p>
            <a:pPr lvl="1"/>
            <a:r>
              <a:rPr lang="en-GB" dirty="0"/>
              <a:t>A cone (low in the middle)</a:t>
            </a:r>
          </a:p>
          <a:p>
            <a:pPr lvl="1"/>
            <a:r>
              <a:rPr lang="en-GB" dirty="0"/>
              <a:t>A hill (high in the middle)</a:t>
            </a:r>
          </a:p>
        </p:txBody>
      </p:sp>
      <p:pic>
        <p:nvPicPr>
          <p:cNvPr id="1026" name="Picture 2" descr="GUI of Rainfall Example">
            <a:extLst>
              <a:ext uri="{FF2B5EF4-FFF2-40B4-BE49-F238E27FC236}">
                <a16:creationId xmlns:a16="http://schemas.microsoft.com/office/drawing/2014/main" id="{EEC8D30B-DE18-F64E-AAA8-2C0582AFE7D0}"/>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6172200" y="1690688"/>
            <a:ext cx="5181600" cy="258411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AC0DCDF-E070-014A-9D1E-662ECA77B08D}"/>
              </a:ext>
            </a:extLst>
          </p:cNvPr>
          <p:cNvPicPr>
            <a:picLocks noChangeAspect="1"/>
          </p:cNvPicPr>
          <p:nvPr/>
        </p:nvPicPr>
        <p:blipFill>
          <a:blip r:embed="rId5"/>
          <a:stretch>
            <a:fillRect/>
          </a:stretch>
        </p:blipFill>
        <p:spPr>
          <a:xfrm>
            <a:off x="6172200" y="4409741"/>
            <a:ext cx="5181600" cy="2128514"/>
          </a:xfrm>
          <a:prstGeom prst="rect">
            <a:avLst/>
          </a:prstGeom>
        </p:spPr>
      </p:pic>
    </p:spTree>
    <p:extLst>
      <p:ext uri="{BB962C8B-B14F-4D97-AF65-F5344CB8AC3E}">
        <p14:creationId xmlns:p14="http://schemas.microsoft.com/office/powerpoint/2010/main" val="708278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E21C7-215C-AD44-8204-3D3FCA230648}"/>
              </a:ext>
            </a:extLst>
          </p:cNvPr>
          <p:cNvSpPr>
            <a:spLocks noGrp="1"/>
          </p:cNvSpPr>
          <p:nvPr>
            <p:ph type="title"/>
          </p:nvPr>
        </p:nvSpPr>
        <p:spPr/>
        <p:txBody>
          <a:bodyPr/>
          <a:lstStyle/>
          <a:p>
            <a:r>
              <a:rPr lang="en-GB" dirty="0"/>
              <a:t>Practice: Test the simple environments</a:t>
            </a:r>
          </a:p>
        </p:txBody>
      </p:sp>
      <p:sp>
        <p:nvSpPr>
          <p:cNvPr id="3" name="Content Placeholder 2">
            <a:extLst>
              <a:ext uri="{FF2B5EF4-FFF2-40B4-BE49-F238E27FC236}">
                <a16:creationId xmlns:a16="http://schemas.microsoft.com/office/drawing/2014/main" id="{FE945B2A-1468-384F-8362-FF5F184B0767}"/>
              </a:ext>
            </a:extLst>
          </p:cNvPr>
          <p:cNvSpPr>
            <a:spLocks noGrp="1"/>
          </p:cNvSpPr>
          <p:nvPr>
            <p:ph sz="half" idx="1"/>
          </p:nvPr>
        </p:nvSpPr>
        <p:spPr/>
        <p:txBody>
          <a:bodyPr>
            <a:normAutofit fontScale="85000" lnSpcReduction="20000"/>
          </a:bodyPr>
          <a:lstStyle/>
          <a:p>
            <a:pPr marL="514350" indent="-514350">
              <a:buFont typeface="+mj-lt"/>
              <a:buAutoNum type="arabicPeriod"/>
            </a:pPr>
            <a:r>
              <a:rPr lang="en-GB" dirty="0"/>
              <a:t>Run the Rainfall model (called </a:t>
            </a:r>
            <a:r>
              <a:rPr lang="en-GB" i="1" dirty="0" err="1"/>
              <a:t>rainfall.nlogo</a:t>
            </a:r>
            <a:r>
              <a:rPr lang="en-GB" dirty="0"/>
              <a:t>), available in the </a:t>
            </a:r>
            <a:r>
              <a:rPr lang="en-GB" dirty="0">
                <a:hlinkClick r:id="rId2"/>
              </a:rPr>
              <a:t>accompanying resources for Chapter 10</a:t>
            </a:r>
            <a:r>
              <a:rPr lang="en-GB" dirty="0"/>
              <a:t>.</a:t>
            </a:r>
          </a:p>
          <a:p>
            <a:pPr marL="514350" indent="-514350">
              <a:buFont typeface="+mj-lt"/>
              <a:buAutoNum type="arabicPeriod"/>
            </a:pPr>
            <a:r>
              <a:rPr lang="en-GB" dirty="0"/>
              <a:t>Change the landscape (</a:t>
            </a:r>
            <a:r>
              <a:rPr lang="en-GB" b="1" dirty="0" err="1"/>
              <a:t>MapType</a:t>
            </a:r>
            <a:r>
              <a:rPr lang="en-GB" dirty="0"/>
              <a:t>) to:</a:t>
            </a:r>
          </a:p>
          <a:p>
            <a:pPr marL="971550" lvl="1" indent="-514350">
              <a:buFont typeface="+mj-lt"/>
              <a:buAutoNum type="arabicPeriod"/>
            </a:pPr>
            <a:r>
              <a:rPr lang="en-GB" dirty="0"/>
              <a:t>Flat</a:t>
            </a:r>
          </a:p>
          <a:p>
            <a:pPr marL="971550" lvl="1" indent="-514350">
              <a:buFont typeface="+mj-lt"/>
              <a:buAutoNum type="arabicPeriod"/>
            </a:pPr>
            <a:r>
              <a:rPr lang="en-GB" dirty="0"/>
              <a:t>Cone</a:t>
            </a:r>
          </a:p>
          <a:p>
            <a:pPr marL="971550" lvl="1" indent="-514350">
              <a:buFont typeface="+mj-lt"/>
              <a:buAutoNum type="arabicPeriod"/>
            </a:pPr>
            <a:r>
              <a:rPr lang="en-GB" dirty="0"/>
              <a:t>Hill</a:t>
            </a:r>
          </a:p>
          <a:p>
            <a:pPr marL="514350" indent="-514350">
              <a:buFont typeface="+mj-lt"/>
              <a:buAutoNum type="arabicPeriod"/>
            </a:pPr>
            <a:r>
              <a:rPr lang="en-GB" dirty="0"/>
              <a:t>Each time you change the environment, does the model behave as expected?</a:t>
            </a:r>
          </a:p>
          <a:p>
            <a:pPr marL="514350" indent="-514350">
              <a:buFont typeface="+mj-lt"/>
              <a:buAutoNum type="arabicPeriod"/>
            </a:pPr>
            <a:r>
              <a:rPr lang="en-GB" dirty="0"/>
              <a:t>Check your results against </a:t>
            </a:r>
            <a:r>
              <a:rPr lang="en-GB" dirty="0">
                <a:hlinkClick r:id="rId3"/>
              </a:rPr>
              <a:t>this video</a:t>
            </a:r>
            <a:r>
              <a:rPr lang="en-GB" dirty="0"/>
              <a:t>.</a:t>
            </a:r>
          </a:p>
        </p:txBody>
      </p:sp>
      <p:pic>
        <p:nvPicPr>
          <p:cNvPr id="5" name="Content Placeholder 4">
            <a:hlinkClick r:id="rId4"/>
            <a:extLst>
              <a:ext uri="{FF2B5EF4-FFF2-40B4-BE49-F238E27FC236}">
                <a16:creationId xmlns:a16="http://schemas.microsoft.com/office/drawing/2014/main" id="{A19101B0-EDA0-4144-83EA-A0A71409E6BD}"/>
              </a:ext>
            </a:extLst>
          </p:cNvPr>
          <p:cNvPicPr>
            <a:picLocks noGrp="1" noChangeAspect="1"/>
          </p:cNvPicPr>
          <p:nvPr>
            <p:ph sz="half" idx="2"/>
          </p:nvPr>
        </p:nvPicPr>
        <p:blipFill>
          <a:blip r:embed="rId5"/>
          <a:stretch>
            <a:fillRect/>
          </a:stretch>
        </p:blipFill>
        <p:spPr>
          <a:xfrm>
            <a:off x="6403584" y="1825625"/>
            <a:ext cx="4718831" cy="4351338"/>
          </a:xfrm>
          <a:prstGeom prst="rect">
            <a:avLst/>
          </a:prstGeom>
        </p:spPr>
      </p:pic>
    </p:spTree>
    <p:extLst>
      <p:ext uri="{BB962C8B-B14F-4D97-AF65-F5344CB8AC3E}">
        <p14:creationId xmlns:p14="http://schemas.microsoft.com/office/powerpoint/2010/main" val="2692795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6B7DE-7F91-6040-86CD-23D3B6B4E436}"/>
              </a:ext>
            </a:extLst>
          </p:cNvPr>
          <p:cNvSpPr>
            <a:spLocks noGrp="1"/>
          </p:cNvSpPr>
          <p:nvPr>
            <p:ph type="title"/>
          </p:nvPr>
        </p:nvSpPr>
        <p:spPr>
          <a:xfrm>
            <a:off x="224431" y="12707"/>
            <a:ext cx="10515600" cy="1325563"/>
          </a:xfrm>
        </p:spPr>
        <p:txBody>
          <a:bodyPr>
            <a:normAutofit/>
          </a:bodyPr>
          <a:lstStyle/>
          <a:p>
            <a:r>
              <a:rPr lang="en-GB" sz="2800" b="1" dirty="0"/>
              <a:t>Parameter sweep using Behaviour Space – Setting up an Experiment</a:t>
            </a:r>
            <a:br>
              <a:rPr lang="en-GB" sz="2800" dirty="0"/>
            </a:br>
            <a:r>
              <a:rPr lang="en-GB" sz="2000" dirty="0"/>
              <a:t>Example: </a:t>
            </a:r>
            <a:r>
              <a:rPr lang="en-GB" sz="2000" dirty="0" err="1"/>
              <a:t>TrafficGrid</a:t>
            </a:r>
            <a:r>
              <a:rPr lang="en-GB" sz="2000" dirty="0"/>
              <a:t> Model</a:t>
            </a:r>
            <a:endParaRPr lang="en-GB" sz="2800" dirty="0"/>
          </a:p>
        </p:txBody>
      </p:sp>
      <p:sp>
        <p:nvSpPr>
          <p:cNvPr id="3" name="Content Placeholder 2">
            <a:extLst>
              <a:ext uri="{FF2B5EF4-FFF2-40B4-BE49-F238E27FC236}">
                <a16:creationId xmlns:a16="http://schemas.microsoft.com/office/drawing/2014/main" id="{417BA20F-C48E-824D-BA8E-43C131274A39}"/>
              </a:ext>
            </a:extLst>
          </p:cNvPr>
          <p:cNvSpPr>
            <a:spLocks noGrp="1"/>
          </p:cNvSpPr>
          <p:nvPr>
            <p:ph idx="1"/>
          </p:nvPr>
        </p:nvSpPr>
        <p:spPr>
          <a:xfrm>
            <a:off x="1396378" y="1330310"/>
            <a:ext cx="2471928" cy="771271"/>
          </a:xfrm>
        </p:spPr>
        <p:txBody>
          <a:bodyPr>
            <a:normAutofit/>
          </a:bodyPr>
          <a:lstStyle/>
          <a:p>
            <a:pPr marL="0" indent="0" algn="r">
              <a:buNone/>
            </a:pPr>
            <a:r>
              <a:rPr lang="en-GB" sz="1600" b="1" dirty="0"/>
              <a:t>Set a meaningful experiment name</a:t>
            </a:r>
          </a:p>
        </p:txBody>
      </p:sp>
      <p:pic>
        <p:nvPicPr>
          <p:cNvPr id="8" name="Picture 7">
            <a:extLst>
              <a:ext uri="{FF2B5EF4-FFF2-40B4-BE49-F238E27FC236}">
                <a16:creationId xmlns:a16="http://schemas.microsoft.com/office/drawing/2014/main" id="{F14770E4-BF47-9340-8878-D8D8FBD064E9}"/>
              </a:ext>
            </a:extLst>
          </p:cNvPr>
          <p:cNvPicPr>
            <a:picLocks noChangeAspect="1"/>
          </p:cNvPicPr>
          <p:nvPr/>
        </p:nvPicPr>
        <p:blipFill>
          <a:blip r:embed="rId2"/>
          <a:stretch>
            <a:fillRect/>
          </a:stretch>
        </p:blipFill>
        <p:spPr>
          <a:xfrm>
            <a:off x="4031324" y="1139238"/>
            <a:ext cx="3673172" cy="5376672"/>
          </a:xfrm>
          <a:prstGeom prst="rect">
            <a:avLst/>
          </a:prstGeom>
        </p:spPr>
      </p:pic>
      <p:sp>
        <p:nvSpPr>
          <p:cNvPr id="9" name="Content Placeholder 2">
            <a:extLst>
              <a:ext uri="{FF2B5EF4-FFF2-40B4-BE49-F238E27FC236}">
                <a16:creationId xmlns:a16="http://schemas.microsoft.com/office/drawing/2014/main" id="{21252868-97EF-AD47-A8C5-CAB1E1A1D158}"/>
              </a:ext>
            </a:extLst>
          </p:cNvPr>
          <p:cNvSpPr txBox="1">
            <a:spLocks/>
          </p:cNvSpPr>
          <p:nvPr/>
        </p:nvSpPr>
        <p:spPr>
          <a:xfrm>
            <a:off x="869074" y="2101073"/>
            <a:ext cx="2999232" cy="676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buFont typeface="Arial" panose="020B0604020202020204" pitchFamily="34" charset="0"/>
              <a:buNone/>
            </a:pPr>
            <a:r>
              <a:rPr lang="en-GB" sz="1600" b="1" dirty="0"/>
              <a:t>Set the variables and their ranges you’d like to test</a:t>
            </a:r>
            <a:endParaRPr lang="en-GB" sz="1600" dirty="0"/>
          </a:p>
        </p:txBody>
      </p:sp>
      <p:sp>
        <p:nvSpPr>
          <p:cNvPr id="10" name="Content Placeholder 2">
            <a:extLst>
              <a:ext uri="{FF2B5EF4-FFF2-40B4-BE49-F238E27FC236}">
                <a16:creationId xmlns:a16="http://schemas.microsoft.com/office/drawing/2014/main" id="{976F9874-50B1-E545-A8D5-8F702D10EB05}"/>
              </a:ext>
            </a:extLst>
          </p:cNvPr>
          <p:cNvSpPr txBox="1">
            <a:spLocks/>
          </p:cNvSpPr>
          <p:nvPr/>
        </p:nvSpPr>
        <p:spPr>
          <a:xfrm>
            <a:off x="1396378" y="2883298"/>
            <a:ext cx="2471928" cy="7712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GB" sz="1600" b="1" dirty="0"/>
              <a:t>Define how many repetitions of each combination you’ll test</a:t>
            </a:r>
          </a:p>
        </p:txBody>
      </p:sp>
      <p:sp>
        <p:nvSpPr>
          <p:cNvPr id="14" name="Content Placeholder 2">
            <a:extLst>
              <a:ext uri="{FF2B5EF4-FFF2-40B4-BE49-F238E27FC236}">
                <a16:creationId xmlns:a16="http://schemas.microsoft.com/office/drawing/2014/main" id="{7A4B9E6F-CA2B-6E46-9C76-458C03A61C88}"/>
              </a:ext>
            </a:extLst>
          </p:cNvPr>
          <p:cNvSpPr txBox="1">
            <a:spLocks/>
          </p:cNvSpPr>
          <p:nvPr/>
        </p:nvSpPr>
        <p:spPr>
          <a:xfrm>
            <a:off x="1396378" y="3827574"/>
            <a:ext cx="2471928" cy="7712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GB" sz="1600" b="1" dirty="0"/>
              <a:t>Set the measure you’ll use to report model performance</a:t>
            </a:r>
          </a:p>
        </p:txBody>
      </p:sp>
      <p:sp>
        <p:nvSpPr>
          <p:cNvPr id="16" name="Rectangle 15">
            <a:extLst>
              <a:ext uri="{FF2B5EF4-FFF2-40B4-BE49-F238E27FC236}">
                <a16:creationId xmlns:a16="http://schemas.microsoft.com/office/drawing/2014/main" id="{9E82DC7B-0D97-AF47-9E39-9F766B2A6BDF}"/>
              </a:ext>
            </a:extLst>
          </p:cNvPr>
          <p:cNvSpPr/>
          <p:nvPr/>
        </p:nvSpPr>
        <p:spPr>
          <a:xfrm>
            <a:off x="7845542" y="1555289"/>
            <a:ext cx="2898648" cy="892552"/>
          </a:xfrm>
          <a:prstGeom prst="rect">
            <a:avLst/>
          </a:prstGeom>
        </p:spPr>
        <p:txBody>
          <a:bodyPr wrap="square">
            <a:spAutoFit/>
          </a:bodyPr>
          <a:lstStyle/>
          <a:p>
            <a:r>
              <a:rPr lang="en-GB" sz="1200" i="1" dirty="0"/>
              <a:t>The number of car agents will range from 75 to 125 to 250 in our simulations</a:t>
            </a:r>
          </a:p>
          <a:p>
            <a:endParaRPr lang="en-GB" sz="400" i="1" dirty="0"/>
          </a:p>
          <a:p>
            <a:r>
              <a:rPr lang="en-GB" sz="1200" i="1" dirty="0"/>
              <a:t>Speed Limit and other variables (including those not shown) are held constant</a:t>
            </a:r>
          </a:p>
        </p:txBody>
      </p:sp>
      <p:sp>
        <p:nvSpPr>
          <p:cNvPr id="17" name="Rectangle 16">
            <a:extLst>
              <a:ext uri="{FF2B5EF4-FFF2-40B4-BE49-F238E27FC236}">
                <a16:creationId xmlns:a16="http://schemas.microsoft.com/office/drawing/2014/main" id="{DC131591-FC36-064D-B8A4-A52E2E98DC94}"/>
              </a:ext>
            </a:extLst>
          </p:cNvPr>
          <p:cNvSpPr/>
          <p:nvPr/>
        </p:nvSpPr>
        <p:spPr>
          <a:xfrm>
            <a:off x="7839233" y="2777221"/>
            <a:ext cx="3349972" cy="461665"/>
          </a:xfrm>
          <a:prstGeom prst="rect">
            <a:avLst/>
          </a:prstGeom>
        </p:spPr>
        <p:txBody>
          <a:bodyPr wrap="square">
            <a:spAutoFit/>
          </a:bodyPr>
          <a:lstStyle/>
          <a:p>
            <a:r>
              <a:rPr lang="en-GB" sz="1200" i="1" dirty="0"/>
              <a:t>This helps control for random variation, 25 should be enough here given the low model complexity</a:t>
            </a:r>
          </a:p>
        </p:txBody>
      </p:sp>
      <p:sp>
        <p:nvSpPr>
          <p:cNvPr id="18" name="Rectangle 17">
            <a:extLst>
              <a:ext uri="{FF2B5EF4-FFF2-40B4-BE49-F238E27FC236}">
                <a16:creationId xmlns:a16="http://schemas.microsoft.com/office/drawing/2014/main" id="{96EDB28C-9A4F-C64F-ABB7-7DC2908AE66C}"/>
              </a:ext>
            </a:extLst>
          </p:cNvPr>
          <p:cNvSpPr/>
          <p:nvPr/>
        </p:nvSpPr>
        <p:spPr>
          <a:xfrm>
            <a:off x="7839233" y="3818893"/>
            <a:ext cx="3349972" cy="276999"/>
          </a:xfrm>
          <a:prstGeom prst="rect">
            <a:avLst/>
          </a:prstGeom>
        </p:spPr>
        <p:txBody>
          <a:bodyPr wrap="square">
            <a:spAutoFit/>
          </a:bodyPr>
          <a:lstStyle/>
          <a:p>
            <a:r>
              <a:rPr lang="en-GB" sz="1200" i="1" dirty="0"/>
              <a:t>We’ve picked the mean wait time for the cars here</a:t>
            </a:r>
          </a:p>
        </p:txBody>
      </p:sp>
      <p:sp>
        <p:nvSpPr>
          <p:cNvPr id="19" name="Content Placeholder 2">
            <a:extLst>
              <a:ext uri="{FF2B5EF4-FFF2-40B4-BE49-F238E27FC236}">
                <a16:creationId xmlns:a16="http://schemas.microsoft.com/office/drawing/2014/main" id="{35333481-1CCA-8F45-AE9B-5711BC8A22D7}"/>
              </a:ext>
            </a:extLst>
          </p:cNvPr>
          <p:cNvSpPr txBox="1">
            <a:spLocks/>
          </p:cNvSpPr>
          <p:nvPr/>
        </p:nvSpPr>
        <p:spPr>
          <a:xfrm>
            <a:off x="1396378" y="4963822"/>
            <a:ext cx="2471928" cy="7712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GB" sz="1600" b="1" dirty="0"/>
              <a:t>Tell </a:t>
            </a:r>
            <a:r>
              <a:rPr lang="en-GB" sz="1600" b="1" dirty="0" err="1"/>
              <a:t>BehaviorSpace</a:t>
            </a:r>
            <a:r>
              <a:rPr lang="en-GB" sz="1600" b="1" dirty="0"/>
              <a:t> the commands used to setup and run the model</a:t>
            </a:r>
          </a:p>
        </p:txBody>
      </p:sp>
      <p:sp>
        <p:nvSpPr>
          <p:cNvPr id="20" name="Content Placeholder 2">
            <a:extLst>
              <a:ext uri="{FF2B5EF4-FFF2-40B4-BE49-F238E27FC236}">
                <a16:creationId xmlns:a16="http://schemas.microsoft.com/office/drawing/2014/main" id="{74F59C78-371C-1641-AD55-D958D6413298}"/>
              </a:ext>
            </a:extLst>
          </p:cNvPr>
          <p:cNvSpPr txBox="1">
            <a:spLocks/>
          </p:cNvSpPr>
          <p:nvPr/>
        </p:nvSpPr>
        <p:spPr>
          <a:xfrm>
            <a:off x="1396378" y="5860386"/>
            <a:ext cx="2471928" cy="7712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GB" sz="1600" b="1" dirty="0"/>
              <a:t>Give a cut off for when the model should finish by</a:t>
            </a:r>
          </a:p>
        </p:txBody>
      </p:sp>
      <p:sp>
        <p:nvSpPr>
          <p:cNvPr id="21" name="Rectangle 20">
            <a:extLst>
              <a:ext uri="{FF2B5EF4-FFF2-40B4-BE49-F238E27FC236}">
                <a16:creationId xmlns:a16="http://schemas.microsoft.com/office/drawing/2014/main" id="{CF7D851B-68B3-3F4A-B248-D8FED68BE177}"/>
              </a:ext>
            </a:extLst>
          </p:cNvPr>
          <p:cNvSpPr/>
          <p:nvPr/>
        </p:nvSpPr>
        <p:spPr>
          <a:xfrm>
            <a:off x="7899630" y="5860386"/>
            <a:ext cx="3349972" cy="461665"/>
          </a:xfrm>
          <a:prstGeom prst="rect">
            <a:avLst/>
          </a:prstGeom>
        </p:spPr>
        <p:txBody>
          <a:bodyPr wrap="square">
            <a:spAutoFit/>
          </a:bodyPr>
          <a:lstStyle/>
          <a:p>
            <a:r>
              <a:rPr lang="en-GB" sz="1200" i="1" dirty="0"/>
              <a:t>As determined by the tick box above, we’ll just take the wait time mean at the end of the simulation</a:t>
            </a:r>
          </a:p>
        </p:txBody>
      </p:sp>
    </p:spTree>
    <p:extLst>
      <p:ext uri="{BB962C8B-B14F-4D97-AF65-F5344CB8AC3E}">
        <p14:creationId xmlns:p14="http://schemas.microsoft.com/office/powerpoint/2010/main" val="870788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93ACF2-7D3E-B54C-955E-81CE8E8B949D}"/>
              </a:ext>
            </a:extLst>
          </p:cNvPr>
          <p:cNvPicPr>
            <a:picLocks noChangeAspect="1"/>
          </p:cNvPicPr>
          <p:nvPr/>
        </p:nvPicPr>
        <p:blipFill>
          <a:blip r:embed="rId2"/>
          <a:stretch>
            <a:fillRect/>
          </a:stretch>
        </p:blipFill>
        <p:spPr>
          <a:xfrm>
            <a:off x="456238" y="1439050"/>
            <a:ext cx="3156170" cy="1369510"/>
          </a:xfrm>
          <a:prstGeom prst="rect">
            <a:avLst/>
          </a:prstGeom>
        </p:spPr>
      </p:pic>
      <p:pic>
        <p:nvPicPr>
          <p:cNvPr id="5" name="Picture 4">
            <a:extLst>
              <a:ext uri="{FF2B5EF4-FFF2-40B4-BE49-F238E27FC236}">
                <a16:creationId xmlns:a16="http://schemas.microsoft.com/office/drawing/2014/main" id="{B68C4268-988D-394E-8F7F-538C0DADEF12}"/>
              </a:ext>
            </a:extLst>
          </p:cNvPr>
          <p:cNvPicPr>
            <a:picLocks noChangeAspect="1"/>
          </p:cNvPicPr>
          <p:nvPr/>
        </p:nvPicPr>
        <p:blipFill>
          <a:blip r:embed="rId3"/>
          <a:stretch>
            <a:fillRect/>
          </a:stretch>
        </p:blipFill>
        <p:spPr>
          <a:xfrm>
            <a:off x="456238" y="3048726"/>
            <a:ext cx="3160094" cy="3062215"/>
          </a:xfrm>
          <a:prstGeom prst="rect">
            <a:avLst/>
          </a:prstGeom>
        </p:spPr>
      </p:pic>
      <p:sp>
        <p:nvSpPr>
          <p:cNvPr id="6" name="Title 1">
            <a:extLst>
              <a:ext uri="{FF2B5EF4-FFF2-40B4-BE49-F238E27FC236}">
                <a16:creationId xmlns:a16="http://schemas.microsoft.com/office/drawing/2014/main" id="{2EBFAABB-200E-F746-AEDF-AF9F294F445B}"/>
              </a:ext>
            </a:extLst>
          </p:cNvPr>
          <p:cNvSpPr txBox="1">
            <a:spLocks/>
          </p:cNvSpPr>
          <p:nvPr/>
        </p:nvSpPr>
        <p:spPr>
          <a:xfrm>
            <a:off x="224431" y="1270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t>Parameter sweep using Behaviour Space – Running an Experiment</a:t>
            </a:r>
            <a:br>
              <a:rPr lang="en-GB" sz="2800" dirty="0"/>
            </a:br>
            <a:r>
              <a:rPr lang="en-GB" sz="2000" dirty="0"/>
              <a:t>Example: </a:t>
            </a:r>
            <a:r>
              <a:rPr lang="en-GB" sz="2000" dirty="0" err="1"/>
              <a:t>TrafficGrid</a:t>
            </a:r>
            <a:r>
              <a:rPr lang="en-GB" sz="2000" dirty="0"/>
              <a:t> Model</a:t>
            </a:r>
            <a:endParaRPr lang="en-GB" sz="2800" dirty="0"/>
          </a:p>
        </p:txBody>
      </p:sp>
      <p:sp>
        <p:nvSpPr>
          <p:cNvPr id="7" name="Rectangle 6">
            <a:extLst>
              <a:ext uri="{FF2B5EF4-FFF2-40B4-BE49-F238E27FC236}">
                <a16:creationId xmlns:a16="http://schemas.microsoft.com/office/drawing/2014/main" id="{12242539-26A3-FB4C-89EB-928AD1335EF1}"/>
              </a:ext>
            </a:extLst>
          </p:cNvPr>
          <p:cNvSpPr/>
          <p:nvPr/>
        </p:nvSpPr>
        <p:spPr>
          <a:xfrm>
            <a:off x="3810328" y="1646751"/>
            <a:ext cx="2898648" cy="954107"/>
          </a:xfrm>
          <a:prstGeom prst="rect">
            <a:avLst/>
          </a:prstGeom>
        </p:spPr>
        <p:txBody>
          <a:bodyPr wrap="square">
            <a:spAutoFit/>
          </a:bodyPr>
          <a:lstStyle/>
          <a:p>
            <a:r>
              <a:rPr lang="en-GB" sz="1400" dirty="0"/>
              <a:t>You can export results to output files, either a spreadsheet or text file, and process these later to identify the best parameter combination</a:t>
            </a:r>
          </a:p>
        </p:txBody>
      </p:sp>
      <p:sp>
        <p:nvSpPr>
          <p:cNvPr id="8" name="Rectangle 7">
            <a:extLst>
              <a:ext uri="{FF2B5EF4-FFF2-40B4-BE49-F238E27FC236}">
                <a16:creationId xmlns:a16="http://schemas.microsoft.com/office/drawing/2014/main" id="{54CCF04F-45B6-4443-B046-1D1B5C0EE4CF}"/>
              </a:ext>
            </a:extLst>
          </p:cNvPr>
          <p:cNvSpPr/>
          <p:nvPr/>
        </p:nvSpPr>
        <p:spPr>
          <a:xfrm>
            <a:off x="3810328" y="3188113"/>
            <a:ext cx="2898648" cy="1169551"/>
          </a:xfrm>
          <a:prstGeom prst="rect">
            <a:avLst/>
          </a:prstGeom>
        </p:spPr>
        <p:txBody>
          <a:bodyPr wrap="square">
            <a:spAutoFit/>
          </a:bodyPr>
          <a:lstStyle/>
          <a:p>
            <a:r>
              <a:rPr lang="en-GB" sz="1400" dirty="0"/>
              <a:t>The simulations will run on screen, and this reporting window will feedback how the simulations are progressing. Once finished, the window will disappear.</a:t>
            </a:r>
          </a:p>
        </p:txBody>
      </p:sp>
      <p:pic>
        <p:nvPicPr>
          <p:cNvPr id="9" name="Picture 8">
            <a:extLst>
              <a:ext uri="{FF2B5EF4-FFF2-40B4-BE49-F238E27FC236}">
                <a16:creationId xmlns:a16="http://schemas.microsoft.com/office/drawing/2014/main" id="{667C0122-420C-EF47-9341-B2B89BA0A00D}"/>
              </a:ext>
            </a:extLst>
          </p:cNvPr>
          <p:cNvPicPr>
            <a:picLocks noChangeAspect="1"/>
          </p:cNvPicPr>
          <p:nvPr/>
        </p:nvPicPr>
        <p:blipFill rotWithShape="1">
          <a:blip r:embed="rId4"/>
          <a:srcRect l="733" t="1025"/>
          <a:stretch/>
        </p:blipFill>
        <p:spPr>
          <a:xfrm>
            <a:off x="7403657" y="1338270"/>
            <a:ext cx="3695498" cy="2081926"/>
          </a:xfrm>
          <a:prstGeom prst="rect">
            <a:avLst/>
          </a:prstGeom>
        </p:spPr>
      </p:pic>
      <p:sp>
        <p:nvSpPr>
          <p:cNvPr id="10" name="Rectangle 9">
            <a:extLst>
              <a:ext uri="{FF2B5EF4-FFF2-40B4-BE49-F238E27FC236}">
                <a16:creationId xmlns:a16="http://schemas.microsoft.com/office/drawing/2014/main" id="{0B644693-F3C3-8D4D-B0FE-3EC79A8A4C8B}"/>
              </a:ext>
            </a:extLst>
          </p:cNvPr>
          <p:cNvSpPr/>
          <p:nvPr/>
        </p:nvSpPr>
        <p:spPr>
          <a:xfrm>
            <a:off x="7320521" y="3559753"/>
            <a:ext cx="4034243" cy="2677656"/>
          </a:xfrm>
          <a:prstGeom prst="rect">
            <a:avLst/>
          </a:prstGeom>
        </p:spPr>
        <p:txBody>
          <a:bodyPr wrap="square">
            <a:spAutoFit/>
          </a:bodyPr>
          <a:lstStyle/>
          <a:p>
            <a:r>
              <a:rPr lang="en-GB" sz="1400" dirty="0"/>
              <a:t>On analysing my results in Excel, I find wait times vary with number of agents (no surprise there), with the following results averaged over all runs:</a:t>
            </a:r>
          </a:p>
          <a:p>
            <a:endParaRPr lang="en-GB" sz="1400" dirty="0"/>
          </a:p>
          <a:p>
            <a:r>
              <a:rPr lang="en-GB" sz="1400" dirty="0"/>
              <a:t>75 agents = 8.24</a:t>
            </a:r>
          </a:p>
          <a:p>
            <a:r>
              <a:rPr lang="en-GB" sz="1400" dirty="0"/>
              <a:t>125 agents = 8.63</a:t>
            </a:r>
          </a:p>
          <a:p>
            <a:r>
              <a:rPr lang="en-GB" sz="1400" dirty="0"/>
              <a:t>250 agents =  28.47</a:t>
            </a:r>
          </a:p>
          <a:p>
            <a:endParaRPr lang="en-GB" sz="1400" dirty="0"/>
          </a:p>
          <a:p>
            <a:r>
              <a:rPr lang="en-GB" sz="1400" dirty="0"/>
              <a:t>As we can see, at 250 agents the traffic is considerably worse. This begs the question – what is the largest number of agents that travel on this road network? Can you find out through </a:t>
            </a:r>
            <a:r>
              <a:rPr lang="en-GB" sz="1400" dirty="0" err="1"/>
              <a:t>BehaviorSpace</a:t>
            </a:r>
            <a:r>
              <a:rPr lang="en-GB" sz="1400" dirty="0"/>
              <a:t>?</a:t>
            </a:r>
          </a:p>
        </p:txBody>
      </p:sp>
    </p:spTree>
    <p:extLst>
      <p:ext uri="{BB962C8B-B14F-4D97-AF65-F5344CB8AC3E}">
        <p14:creationId xmlns:p14="http://schemas.microsoft.com/office/powerpoint/2010/main" val="2383149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71E36-A1D6-6544-B2D7-6B5221DF5549}"/>
              </a:ext>
            </a:extLst>
          </p:cNvPr>
          <p:cNvSpPr>
            <a:spLocks noGrp="1"/>
          </p:cNvSpPr>
          <p:nvPr>
            <p:ph type="title"/>
          </p:nvPr>
        </p:nvSpPr>
        <p:spPr/>
        <p:txBody>
          <a:bodyPr>
            <a:normAutofit/>
          </a:bodyPr>
          <a:lstStyle/>
          <a:p>
            <a:r>
              <a:rPr lang="en-GB" b="1" dirty="0"/>
              <a:t>Calibration</a:t>
            </a:r>
            <a:r>
              <a:rPr lang="en-GB" dirty="0"/>
              <a:t>: The Walk This Way model</a:t>
            </a:r>
          </a:p>
        </p:txBody>
      </p:sp>
      <p:sp>
        <p:nvSpPr>
          <p:cNvPr id="3" name="Content Placeholder 2">
            <a:extLst>
              <a:ext uri="{FF2B5EF4-FFF2-40B4-BE49-F238E27FC236}">
                <a16:creationId xmlns:a16="http://schemas.microsoft.com/office/drawing/2014/main" id="{ADD0914F-08CE-CD40-8BCC-5534A44A69C4}"/>
              </a:ext>
            </a:extLst>
          </p:cNvPr>
          <p:cNvSpPr>
            <a:spLocks noGrp="1"/>
          </p:cNvSpPr>
          <p:nvPr>
            <p:ph idx="1"/>
          </p:nvPr>
        </p:nvSpPr>
        <p:spPr/>
        <p:txBody>
          <a:bodyPr>
            <a:normAutofit/>
          </a:bodyPr>
          <a:lstStyle/>
          <a:p>
            <a:r>
              <a:rPr lang="en-GB" sz="2400" dirty="0"/>
              <a:t>Calibration is the process of adjusting the model parameters to meet observations within a dataset</a:t>
            </a:r>
          </a:p>
          <a:p>
            <a:r>
              <a:rPr lang="en-GB" sz="2400" dirty="0"/>
              <a:t>It is the final stage in refining the model definitions to best meet observed behaviour</a:t>
            </a:r>
          </a:p>
          <a:p>
            <a:pPr marL="0" indent="0">
              <a:buNone/>
            </a:pPr>
            <a:endParaRPr lang="en-GB" sz="2400" dirty="0"/>
          </a:p>
          <a:p>
            <a:r>
              <a:rPr lang="en-GB" sz="2400" dirty="0"/>
              <a:t>The </a:t>
            </a:r>
            <a:r>
              <a:rPr lang="en-GB" sz="2400" b="1" dirty="0"/>
              <a:t>Walk This Way </a:t>
            </a:r>
            <a:r>
              <a:rPr lang="en-GB" sz="2400" dirty="0"/>
              <a:t>model shows how we might compare observed behaviour against a variety of modelling assumptions</a:t>
            </a:r>
          </a:p>
          <a:p>
            <a:r>
              <a:rPr lang="en-GB" sz="2400" dirty="0"/>
              <a:t>The ABM uses four potential model configurations, and offers a direct point of evaluation against observation data</a:t>
            </a:r>
          </a:p>
          <a:p>
            <a:r>
              <a:rPr lang="en-GB" sz="2400" dirty="0"/>
              <a:t>This model is from an academic paper, which you can read </a:t>
            </a:r>
            <a:r>
              <a:rPr lang="en-GB" sz="2400" dirty="0">
                <a:hlinkClick r:id="rId2"/>
              </a:rPr>
              <a:t>here</a:t>
            </a:r>
            <a:endParaRPr lang="en-GB" sz="2400" dirty="0"/>
          </a:p>
          <a:p>
            <a:endParaRPr lang="en-GB" sz="2400" dirty="0"/>
          </a:p>
          <a:p>
            <a:endParaRPr lang="en-GB" sz="2400" dirty="0"/>
          </a:p>
        </p:txBody>
      </p:sp>
    </p:spTree>
    <p:extLst>
      <p:ext uri="{BB962C8B-B14F-4D97-AF65-F5344CB8AC3E}">
        <p14:creationId xmlns:p14="http://schemas.microsoft.com/office/powerpoint/2010/main" val="3538463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974</Words>
  <Application>Microsoft Macintosh PowerPoint</Application>
  <PresentationFormat>Widescreen</PresentationFormat>
  <Paragraphs>87</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Chapter 10 Tutorial</vt:lpstr>
      <vt:lpstr>Recap: The Model Development Process</vt:lpstr>
      <vt:lpstr>Outline for this tutorial</vt:lpstr>
      <vt:lpstr>Verification:  an example with the Rainfall model</vt:lpstr>
      <vt:lpstr>Verification using the Rainfall model</vt:lpstr>
      <vt:lpstr>Practice: Test the simple environments</vt:lpstr>
      <vt:lpstr>Parameter sweep using Behaviour Space – Setting up an Experiment Example: TrafficGrid Model</vt:lpstr>
      <vt:lpstr>PowerPoint Presentation</vt:lpstr>
      <vt:lpstr>Calibration: The Walk This Way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 Crooks</dc:creator>
  <cp:lastModifiedBy>Manley, Ed</cp:lastModifiedBy>
  <cp:revision>36</cp:revision>
  <dcterms:created xsi:type="dcterms:W3CDTF">2018-07-16T13:06:35Z</dcterms:created>
  <dcterms:modified xsi:type="dcterms:W3CDTF">2019-01-18T11:56:14Z</dcterms:modified>
</cp:coreProperties>
</file>