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79487"/>
  </p:normalViewPr>
  <p:slideViewPr>
    <p:cSldViewPr snapToGrid="0" snapToObjects="1">
      <p:cViewPr varScale="1">
        <p:scale>
          <a:sx n="84" d="100"/>
          <a:sy n="8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Chapter we introduce the key concepts behind agent-based modelling.  What is an agent, and what are rules?  These are discussed along with a consideration of the main advantages and disadvantages for simulating spatial systems.  A range of established applications are presented to give a </a:t>
            </a:r>
            <a:r>
              <a:rPr lang="en-US" dirty="0" err="1"/>
              <a:t>flavour</a:t>
            </a:r>
            <a:r>
              <a:rPr lang="en-US" dirty="0"/>
              <a:t> of how agent-based models can be successfully applied.  The overarching aim of this chapter is to give the reader an understanding of what an agent-based model is.  This knowledge will be built upon in subsequent chapters.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on image to see a movie on YouTube. Or see 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aLmOxnPKUqk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humboldt.edu/ecomodel/instream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tab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youtu.be/aLmOxnPKUqk" TargetMode="External"/><Relationship Id="rId4" Type="http://schemas.openxmlformats.org/officeDocument/2006/relationships/hyperlink" Target="http://www.cw6sandiego.com/sdsu-tracking-sand-fire-to-help-keep-firefighters-saf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EA722-546D-7244-9730-E8CD2B1B1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Introduction to Agent-Based Modelling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AE3-81DE-9843-8063-05AB1A13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56C8-FD65-BE43-81AF-715A24F3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5FC-8FED-6248-9A09-80F40DB2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2465-9230-3944-9030-E2FDCB7C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9292-F0EA-674B-934D-8B91BDD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Gallery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2CA6-B509-814D-BFBB-1256AE7B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108-75F7-1744-B46A-EF10435D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Agent-based 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53F97-63FF-D645-A888-087547DA6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296" y="1825625"/>
            <a:ext cx="707340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EB7C0-3A32-1748-965F-A1D60B74163E}"/>
              </a:ext>
            </a:extLst>
          </p:cNvPr>
          <p:cNvSpPr txBox="1"/>
          <p:nvPr/>
        </p:nvSpPr>
        <p:spPr>
          <a:xfrm>
            <a:off x="960235" y="6311900"/>
            <a:ext cx="1027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2.4: The growth in agent-based modelling: from search results of Web of Science and Google Scholar.</a:t>
            </a:r>
          </a:p>
        </p:txBody>
      </p:sp>
    </p:spTree>
    <p:extLst>
      <p:ext uri="{BB962C8B-B14F-4D97-AF65-F5344CB8AC3E}">
        <p14:creationId xmlns:p14="http://schemas.microsoft.com/office/powerpoint/2010/main" val="6779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287-6BC2-7A4F-AD9B-FCBA3496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B522-6FD0-2B4E-AD9F-06A716E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F0DF-8D35-304A-9CE6-CB53CF96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of Segregation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1EBDB9-1036-1B4B-AC92-A2672CF6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84" y="1825625"/>
            <a:ext cx="563403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2ABE-3B2F-0A48-8134-90FBA32CC383}"/>
              </a:ext>
            </a:extLst>
          </p:cNvPr>
          <p:cNvSpPr txBox="1"/>
          <p:nvPr/>
        </p:nvSpPr>
        <p:spPr>
          <a:xfrm>
            <a:off x="208074" y="6311900"/>
            <a:ext cx="117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2.5: Progression of segregation over time: Agents what to live in a neighborhood where 40% are of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83764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2DF3-3B63-884A-BB2F-CA778CA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Agents Preferences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507FBA-C11C-5443-81F7-0914F5F6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715" y="1825625"/>
            <a:ext cx="537257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BF02A-14CF-3848-89C0-F901A481D168}"/>
              </a:ext>
            </a:extLst>
          </p:cNvPr>
          <p:cNvSpPr txBox="1"/>
          <p:nvPr/>
        </p:nvSpPr>
        <p:spPr>
          <a:xfrm>
            <a:off x="1106907" y="6211669"/>
            <a:ext cx="89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2.6: Examples of how changing agents neighborhood preference levels leads to different patterns of segregation emerging.</a:t>
            </a:r>
          </a:p>
        </p:txBody>
      </p:sp>
    </p:spTree>
    <p:extLst>
      <p:ext uri="{BB962C8B-B14F-4D97-AF65-F5344CB8AC3E}">
        <p14:creationId xmlns:p14="http://schemas.microsoft.com/office/powerpoint/2010/main" val="135688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20FF-0FDD-D64C-8777-0A78CE42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Abstract to 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4749-BB6D-EA44-B7B1-C3E0553C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details about Benenson et al., 2002</a:t>
            </a:r>
          </a:p>
        </p:txBody>
      </p:sp>
    </p:spTree>
    <p:extLst>
      <p:ext uri="{BB962C8B-B14F-4D97-AF65-F5344CB8AC3E}">
        <p14:creationId xmlns:p14="http://schemas.microsoft.com/office/powerpoint/2010/main" val="60928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A65-77EE-314A-988D-BD27EE46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7C4E-5DC8-FE45-A851-254FD018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0FC-E8B9-6048-B71F-459477C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of </a:t>
            </a:r>
            <a:r>
              <a:rPr lang="en-US" dirty="0" err="1"/>
              <a:t>Sugarscape</a:t>
            </a:r>
            <a:r>
              <a:rPr lang="en-US" dirty="0"/>
              <a:t>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4EFD67-B5B4-4A42-A5F6-B8E536A7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036" y="1825625"/>
            <a:ext cx="408592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7FCC5-4E6F-C24A-A712-957366401124}"/>
              </a:ext>
            </a:extLst>
          </p:cNvPr>
          <p:cNvSpPr txBox="1"/>
          <p:nvPr/>
        </p:nvSpPr>
        <p:spPr>
          <a:xfrm>
            <a:off x="2200959" y="6311900"/>
            <a:ext cx="77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2.7: </a:t>
            </a:r>
            <a:r>
              <a:rPr lang="en-US" dirty="0" err="1"/>
              <a:t>Sugarscape</a:t>
            </a:r>
            <a:r>
              <a:rPr lang="en-US" dirty="0"/>
              <a:t> wealth distribution model (Source: Li and Wilensky, 2009).</a:t>
            </a:r>
          </a:p>
        </p:txBody>
      </p:sp>
    </p:spTree>
    <p:extLst>
      <p:ext uri="{BB962C8B-B14F-4D97-AF65-F5344CB8AC3E}">
        <p14:creationId xmlns:p14="http://schemas.microsoft.com/office/powerpoint/2010/main" val="422067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overarching aim of this chapter is to give the reader an understanding of what an agent-based model is.</a:t>
            </a:r>
          </a:p>
          <a:p>
            <a:r>
              <a:rPr lang="en-US" dirty="0"/>
              <a:t>Set the scene for the following chapters which go into more details about agent-based modeling. </a:t>
            </a:r>
          </a:p>
          <a:p>
            <a:r>
              <a:rPr lang="en-US" dirty="0"/>
              <a:t>Introduce key concepts behind agent-based models</a:t>
            </a:r>
          </a:p>
          <a:p>
            <a:pPr lvl="1"/>
            <a:r>
              <a:rPr lang="en-US" dirty="0"/>
              <a:t>E.g., What is an agent, and what are rules? </a:t>
            </a:r>
          </a:p>
          <a:p>
            <a:r>
              <a:rPr lang="en-US" dirty="0"/>
              <a:t>Outline the main advantages and disadvantages for simulating spatial systems.</a:t>
            </a:r>
          </a:p>
          <a:p>
            <a:r>
              <a:rPr lang="en-US" dirty="0"/>
              <a:t>Demonstrate how agent-based models can be successfully applied to a range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3A5-E9D5-A049-B68F-9A111217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0CAB-8526-BC45-AFA4-9FE54313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0B6-617F-4A4B-9B4B-7C7F5EF7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4BBC0-B788-D34A-9F32-F35D1E218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558" y="0"/>
            <a:ext cx="3321031" cy="65257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1C1C5-757E-0C49-9FF6-85898C6F50E0}"/>
              </a:ext>
            </a:extLst>
          </p:cNvPr>
          <p:cNvSpPr txBox="1"/>
          <p:nvPr/>
        </p:nvSpPr>
        <p:spPr>
          <a:xfrm>
            <a:off x="423554" y="6176963"/>
            <a:ext cx="1176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2.8: Simple traffic model where each car is an agent. In A, B and C from top left clockwise, model parameters, a chart of car speeds and the spatial agent-environment (source: Wilensky, 1997).</a:t>
            </a:r>
          </a:p>
        </p:txBody>
      </p:sp>
    </p:spTree>
    <p:extLst>
      <p:ext uri="{BB962C8B-B14F-4D97-AF65-F5344CB8AC3E}">
        <p14:creationId xmlns:p14="http://schemas.microsoft.com/office/powerpoint/2010/main" val="401007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668E-5292-3B42-992E-E0C3FBC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Models Used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88FD-F9D2-7A4E-ACA2-5CAADFF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Southwest Airlines used an agent-based model to improve how it handled cargo.</a:t>
            </a:r>
          </a:p>
          <a:p>
            <a:r>
              <a:rPr lang="en-US" dirty="0"/>
              <a:t>Eli Lilly used an agent-based model for drug development.</a:t>
            </a:r>
          </a:p>
          <a:p>
            <a:r>
              <a:rPr lang="en-US" dirty="0"/>
              <a:t>Pacific Gas and Electric: Used an agent based model to see how energy flows through the power grid.</a:t>
            </a:r>
          </a:p>
          <a:p>
            <a:r>
              <a:rPr lang="en-US" dirty="0"/>
              <a:t>Procter and Gamble used an agent-based model to understand its consumer markets.</a:t>
            </a:r>
          </a:p>
          <a:p>
            <a:r>
              <a:rPr lang="en-US" dirty="0"/>
              <a:t>NASDAQ used and agent based model to explore changes to Stock Market's decimalization.</a:t>
            </a:r>
          </a:p>
          <a:p>
            <a:r>
              <a:rPr lang="en-US" dirty="0"/>
              <a:t>Macy’s have used agent-based models for store design.</a:t>
            </a:r>
          </a:p>
          <a:p>
            <a:r>
              <a:rPr lang="en-US" dirty="0">
                <a:hlinkClick r:id="rId3"/>
              </a:rPr>
              <a:t>InSTREAM</a:t>
            </a:r>
            <a:r>
              <a:rPr lang="en-US" dirty="0"/>
              <a:t>: Explores how river salmon populations react to changes in water conditions.</a:t>
            </a:r>
          </a:p>
        </p:txBody>
      </p:sp>
    </p:spTree>
    <p:extLst>
      <p:ext uri="{BB962C8B-B14F-4D97-AF65-F5344CB8AC3E}">
        <p14:creationId xmlns:p14="http://schemas.microsoft.com/office/powerpoint/2010/main" val="386399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B543-56DE-5D49-BF1D-2BCBC0B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76F8-BE46-7B45-ADE7-01F06178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985"/>
            <a:ext cx="10515600" cy="1704343"/>
          </a:xfrm>
        </p:spPr>
        <p:txBody>
          <a:bodyPr/>
          <a:lstStyle/>
          <a:p>
            <a:r>
              <a:rPr lang="en-US" dirty="0"/>
              <a:t>Agent-based modeling has also been used for wild fire training, incident command and community outreach. For example </a:t>
            </a:r>
            <a:r>
              <a:rPr lang="en-US" dirty="0">
                <a:hlinkClick r:id="rId3"/>
              </a:rPr>
              <a:t>SimTable</a:t>
            </a:r>
            <a:r>
              <a:rPr lang="en-US" dirty="0"/>
              <a:t> was </a:t>
            </a:r>
            <a:r>
              <a:rPr lang="en-US" dirty="0">
                <a:hlinkClick r:id="rId4"/>
              </a:rPr>
              <a:t>used in the  2016 Sand Fire</a:t>
            </a:r>
            <a:r>
              <a:rPr lang="en-US" dirty="0"/>
              <a:t> in California. </a:t>
            </a:r>
          </a:p>
          <a:p>
            <a:endParaRPr lang="en-US" dirty="0"/>
          </a:p>
        </p:txBody>
      </p:sp>
      <p:pic>
        <p:nvPicPr>
          <p:cNvPr id="4" name="Content Placeholder 5">
            <a:hlinkClick r:id="rId5"/>
            <a:extLst>
              <a:ext uri="{FF2B5EF4-FFF2-40B4-BE49-F238E27FC236}">
                <a16:creationId xmlns:a16="http://schemas.microsoft.com/office/drawing/2014/main" id="{526CAB1D-79FB-C54A-948E-1993425B3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852" y="2883613"/>
            <a:ext cx="8762536" cy="3328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EADF5B-6FFF-E246-ACF0-95161D7ED540}"/>
              </a:ext>
            </a:extLst>
          </p:cNvPr>
          <p:cNvSpPr/>
          <p:nvPr/>
        </p:nvSpPr>
        <p:spPr>
          <a:xfrm>
            <a:off x="838200" y="6336268"/>
            <a:ext cx="10533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2.9: User interface of </a:t>
            </a:r>
            <a:r>
              <a:rPr lang="en-US" dirty="0" err="1"/>
              <a:t>SimTable</a:t>
            </a:r>
            <a:r>
              <a:rPr lang="en-US" dirty="0"/>
              <a:t>: (A) Entire study area, (B): an active fire model (source: </a:t>
            </a:r>
            <a:r>
              <a:rPr lang="en-US" dirty="0" err="1">
                <a:hlinkClick r:id="rId3"/>
              </a:rPr>
              <a:t>SimTable</a:t>
            </a:r>
            <a:r>
              <a:rPr lang="en-US" dirty="0"/>
              <a:t>, 2017).</a:t>
            </a:r>
          </a:p>
        </p:txBody>
      </p:sp>
    </p:spTree>
    <p:extLst>
      <p:ext uri="{BB962C8B-B14F-4D97-AF65-F5344CB8AC3E}">
        <p14:creationId xmlns:p14="http://schemas.microsoft.com/office/powerpoint/2010/main" val="69114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1829-4EA1-1244-8508-CE1A389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2661-613E-4D49-8D8F-08C27398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A803-87C5-B940-AB0B-C6FE9E7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740-25D2-DE49-BB80-30314DD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D096-D85B-544A-B18B-71F9055B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D0B3-98DA-AE48-AA54-22D5DF97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B6F5-2C17-994A-ACFA-739CAF7C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Representation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15788-D87C-5B4E-9DA2-D7DF924A9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08" y="1411015"/>
            <a:ext cx="7554383" cy="47659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2F436-6AD7-E84E-9AD0-180D190DF611}"/>
              </a:ext>
            </a:extLst>
          </p:cNvPr>
          <p:cNvSpPr txBox="1"/>
          <p:nvPr/>
        </p:nvSpPr>
        <p:spPr>
          <a:xfrm>
            <a:off x="273050" y="6176963"/>
            <a:ext cx="1164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2.1: Representation of (A) human agent and (B) supermarket retailer agent alongside that of representation within an object-orientated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21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6CFC-1CC5-2043-92EC-ACA20D58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DE1A-F42B-C142-A372-90BFD769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3071-6FF5-4B41-8CB5-F0AA8FB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an Agent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385A14-587C-C94C-A21F-965C885BD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097" y="1825625"/>
            <a:ext cx="497180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18778-2766-9144-9027-F98DCF1DA3EB}"/>
              </a:ext>
            </a:extLst>
          </p:cNvPr>
          <p:cNvSpPr txBox="1"/>
          <p:nvPr/>
        </p:nvSpPr>
        <p:spPr>
          <a:xfrm>
            <a:off x="2434677" y="6311900"/>
            <a:ext cx="732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2.2: Schematic illustrating some of the main components of an agent.</a:t>
            </a:r>
          </a:p>
        </p:txBody>
      </p:sp>
    </p:spTree>
    <p:extLst>
      <p:ext uri="{BB962C8B-B14F-4D97-AF65-F5344CB8AC3E}">
        <p14:creationId xmlns:p14="http://schemas.microsoft.com/office/powerpoint/2010/main" val="113475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1535-8FE5-7748-96DE-5964BABB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Agent’s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534-A014-1947-BEFB-5C0EE0BF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8CB2-617B-8E4F-BEFD-AB6E628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their “World”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9544A-2D06-4841-A23F-FD7482F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35" y="1690688"/>
            <a:ext cx="8450730" cy="42600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04B41-3DAF-1846-8F55-92483110AACF}"/>
              </a:ext>
            </a:extLst>
          </p:cNvPr>
          <p:cNvSpPr txBox="1"/>
          <p:nvPr/>
        </p:nvSpPr>
        <p:spPr>
          <a:xfrm>
            <a:off x="355601" y="6176963"/>
            <a:ext cx="1170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2.3: Conceptualization of an agent-based model where people are connected to each other and take actions when a specific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242346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621</Words>
  <Application>Microsoft Macintosh PowerPoint</Application>
  <PresentationFormat>Widescreen</PresentationFormat>
  <Paragraphs>56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Chapter 2</vt:lpstr>
      <vt:lpstr>Learning Objectives</vt:lpstr>
      <vt:lpstr>Introduction</vt:lpstr>
      <vt:lpstr>What is an Agent?</vt:lpstr>
      <vt:lpstr>Agent Representation</vt:lpstr>
      <vt:lpstr>Agent Rules</vt:lpstr>
      <vt:lpstr>Main Components of an Agent</vt:lpstr>
      <vt:lpstr>An Agent’s World</vt:lpstr>
      <vt:lpstr>Agents and their “World”</vt:lpstr>
      <vt:lpstr>Advantages of Agent-based Modelling</vt:lpstr>
      <vt:lpstr>Limitations of Agent-based Modelling</vt:lpstr>
      <vt:lpstr>A Gallery of Applications</vt:lpstr>
      <vt:lpstr>The Growth of Agent-based Modelling</vt:lpstr>
      <vt:lpstr>Segregation</vt:lpstr>
      <vt:lpstr>Progression of Segregation over Time</vt:lpstr>
      <vt:lpstr>Changing Agents Preferences</vt:lpstr>
      <vt:lpstr>From Abstract to Real World Applications</vt:lpstr>
      <vt:lpstr>SugarScape</vt:lpstr>
      <vt:lpstr>Graphical User Interface of Sugarscape Model</vt:lpstr>
      <vt:lpstr>Transportation Modelling</vt:lpstr>
      <vt:lpstr>Traffic Modelling</vt:lpstr>
      <vt:lpstr>Agent-based Models Used for Decision Making</vt:lpstr>
      <vt:lpstr>Real World Decision Making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28</cp:revision>
  <dcterms:created xsi:type="dcterms:W3CDTF">2018-07-16T13:06:35Z</dcterms:created>
  <dcterms:modified xsi:type="dcterms:W3CDTF">2018-11-09T19:55:53Z</dcterms:modified>
</cp:coreProperties>
</file>