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2"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3" r:id="rId22"/>
    <p:sldId id="275" r:id="rId23"/>
    <p:sldId id="279"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2"/>
    <p:restoredTop sz="94527"/>
  </p:normalViewPr>
  <p:slideViewPr>
    <p:cSldViewPr snapToGrid="0" snapToObjects="1">
      <p:cViewPr varScale="1">
        <p:scale>
          <a:sx n="105" d="100"/>
          <a:sy n="105" d="100"/>
        </p:scale>
        <p:origin x="224"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BE31A-CF47-1542-834B-3F84EFC65F53}" type="datetimeFigureOut">
              <a:rPr lang="en-US" smtClean="0"/>
              <a:t>11/2/18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3B634-187A-714A-9D7D-FC23E693A20E}" type="slidenum">
              <a:rPr lang="en-US" smtClean="0"/>
              <a:t>‹#›</a:t>
            </a:fld>
            <a:endParaRPr lang="en-US"/>
          </a:p>
        </p:txBody>
      </p:sp>
    </p:spTree>
    <p:extLst>
      <p:ext uri="{BB962C8B-B14F-4D97-AF65-F5344CB8AC3E}">
        <p14:creationId xmlns:p14="http://schemas.microsoft.com/office/powerpoint/2010/main" val="422170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introduce the key concepts behind agent-based modelling.  What is an agent, and what are rules?  These are discussed along with a consideration of the main advantages and disadvantages for simulating spatial systems.  A range of established applications are presented to give a </a:t>
            </a:r>
            <a:r>
              <a:rPr lang="en-US" dirty="0" err="1"/>
              <a:t>flavour</a:t>
            </a:r>
            <a:r>
              <a:rPr lang="en-US" dirty="0"/>
              <a:t> of how agent-based models can be successfully applied.  The overarching aim of this chapter is to give the reader an understanding of what an agent-based model is.  This knowledge will be built upon in subsequent chapters. </a:t>
            </a:r>
          </a:p>
          <a:p>
            <a:endParaRPr lang="en-US" dirty="0"/>
          </a:p>
        </p:txBody>
      </p:sp>
      <p:sp>
        <p:nvSpPr>
          <p:cNvPr id="4" name="Slide Number Placeholder 3"/>
          <p:cNvSpPr>
            <a:spLocks noGrp="1"/>
          </p:cNvSpPr>
          <p:nvPr>
            <p:ph type="sldNum" sz="quarter" idx="10"/>
          </p:nvPr>
        </p:nvSpPr>
        <p:spPr/>
        <p:txBody>
          <a:bodyPr/>
          <a:lstStyle/>
          <a:p>
            <a:fld id="{A5E3B634-187A-714A-9D7D-FC23E693A20E}" type="slidenum">
              <a:rPr lang="en-US" smtClean="0"/>
              <a:t>1</a:t>
            </a:fld>
            <a:endParaRPr lang="en-US"/>
          </a:p>
        </p:txBody>
      </p:sp>
    </p:spTree>
    <p:extLst>
      <p:ext uri="{BB962C8B-B14F-4D97-AF65-F5344CB8AC3E}">
        <p14:creationId xmlns:p14="http://schemas.microsoft.com/office/powerpoint/2010/main" val="300110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3</a:t>
            </a:fld>
            <a:endParaRPr lang="en-US"/>
          </a:p>
        </p:txBody>
      </p:sp>
    </p:spTree>
    <p:extLst>
      <p:ext uri="{BB962C8B-B14F-4D97-AF65-F5344CB8AC3E}">
        <p14:creationId xmlns:p14="http://schemas.microsoft.com/office/powerpoint/2010/main" val="345866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image to see a movie on YouTube. Or see https://</a:t>
            </a:r>
            <a:r>
              <a:rPr lang="en-US" dirty="0" err="1"/>
              <a:t>youtu.be</a:t>
            </a:r>
            <a:r>
              <a:rPr lang="en-US" dirty="0"/>
              <a:t>/</a:t>
            </a:r>
            <a:r>
              <a:rPr lang="en-US" dirty="0" err="1"/>
              <a:t>aLmOxnPKUqk</a:t>
            </a:r>
            <a:r>
              <a:rPr lang="en-US" dirty="0"/>
              <a:t> </a:t>
            </a:r>
          </a:p>
        </p:txBody>
      </p:sp>
      <p:sp>
        <p:nvSpPr>
          <p:cNvPr id="4" name="Slide Number Placeholder 3"/>
          <p:cNvSpPr>
            <a:spLocks noGrp="1"/>
          </p:cNvSpPr>
          <p:nvPr>
            <p:ph type="sldNum" sz="quarter" idx="10"/>
          </p:nvPr>
        </p:nvSpPr>
        <p:spPr/>
        <p:txBody>
          <a:bodyPr/>
          <a:lstStyle/>
          <a:p>
            <a:fld id="{A5E3B634-187A-714A-9D7D-FC23E693A20E}" type="slidenum">
              <a:rPr lang="en-US" smtClean="0"/>
              <a:t>25</a:t>
            </a:fld>
            <a:endParaRPr lang="en-US"/>
          </a:p>
        </p:txBody>
      </p:sp>
    </p:spTree>
    <p:extLst>
      <p:ext uri="{BB962C8B-B14F-4D97-AF65-F5344CB8AC3E}">
        <p14:creationId xmlns:p14="http://schemas.microsoft.com/office/powerpoint/2010/main" val="326194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aLmOxnPKUq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simtable.com/" TargetMode="Externa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1EA722-546D-7244-9730-E8CD2B1B1D4E}"/>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Introduction to Agent-Based Modelling</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8CB2-617B-8E4F-BEFD-AB6E6284B9C9}"/>
              </a:ext>
            </a:extLst>
          </p:cNvPr>
          <p:cNvSpPr>
            <a:spLocks noGrp="1"/>
          </p:cNvSpPr>
          <p:nvPr>
            <p:ph type="title"/>
          </p:nvPr>
        </p:nvSpPr>
        <p:spPr/>
        <p:txBody>
          <a:bodyPr/>
          <a:lstStyle/>
          <a:p>
            <a:r>
              <a:rPr lang="en-US" dirty="0"/>
              <a:t>Agents and their “World”</a:t>
            </a:r>
          </a:p>
        </p:txBody>
      </p:sp>
      <p:pic>
        <p:nvPicPr>
          <p:cNvPr id="6" name="Content Placeholder 5">
            <a:extLst>
              <a:ext uri="{FF2B5EF4-FFF2-40B4-BE49-F238E27FC236}">
                <a16:creationId xmlns:a16="http://schemas.microsoft.com/office/drawing/2014/main" id="{0069544A-2D06-4841-A23F-FD7482F060CC}"/>
              </a:ext>
            </a:extLst>
          </p:cNvPr>
          <p:cNvPicPr>
            <a:picLocks noGrp="1" noChangeAspect="1"/>
          </p:cNvPicPr>
          <p:nvPr>
            <p:ph idx="1"/>
          </p:nvPr>
        </p:nvPicPr>
        <p:blipFill>
          <a:blip r:embed="rId2"/>
          <a:stretch>
            <a:fillRect/>
          </a:stretch>
        </p:blipFill>
        <p:spPr>
          <a:xfrm>
            <a:off x="1870635" y="1690688"/>
            <a:ext cx="8450730" cy="4260056"/>
          </a:xfrm>
        </p:spPr>
      </p:pic>
      <p:sp>
        <p:nvSpPr>
          <p:cNvPr id="4" name="TextBox 3">
            <a:extLst>
              <a:ext uri="{FF2B5EF4-FFF2-40B4-BE49-F238E27FC236}">
                <a16:creationId xmlns:a16="http://schemas.microsoft.com/office/drawing/2014/main" id="{CB104B41-3DAF-1846-8F55-92483110AACF}"/>
              </a:ext>
            </a:extLst>
          </p:cNvPr>
          <p:cNvSpPr txBox="1"/>
          <p:nvPr/>
        </p:nvSpPr>
        <p:spPr>
          <a:xfrm>
            <a:off x="355601" y="6176963"/>
            <a:ext cx="11700932" cy="646331"/>
          </a:xfrm>
          <a:prstGeom prst="rect">
            <a:avLst/>
          </a:prstGeom>
          <a:noFill/>
        </p:spPr>
        <p:txBody>
          <a:bodyPr wrap="square" rtlCol="0">
            <a:spAutoFit/>
          </a:bodyPr>
          <a:lstStyle/>
          <a:p>
            <a:pPr algn="ctr"/>
            <a:r>
              <a:rPr lang="en-US" dirty="0"/>
              <a:t>Figure 2.3: Conceptualization of an agent-based model where people are connected to each other and take actions when a specific condition is met.</a:t>
            </a:r>
          </a:p>
        </p:txBody>
      </p:sp>
    </p:spTree>
    <p:extLst>
      <p:ext uri="{BB962C8B-B14F-4D97-AF65-F5344CB8AC3E}">
        <p14:creationId xmlns:p14="http://schemas.microsoft.com/office/powerpoint/2010/main" val="242346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CAE3-81DE-9843-8063-05AB1A135B50}"/>
              </a:ext>
            </a:extLst>
          </p:cNvPr>
          <p:cNvSpPr>
            <a:spLocks noGrp="1"/>
          </p:cNvSpPr>
          <p:nvPr>
            <p:ph type="title"/>
          </p:nvPr>
        </p:nvSpPr>
        <p:spPr/>
        <p:txBody>
          <a:bodyPr/>
          <a:lstStyle/>
          <a:p>
            <a:r>
              <a:rPr lang="en-US" dirty="0"/>
              <a:t>Advantages of Agent-based Modelling</a:t>
            </a:r>
          </a:p>
        </p:txBody>
      </p:sp>
      <p:sp>
        <p:nvSpPr>
          <p:cNvPr id="3" name="Content Placeholder 2">
            <a:extLst>
              <a:ext uri="{FF2B5EF4-FFF2-40B4-BE49-F238E27FC236}">
                <a16:creationId xmlns:a16="http://schemas.microsoft.com/office/drawing/2014/main" id="{021256C8-FD65-BE43-81AF-715A24F3D0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79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85FC-8FED-6248-9A09-80F40DB27791}"/>
              </a:ext>
            </a:extLst>
          </p:cNvPr>
          <p:cNvSpPr>
            <a:spLocks noGrp="1"/>
          </p:cNvSpPr>
          <p:nvPr>
            <p:ph type="title"/>
          </p:nvPr>
        </p:nvSpPr>
        <p:spPr/>
        <p:txBody>
          <a:bodyPr/>
          <a:lstStyle/>
          <a:p>
            <a:r>
              <a:rPr lang="en-US" dirty="0"/>
              <a:t>Limitations of Agent-based Modelling</a:t>
            </a:r>
          </a:p>
        </p:txBody>
      </p:sp>
      <p:sp>
        <p:nvSpPr>
          <p:cNvPr id="3" name="Content Placeholder 2">
            <a:extLst>
              <a:ext uri="{FF2B5EF4-FFF2-40B4-BE49-F238E27FC236}">
                <a16:creationId xmlns:a16="http://schemas.microsoft.com/office/drawing/2014/main" id="{23422465-9230-3944-9030-E2FDCB7C9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040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9292-F0EA-674B-934D-8B91BDDADA13}"/>
              </a:ext>
            </a:extLst>
          </p:cNvPr>
          <p:cNvSpPr>
            <a:spLocks noGrp="1"/>
          </p:cNvSpPr>
          <p:nvPr>
            <p:ph type="title"/>
          </p:nvPr>
        </p:nvSpPr>
        <p:spPr/>
        <p:txBody>
          <a:bodyPr/>
          <a:lstStyle/>
          <a:p>
            <a:r>
              <a:rPr lang="en-US" dirty="0"/>
              <a:t>A Gallery of Applications</a:t>
            </a:r>
          </a:p>
        </p:txBody>
      </p:sp>
      <p:sp>
        <p:nvSpPr>
          <p:cNvPr id="3" name="Content Placeholder 2">
            <a:extLst>
              <a:ext uri="{FF2B5EF4-FFF2-40B4-BE49-F238E27FC236}">
                <a16:creationId xmlns:a16="http://schemas.microsoft.com/office/drawing/2014/main" id="{141C2CA6-B509-814D-BFBB-1256AE7B9B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677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5108-75F7-1744-B46A-EF10435DFC01}"/>
              </a:ext>
            </a:extLst>
          </p:cNvPr>
          <p:cNvSpPr>
            <a:spLocks noGrp="1"/>
          </p:cNvSpPr>
          <p:nvPr>
            <p:ph type="title"/>
          </p:nvPr>
        </p:nvSpPr>
        <p:spPr/>
        <p:txBody>
          <a:bodyPr/>
          <a:lstStyle/>
          <a:p>
            <a:r>
              <a:rPr lang="en-US" dirty="0"/>
              <a:t>The Growth of Agent-based Modelling</a:t>
            </a:r>
          </a:p>
        </p:txBody>
      </p:sp>
      <p:pic>
        <p:nvPicPr>
          <p:cNvPr id="6" name="Content Placeholder 5">
            <a:extLst>
              <a:ext uri="{FF2B5EF4-FFF2-40B4-BE49-F238E27FC236}">
                <a16:creationId xmlns:a16="http://schemas.microsoft.com/office/drawing/2014/main" id="{43153F97-63FF-D645-A888-087547DA6CCC}"/>
              </a:ext>
            </a:extLst>
          </p:cNvPr>
          <p:cNvPicPr>
            <a:picLocks noGrp="1" noChangeAspect="1"/>
          </p:cNvPicPr>
          <p:nvPr>
            <p:ph idx="1"/>
          </p:nvPr>
        </p:nvPicPr>
        <p:blipFill>
          <a:blip r:embed="rId2"/>
          <a:stretch>
            <a:fillRect/>
          </a:stretch>
        </p:blipFill>
        <p:spPr>
          <a:xfrm>
            <a:off x="2559296" y="1825625"/>
            <a:ext cx="7073407" cy="4351338"/>
          </a:xfrm>
        </p:spPr>
      </p:pic>
      <p:sp>
        <p:nvSpPr>
          <p:cNvPr id="4" name="TextBox 3">
            <a:extLst>
              <a:ext uri="{FF2B5EF4-FFF2-40B4-BE49-F238E27FC236}">
                <a16:creationId xmlns:a16="http://schemas.microsoft.com/office/drawing/2014/main" id="{992EB7C0-3A32-1748-965F-A1D60B74163E}"/>
              </a:ext>
            </a:extLst>
          </p:cNvPr>
          <p:cNvSpPr txBox="1"/>
          <p:nvPr/>
        </p:nvSpPr>
        <p:spPr>
          <a:xfrm>
            <a:off x="960235" y="6311900"/>
            <a:ext cx="10271530" cy="369332"/>
          </a:xfrm>
          <a:prstGeom prst="rect">
            <a:avLst/>
          </a:prstGeom>
          <a:noFill/>
        </p:spPr>
        <p:txBody>
          <a:bodyPr wrap="none" rtlCol="0">
            <a:spAutoFit/>
          </a:bodyPr>
          <a:lstStyle/>
          <a:p>
            <a:r>
              <a:rPr lang="en-US" dirty="0"/>
              <a:t>Figure 2.4: The growth in agent-based modelling: from search results of Web of Science and Google Scholar.</a:t>
            </a:r>
          </a:p>
        </p:txBody>
      </p:sp>
    </p:spTree>
    <p:extLst>
      <p:ext uri="{BB962C8B-B14F-4D97-AF65-F5344CB8AC3E}">
        <p14:creationId xmlns:p14="http://schemas.microsoft.com/office/powerpoint/2010/main" val="6779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287-6BC2-7A4F-AD9B-FCBA3496766D}"/>
              </a:ext>
            </a:extLst>
          </p:cNvPr>
          <p:cNvSpPr>
            <a:spLocks noGrp="1"/>
          </p:cNvSpPr>
          <p:nvPr>
            <p:ph type="title"/>
          </p:nvPr>
        </p:nvSpPr>
        <p:spPr/>
        <p:txBody>
          <a:bodyPr/>
          <a:lstStyle/>
          <a:p>
            <a:r>
              <a:rPr lang="en-US" dirty="0"/>
              <a:t>Segregation</a:t>
            </a:r>
          </a:p>
        </p:txBody>
      </p:sp>
      <p:sp>
        <p:nvSpPr>
          <p:cNvPr id="3" name="Content Placeholder 2">
            <a:extLst>
              <a:ext uri="{FF2B5EF4-FFF2-40B4-BE49-F238E27FC236}">
                <a16:creationId xmlns:a16="http://schemas.microsoft.com/office/drawing/2014/main" id="{2F1CB522-6FD0-2B4E-AD9F-06A716E105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80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F0DF-8D35-304A-9CE6-CB53CF96CED0}"/>
              </a:ext>
            </a:extLst>
          </p:cNvPr>
          <p:cNvSpPr>
            <a:spLocks noGrp="1"/>
          </p:cNvSpPr>
          <p:nvPr>
            <p:ph type="title"/>
          </p:nvPr>
        </p:nvSpPr>
        <p:spPr/>
        <p:txBody>
          <a:bodyPr/>
          <a:lstStyle/>
          <a:p>
            <a:r>
              <a:rPr lang="en-US" dirty="0"/>
              <a:t>Progression of Segregation over Time</a:t>
            </a:r>
          </a:p>
        </p:txBody>
      </p:sp>
      <p:pic>
        <p:nvPicPr>
          <p:cNvPr id="6" name="Content Placeholder 5">
            <a:extLst>
              <a:ext uri="{FF2B5EF4-FFF2-40B4-BE49-F238E27FC236}">
                <a16:creationId xmlns:a16="http://schemas.microsoft.com/office/drawing/2014/main" id="{F11EBDB9-1036-1B4B-AC92-A2672CF68D29}"/>
              </a:ext>
            </a:extLst>
          </p:cNvPr>
          <p:cNvPicPr>
            <a:picLocks noGrp="1" noChangeAspect="1"/>
          </p:cNvPicPr>
          <p:nvPr>
            <p:ph idx="1"/>
          </p:nvPr>
        </p:nvPicPr>
        <p:blipFill>
          <a:blip r:embed="rId2"/>
          <a:stretch>
            <a:fillRect/>
          </a:stretch>
        </p:blipFill>
        <p:spPr>
          <a:xfrm>
            <a:off x="3278984" y="1825625"/>
            <a:ext cx="5634031" cy="4351338"/>
          </a:xfrm>
        </p:spPr>
      </p:pic>
      <p:sp>
        <p:nvSpPr>
          <p:cNvPr id="4" name="TextBox 3">
            <a:extLst>
              <a:ext uri="{FF2B5EF4-FFF2-40B4-BE49-F238E27FC236}">
                <a16:creationId xmlns:a16="http://schemas.microsoft.com/office/drawing/2014/main" id="{39662ABE-3B2F-0A48-8134-90FBA32CC383}"/>
              </a:ext>
            </a:extLst>
          </p:cNvPr>
          <p:cNvSpPr txBox="1"/>
          <p:nvPr/>
        </p:nvSpPr>
        <p:spPr>
          <a:xfrm>
            <a:off x="208074" y="6311900"/>
            <a:ext cx="11775852" cy="369332"/>
          </a:xfrm>
          <a:prstGeom prst="rect">
            <a:avLst/>
          </a:prstGeom>
          <a:noFill/>
        </p:spPr>
        <p:txBody>
          <a:bodyPr wrap="none" rtlCol="0">
            <a:spAutoFit/>
          </a:bodyPr>
          <a:lstStyle/>
          <a:p>
            <a:r>
              <a:rPr lang="en-US" dirty="0"/>
              <a:t>Figure 2.5: Progression of segregation over time: Agents what to live in a neighborhood where 40% are of the same color.</a:t>
            </a:r>
          </a:p>
        </p:txBody>
      </p:sp>
    </p:spTree>
    <p:extLst>
      <p:ext uri="{BB962C8B-B14F-4D97-AF65-F5344CB8AC3E}">
        <p14:creationId xmlns:p14="http://schemas.microsoft.com/office/powerpoint/2010/main" val="83764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2DF3-3B63-884A-BB2F-CA778CA029B4}"/>
              </a:ext>
            </a:extLst>
          </p:cNvPr>
          <p:cNvSpPr>
            <a:spLocks noGrp="1"/>
          </p:cNvSpPr>
          <p:nvPr>
            <p:ph type="title"/>
          </p:nvPr>
        </p:nvSpPr>
        <p:spPr/>
        <p:txBody>
          <a:bodyPr/>
          <a:lstStyle/>
          <a:p>
            <a:r>
              <a:rPr lang="en-US" dirty="0"/>
              <a:t>Changing Agents Preferences</a:t>
            </a:r>
          </a:p>
        </p:txBody>
      </p:sp>
      <p:pic>
        <p:nvPicPr>
          <p:cNvPr id="6" name="Content Placeholder 5">
            <a:extLst>
              <a:ext uri="{FF2B5EF4-FFF2-40B4-BE49-F238E27FC236}">
                <a16:creationId xmlns:a16="http://schemas.microsoft.com/office/drawing/2014/main" id="{47507FBA-C11C-5443-81F7-0914F5F6768C}"/>
              </a:ext>
            </a:extLst>
          </p:cNvPr>
          <p:cNvPicPr>
            <a:picLocks noGrp="1" noChangeAspect="1"/>
          </p:cNvPicPr>
          <p:nvPr>
            <p:ph idx="1"/>
          </p:nvPr>
        </p:nvPicPr>
        <p:blipFill>
          <a:blip r:embed="rId2"/>
          <a:stretch>
            <a:fillRect/>
          </a:stretch>
        </p:blipFill>
        <p:spPr>
          <a:xfrm>
            <a:off x="3409715" y="1825625"/>
            <a:ext cx="5372570" cy="4351338"/>
          </a:xfrm>
        </p:spPr>
      </p:pic>
      <p:sp>
        <p:nvSpPr>
          <p:cNvPr id="4" name="TextBox 3">
            <a:extLst>
              <a:ext uri="{FF2B5EF4-FFF2-40B4-BE49-F238E27FC236}">
                <a16:creationId xmlns:a16="http://schemas.microsoft.com/office/drawing/2014/main" id="{92ABF02A-14CF-3848-89C0-F901A481D168}"/>
              </a:ext>
            </a:extLst>
          </p:cNvPr>
          <p:cNvSpPr txBox="1"/>
          <p:nvPr/>
        </p:nvSpPr>
        <p:spPr>
          <a:xfrm>
            <a:off x="1106907" y="6211669"/>
            <a:ext cx="8903368" cy="646331"/>
          </a:xfrm>
          <a:prstGeom prst="rect">
            <a:avLst/>
          </a:prstGeom>
          <a:noFill/>
        </p:spPr>
        <p:txBody>
          <a:bodyPr wrap="square" rtlCol="0">
            <a:spAutoFit/>
          </a:bodyPr>
          <a:lstStyle/>
          <a:p>
            <a:pPr algn="ctr"/>
            <a:r>
              <a:rPr lang="en-US" dirty="0"/>
              <a:t>Figure 2.6: Examples of how changing agents neighborhood preference levels leads to different patterns of segregation emerging.</a:t>
            </a:r>
          </a:p>
        </p:txBody>
      </p:sp>
    </p:spTree>
    <p:extLst>
      <p:ext uri="{BB962C8B-B14F-4D97-AF65-F5344CB8AC3E}">
        <p14:creationId xmlns:p14="http://schemas.microsoft.com/office/powerpoint/2010/main" val="1356889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20FF-0FDD-D64C-8777-0A78CE427451}"/>
              </a:ext>
            </a:extLst>
          </p:cNvPr>
          <p:cNvSpPr>
            <a:spLocks noGrp="1"/>
          </p:cNvSpPr>
          <p:nvPr>
            <p:ph type="title"/>
          </p:nvPr>
        </p:nvSpPr>
        <p:spPr/>
        <p:txBody>
          <a:bodyPr/>
          <a:lstStyle/>
          <a:p>
            <a:r>
              <a:rPr lang="en-US" dirty="0"/>
              <a:t>From Abstract to Real World Applications</a:t>
            </a:r>
          </a:p>
        </p:txBody>
      </p:sp>
      <p:sp>
        <p:nvSpPr>
          <p:cNvPr id="3" name="Content Placeholder 2">
            <a:extLst>
              <a:ext uri="{FF2B5EF4-FFF2-40B4-BE49-F238E27FC236}">
                <a16:creationId xmlns:a16="http://schemas.microsoft.com/office/drawing/2014/main" id="{80524749-BB6D-EA44-B7B1-C3E0553C5575}"/>
              </a:ext>
            </a:extLst>
          </p:cNvPr>
          <p:cNvSpPr>
            <a:spLocks noGrp="1"/>
          </p:cNvSpPr>
          <p:nvPr>
            <p:ph idx="1"/>
          </p:nvPr>
        </p:nvSpPr>
        <p:spPr/>
        <p:txBody>
          <a:bodyPr/>
          <a:lstStyle/>
          <a:p>
            <a:r>
              <a:rPr lang="en-US" dirty="0"/>
              <a:t>Add details about Benenson et al., 2002</a:t>
            </a:r>
          </a:p>
        </p:txBody>
      </p:sp>
    </p:spTree>
    <p:extLst>
      <p:ext uri="{BB962C8B-B14F-4D97-AF65-F5344CB8AC3E}">
        <p14:creationId xmlns:p14="http://schemas.microsoft.com/office/powerpoint/2010/main" val="60928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5A65-77EE-314A-988D-BD27EE46259C}"/>
              </a:ext>
            </a:extLst>
          </p:cNvPr>
          <p:cNvSpPr>
            <a:spLocks noGrp="1"/>
          </p:cNvSpPr>
          <p:nvPr>
            <p:ph type="title"/>
          </p:nvPr>
        </p:nvSpPr>
        <p:spPr/>
        <p:txBody>
          <a:bodyPr/>
          <a:lstStyle/>
          <a:p>
            <a:r>
              <a:rPr lang="en-US" dirty="0" err="1"/>
              <a:t>SugarScape</a:t>
            </a:r>
            <a:endParaRPr lang="en-US" dirty="0"/>
          </a:p>
        </p:txBody>
      </p:sp>
      <p:sp>
        <p:nvSpPr>
          <p:cNvPr id="3" name="Content Placeholder 2">
            <a:extLst>
              <a:ext uri="{FF2B5EF4-FFF2-40B4-BE49-F238E27FC236}">
                <a16:creationId xmlns:a16="http://schemas.microsoft.com/office/drawing/2014/main" id="{67117C4E-5DC8-FE45-A851-254FD018D8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202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792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10FC-E8B9-6048-B71F-459477CD4474}"/>
              </a:ext>
            </a:extLst>
          </p:cNvPr>
          <p:cNvSpPr>
            <a:spLocks noGrp="1"/>
          </p:cNvSpPr>
          <p:nvPr>
            <p:ph type="title"/>
          </p:nvPr>
        </p:nvSpPr>
        <p:spPr/>
        <p:txBody>
          <a:bodyPr/>
          <a:lstStyle/>
          <a:p>
            <a:r>
              <a:rPr lang="en-US" dirty="0"/>
              <a:t>Graphical User Interface of </a:t>
            </a:r>
            <a:r>
              <a:rPr lang="en-US" dirty="0" err="1"/>
              <a:t>Sugarscape</a:t>
            </a:r>
            <a:r>
              <a:rPr lang="en-US" dirty="0"/>
              <a:t> Model</a:t>
            </a:r>
          </a:p>
        </p:txBody>
      </p:sp>
      <p:pic>
        <p:nvPicPr>
          <p:cNvPr id="6" name="Content Placeholder 5">
            <a:extLst>
              <a:ext uri="{FF2B5EF4-FFF2-40B4-BE49-F238E27FC236}">
                <a16:creationId xmlns:a16="http://schemas.microsoft.com/office/drawing/2014/main" id="{A94EFD67-B5B4-4A42-A5F6-B8E536A707FB}"/>
              </a:ext>
            </a:extLst>
          </p:cNvPr>
          <p:cNvPicPr>
            <a:picLocks noGrp="1" noChangeAspect="1"/>
          </p:cNvPicPr>
          <p:nvPr>
            <p:ph idx="1"/>
          </p:nvPr>
        </p:nvPicPr>
        <p:blipFill>
          <a:blip r:embed="rId2"/>
          <a:stretch>
            <a:fillRect/>
          </a:stretch>
        </p:blipFill>
        <p:spPr>
          <a:xfrm>
            <a:off x="4053036" y="1825625"/>
            <a:ext cx="4085927" cy="4351338"/>
          </a:xfrm>
        </p:spPr>
      </p:pic>
      <p:sp>
        <p:nvSpPr>
          <p:cNvPr id="4" name="TextBox 3">
            <a:extLst>
              <a:ext uri="{FF2B5EF4-FFF2-40B4-BE49-F238E27FC236}">
                <a16:creationId xmlns:a16="http://schemas.microsoft.com/office/drawing/2014/main" id="{CA27FCC5-4E6F-C24A-A712-957366401124}"/>
              </a:ext>
            </a:extLst>
          </p:cNvPr>
          <p:cNvSpPr txBox="1"/>
          <p:nvPr/>
        </p:nvSpPr>
        <p:spPr>
          <a:xfrm>
            <a:off x="2200959" y="6311900"/>
            <a:ext cx="7790081" cy="369332"/>
          </a:xfrm>
          <a:prstGeom prst="rect">
            <a:avLst/>
          </a:prstGeom>
          <a:noFill/>
        </p:spPr>
        <p:txBody>
          <a:bodyPr wrap="none" rtlCol="0">
            <a:spAutoFit/>
          </a:bodyPr>
          <a:lstStyle/>
          <a:p>
            <a:r>
              <a:rPr lang="en-US" dirty="0"/>
              <a:t>Figure 2.7: </a:t>
            </a:r>
            <a:r>
              <a:rPr lang="en-US" dirty="0" err="1"/>
              <a:t>Sugarscape</a:t>
            </a:r>
            <a:r>
              <a:rPr lang="en-US" dirty="0"/>
              <a:t> wealth distribution model (Source: Li and Wilensky, 2009).</a:t>
            </a:r>
          </a:p>
        </p:txBody>
      </p:sp>
    </p:spTree>
    <p:extLst>
      <p:ext uri="{BB962C8B-B14F-4D97-AF65-F5344CB8AC3E}">
        <p14:creationId xmlns:p14="http://schemas.microsoft.com/office/powerpoint/2010/main" val="4220676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B3A5-E9D5-A049-B68F-9A111217A8D4}"/>
              </a:ext>
            </a:extLst>
          </p:cNvPr>
          <p:cNvSpPr>
            <a:spLocks noGrp="1"/>
          </p:cNvSpPr>
          <p:nvPr>
            <p:ph type="title"/>
          </p:nvPr>
        </p:nvSpPr>
        <p:spPr/>
        <p:txBody>
          <a:bodyPr/>
          <a:lstStyle/>
          <a:p>
            <a:r>
              <a:rPr lang="en-US" dirty="0"/>
              <a:t>Transportation Modelling</a:t>
            </a:r>
          </a:p>
        </p:txBody>
      </p:sp>
      <p:sp>
        <p:nvSpPr>
          <p:cNvPr id="3" name="Content Placeholder 2">
            <a:extLst>
              <a:ext uri="{FF2B5EF4-FFF2-40B4-BE49-F238E27FC236}">
                <a16:creationId xmlns:a16="http://schemas.microsoft.com/office/drawing/2014/main" id="{8EC80CAB-8526-BC45-AFA4-9FE54313FE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07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50B6-617F-4A4B-9B4B-7C7F5EF79390}"/>
              </a:ext>
            </a:extLst>
          </p:cNvPr>
          <p:cNvSpPr>
            <a:spLocks noGrp="1"/>
          </p:cNvSpPr>
          <p:nvPr>
            <p:ph type="title"/>
          </p:nvPr>
        </p:nvSpPr>
        <p:spPr/>
        <p:txBody>
          <a:bodyPr/>
          <a:lstStyle/>
          <a:p>
            <a:r>
              <a:rPr lang="en-US" dirty="0"/>
              <a:t>Traffic Modelling</a:t>
            </a:r>
          </a:p>
        </p:txBody>
      </p:sp>
      <p:pic>
        <p:nvPicPr>
          <p:cNvPr id="6" name="Content Placeholder 5">
            <a:extLst>
              <a:ext uri="{FF2B5EF4-FFF2-40B4-BE49-F238E27FC236}">
                <a16:creationId xmlns:a16="http://schemas.microsoft.com/office/drawing/2014/main" id="{5DD4BBC0-B788-D34A-9F32-F35D1E2181C6}"/>
              </a:ext>
            </a:extLst>
          </p:cNvPr>
          <p:cNvPicPr>
            <a:picLocks noGrp="1" noChangeAspect="1"/>
          </p:cNvPicPr>
          <p:nvPr>
            <p:ph idx="1"/>
          </p:nvPr>
        </p:nvPicPr>
        <p:blipFill>
          <a:blip r:embed="rId2"/>
          <a:stretch>
            <a:fillRect/>
          </a:stretch>
        </p:blipFill>
        <p:spPr>
          <a:xfrm>
            <a:off x="6689558" y="0"/>
            <a:ext cx="3321031" cy="6525762"/>
          </a:xfrm>
        </p:spPr>
      </p:pic>
      <p:sp>
        <p:nvSpPr>
          <p:cNvPr id="4" name="TextBox 3">
            <a:extLst>
              <a:ext uri="{FF2B5EF4-FFF2-40B4-BE49-F238E27FC236}">
                <a16:creationId xmlns:a16="http://schemas.microsoft.com/office/drawing/2014/main" id="{76B1C1C5-757E-0C49-9FF6-85898C6F50E0}"/>
              </a:ext>
            </a:extLst>
          </p:cNvPr>
          <p:cNvSpPr txBox="1"/>
          <p:nvPr/>
        </p:nvSpPr>
        <p:spPr>
          <a:xfrm>
            <a:off x="423554" y="6176963"/>
            <a:ext cx="11768446" cy="646331"/>
          </a:xfrm>
          <a:prstGeom prst="rect">
            <a:avLst/>
          </a:prstGeom>
          <a:noFill/>
        </p:spPr>
        <p:txBody>
          <a:bodyPr wrap="square" rtlCol="0">
            <a:spAutoFit/>
          </a:bodyPr>
          <a:lstStyle/>
          <a:p>
            <a:pPr algn="ctr"/>
            <a:r>
              <a:rPr lang="en-US" dirty="0"/>
              <a:t>Figure 2.8: Simple traffic model where each car is an agent. In A, B and C from top left clockwise, model parameters, a chart of car speeds and the spatial agent-environment (source: Wilensky, 1997).</a:t>
            </a:r>
          </a:p>
        </p:txBody>
      </p:sp>
    </p:spTree>
    <p:extLst>
      <p:ext uri="{BB962C8B-B14F-4D97-AF65-F5344CB8AC3E}">
        <p14:creationId xmlns:p14="http://schemas.microsoft.com/office/powerpoint/2010/main" val="401007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11C3-A59C-0041-B101-06D4E8E8AA9D}"/>
              </a:ext>
            </a:extLst>
          </p:cNvPr>
          <p:cNvSpPr>
            <a:spLocks noGrp="1"/>
          </p:cNvSpPr>
          <p:nvPr>
            <p:ph type="title"/>
          </p:nvPr>
        </p:nvSpPr>
        <p:spPr/>
        <p:txBody>
          <a:bodyPr/>
          <a:lstStyle/>
          <a:p>
            <a:r>
              <a:rPr lang="en-US" dirty="0"/>
              <a:t>Show Real </a:t>
            </a:r>
            <a:r>
              <a:rPr lang="en-US"/>
              <a:t>World Example.</a:t>
            </a:r>
          </a:p>
        </p:txBody>
      </p:sp>
      <p:sp>
        <p:nvSpPr>
          <p:cNvPr id="3" name="Content Placeholder 2">
            <a:extLst>
              <a:ext uri="{FF2B5EF4-FFF2-40B4-BE49-F238E27FC236}">
                <a16:creationId xmlns:a16="http://schemas.microsoft.com/office/drawing/2014/main" id="{3EE1680A-375D-D44B-A000-A83807B209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01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668E-5292-3B42-992E-E0C3FBC5843A}"/>
              </a:ext>
            </a:extLst>
          </p:cNvPr>
          <p:cNvSpPr>
            <a:spLocks noGrp="1"/>
          </p:cNvSpPr>
          <p:nvPr>
            <p:ph type="title"/>
          </p:nvPr>
        </p:nvSpPr>
        <p:spPr/>
        <p:txBody>
          <a:bodyPr/>
          <a:lstStyle/>
          <a:p>
            <a:r>
              <a:rPr lang="en-US" dirty="0"/>
              <a:t>Agent-based Models Used for Decision Making</a:t>
            </a:r>
          </a:p>
        </p:txBody>
      </p:sp>
      <p:sp>
        <p:nvSpPr>
          <p:cNvPr id="3" name="Content Placeholder 2">
            <a:extLst>
              <a:ext uri="{FF2B5EF4-FFF2-40B4-BE49-F238E27FC236}">
                <a16:creationId xmlns:a16="http://schemas.microsoft.com/office/drawing/2014/main" id="{999D88FD-F9D2-7A4E-ACA2-5CAADFF4F70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399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8FA-BA09-934A-9A7D-00D0F017145B}"/>
              </a:ext>
            </a:extLst>
          </p:cNvPr>
          <p:cNvSpPr>
            <a:spLocks noGrp="1"/>
          </p:cNvSpPr>
          <p:nvPr>
            <p:ph type="title"/>
          </p:nvPr>
        </p:nvSpPr>
        <p:spPr/>
        <p:txBody>
          <a:bodyPr/>
          <a:lstStyle/>
          <a:p>
            <a:r>
              <a:rPr lang="en-US" dirty="0"/>
              <a:t>Real World Decision Making</a:t>
            </a:r>
          </a:p>
        </p:txBody>
      </p:sp>
      <p:pic>
        <p:nvPicPr>
          <p:cNvPr id="6" name="Content Placeholder 5">
            <a:hlinkClick r:id="rId3"/>
            <a:extLst>
              <a:ext uri="{FF2B5EF4-FFF2-40B4-BE49-F238E27FC236}">
                <a16:creationId xmlns:a16="http://schemas.microsoft.com/office/drawing/2014/main" id="{9BB16C94-2293-CF4D-B1BF-C94FED12C23D}"/>
              </a:ext>
            </a:extLst>
          </p:cNvPr>
          <p:cNvPicPr>
            <a:picLocks noGrp="1" noChangeAspect="1"/>
          </p:cNvPicPr>
          <p:nvPr>
            <p:ph idx="1"/>
          </p:nvPr>
        </p:nvPicPr>
        <p:blipFill>
          <a:blip r:embed="rId4"/>
          <a:stretch>
            <a:fillRect/>
          </a:stretch>
        </p:blipFill>
        <p:spPr>
          <a:xfrm>
            <a:off x="838200" y="1690688"/>
            <a:ext cx="10515600" cy="3993850"/>
          </a:xfrm>
        </p:spPr>
      </p:pic>
      <p:sp>
        <p:nvSpPr>
          <p:cNvPr id="4" name="TextBox 3">
            <a:extLst>
              <a:ext uri="{FF2B5EF4-FFF2-40B4-BE49-F238E27FC236}">
                <a16:creationId xmlns:a16="http://schemas.microsoft.com/office/drawing/2014/main" id="{62D67796-FF40-7045-A6F0-346F3AE3D845}"/>
              </a:ext>
            </a:extLst>
          </p:cNvPr>
          <p:cNvSpPr txBox="1"/>
          <p:nvPr/>
        </p:nvSpPr>
        <p:spPr>
          <a:xfrm>
            <a:off x="705853" y="5821756"/>
            <a:ext cx="10467737" cy="369332"/>
          </a:xfrm>
          <a:prstGeom prst="rect">
            <a:avLst/>
          </a:prstGeom>
          <a:noFill/>
        </p:spPr>
        <p:txBody>
          <a:bodyPr wrap="none" rtlCol="0">
            <a:spAutoFit/>
          </a:bodyPr>
          <a:lstStyle/>
          <a:p>
            <a:r>
              <a:rPr lang="en-US" dirty="0"/>
              <a:t>Figure 2.9: User interface of </a:t>
            </a:r>
            <a:r>
              <a:rPr lang="en-US" dirty="0" err="1"/>
              <a:t>SimTable</a:t>
            </a:r>
            <a:r>
              <a:rPr lang="en-US" dirty="0"/>
              <a:t>: (A) Entire study area, (B): an active fire model (source: </a:t>
            </a:r>
            <a:r>
              <a:rPr lang="en-US" dirty="0" err="1"/>
              <a:t>SimTable</a:t>
            </a:r>
            <a:r>
              <a:rPr lang="en-US" dirty="0"/>
              <a:t>, 2017).</a:t>
            </a:r>
          </a:p>
        </p:txBody>
      </p:sp>
      <p:sp>
        <p:nvSpPr>
          <p:cNvPr id="8" name="TextBox 7">
            <a:extLst>
              <a:ext uri="{FF2B5EF4-FFF2-40B4-BE49-F238E27FC236}">
                <a16:creationId xmlns:a16="http://schemas.microsoft.com/office/drawing/2014/main" id="{4E39AD50-DB96-DB4F-BDC7-C518862FD66B}"/>
              </a:ext>
            </a:extLst>
          </p:cNvPr>
          <p:cNvSpPr txBox="1"/>
          <p:nvPr/>
        </p:nvSpPr>
        <p:spPr>
          <a:xfrm>
            <a:off x="2953761" y="6488668"/>
            <a:ext cx="6364627" cy="369332"/>
          </a:xfrm>
          <a:prstGeom prst="rect">
            <a:avLst/>
          </a:prstGeom>
          <a:noFill/>
        </p:spPr>
        <p:txBody>
          <a:bodyPr wrap="none" rtlCol="0">
            <a:spAutoFit/>
          </a:bodyPr>
          <a:lstStyle/>
          <a:p>
            <a:r>
              <a:rPr lang="en-US" dirty="0"/>
              <a:t>More information about </a:t>
            </a:r>
            <a:r>
              <a:rPr lang="en-US" dirty="0" err="1"/>
              <a:t>SimTable</a:t>
            </a:r>
            <a:r>
              <a:rPr lang="en-US" dirty="0"/>
              <a:t> see: </a:t>
            </a:r>
            <a:r>
              <a:rPr lang="en-US" dirty="0">
                <a:hlinkClick r:id="rId5"/>
              </a:rPr>
              <a:t>https://</a:t>
            </a:r>
            <a:r>
              <a:rPr lang="en-US" dirty="0" err="1">
                <a:hlinkClick r:id="rId5"/>
              </a:rPr>
              <a:t>www.simtable.com</a:t>
            </a:r>
            <a:endParaRPr lang="en-US" dirty="0"/>
          </a:p>
        </p:txBody>
      </p:sp>
    </p:spTree>
    <p:extLst>
      <p:ext uri="{BB962C8B-B14F-4D97-AF65-F5344CB8AC3E}">
        <p14:creationId xmlns:p14="http://schemas.microsoft.com/office/powerpoint/2010/main" val="60367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1829-4EA1-1244-8508-CE1A389E54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0B2661-613E-4D49-8D8F-08C27398FC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39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Agent-based Modelling and Geographical Information Systems</a:t>
            </a:r>
          </a:p>
        </p:txBody>
      </p:sp>
    </p:spTree>
    <p:extLst>
      <p:ext uri="{BB962C8B-B14F-4D97-AF65-F5344CB8AC3E}">
        <p14:creationId xmlns:p14="http://schemas.microsoft.com/office/powerpoint/2010/main" val="90156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A803-87C5-B940-AB0B-C6FE9E767D4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AF3740-25D2-DE49-BB80-30314DDCB1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40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D096-D85B-544A-B18B-71F9055BBC8D}"/>
              </a:ext>
            </a:extLst>
          </p:cNvPr>
          <p:cNvSpPr>
            <a:spLocks noGrp="1"/>
          </p:cNvSpPr>
          <p:nvPr>
            <p:ph type="title"/>
          </p:nvPr>
        </p:nvSpPr>
        <p:spPr/>
        <p:txBody>
          <a:bodyPr/>
          <a:lstStyle/>
          <a:p>
            <a:r>
              <a:rPr lang="en-US" dirty="0"/>
              <a:t>What is an Agent?</a:t>
            </a:r>
          </a:p>
        </p:txBody>
      </p:sp>
      <p:sp>
        <p:nvSpPr>
          <p:cNvPr id="3" name="Content Placeholder 2">
            <a:extLst>
              <a:ext uri="{FF2B5EF4-FFF2-40B4-BE49-F238E27FC236}">
                <a16:creationId xmlns:a16="http://schemas.microsoft.com/office/drawing/2014/main" id="{710AD0B3-98DA-AE48-AA54-22D5DF9745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836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6F5-2C17-994A-ACFA-739CAF7C9988}"/>
              </a:ext>
            </a:extLst>
          </p:cNvPr>
          <p:cNvSpPr>
            <a:spLocks noGrp="1"/>
          </p:cNvSpPr>
          <p:nvPr>
            <p:ph type="title"/>
          </p:nvPr>
        </p:nvSpPr>
        <p:spPr/>
        <p:txBody>
          <a:bodyPr/>
          <a:lstStyle/>
          <a:p>
            <a:r>
              <a:rPr lang="en-US" dirty="0"/>
              <a:t>Agent Representation</a:t>
            </a:r>
          </a:p>
        </p:txBody>
      </p:sp>
      <p:pic>
        <p:nvPicPr>
          <p:cNvPr id="6" name="Content Placeholder 5">
            <a:extLst>
              <a:ext uri="{FF2B5EF4-FFF2-40B4-BE49-F238E27FC236}">
                <a16:creationId xmlns:a16="http://schemas.microsoft.com/office/drawing/2014/main" id="{5AE15788-D87C-5B4E-9DA2-D7DF924A9586}"/>
              </a:ext>
            </a:extLst>
          </p:cNvPr>
          <p:cNvPicPr>
            <a:picLocks noGrp="1" noChangeAspect="1"/>
          </p:cNvPicPr>
          <p:nvPr>
            <p:ph idx="1"/>
          </p:nvPr>
        </p:nvPicPr>
        <p:blipFill>
          <a:blip r:embed="rId2"/>
          <a:stretch>
            <a:fillRect/>
          </a:stretch>
        </p:blipFill>
        <p:spPr>
          <a:xfrm>
            <a:off x="2318808" y="1411015"/>
            <a:ext cx="7554383" cy="4765948"/>
          </a:xfrm>
        </p:spPr>
      </p:pic>
      <p:sp>
        <p:nvSpPr>
          <p:cNvPr id="4" name="TextBox 3">
            <a:extLst>
              <a:ext uri="{FF2B5EF4-FFF2-40B4-BE49-F238E27FC236}">
                <a16:creationId xmlns:a16="http://schemas.microsoft.com/office/drawing/2014/main" id="{C212F436-6AD7-E84E-9AD0-180D190DF611}"/>
              </a:ext>
            </a:extLst>
          </p:cNvPr>
          <p:cNvSpPr txBox="1"/>
          <p:nvPr/>
        </p:nvSpPr>
        <p:spPr>
          <a:xfrm>
            <a:off x="273050" y="6176963"/>
            <a:ext cx="11645900" cy="646331"/>
          </a:xfrm>
          <a:prstGeom prst="rect">
            <a:avLst/>
          </a:prstGeom>
          <a:noFill/>
        </p:spPr>
        <p:txBody>
          <a:bodyPr wrap="square" rtlCol="0">
            <a:spAutoFit/>
          </a:bodyPr>
          <a:lstStyle/>
          <a:p>
            <a:r>
              <a:rPr lang="en-US" dirty="0"/>
              <a:t>Figure 2.1: Representation of (A) human agent and (B) supermarket retailer agent alongside that of representation within an object-orientated environment.</a:t>
            </a:r>
          </a:p>
        </p:txBody>
      </p:sp>
    </p:spTree>
    <p:extLst>
      <p:ext uri="{BB962C8B-B14F-4D97-AF65-F5344CB8AC3E}">
        <p14:creationId xmlns:p14="http://schemas.microsoft.com/office/powerpoint/2010/main" val="375217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6CFC-1CC5-2043-92EC-ACA20D587846}"/>
              </a:ext>
            </a:extLst>
          </p:cNvPr>
          <p:cNvSpPr>
            <a:spLocks noGrp="1"/>
          </p:cNvSpPr>
          <p:nvPr>
            <p:ph type="title"/>
          </p:nvPr>
        </p:nvSpPr>
        <p:spPr/>
        <p:txBody>
          <a:bodyPr/>
          <a:lstStyle/>
          <a:p>
            <a:r>
              <a:rPr lang="en-US" dirty="0"/>
              <a:t>Agent Rules</a:t>
            </a:r>
          </a:p>
        </p:txBody>
      </p:sp>
      <p:sp>
        <p:nvSpPr>
          <p:cNvPr id="3" name="Content Placeholder 2">
            <a:extLst>
              <a:ext uri="{FF2B5EF4-FFF2-40B4-BE49-F238E27FC236}">
                <a16:creationId xmlns:a16="http://schemas.microsoft.com/office/drawing/2014/main" id="{D8B2DE1A-F42B-C142-A372-90BFD769865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966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3071-6FF5-4B41-8CB5-F0AA8FB3C9F5}"/>
              </a:ext>
            </a:extLst>
          </p:cNvPr>
          <p:cNvSpPr>
            <a:spLocks noGrp="1"/>
          </p:cNvSpPr>
          <p:nvPr>
            <p:ph type="title"/>
          </p:nvPr>
        </p:nvSpPr>
        <p:spPr/>
        <p:txBody>
          <a:bodyPr/>
          <a:lstStyle/>
          <a:p>
            <a:r>
              <a:rPr lang="en-US" dirty="0"/>
              <a:t>Main Components of an Agent</a:t>
            </a:r>
          </a:p>
        </p:txBody>
      </p:sp>
      <p:pic>
        <p:nvPicPr>
          <p:cNvPr id="6" name="Content Placeholder 5">
            <a:extLst>
              <a:ext uri="{FF2B5EF4-FFF2-40B4-BE49-F238E27FC236}">
                <a16:creationId xmlns:a16="http://schemas.microsoft.com/office/drawing/2014/main" id="{4E385A14-587C-C94C-A21F-965C885BDC86}"/>
              </a:ext>
            </a:extLst>
          </p:cNvPr>
          <p:cNvPicPr>
            <a:picLocks noGrp="1" noChangeAspect="1"/>
          </p:cNvPicPr>
          <p:nvPr>
            <p:ph idx="1"/>
          </p:nvPr>
        </p:nvPicPr>
        <p:blipFill>
          <a:blip r:embed="rId2"/>
          <a:stretch>
            <a:fillRect/>
          </a:stretch>
        </p:blipFill>
        <p:spPr>
          <a:xfrm>
            <a:off x="3610097" y="1825625"/>
            <a:ext cx="4971806" cy="4351338"/>
          </a:xfrm>
        </p:spPr>
      </p:pic>
      <p:sp>
        <p:nvSpPr>
          <p:cNvPr id="4" name="TextBox 3">
            <a:extLst>
              <a:ext uri="{FF2B5EF4-FFF2-40B4-BE49-F238E27FC236}">
                <a16:creationId xmlns:a16="http://schemas.microsoft.com/office/drawing/2014/main" id="{1EF18778-2766-9144-9027-F98DCF1DA3EB}"/>
              </a:ext>
            </a:extLst>
          </p:cNvPr>
          <p:cNvSpPr txBox="1"/>
          <p:nvPr/>
        </p:nvSpPr>
        <p:spPr>
          <a:xfrm>
            <a:off x="2434677" y="6311900"/>
            <a:ext cx="7322646" cy="369332"/>
          </a:xfrm>
          <a:prstGeom prst="rect">
            <a:avLst/>
          </a:prstGeom>
          <a:noFill/>
        </p:spPr>
        <p:txBody>
          <a:bodyPr wrap="none" rtlCol="0">
            <a:spAutoFit/>
          </a:bodyPr>
          <a:lstStyle/>
          <a:p>
            <a:r>
              <a:rPr lang="en-US" dirty="0"/>
              <a:t>Figure 2.2: Schematic illustrating some of the main components of an agent.</a:t>
            </a:r>
          </a:p>
        </p:txBody>
      </p:sp>
    </p:spTree>
    <p:extLst>
      <p:ext uri="{BB962C8B-B14F-4D97-AF65-F5344CB8AC3E}">
        <p14:creationId xmlns:p14="http://schemas.microsoft.com/office/powerpoint/2010/main" val="113475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535-8FE5-7748-96DE-5964BABBAC4D}"/>
              </a:ext>
            </a:extLst>
          </p:cNvPr>
          <p:cNvSpPr>
            <a:spLocks noGrp="1"/>
          </p:cNvSpPr>
          <p:nvPr>
            <p:ph type="title"/>
          </p:nvPr>
        </p:nvSpPr>
        <p:spPr/>
        <p:txBody>
          <a:bodyPr/>
          <a:lstStyle/>
          <a:p>
            <a:r>
              <a:rPr lang="en-US" dirty="0"/>
              <a:t>An Agent’s World</a:t>
            </a:r>
          </a:p>
        </p:txBody>
      </p:sp>
      <p:sp>
        <p:nvSpPr>
          <p:cNvPr id="3" name="Content Placeholder 2">
            <a:extLst>
              <a:ext uri="{FF2B5EF4-FFF2-40B4-BE49-F238E27FC236}">
                <a16:creationId xmlns:a16="http://schemas.microsoft.com/office/drawing/2014/main" id="{7110F534-A014-1947-BEFB-5C0EE0BFDC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280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526</Words>
  <Application>Microsoft Macintosh PowerPoint</Application>
  <PresentationFormat>Widescreen</PresentationFormat>
  <Paragraphs>44</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Chapter 2</vt:lpstr>
      <vt:lpstr>Learning Objectives</vt:lpstr>
      <vt:lpstr>Chapter 1</vt:lpstr>
      <vt:lpstr>Introduction</vt:lpstr>
      <vt:lpstr>What is an Agent?</vt:lpstr>
      <vt:lpstr>Agent Representation</vt:lpstr>
      <vt:lpstr>Agent Rules</vt:lpstr>
      <vt:lpstr>Main Components of an Agent</vt:lpstr>
      <vt:lpstr>An Agent’s World</vt:lpstr>
      <vt:lpstr>Agents and their “World”</vt:lpstr>
      <vt:lpstr>Advantages of Agent-based Modelling</vt:lpstr>
      <vt:lpstr>Limitations of Agent-based Modelling</vt:lpstr>
      <vt:lpstr>A Gallery of Applications</vt:lpstr>
      <vt:lpstr>The Growth of Agent-based Modelling</vt:lpstr>
      <vt:lpstr>Segregation</vt:lpstr>
      <vt:lpstr>Progression of Segregation over Time</vt:lpstr>
      <vt:lpstr>Changing Agents Preferences</vt:lpstr>
      <vt:lpstr>From Abstract to Real World Applications</vt:lpstr>
      <vt:lpstr>SugarScape</vt:lpstr>
      <vt:lpstr>Graphical User Interface of Sugarscape Model</vt:lpstr>
      <vt:lpstr>Transportation Modelling</vt:lpstr>
      <vt:lpstr>Traffic Modelling</vt:lpstr>
      <vt:lpstr>Show Real World Example.</vt:lpstr>
      <vt:lpstr>Agent-based Models Used for Decision Making</vt:lpstr>
      <vt:lpstr>Real World Decision Making</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18</cp:revision>
  <dcterms:created xsi:type="dcterms:W3CDTF">2018-07-16T13:06:35Z</dcterms:created>
  <dcterms:modified xsi:type="dcterms:W3CDTF">2018-11-02T14:14:30Z</dcterms:modified>
</cp:coreProperties>
</file>