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1" r:id="rId3"/>
    <p:sldId id="272" r:id="rId4"/>
    <p:sldId id="257" r:id="rId5"/>
    <p:sldId id="273" r:id="rId6"/>
    <p:sldId id="274" r:id="rId7"/>
    <p:sldId id="275" r:id="rId8"/>
    <p:sldId id="276" r:id="rId9"/>
    <p:sldId id="258" r:id="rId10"/>
    <p:sldId id="259" r:id="rId11"/>
    <p:sldId id="261" r:id="rId12"/>
    <p:sldId id="262" r:id="rId13"/>
    <p:sldId id="263" r:id="rId14"/>
    <p:sldId id="264" r:id="rId15"/>
    <p:sldId id="265" r:id="rId16"/>
    <p:sldId id="266" r:id="rId17"/>
    <p:sldId id="267" r:id="rId18"/>
    <p:sldId id="268" r:id="rId19"/>
    <p:sldId id="269" r:id="rId20"/>
    <p:sldId id="270"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2099"/>
  </p:normalViewPr>
  <p:slideViewPr>
    <p:cSldViewPr snapToGrid="0" snapToObjects="1">
      <p:cViewPr>
        <p:scale>
          <a:sx n="50" d="100"/>
          <a:sy n="50" d="100"/>
        </p:scale>
        <p:origin x="238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8BB5-096B-E445-85A8-4DACD3562D41}" type="datetimeFigureOut">
              <a:rPr lang="en-US" smtClean="0"/>
              <a:t>7/16/18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11BC-0202-DE4D-9167-A0B0F1A6BEFB}" type="slidenum">
              <a:rPr lang="en-US" smtClean="0"/>
              <a:t>‹#›</a:t>
            </a:fld>
            <a:endParaRPr lang="en-US"/>
          </a:p>
        </p:txBody>
      </p:sp>
    </p:spTree>
    <p:extLst>
      <p:ext uri="{BB962C8B-B14F-4D97-AF65-F5344CB8AC3E}">
        <p14:creationId xmlns:p14="http://schemas.microsoft.com/office/powerpoint/2010/main" val="307276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1</a:t>
            </a:fld>
            <a:endParaRPr lang="en-US"/>
          </a:p>
        </p:txBody>
      </p:sp>
    </p:spTree>
    <p:extLst>
      <p:ext uri="{BB962C8B-B14F-4D97-AF65-F5344CB8AC3E}">
        <p14:creationId xmlns:p14="http://schemas.microsoft.com/office/powerpoint/2010/main" val="327594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6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3</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275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4</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781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5</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52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6</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259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7</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211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8</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1074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9</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628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10</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3225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11</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29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39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898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1735-1B81-D649-9635-BD38E4007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7D32ED-3BC2-3347-9987-A90947B84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F3CF-0A3E-0442-BA3E-0CF01C14F79D}"/>
              </a:ext>
            </a:extLst>
          </p:cNvPr>
          <p:cNvSpPr>
            <a:spLocks noGrp="1"/>
          </p:cNvSpPr>
          <p:nvPr>
            <p:ph type="title"/>
          </p:nvPr>
        </p:nvSpPr>
        <p:spPr/>
        <p:txBody>
          <a:bodyPr/>
          <a:lstStyle/>
          <a:p>
            <a:r>
              <a:rPr lang="en-US" dirty="0"/>
              <a:t>Complexity and Geographical Systems</a:t>
            </a:r>
          </a:p>
        </p:txBody>
      </p:sp>
      <p:sp>
        <p:nvSpPr>
          <p:cNvPr id="3" name="Content Placeholder 2">
            <a:extLst>
              <a:ext uri="{FF2B5EF4-FFF2-40B4-BE49-F238E27FC236}">
                <a16:creationId xmlns:a16="http://schemas.microsoft.com/office/drawing/2014/main" id="{357C2B33-EF55-9C4E-B0B4-0770AB5DF3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752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195-474D-7749-B96E-8F6E771BE316}"/>
              </a:ext>
            </a:extLst>
          </p:cNvPr>
          <p:cNvSpPr>
            <a:spLocks noGrp="1"/>
          </p:cNvSpPr>
          <p:nvPr>
            <p:ph type="title"/>
          </p:nvPr>
        </p:nvSpPr>
        <p:spPr/>
        <p:txBody>
          <a:bodyPr/>
          <a:lstStyle/>
          <a:p>
            <a:r>
              <a:rPr lang="en-US" dirty="0"/>
              <a:t>Hierarchies and Interactions</a:t>
            </a:r>
          </a:p>
        </p:txBody>
      </p:sp>
      <p:pic>
        <p:nvPicPr>
          <p:cNvPr id="5" name="Content Placeholder 4">
            <a:extLst>
              <a:ext uri="{FF2B5EF4-FFF2-40B4-BE49-F238E27FC236}">
                <a16:creationId xmlns:a16="http://schemas.microsoft.com/office/drawing/2014/main" id="{F6E239E3-78F6-1646-A80B-044DE94E46C1}"/>
              </a:ext>
            </a:extLst>
          </p:cNvPr>
          <p:cNvPicPr>
            <a:picLocks noGrp="1" noChangeAspect="1"/>
          </p:cNvPicPr>
          <p:nvPr>
            <p:ph idx="1"/>
          </p:nvPr>
        </p:nvPicPr>
        <p:blipFill>
          <a:blip r:embed="rId2"/>
          <a:stretch>
            <a:fillRect/>
          </a:stretch>
        </p:blipFill>
        <p:spPr>
          <a:xfrm>
            <a:off x="1545334" y="1385888"/>
            <a:ext cx="9101332" cy="4523845"/>
          </a:xfrm>
        </p:spPr>
      </p:pic>
      <p:sp>
        <p:nvSpPr>
          <p:cNvPr id="6" name="TextBox 5">
            <a:extLst>
              <a:ext uri="{FF2B5EF4-FFF2-40B4-BE49-F238E27FC236}">
                <a16:creationId xmlns:a16="http://schemas.microsoft.com/office/drawing/2014/main" id="{D8693116-0B76-FF4C-8A14-9B0ED549A46F}"/>
              </a:ext>
            </a:extLst>
          </p:cNvPr>
          <p:cNvSpPr txBox="1"/>
          <p:nvPr/>
        </p:nvSpPr>
        <p:spPr>
          <a:xfrm>
            <a:off x="639179" y="6214533"/>
            <a:ext cx="10511422" cy="646331"/>
          </a:xfrm>
          <a:prstGeom prst="rect">
            <a:avLst/>
          </a:prstGeom>
          <a:noFill/>
        </p:spPr>
        <p:txBody>
          <a:bodyPr wrap="square" rtlCol="0">
            <a:spAutoFit/>
          </a:bodyPr>
          <a:lstStyle/>
          <a:p>
            <a:pPr algn="ctr"/>
            <a:r>
              <a:rPr lang="en-US" dirty="0"/>
              <a:t>A simple hierarchical structure of a city composed of multiple neighborhoods which form a hierarchy at the more macro level but also have interactions (e.g. commuter flows) amongst each other.</a:t>
            </a:r>
          </a:p>
        </p:txBody>
      </p:sp>
    </p:spTree>
    <p:extLst>
      <p:ext uri="{BB962C8B-B14F-4D97-AF65-F5344CB8AC3E}">
        <p14:creationId xmlns:p14="http://schemas.microsoft.com/office/powerpoint/2010/main" val="270627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D8A1-F200-4F49-8BC0-320B95D62D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A2E2E8-4E36-8243-80BD-0AB4B3725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01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2221-EB08-0D43-8602-A8378C76113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523B5-02E0-BC45-8ECF-CE43AC174A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43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C095-009A-A842-8819-9A741C44E152}"/>
              </a:ext>
            </a:extLst>
          </p:cNvPr>
          <p:cNvSpPr>
            <a:spLocks noGrp="1"/>
          </p:cNvSpPr>
          <p:nvPr>
            <p:ph type="title"/>
          </p:nvPr>
        </p:nvSpPr>
        <p:spPr/>
        <p:txBody>
          <a:bodyPr/>
          <a:lstStyle/>
          <a:p>
            <a:r>
              <a:rPr lang="en-US" dirty="0"/>
              <a:t>Individuals</a:t>
            </a:r>
          </a:p>
        </p:txBody>
      </p:sp>
      <p:sp>
        <p:nvSpPr>
          <p:cNvPr id="3" name="Content Placeholder 2">
            <a:extLst>
              <a:ext uri="{FF2B5EF4-FFF2-40B4-BE49-F238E27FC236}">
                <a16:creationId xmlns:a16="http://schemas.microsoft.com/office/drawing/2014/main" id="{DCE71009-9ECA-E944-A0EE-A69302070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086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AF-BEFD-9C41-BCE5-2E0666D11E5A}"/>
              </a:ext>
            </a:extLst>
          </p:cNvPr>
          <p:cNvSpPr>
            <a:spLocks noGrp="1"/>
          </p:cNvSpPr>
          <p:nvPr>
            <p:ph type="title"/>
          </p:nvPr>
        </p:nvSpPr>
        <p:spPr/>
        <p:txBody>
          <a:bodyPr>
            <a:normAutofit/>
          </a:bodyPr>
          <a:lstStyle/>
          <a:p>
            <a:r>
              <a:rPr lang="en-US" dirty="0"/>
              <a:t>Agent-based Modelling and Geographical Information Systems</a:t>
            </a:r>
          </a:p>
        </p:txBody>
      </p:sp>
      <p:sp>
        <p:nvSpPr>
          <p:cNvPr id="3" name="Content Placeholder 2">
            <a:extLst>
              <a:ext uri="{FF2B5EF4-FFF2-40B4-BE49-F238E27FC236}">
                <a16:creationId xmlns:a16="http://schemas.microsoft.com/office/drawing/2014/main" id="{0D016066-F1D5-9248-94D3-8696D55A23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339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B8E3-A856-414A-99C3-2530A5D76BA5}"/>
              </a:ext>
            </a:extLst>
          </p:cNvPr>
          <p:cNvSpPr>
            <a:spLocks noGrp="1"/>
          </p:cNvSpPr>
          <p:nvPr>
            <p:ph type="title"/>
          </p:nvPr>
        </p:nvSpPr>
        <p:spPr/>
        <p:txBody>
          <a:bodyPr/>
          <a:lstStyle/>
          <a:p>
            <a:r>
              <a:rPr lang="en-US" dirty="0"/>
              <a:t>Book Outline</a:t>
            </a:r>
          </a:p>
        </p:txBody>
      </p:sp>
      <p:sp>
        <p:nvSpPr>
          <p:cNvPr id="3" name="Content Placeholder 2">
            <a:extLst>
              <a:ext uri="{FF2B5EF4-FFF2-40B4-BE49-F238E27FC236}">
                <a16:creationId xmlns:a16="http://schemas.microsoft.com/office/drawing/2014/main" id="{499C4B66-57FA-994D-8A41-B7303CD871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102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158</Words>
  <Application>Microsoft Macintosh PowerPoint</Application>
  <PresentationFormat>Widescreen</PresentationFormat>
  <Paragraphs>23</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Chapter 1</vt:lpstr>
      <vt:lpstr>Introduction</vt:lpstr>
      <vt:lpstr>Complexity and Geographical Systems</vt:lpstr>
      <vt:lpstr>Hierarchies and Interactions</vt:lpstr>
      <vt:lpstr>Models</vt:lpstr>
      <vt:lpstr>Data</vt:lpstr>
      <vt:lpstr>Individuals</vt:lpstr>
      <vt:lpstr>Agent-based Modelling and Geographical Information Systems</vt:lpstr>
      <vt:lpstr>Book Outline</vt:lpstr>
      <vt:lpstr>Chapter 2</vt:lpstr>
      <vt:lpstr>Chapter 3</vt:lpstr>
      <vt:lpstr>Chapter 4</vt:lpstr>
      <vt:lpstr>Chapter 5</vt:lpstr>
      <vt:lpstr>Chapter 6</vt:lpstr>
      <vt:lpstr>Chapter 7</vt:lpstr>
      <vt:lpstr>Chapter 8</vt:lpstr>
      <vt:lpstr>Chapter 9</vt:lpstr>
      <vt:lpstr>Chapter 10</vt:lpstr>
      <vt:lpstr>Chapter 11</vt:lpstr>
      <vt:lpstr>Chapter 12</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4</cp:revision>
  <dcterms:created xsi:type="dcterms:W3CDTF">2018-07-16T13:06:35Z</dcterms:created>
  <dcterms:modified xsi:type="dcterms:W3CDTF">2018-07-16T13:26:04Z</dcterms:modified>
</cp:coreProperties>
</file>