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9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471"/>
  </p:normalViewPr>
  <p:slideViewPr>
    <p:cSldViewPr snapToGrid="0" snapToObjects="1">
      <p:cViewPr>
        <p:scale>
          <a:sx n="80" d="100"/>
          <a:sy n="80" d="100"/>
        </p:scale>
        <p:origin x="-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E31A-CF47-1542-834B-3F84EFC65F5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B634-187A-714A-9D7D-FC23E693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0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Chapter we introduce the key concepts behind agent-based modelling.  What is an agent, and what are rules?  These are discussed along with a consideration of the main advantages and disadvantages for simulating spatial systems.  A range of established applications are presented to give a </a:t>
            </a:r>
            <a:r>
              <a:rPr lang="en-US" dirty="0" err="1"/>
              <a:t>flavour</a:t>
            </a:r>
            <a:r>
              <a:rPr lang="en-US" dirty="0"/>
              <a:t> of how agent-based models can be successfully applied.  The overarching aim of this chapter is to give the reader an understanding of what an agent-based model is.  This knowledge will be built upon in subsequent chapters.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image to see a movie on YouTube. Or see https://</a:t>
            </a:r>
            <a:r>
              <a:rPr lang="en-US" dirty="0" err="1"/>
              <a:t>youtu.be</a:t>
            </a:r>
            <a:r>
              <a:rPr lang="en-US" dirty="0"/>
              <a:t>/</a:t>
            </a:r>
            <a:r>
              <a:rPr lang="en-US" dirty="0" err="1"/>
              <a:t>aLmOxnPKUqk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3B634-187A-714A-9D7D-FC23E693A2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4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A16-E78A-BE4A-AC43-8512E7D9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F38C8-365B-CA4F-B19D-567E737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8210-3A32-5F42-B6C1-4EC72857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77F9-D1A2-9843-B607-FCC14A03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0A87-2C80-A64B-87FB-EF30B3D8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44AF-4076-ED4B-B391-C5A3489C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274F-54BF-764B-B515-33F41ADD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3412C-0D19-274E-9402-8A7B8556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34415-ED19-A445-BD68-A64A25C0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4D4-B881-F34A-81D6-2E0313F6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34B5-95B9-8F45-9704-269CFCDE3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9913-B6B0-7C48-9E46-20EC11E0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55D2-ADC8-E348-B484-18FD79F5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F7AC-E50A-D649-85D6-DB77ADB2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9C60-9BE1-C544-82FC-951DBED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2FB-6E84-2F49-8A51-0972418C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1C8D-6F5A-7D47-9201-3E7B6F54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B3CC-E7E0-6340-B3A4-F00DB09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7D03-AC59-D14F-9507-84D8469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9326-81CE-0942-A45E-A9A8005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158-F8C2-434F-AD68-D86B3031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BB0E7-5DE5-0D42-9359-2B7E8DAA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837-B060-AA46-AA08-6F233B11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EE10B-C123-1B45-B864-6B8D5BE9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4B6-2F8B-CA45-99D7-D48C1C9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2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530F-2ABB-F741-86CD-02B983C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270D-31DF-824D-AAC7-1A8C490EB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55378-871B-074A-9340-5A273CC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1FB1B-E7C3-3547-A1B6-22B90A2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CCE9-7B6F-4948-8417-3E618E85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C9493-26BA-D644-84CB-6514BD19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FA1D-0768-FC4F-B75B-EDE0297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8327-4932-5241-83AC-C7F22382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9289-DA97-FA4F-883B-1C08A606C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75AA-C108-7C4D-9250-CEC009533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C786-F911-8F45-B48E-D4C85A8F3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78C52-1C7D-8B4B-BA4A-CE1D6F0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D7468-D98E-E146-8C11-566E6814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284EF-707E-DC42-ACCE-D4654F5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226-982E-E240-BF1F-97AC71D0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30596-EF95-C943-9C4C-04001C8B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A8BC-065B-2742-86D8-3DAEEF7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D01E8-BA1E-A747-8D70-06295507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3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8AFC9-2394-FA4D-997A-E88CEA27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573A5-1335-AE42-BF09-1FCBDAAF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33E51-7F7D-CE46-8B95-7568215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48E5-E07D-1743-B852-D6ECD31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BEEA-F298-024B-95FB-9C751B77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6EB14-9D0B-2648-B3DB-11824B88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76687-76B2-4140-83AC-8536F4E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6F32-9D50-C041-B009-7580037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42CE-848C-BD4E-8A40-32AB7BD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2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99C7-4255-864E-8B0F-406D4E839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CA03A-A409-8347-90BF-5F664DFFD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50B80-F53D-A846-921D-8A929C4D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6D389-B843-E349-8890-DA1714F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3BD-8BDF-0E40-A12B-116E4261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1EEB-3496-6746-BF21-5BF059F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2A93-86B7-724F-A8E8-70A991C7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9F64-2C6A-CE48-AB9D-FB7CE41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4216-D3B6-004E-8D9D-334728146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6AB7-C146-8643-AC32-1D896C71A7F3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42FF-E815-B64D-B6D5-E2973185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E5B1-99C5-FF4A-8E8B-D292DC77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58D8-E8DF-BD44-A759-57D7987C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LmOxnPKUq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mtable.com/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A01-461C-1045-AC9B-35DD625CB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411C-5F1C-D542-A211-0F0D7F10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Agent-Based Modelling</a:t>
            </a:r>
          </a:p>
        </p:txBody>
      </p:sp>
    </p:spTree>
    <p:extLst>
      <p:ext uri="{BB962C8B-B14F-4D97-AF65-F5344CB8AC3E}">
        <p14:creationId xmlns:p14="http://schemas.microsoft.com/office/powerpoint/2010/main" val="2719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85FC-8FED-6248-9A09-80F40DB2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Agent-based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2465-9230-3944-9030-E2FDCB7C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9292-F0EA-674B-934D-8B91BDDA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Gallery of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2CA6-B509-814D-BFBB-1256AE7B9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5108-75F7-1744-B46A-EF10435D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Growth of Agent-based Modelling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153F97-63FF-D645-A888-087547DA6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296" y="1825625"/>
            <a:ext cx="707340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EB7C0-3A32-1748-965F-A1D60B74163E}"/>
              </a:ext>
            </a:extLst>
          </p:cNvPr>
          <p:cNvSpPr txBox="1"/>
          <p:nvPr/>
        </p:nvSpPr>
        <p:spPr>
          <a:xfrm>
            <a:off x="960235" y="6311900"/>
            <a:ext cx="1027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2.4: The growth in agent-based modelling: from search results of Web of Science and Google Scholar.</a:t>
            </a:r>
          </a:p>
        </p:txBody>
      </p:sp>
    </p:spTree>
    <p:extLst>
      <p:ext uri="{BB962C8B-B14F-4D97-AF65-F5344CB8AC3E}">
        <p14:creationId xmlns:p14="http://schemas.microsoft.com/office/powerpoint/2010/main" val="6779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9287-6BC2-7A4F-AD9B-FCBA3496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B522-6FD0-2B4E-AD9F-06A716E1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F0DF-8D35-304A-9CE6-CB53CF96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 of Segregation over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1EBDB9-1036-1B4B-AC92-A2672CF6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984" y="1825625"/>
            <a:ext cx="5634031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662ABE-3B2F-0A48-8134-90FBA32CC383}"/>
              </a:ext>
            </a:extLst>
          </p:cNvPr>
          <p:cNvSpPr txBox="1"/>
          <p:nvPr/>
        </p:nvSpPr>
        <p:spPr>
          <a:xfrm>
            <a:off x="208074" y="6311900"/>
            <a:ext cx="117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2.5: Progression of segregation over time: Agents what to live in a neighborhood where 40% are of the same color.</a:t>
            </a:r>
          </a:p>
        </p:txBody>
      </p:sp>
    </p:spTree>
    <p:extLst>
      <p:ext uri="{BB962C8B-B14F-4D97-AF65-F5344CB8AC3E}">
        <p14:creationId xmlns:p14="http://schemas.microsoft.com/office/powerpoint/2010/main" val="83764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2DF3-3B63-884A-BB2F-CA778CA0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Agents Preferences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507FBA-C11C-5443-81F7-0914F5F6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715" y="1825625"/>
            <a:ext cx="5372570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ABF02A-14CF-3848-89C0-F901A481D168}"/>
              </a:ext>
            </a:extLst>
          </p:cNvPr>
          <p:cNvSpPr txBox="1"/>
          <p:nvPr/>
        </p:nvSpPr>
        <p:spPr>
          <a:xfrm>
            <a:off x="1106907" y="6211669"/>
            <a:ext cx="89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2.6: Examples of how changing agents neighborhood preference levels leads to different patterns of segregation emerging.</a:t>
            </a:r>
          </a:p>
        </p:txBody>
      </p:sp>
    </p:spTree>
    <p:extLst>
      <p:ext uri="{BB962C8B-B14F-4D97-AF65-F5344CB8AC3E}">
        <p14:creationId xmlns:p14="http://schemas.microsoft.com/office/powerpoint/2010/main" val="135688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20FF-0FDD-D64C-8777-0A78CE42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Abstract to 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4749-BB6D-EA44-B7B1-C3E0553C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details about Benenson et al., 2002</a:t>
            </a:r>
          </a:p>
        </p:txBody>
      </p:sp>
    </p:spTree>
    <p:extLst>
      <p:ext uri="{BB962C8B-B14F-4D97-AF65-F5344CB8AC3E}">
        <p14:creationId xmlns:p14="http://schemas.microsoft.com/office/powerpoint/2010/main" val="60928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5A65-77EE-314A-988D-BD27EE46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SugarScape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7C4E-5DC8-FE45-A851-254FD018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10FC-E8B9-6048-B71F-459477CD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of </a:t>
            </a:r>
            <a:r>
              <a:rPr lang="en-US" dirty="0" err="1"/>
              <a:t>Sugarscape</a:t>
            </a:r>
            <a:r>
              <a:rPr lang="en-US" dirty="0"/>
              <a:t>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4EFD67-B5B4-4A42-A5F6-B8E536A70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036" y="1825625"/>
            <a:ext cx="408592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7FCC5-4E6F-C24A-A712-957366401124}"/>
              </a:ext>
            </a:extLst>
          </p:cNvPr>
          <p:cNvSpPr txBox="1"/>
          <p:nvPr/>
        </p:nvSpPr>
        <p:spPr>
          <a:xfrm>
            <a:off x="2200959" y="6311900"/>
            <a:ext cx="779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2.7: </a:t>
            </a:r>
            <a:r>
              <a:rPr lang="en-US" dirty="0" err="1"/>
              <a:t>Sugarscape</a:t>
            </a:r>
            <a:r>
              <a:rPr lang="en-US" dirty="0"/>
              <a:t> wealth distribution model (Source: Li and Wilensky, 2009).</a:t>
            </a:r>
          </a:p>
        </p:txBody>
      </p:sp>
    </p:spTree>
    <p:extLst>
      <p:ext uri="{BB962C8B-B14F-4D97-AF65-F5344CB8AC3E}">
        <p14:creationId xmlns:p14="http://schemas.microsoft.com/office/powerpoint/2010/main" val="4220676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B3A5-E9D5-A049-B68F-9A111217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Transportation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0CAB-8526-BC45-AFA4-9FE54313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A803-87C5-B940-AB0B-C6FE9E76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3740-25D2-DE49-BB80-30314DDC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96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50B6-617F-4A4B-9B4B-7C7F5EF7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Modelling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D4BBC0-B788-D34A-9F32-F35D1E218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558" y="0"/>
            <a:ext cx="3321031" cy="65257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B1C1C5-757E-0C49-9FF6-85898C6F50E0}"/>
              </a:ext>
            </a:extLst>
          </p:cNvPr>
          <p:cNvSpPr txBox="1"/>
          <p:nvPr/>
        </p:nvSpPr>
        <p:spPr>
          <a:xfrm>
            <a:off x="423554" y="6176963"/>
            <a:ext cx="1176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2.8: Simple traffic model where each car is an agent. In A, B and C from top left clockwise, model parameters, a chart of car speeds and the spatial agent-environment (source: Wilensky, 1997).</a:t>
            </a:r>
          </a:p>
        </p:txBody>
      </p:sp>
    </p:spTree>
    <p:extLst>
      <p:ext uri="{BB962C8B-B14F-4D97-AF65-F5344CB8AC3E}">
        <p14:creationId xmlns:p14="http://schemas.microsoft.com/office/powerpoint/2010/main" val="401007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11C3-A59C-0041-B101-06D4E8E8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Real </a:t>
            </a:r>
            <a:r>
              <a:rPr lang="en-US"/>
              <a:t>World Example.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680A-375D-D44B-A000-A83807B2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668E-5292-3B42-992E-E0C3FBC5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Agent-based Models Used for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88FD-F9D2-7A4E-ACA2-5CAADFF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9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48FA-BA09-934A-9A7D-00D0F017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Decision Making</a:t>
            </a:r>
          </a:p>
        </p:txBody>
      </p:sp>
      <p:pic>
        <p:nvPicPr>
          <p:cNvPr id="6" name="Content Placeholder 5">
            <a:hlinkClick r:id="rId3"/>
            <a:extLst>
              <a:ext uri="{FF2B5EF4-FFF2-40B4-BE49-F238E27FC236}">
                <a16:creationId xmlns:a16="http://schemas.microsoft.com/office/drawing/2014/main" id="{9BB16C94-2293-CF4D-B1BF-C94FED12C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39938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67796-FF40-7045-A6F0-346F3AE3D845}"/>
              </a:ext>
            </a:extLst>
          </p:cNvPr>
          <p:cNvSpPr txBox="1"/>
          <p:nvPr/>
        </p:nvSpPr>
        <p:spPr>
          <a:xfrm>
            <a:off x="705853" y="5821756"/>
            <a:ext cx="104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2.9: User interface of </a:t>
            </a:r>
            <a:r>
              <a:rPr lang="en-US" dirty="0" err="1"/>
              <a:t>SimTable</a:t>
            </a:r>
            <a:r>
              <a:rPr lang="en-US" dirty="0"/>
              <a:t>: (A) Entire study area, (B): an active fire model (source: </a:t>
            </a:r>
            <a:r>
              <a:rPr lang="en-US" dirty="0" err="1"/>
              <a:t>SimTable</a:t>
            </a:r>
            <a:r>
              <a:rPr lang="en-US" dirty="0"/>
              <a:t>, 2017).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9AD50-DB96-DB4F-BDC7-C518862FD66B}"/>
              </a:ext>
            </a:extLst>
          </p:cNvPr>
          <p:cNvSpPr txBox="1"/>
          <p:nvPr/>
        </p:nvSpPr>
        <p:spPr>
          <a:xfrm>
            <a:off x="2953761" y="6488668"/>
            <a:ext cx="636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information about </a:t>
            </a:r>
            <a:r>
              <a:rPr lang="en-US" dirty="0" err="1"/>
              <a:t>SimTable</a:t>
            </a:r>
            <a:r>
              <a:rPr lang="en-US" dirty="0"/>
              <a:t> see: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www.simtable.com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7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1829-4EA1-1244-8508-CE1A389E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2661-613E-4D49-8D8F-08C27398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D096-D85B-544A-B18B-71F9055B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Agent?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D0B3-98DA-AE48-AA54-22D5DF97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B6F5-2C17-994A-ACFA-739CAF7C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Representation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E15788-D87C-5B4E-9DA2-D7DF924A9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808" y="1411015"/>
            <a:ext cx="7554383" cy="476594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2F436-6AD7-E84E-9AD0-180D190DF611}"/>
              </a:ext>
            </a:extLst>
          </p:cNvPr>
          <p:cNvSpPr txBox="1"/>
          <p:nvPr/>
        </p:nvSpPr>
        <p:spPr>
          <a:xfrm>
            <a:off x="273050" y="6176963"/>
            <a:ext cx="1164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2.1: Representation of (A) human agent and (B) supermarket retailer agent alongside that of representation within an object-orientated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5217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6CFC-1CC5-2043-92EC-ACA20D58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DE1A-F42B-C142-A372-90BFD769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6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3071-6FF5-4B41-8CB5-F0AA8FB3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an Agent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385A14-587C-C94C-A21F-965C885BD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097" y="1825625"/>
            <a:ext cx="4971806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F18778-2766-9144-9027-F98DCF1DA3EB}"/>
              </a:ext>
            </a:extLst>
          </p:cNvPr>
          <p:cNvSpPr txBox="1"/>
          <p:nvPr/>
        </p:nvSpPr>
        <p:spPr>
          <a:xfrm>
            <a:off x="2434677" y="6311900"/>
            <a:ext cx="732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2.2: Schematic illustrating some of the main components of an agent.</a:t>
            </a:r>
          </a:p>
        </p:txBody>
      </p:sp>
    </p:spTree>
    <p:extLst>
      <p:ext uri="{BB962C8B-B14F-4D97-AF65-F5344CB8AC3E}">
        <p14:creationId xmlns:p14="http://schemas.microsoft.com/office/powerpoint/2010/main" val="113475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1535-8FE5-7748-96DE-5964BABB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Agent’s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F534-A014-1947-BEFB-5C0EE0BF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8CB2-617B-8E4F-BEFD-AB6E6284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their “World”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9544A-2D06-4841-A23F-FD7482F06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635" y="1690688"/>
            <a:ext cx="8450730" cy="426005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104B41-3DAF-1846-8F55-92483110AACF}"/>
              </a:ext>
            </a:extLst>
          </p:cNvPr>
          <p:cNvSpPr txBox="1"/>
          <p:nvPr/>
        </p:nvSpPr>
        <p:spPr>
          <a:xfrm>
            <a:off x="355601" y="6176963"/>
            <a:ext cx="1170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2.3: Conceptualization of an agent-based model where people are connected to each other and take actions when a specific condition is met.</a:t>
            </a:r>
          </a:p>
        </p:txBody>
      </p:sp>
    </p:spTree>
    <p:extLst>
      <p:ext uri="{BB962C8B-B14F-4D97-AF65-F5344CB8AC3E}">
        <p14:creationId xmlns:p14="http://schemas.microsoft.com/office/powerpoint/2010/main" val="242346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CAE3-81DE-9843-8063-05AB1A13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Agent-based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56C8-FD65-BE43-81AF-715A24F3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437</Words>
  <Application>Microsoft Macintosh PowerPoint</Application>
  <PresentationFormat>Widescreen</PresentationFormat>
  <Paragraphs>39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Chapter 2</vt:lpstr>
      <vt:lpstr>Introduction</vt:lpstr>
      <vt:lpstr>What is an Agent?</vt:lpstr>
      <vt:lpstr>Agent Representation</vt:lpstr>
      <vt:lpstr>Agent Rules</vt:lpstr>
      <vt:lpstr>Main Components of an Agent</vt:lpstr>
      <vt:lpstr>An Agent’s World</vt:lpstr>
      <vt:lpstr>Agents and their “World”</vt:lpstr>
      <vt:lpstr>Advantages of Agent-based Modelling</vt:lpstr>
      <vt:lpstr>Limitations of Agent-based Modelling</vt:lpstr>
      <vt:lpstr>A Gallery of Applications</vt:lpstr>
      <vt:lpstr>The Growth of Agent-based Modelling</vt:lpstr>
      <vt:lpstr>Segregation</vt:lpstr>
      <vt:lpstr>Progression of Segregation over Time</vt:lpstr>
      <vt:lpstr>Changing Agents Preferences</vt:lpstr>
      <vt:lpstr>From Abstract to Real World Applications</vt:lpstr>
      <vt:lpstr>SugarScape</vt:lpstr>
      <vt:lpstr>Graphical User Interface of Sugarscape Model</vt:lpstr>
      <vt:lpstr>Transportation Modelling</vt:lpstr>
      <vt:lpstr>Traffic Modelling</vt:lpstr>
      <vt:lpstr>Show Real World Example.</vt:lpstr>
      <vt:lpstr>Agent-based Models Used for Decision Making</vt:lpstr>
      <vt:lpstr>Real World Decision Making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T Crooks</dc:creator>
  <cp:lastModifiedBy>Andrew T Crooks</cp:lastModifiedBy>
  <cp:revision>16</cp:revision>
  <dcterms:created xsi:type="dcterms:W3CDTF">2018-07-16T13:06:35Z</dcterms:created>
  <dcterms:modified xsi:type="dcterms:W3CDTF">2018-07-16T14:33:02Z</dcterms:modified>
</cp:coreProperties>
</file>