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77" r:id="rId3"/>
    <p:sldId id="271" r:id="rId4"/>
    <p:sldId id="279" r:id="rId5"/>
    <p:sldId id="282" r:id="rId6"/>
    <p:sldId id="284" r:id="rId7"/>
    <p:sldId id="285" r:id="rId8"/>
    <p:sldId id="286" r:id="rId9"/>
    <p:sldId id="287" r:id="rId10"/>
    <p:sldId id="293" r:id="rId11"/>
    <p:sldId id="288" r:id="rId12"/>
    <p:sldId id="306" r:id="rId13"/>
    <p:sldId id="307" r:id="rId14"/>
    <p:sldId id="308" r:id="rId15"/>
    <p:sldId id="309" r:id="rId16"/>
    <p:sldId id="294" r:id="rId17"/>
    <p:sldId id="290" r:id="rId18"/>
    <p:sldId id="291" r:id="rId19"/>
    <p:sldId id="295" r:id="rId20"/>
    <p:sldId id="292" r:id="rId21"/>
    <p:sldId id="296" r:id="rId22"/>
    <p:sldId id="301" r:id="rId23"/>
    <p:sldId id="297" r:id="rId24"/>
    <p:sldId id="298" r:id="rId25"/>
    <p:sldId id="302" r:id="rId26"/>
    <p:sldId id="299" r:id="rId27"/>
    <p:sldId id="305" r:id="rId28"/>
    <p:sldId id="303" r:id="rId29"/>
    <p:sldId id="304" r:id="rId30"/>
    <p:sldId id="300" r:id="rId31"/>
    <p:sldId id="280" r:id="rId32"/>
    <p:sldId id="281" r:id="rId33"/>
    <p:sldId id="28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88"/>
    <p:restoredTop sz="86481"/>
  </p:normalViewPr>
  <p:slideViewPr>
    <p:cSldViewPr snapToGrid="0" snapToObjects="1">
      <p:cViewPr varScale="1">
        <p:scale>
          <a:sx n="117" d="100"/>
          <a:sy n="117" d="100"/>
        </p:scale>
        <p:origin x="192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BE31A-CF47-1542-834B-3F84EFC65F53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3B634-187A-714A-9D7D-FC23E693A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03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chapter presents a range of statistics and algorithms that can be used to compare two spatial data sets. These are important for modelling because, at some point, it will be necessary to compare a model outcome to some real-world data in order to assess the reliability of the model. This chapter examines the statistics themselves, before Chapter 10 elaborates on how to evaluate the success of a model more broadly, part of which includes making use of the methods discussed here.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3B634-187A-714A-9D7D-FC23E693A2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00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 </a:t>
            </a:r>
            <a:r>
              <a:rPr lang="en-GB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statistics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(Section 9.3) – statistics that calculate the </a:t>
            </a:r>
            <a:r>
              <a:rPr lang="en-GB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overall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difference </a:t>
            </a:r>
            <a:endParaRPr lang="en-GB" dirty="0"/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 two data sets (e.g. the total error); </a:t>
            </a:r>
            <a:endParaRPr lang="en-GB" dirty="0"/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  </a:t>
            </a:r>
            <a:r>
              <a:rPr lang="en-GB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 comparisons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(Section 9.4) – methods that provide visual outputs and allow spatial data sets to be compared visually; </a:t>
            </a:r>
            <a:endParaRPr lang="en-GB" dirty="0">
              <a:effectLst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  </a:t>
            </a:r>
            <a:r>
              <a:rPr lang="en-GB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Description of point data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(Section 9.5) – statistics that describe the properties of point data, such as the degree of clustering; </a:t>
            </a:r>
            <a:endParaRPr lang="en-GB" dirty="0">
              <a:effectLst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  </a:t>
            </a:r>
            <a:r>
              <a:rPr lang="en-GB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 indicators of spatial association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(Section 9.6) – statistics that calculate the difference between two data sets at a local spatial level. </a:t>
            </a:r>
            <a:endParaRPr lang="en-GB" dirty="0">
              <a:effectLst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E3B634-187A-714A-9D7D-FC23E693A2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35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F7A16-E78A-BE4A-AC43-8512E7D93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F38C8-365B-CA4F-B19D-567E737B1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28210-3A32-5F42-B6C1-4EC728577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277F9-D1A2-9843-B607-FCC14A03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80A87-2C80-A64B-87FB-EF30B3D84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5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B44AF-4076-ED4B-B391-C5A3489C0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2274F-54BF-764B-B515-33F41ADD7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3412C-0D19-274E-9402-8A7B85561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34415-ED19-A445-BD68-A64A25C07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3F4D4-B881-F34A-81D6-2E0313F6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0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434B5-95B9-8F45-9704-269CFCDE3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E99913-B6B0-7C48-9E46-20EC11E0D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E55D2-ADC8-E348-B484-18FD79F5F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7F7AC-E50A-D649-85D6-DB77ADB23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89C60-9BE1-C544-82FC-951DBED57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2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A72FB-6E84-2F49-8A51-0972418C7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F1C8D-6F5A-7D47-9201-3E7B6F545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AB3CC-E7E0-6340-B3A4-F00DB09C8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37D03-AC59-D14F-9507-84D846908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39326-81CE-0942-A45E-A9A80054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94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88158-F8C2-434F-AD68-D86B3031D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BB0E7-5DE5-0D42-9359-2B7E8DAA3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0A837-B060-AA46-AA08-6F233B119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EE10B-C123-1B45-B864-6B8D5BE99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CC4B6-2F8B-CA45-99D7-D48C1C997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2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8530F-2ABB-F741-86CD-02B983C49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B270D-31DF-824D-AAC7-1A8C490EB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55378-871B-074A-9340-5A273CC14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1FB1B-E7C3-3547-A1B6-22B90A24B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ECCE9-7B6F-4948-8417-3E618E857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C9493-26BA-D644-84CB-6514BD193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BFA1D-0768-FC4F-B75B-EDE0297EB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D8327-4932-5241-83AC-C7F223825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29289-DA97-FA4F-883B-1C08A606C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275AA-C108-7C4D-9250-CEC009533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C4C786-F911-8F45-B48E-D4C85A8F3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578C52-1C7D-8B4B-BA4A-CE1D6F066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6D7468-D98E-E146-8C11-566E68149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3284EF-707E-DC42-ACCE-D4654F57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4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70226-982E-E240-BF1F-97AC71D0A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C30596-EF95-C943-9C4C-04001C8BA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BA8BC-065B-2742-86D8-3DAEEF7DC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CD01E8-BA1E-A747-8D70-062955071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34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C8AFC9-2394-FA4D-997A-E88CEA272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E573A5-1335-AE42-BF09-1FCBDAAF3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33E51-7F7D-CE46-8B95-7568215B7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9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548E5-E07D-1743-B852-D6ECD3108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EBEEA-F298-024B-95FB-9C751B77E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6EB14-9D0B-2648-B3DB-11824B88B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76687-76B2-4140-83AC-8536F4E95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96F32-9D50-C041-B009-75800376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142CE-848C-BD4E-8A40-32AB7BD02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21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299C7-4255-864E-8B0F-406D4E839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5CA03A-A409-8347-90BF-5F664DFFD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50B80-F53D-A846-921D-8A929C4D1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6D389-B843-E349-8890-DA1714FA9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AB3BD-8BDF-0E40-A12B-116E42619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31EEB-3496-6746-BF21-5BF059F85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90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B2A93-86B7-724F-A8E8-70A991C76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B9F64-2C6A-CE48-AB9D-FB7CE414B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B4216-D3B6-004E-8D9D-334728146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26AB7-C146-8643-AC32-1D896C71A7F3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742FF-E815-B64D-B6D5-E2973185B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4E5B1-99C5-FF4A-8E8B-D292DC770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92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76737E-4544-8741-A495-C860C1B457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47"/>
          <a:stretch/>
        </p:blipFill>
        <p:spPr>
          <a:xfrm>
            <a:off x="20" y="10"/>
            <a:ext cx="4637226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9951BD9-0868-4CDB-ACD6-9C4209B5E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7247" y="0"/>
            <a:ext cx="755475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C54A01-461C-1045-AC9B-35DD625CB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7328" y="640082"/>
            <a:ext cx="6274591" cy="3351602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Chapter 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A411C-5F1C-D542-A211-0F0D7F10F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7327" y="4156276"/>
            <a:ext cx="6274592" cy="2061645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Spatial Statistics</a:t>
            </a:r>
          </a:p>
        </p:txBody>
      </p:sp>
    </p:spTree>
    <p:extLst>
      <p:ext uri="{BB962C8B-B14F-4D97-AF65-F5344CB8AC3E}">
        <p14:creationId xmlns:p14="http://schemas.microsoft.com/office/powerpoint/2010/main" val="27190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8DB4-C916-7B49-9A6D-9F6845C1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AEB6D-95B4-1B4E-B689-57D1F84B3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Goodness of fit and hypothetical data</a:t>
            </a:r>
          </a:p>
          <a:p>
            <a:r>
              <a:rPr lang="en-US" dirty="0"/>
              <a:t>Global Statistics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Visual Comparisons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Point Pattern Statistics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Local Statistics (LISA)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Multi-Scale Error Analysis</a:t>
            </a:r>
          </a:p>
        </p:txBody>
      </p:sp>
    </p:spTree>
    <p:extLst>
      <p:ext uri="{BB962C8B-B14F-4D97-AF65-F5344CB8AC3E}">
        <p14:creationId xmlns:p14="http://schemas.microsoft.com/office/powerpoint/2010/main" val="2794594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2F2AD-9D99-964A-BD3A-C15A59560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Global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429ED-4FBD-554C-A69D-E65C8D3173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There are many statistics that can quantify the difference between two datasets</a:t>
            </a:r>
          </a:p>
          <a:p>
            <a:r>
              <a:rPr lang="en-GB" dirty="0"/>
              <a:t>Typically they are applied to tables or matrices</a:t>
            </a:r>
          </a:p>
          <a:p>
            <a:r>
              <a:rPr lang="en-GB" dirty="0"/>
              <a:t>They can be applied to spatial data if the points are aggregated to some boundary to create a table.</a:t>
            </a:r>
          </a:p>
          <a:p>
            <a:r>
              <a:rPr lang="en-GB" dirty="0"/>
              <a:t>Common to use administrative boundaries (e.g. from a population census).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AB7C98A-BCAF-BB45-82D4-17BAAC333B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59663" y="1825625"/>
            <a:ext cx="4606673" cy="4351338"/>
          </a:xfrm>
        </p:spPr>
      </p:pic>
    </p:spTree>
    <p:extLst>
      <p:ext uri="{BB962C8B-B14F-4D97-AF65-F5344CB8AC3E}">
        <p14:creationId xmlns:p14="http://schemas.microsoft.com/office/powerpoint/2010/main" val="4228842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5C2C0-E570-F749-A9DC-C7BC45AE2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Global Statistics: Residual Sum of Squares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21F99-0EB4-0E4C-9244-CF43C4B5D1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693230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Add together the square of the differences between the observed and simulated values</a:t>
            </a:r>
          </a:p>
          <a:p>
            <a:pPr lvl="1"/>
            <a:r>
              <a:rPr lang="en-GB" i="1" dirty="0"/>
              <a:t>Y</a:t>
            </a:r>
            <a:r>
              <a:rPr lang="en-GB" i="1" baseline="-25000" dirty="0"/>
              <a:t>i</a:t>
            </a:r>
            <a:r>
              <a:rPr lang="en-GB" i="1" baseline="30000" dirty="0"/>
              <a:t>’</a:t>
            </a:r>
            <a:r>
              <a:rPr lang="en-GB" baseline="30000" dirty="0"/>
              <a:t> </a:t>
            </a:r>
            <a:r>
              <a:rPr lang="en-GB" dirty="0"/>
              <a:t>is the simulated value in cell </a:t>
            </a:r>
            <a:r>
              <a:rPr lang="en-GB" i="1" dirty="0"/>
              <a:t>i</a:t>
            </a:r>
          </a:p>
          <a:p>
            <a:pPr lvl="1"/>
            <a:r>
              <a:rPr lang="en-GB" i="1" dirty="0"/>
              <a:t>Y</a:t>
            </a:r>
            <a:r>
              <a:rPr lang="en-GB" i="1" baseline="-25000" dirty="0"/>
              <a:t>i</a:t>
            </a:r>
            <a:r>
              <a:rPr lang="en-GB" baseline="30000" dirty="0"/>
              <a:t> </a:t>
            </a:r>
            <a:r>
              <a:rPr lang="en-GB" dirty="0"/>
              <a:t>is the real value in cell </a:t>
            </a:r>
            <a:r>
              <a:rPr lang="en-GB" i="1" dirty="0" err="1"/>
              <a:t>i</a:t>
            </a:r>
            <a:endParaRPr lang="en-GB" i="1" dirty="0"/>
          </a:p>
          <a:p>
            <a:r>
              <a:rPr lang="en-GB" dirty="0"/>
              <a:t>Disadvantages:</a:t>
            </a:r>
          </a:p>
          <a:p>
            <a:pPr lvl="1"/>
            <a:r>
              <a:rPr lang="en-GB" dirty="0"/>
              <a:t>Large errors can be inflated</a:t>
            </a:r>
          </a:p>
          <a:p>
            <a:pPr lvl="1"/>
            <a:r>
              <a:rPr lang="en-GB" dirty="0"/>
              <a:t>The </a:t>
            </a:r>
            <a:r>
              <a:rPr lang="en-GB" i="1" dirty="0"/>
              <a:t>magnitude </a:t>
            </a:r>
            <a:r>
              <a:rPr lang="en-GB" dirty="0"/>
              <a:t>of the cell count influences the statistic</a:t>
            </a:r>
          </a:p>
          <a:p>
            <a:pPr lvl="2"/>
            <a:r>
              <a:rPr lang="en-GB" dirty="0"/>
              <a:t>A small </a:t>
            </a:r>
            <a:r>
              <a:rPr lang="en-GB" i="1" dirty="0"/>
              <a:t>percentage </a:t>
            </a:r>
            <a:r>
              <a:rPr lang="en-GB" dirty="0"/>
              <a:t>differences in cells with lots of points is given a very large error value</a:t>
            </a:r>
          </a:p>
          <a:p>
            <a:pPr lvl="1"/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B7C5311-5C85-134C-AA10-CF6C2BFBA2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98669" y="3145178"/>
            <a:ext cx="4655131" cy="171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643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5C2C0-E570-F749-A9DC-C7BC45AE2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Global Statistics: </a:t>
            </a:r>
            <a:br>
              <a:rPr lang="en-GB" dirty="0"/>
            </a:br>
            <a:r>
              <a:rPr lang="en-GB" dirty="0"/>
              <a:t>Root Mean Square Error (RMSE)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21F99-0EB4-0E4C-9244-CF43C4B5D1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117771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Standardised Root Mean Square Error (SRMSE) was found to be the best performing (Knudsen and Fotheringham, 1986) </a:t>
            </a:r>
          </a:p>
          <a:p>
            <a:r>
              <a:rPr lang="en-GB" dirty="0"/>
              <a:t>RMSE is similar, but more readily available</a:t>
            </a:r>
          </a:p>
          <a:p>
            <a:r>
              <a:rPr lang="en-GB" dirty="0"/>
              <a:t>Range</a:t>
            </a:r>
          </a:p>
          <a:p>
            <a:pPr lvl="1"/>
            <a:r>
              <a:rPr lang="en-GB" dirty="0"/>
              <a:t>0 - identical data </a:t>
            </a:r>
          </a:p>
          <a:p>
            <a:pPr lvl="1"/>
            <a:r>
              <a:rPr lang="en-GB" dirty="0"/>
              <a:t>1 (or greater) – difference between data</a:t>
            </a:r>
          </a:p>
          <a:p>
            <a:r>
              <a:rPr lang="en-GB" dirty="0"/>
              <a:t>Drawback: difficult to understand</a:t>
            </a:r>
          </a:p>
          <a:p>
            <a:pPr lvl="1"/>
            <a:r>
              <a:rPr lang="en-GB" dirty="0"/>
              <a:t>What does RMSE = 0.34 </a:t>
            </a:r>
            <a:r>
              <a:rPr lang="en-GB" i="1" dirty="0"/>
              <a:t>mean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How much better is a model with </a:t>
            </a:r>
            <a:r>
              <a:rPr lang="en-GB" i="1" dirty="0"/>
              <a:t>RMSE=0.30</a:t>
            </a:r>
            <a:r>
              <a:rPr lang="en-GB" dirty="0"/>
              <a:t> than one with </a:t>
            </a:r>
            <a:r>
              <a:rPr lang="en-GB" i="1" dirty="0"/>
              <a:t>RMSE=0.35</a:t>
            </a:r>
            <a:r>
              <a:rPr lang="en-GB" dirty="0"/>
              <a:t> ?</a:t>
            </a:r>
          </a:p>
          <a:p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EAADB7A-CAFA-7A45-99FF-A59158BA97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83405" y="3193086"/>
            <a:ext cx="4770395" cy="161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572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5C2C0-E570-F749-A9DC-C7BC45AE2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Global Statistics: R</a:t>
            </a:r>
            <a:r>
              <a:rPr lang="en-GB" baseline="30000" dirty="0"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21F99-0EB4-0E4C-9244-CF43C4B5D1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117771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The proportion of agreement between a model and the observed data </a:t>
            </a:r>
          </a:p>
          <a:p>
            <a:pPr lvl="1"/>
            <a:r>
              <a:rPr lang="en-GB" i="1" dirty="0"/>
              <a:t>R</a:t>
            </a:r>
            <a:r>
              <a:rPr lang="en-GB" i="1" baseline="30000" dirty="0"/>
              <a:t>2</a:t>
            </a:r>
            <a:r>
              <a:rPr lang="en-GB" i="1" dirty="0"/>
              <a:t>=0.34</a:t>
            </a:r>
            <a:r>
              <a:rPr lang="en-GB" dirty="0"/>
              <a:t> means the model is able to explain 34% of the variation in the real data</a:t>
            </a:r>
          </a:p>
          <a:p>
            <a:r>
              <a:rPr lang="en-GB" dirty="0"/>
              <a:t>Range</a:t>
            </a:r>
          </a:p>
          <a:p>
            <a:pPr lvl="1"/>
            <a:r>
              <a:rPr lang="en-GB" dirty="0"/>
              <a:t>0 – no agreement (big differences) </a:t>
            </a:r>
          </a:p>
          <a:p>
            <a:pPr lvl="1"/>
            <a:r>
              <a:rPr lang="en-GB" dirty="0"/>
              <a:t>1 – identical data</a:t>
            </a:r>
          </a:p>
          <a:p>
            <a:r>
              <a:rPr lang="en-GB" dirty="0"/>
              <a:t>Drawbacks:</a:t>
            </a:r>
          </a:p>
          <a:p>
            <a:pPr lvl="1"/>
            <a:r>
              <a:rPr lang="en-GB" dirty="0"/>
              <a:t>Insensitive to overall amount of error</a:t>
            </a:r>
          </a:p>
          <a:p>
            <a:pPr lvl="1"/>
            <a:r>
              <a:rPr lang="en-GB" dirty="0"/>
              <a:t>Unreliable for non-linear models</a:t>
            </a:r>
          </a:p>
          <a:p>
            <a:endParaRPr lang="en-GB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5119CE9-F1DF-354D-A0E4-14A6348523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23290" y="3122329"/>
            <a:ext cx="4330510" cy="175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21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2C6E3-73AE-B04A-802F-15843515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Results: RSS, R</a:t>
            </a:r>
            <a:r>
              <a:rPr lang="en-GB" baseline="30000" dirty="0"/>
              <a:t>2</a:t>
            </a:r>
            <a:r>
              <a:rPr lang="en-GB" dirty="0"/>
              <a:t>, RMSE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4B2555-8E6F-114B-B3C2-4E5048D457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14173"/>
            <a:ext cx="10596062" cy="188697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02C125E-6586-E94E-9977-C0522E0853C9}"/>
              </a:ext>
            </a:extLst>
          </p:cNvPr>
          <p:cNvSpPr txBox="1">
            <a:spLocks/>
          </p:cNvSpPr>
          <p:nvPr/>
        </p:nvSpPr>
        <p:spPr>
          <a:xfrm>
            <a:off x="838199" y="3824627"/>
            <a:ext cx="10596063" cy="2352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All agree that Model B is a closer fit to the real data than Model A.</a:t>
            </a:r>
          </a:p>
          <a:p>
            <a:pPr lvl="1"/>
            <a:r>
              <a:rPr lang="en-GB" i="1" dirty="0"/>
              <a:t>lower </a:t>
            </a:r>
            <a:r>
              <a:rPr lang="en-GB" dirty="0"/>
              <a:t>SRMSE values indicate greater agreement, whereas </a:t>
            </a:r>
            <a:r>
              <a:rPr lang="en-GB" i="1" dirty="0"/>
              <a:t>higher R</a:t>
            </a:r>
            <a:r>
              <a:rPr lang="en-GB" dirty="0"/>
              <a:t>2 values indicate greater agreement</a:t>
            </a:r>
          </a:p>
          <a:p>
            <a:r>
              <a:rPr lang="en-GB" dirty="0"/>
              <a:t>Main lesson: </a:t>
            </a:r>
            <a:r>
              <a:rPr lang="en-GB" b="1" i="1" dirty="0"/>
              <a:t>the choice of statistic matters for error calculation! </a:t>
            </a:r>
            <a:endParaRPr lang="en-GB" b="1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3873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8DB4-C916-7B49-9A6D-9F6845C1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AEB6D-95B4-1B4E-B689-57D1F84B3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Goodness of fit and hypothetical data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Global Statistics</a:t>
            </a:r>
          </a:p>
          <a:p>
            <a:r>
              <a:rPr lang="en-US" dirty="0"/>
              <a:t>Visual Comparisons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Point Pattern Statistics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Local Statistics (LISA)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Multi-Scale Error Analysis</a:t>
            </a:r>
          </a:p>
        </p:txBody>
      </p:sp>
    </p:spTree>
    <p:extLst>
      <p:ext uri="{BB962C8B-B14F-4D97-AF65-F5344CB8AC3E}">
        <p14:creationId xmlns:p14="http://schemas.microsoft.com/office/powerpoint/2010/main" val="2731608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B73F0-9F7C-884B-B305-068027E9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68FAB-1DEC-C249-A6DB-57CBFE9285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F4392-8110-0F48-8318-C8D2A13461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640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06F70-8F9A-734F-A9EB-61C2E19F8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F4C28-1F43-9146-8309-68C475F6F2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F9087-771B-9E4E-90DF-9D246F6479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435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8DB4-C916-7B49-9A6D-9F6845C1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AEB6D-95B4-1B4E-B689-57D1F84B3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Goodness of fit and hypothetical data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Global Statistics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Visual Comparisons</a:t>
            </a:r>
          </a:p>
          <a:p>
            <a:r>
              <a:rPr lang="en-US" dirty="0"/>
              <a:t>Point Pattern Statistics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Local Statistics (LISA)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Multi-Scale Error Analysis</a:t>
            </a:r>
          </a:p>
        </p:txBody>
      </p:sp>
    </p:spTree>
    <p:extLst>
      <p:ext uri="{BB962C8B-B14F-4D97-AF65-F5344CB8AC3E}">
        <p14:creationId xmlns:p14="http://schemas.microsoft.com/office/powerpoint/2010/main" val="3233748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38DDA-2150-1147-B1F2-04571D79B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CC874-872D-FA48-A5E3-8BFAA4878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By the end of this chapter, students will be able to:</a:t>
            </a:r>
          </a:p>
          <a:p>
            <a:r>
              <a:rPr lang="en-US" dirty="0"/>
              <a:t>Identify some commonly-used statistics that can be used to quantify the difference between spatial data sets.</a:t>
            </a:r>
          </a:p>
          <a:p>
            <a:r>
              <a:rPr lang="en-US" dirty="0"/>
              <a:t>Explain which are the most appropriate statistics for use in comparing aggregate data and point data.</a:t>
            </a:r>
          </a:p>
          <a:p>
            <a:r>
              <a:rPr lang="en-US" dirty="0"/>
              <a:t>Explain four different ways of identifying the differences in spatial data sets: visual comparison; descriptions of point patterns; global difference; local difference.</a:t>
            </a:r>
          </a:p>
          <a:p>
            <a:r>
              <a:rPr lang="en-US" dirty="0"/>
              <a:t>Calculate the value of these statistics.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8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2A3A5-1182-864A-8827-26D1518A6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Point Pattern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88BA9-58D7-6849-BDD2-F73E4F3626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92EC1C-B4ED-9045-ADEE-88C0CD5D19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577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7EA2-2DAB-3A49-A952-A331B67A7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AE24C-2856-BE4E-9B5F-542531A98B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CAF99-537E-4448-BE66-07E56A723E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789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8DB4-C916-7B49-9A6D-9F6845C1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AEB6D-95B4-1B4E-B689-57D1F84B3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Goodness of fit and hypothetical data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Global Statistics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Visual Comparisons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Point Pattern Statistics</a:t>
            </a:r>
          </a:p>
          <a:p>
            <a:r>
              <a:rPr lang="en-US" dirty="0"/>
              <a:t>Local Statistics (LISA)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Multi-Scale Error Analysis</a:t>
            </a:r>
          </a:p>
        </p:txBody>
      </p:sp>
    </p:spTree>
    <p:extLst>
      <p:ext uri="{BB962C8B-B14F-4D97-AF65-F5344CB8AC3E}">
        <p14:creationId xmlns:p14="http://schemas.microsoft.com/office/powerpoint/2010/main" val="2647263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7FDD8-AB92-1D45-87F9-1B4DDE7E8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Local Indicators of Spatial Association (LISA)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D14EE-8186-4F46-8C7C-04CEC1CC27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Local Statistics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6C46AF-48D1-2D44-93A0-EEBD968A6C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0962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60279-5B8D-2F4A-A3EA-EAED0686F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0E025-AF67-C243-BB71-BF9AF7C18A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FB9995-0D8A-D247-8BE6-1A697EC9397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925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8DB4-C916-7B49-9A6D-9F6845C1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AEB6D-95B4-1B4E-B689-57D1F84B3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Goodness of fit and hypothetical data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Global Statistics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Visual Comparisons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Point Pattern Statistics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Local Statistics (LISA)</a:t>
            </a:r>
          </a:p>
          <a:p>
            <a:r>
              <a:rPr lang="en-US" dirty="0"/>
              <a:t>Multi-Scale Error Analysis</a:t>
            </a:r>
          </a:p>
        </p:txBody>
      </p:sp>
    </p:spTree>
    <p:extLst>
      <p:ext uri="{BB962C8B-B14F-4D97-AF65-F5344CB8AC3E}">
        <p14:creationId xmlns:p14="http://schemas.microsoft.com/office/powerpoint/2010/main" val="4178601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C303A-575D-DC4B-97B5-74200DFB1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Multi-Scale Error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76AFC-095B-4447-93D0-023FECB71F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F205F-AA01-7A40-8328-992044EB1A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7779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61C56-B9D0-AD46-B310-6521C7BDD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6E6C0-00DD-4846-81F4-8EF72734D4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95AAFB-22C7-7645-BCB1-2CD98FF188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847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01968-1D4B-604C-8808-49E215F0F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996B5-6795-BA42-9178-521E9A658C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XXXX</a:t>
            </a:r>
          </a:p>
          <a:p>
            <a:r>
              <a:rPr lang="en-GB" dirty="0"/>
              <a:t>R2 is not ideal for non-linear models, but (S)RMSE is difficult to interpret. Solution: use both!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A4C58-BC4D-B941-985E-821AA2EA22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4175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8DB4-C916-7B49-9A6D-9F6845C1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AEB6D-95B4-1B4E-B689-57D1F84B3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Goodness of fit and hypothetical data</a:t>
            </a:r>
          </a:p>
          <a:p>
            <a:r>
              <a:rPr lang="en-US" dirty="0"/>
              <a:t>Global Statistics</a:t>
            </a:r>
          </a:p>
          <a:p>
            <a:r>
              <a:rPr lang="en-US" dirty="0"/>
              <a:t>Visual Comparisons</a:t>
            </a:r>
          </a:p>
          <a:p>
            <a:r>
              <a:rPr lang="en-US" dirty="0"/>
              <a:t>Point Pattern Statistics</a:t>
            </a:r>
          </a:p>
          <a:p>
            <a:r>
              <a:rPr lang="en-US" dirty="0"/>
              <a:t>Local Statistics (LISA)</a:t>
            </a:r>
          </a:p>
          <a:p>
            <a:r>
              <a:rPr lang="en-US" dirty="0"/>
              <a:t>Multi-Scale Error Analysis</a:t>
            </a:r>
          </a:p>
        </p:txBody>
      </p:sp>
    </p:spTree>
    <p:extLst>
      <p:ext uri="{BB962C8B-B14F-4D97-AF65-F5344CB8AC3E}">
        <p14:creationId xmlns:p14="http://schemas.microsoft.com/office/powerpoint/2010/main" val="4063815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C578F-1A2D-8044-826D-BBA63371D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900AC-8ACD-6646-9D46-F69F5E911A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/>
              <a:t>All models are wrong, but some are useful</a:t>
            </a:r>
            <a:r>
              <a:rPr lang="en-US" dirty="0"/>
              <a:t> (Box, 1979)</a:t>
            </a:r>
          </a:p>
          <a:p>
            <a:r>
              <a:rPr lang="en-US" dirty="0"/>
              <a:t>We often need to compare two spatial data sets:</a:t>
            </a:r>
          </a:p>
          <a:p>
            <a:pPr lvl="1"/>
            <a:r>
              <a:rPr lang="en-US" dirty="0"/>
              <a:t>For example: Model results compared to real-world data</a:t>
            </a:r>
          </a:p>
          <a:p>
            <a:r>
              <a:rPr lang="en-US" dirty="0"/>
              <a:t>There are many ways to do this</a:t>
            </a:r>
          </a:p>
          <a:p>
            <a:r>
              <a:rPr lang="en-US" dirty="0"/>
              <a:t>Choosing the most appropriate method is vital</a:t>
            </a:r>
          </a:p>
          <a:p>
            <a:r>
              <a:rPr lang="en-US" dirty="0"/>
              <a:t>This lecture will introduce and compare a number of different ‘goodness of fit’ statistics.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92999AB-42CA-F147-904F-1F6701F157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96743" y="365124"/>
            <a:ext cx="4757057" cy="5973979"/>
          </a:xfrm>
        </p:spPr>
      </p:pic>
    </p:spTree>
    <p:extLst>
      <p:ext uri="{BB962C8B-B14F-4D97-AF65-F5344CB8AC3E}">
        <p14:creationId xmlns:p14="http://schemas.microsoft.com/office/powerpoint/2010/main" val="11913484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6C5C-80A3-D046-A7A0-FA67714AE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A2AAB-757D-DA45-83C3-F88DD2AA76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E503E5-115B-3B41-A92F-65B461129A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6037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E602-6EB6-1B47-BC76-ED35C57A1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844F7C-CE52-EC46-9C0E-C76A27ADC0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06582"/>
            <a:ext cx="10515600" cy="3389424"/>
          </a:xfrm>
        </p:spPr>
      </p:pic>
    </p:spTree>
    <p:extLst>
      <p:ext uri="{BB962C8B-B14F-4D97-AF65-F5344CB8AC3E}">
        <p14:creationId xmlns:p14="http://schemas.microsoft.com/office/powerpoint/2010/main" val="20556418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D55E1-BC98-804C-AD40-6E14621DB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75EE7-BC8D-024E-8788-032E2F51D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/>
              <a:t>For a detailed review a range of spatial statistics and to learn more about the meth- </a:t>
            </a:r>
            <a:r>
              <a:rPr lang="en-GB" dirty="0" err="1"/>
              <a:t>ods</a:t>
            </a:r>
            <a:r>
              <a:rPr lang="en-GB" dirty="0"/>
              <a:t> presented here, readers are referred to: </a:t>
            </a:r>
          </a:p>
          <a:p>
            <a:r>
              <a:rPr lang="en-GB" dirty="0"/>
              <a:t>● O’Sullivan, D. and Unwin, D. (2010) Geographic Information Analysis (2nd </a:t>
            </a:r>
            <a:r>
              <a:rPr lang="en-GB" dirty="0" err="1"/>
              <a:t>edn</a:t>
            </a:r>
            <a:r>
              <a:rPr lang="en-GB" dirty="0"/>
              <a:t>). Hoboken, NJ: John Wiley &amp; Sons. </a:t>
            </a:r>
          </a:p>
          <a:p>
            <a:r>
              <a:rPr lang="en-GB" dirty="0"/>
              <a:t>For more details about the pros and cons of a number of the goodness-of-fit statistics discussed here, including the root mean square error and </a:t>
            </a:r>
            <a:r>
              <a:rPr lang="en-GB" i="1" dirty="0"/>
              <a:t>R</a:t>
            </a:r>
            <a:r>
              <a:rPr lang="en-GB" dirty="0"/>
              <a:t>2, readers are referred to the seminal paper: </a:t>
            </a:r>
          </a:p>
          <a:p>
            <a:r>
              <a:rPr lang="en-GB" dirty="0"/>
              <a:t>● Knudsen, D.C. and </a:t>
            </a:r>
            <a:r>
              <a:rPr lang="en-GB" dirty="0" err="1"/>
              <a:t>Fotheringham,A.S</a:t>
            </a:r>
            <a:r>
              <a:rPr lang="en-GB" dirty="0"/>
              <a:t>. (1986) Matrix comparison, goodness- of-fit, and spatial interaction modelling. </a:t>
            </a:r>
            <a:r>
              <a:rPr lang="en-GB" i="1" dirty="0"/>
              <a:t>International Regional Science Review</a:t>
            </a:r>
            <a:r>
              <a:rPr lang="en-GB" dirty="0"/>
              <a:t>, 10(2), 127–147. </a:t>
            </a:r>
          </a:p>
          <a:p>
            <a:r>
              <a:rPr lang="en-GB" dirty="0"/>
              <a:t>While targeted mainly at a crime analyst audience, the following book discusses a number of useful methods that can be used for mapping spatial data: </a:t>
            </a:r>
          </a:p>
          <a:p>
            <a:r>
              <a:rPr lang="en-GB" dirty="0"/>
              <a:t>● </a:t>
            </a:r>
            <a:r>
              <a:rPr lang="en-GB" dirty="0" err="1"/>
              <a:t>Chainey</a:t>
            </a:r>
            <a:r>
              <a:rPr lang="en-GB" dirty="0"/>
              <a:t>, S. and Ratcliffe, J. (2005) </a:t>
            </a:r>
            <a:r>
              <a:rPr lang="en-GB" i="1" dirty="0"/>
              <a:t>GIS and Crime Mapping</a:t>
            </a:r>
            <a:r>
              <a:rPr lang="en-GB" dirty="0"/>
              <a:t>. Chichester: John Wiley &amp; Sons. </a:t>
            </a:r>
          </a:p>
          <a:p>
            <a:r>
              <a:rPr lang="en-GB" dirty="0"/>
              <a:t>For a broad and up-to-date review of the difficulties in analysing agent-based model outputs and in particular the analysis of time, readers are referred to: </a:t>
            </a:r>
          </a:p>
          <a:p>
            <a:r>
              <a:rPr lang="en-GB" dirty="0"/>
              <a:t>● Lee, J.-S., </a:t>
            </a:r>
            <a:r>
              <a:rPr lang="en-GB" dirty="0" err="1"/>
              <a:t>Filatova,T</a:t>
            </a:r>
            <a:r>
              <a:rPr lang="en-GB" dirty="0"/>
              <a:t>., </a:t>
            </a:r>
            <a:r>
              <a:rPr lang="en-GB" dirty="0" err="1"/>
              <a:t>Ligmann-Zielinska,A</a:t>
            </a:r>
            <a:r>
              <a:rPr lang="en-GB" dirty="0"/>
              <a:t>., </a:t>
            </a:r>
            <a:r>
              <a:rPr lang="en-GB" dirty="0" err="1"/>
              <a:t>Hassani-Mahmooei</a:t>
            </a:r>
            <a:r>
              <a:rPr lang="en-GB" dirty="0"/>
              <a:t>, B., </a:t>
            </a:r>
            <a:r>
              <a:rPr lang="en-GB" dirty="0" err="1"/>
              <a:t>Stonedahl</a:t>
            </a:r>
            <a:r>
              <a:rPr lang="en-GB" dirty="0"/>
              <a:t>, F., </a:t>
            </a:r>
            <a:r>
              <a:rPr lang="en-GB" dirty="0" err="1"/>
              <a:t>Lorscheid</a:t>
            </a:r>
            <a:r>
              <a:rPr lang="en-GB" dirty="0"/>
              <a:t>, I.,</a:t>
            </a:r>
            <a:r>
              <a:rPr lang="en-GB" dirty="0" err="1"/>
              <a:t>Voinov</a:t>
            </a:r>
            <a:r>
              <a:rPr lang="en-GB" dirty="0"/>
              <a:t>, A., Polhill, G., Sun, Z. and Parker, D.C. (2015) The complexities of agent-based modelling output analysis. Journal of Artificial Societies and Social Simulation, 18(4), 4. Available at http:// </a:t>
            </a:r>
            <a:r>
              <a:rPr lang="en-GB" dirty="0" err="1"/>
              <a:t>jasss.soc.surrey.ac.uk</a:t>
            </a:r>
            <a:r>
              <a:rPr lang="en-GB" dirty="0"/>
              <a:t>/18/4/4.html. </a:t>
            </a:r>
          </a:p>
          <a:p>
            <a:r>
              <a:rPr lang="en-GB" dirty="0"/>
              <a:t>Much of the statistical analysis in this chapter was derived from the excellent textbook: </a:t>
            </a:r>
          </a:p>
          <a:p>
            <a:r>
              <a:rPr lang="en-GB" dirty="0"/>
              <a:t>● </a:t>
            </a:r>
            <a:r>
              <a:rPr lang="en-GB" dirty="0" err="1"/>
              <a:t>Brunsdon</a:t>
            </a:r>
            <a:r>
              <a:rPr lang="en-GB" dirty="0"/>
              <a:t>, C. and Comber, L. (2015) </a:t>
            </a:r>
            <a:r>
              <a:rPr lang="en-GB" i="1" dirty="0"/>
              <a:t>An Introduction to R for Spatial Analysis and Mapping</a:t>
            </a:r>
            <a:r>
              <a:rPr lang="en-GB" dirty="0"/>
              <a:t>. London: Sage.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7131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542EC-78BA-FC41-9647-BD2036D19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Glossary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6F92D-91CB-0A43-9F50-B4292DB04F9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Goodness of fit – a broad description for statistics that quantify how well a model fits a set of real-world observations. </a:t>
            </a:r>
          </a:p>
          <a:p>
            <a:r>
              <a:rPr lang="en-GB" dirty="0"/>
              <a:t>RSS – residual sum of squares; a statistic that estimates the overall difference between two data sets by summing the square of the errors. </a:t>
            </a:r>
          </a:p>
          <a:p>
            <a:r>
              <a:rPr lang="en-GB" i="1" dirty="0"/>
              <a:t>R</a:t>
            </a:r>
            <a:r>
              <a:rPr lang="en-GB" dirty="0"/>
              <a:t>2 – ‘</a:t>
            </a:r>
            <a:r>
              <a:rPr lang="en-GB" i="1" dirty="0"/>
              <a:t>R </a:t>
            </a:r>
            <a:r>
              <a:rPr lang="en-GB" dirty="0"/>
              <a:t>squared’; a statistic that estimates the overall difference between two data sets. </a:t>
            </a:r>
          </a:p>
          <a:p>
            <a:r>
              <a:rPr lang="en-GB" dirty="0"/>
              <a:t>(S)RMSE – (standardised) root mean square error; a statistic that </a:t>
            </a:r>
            <a:r>
              <a:rPr lang="en-GB" dirty="0" err="1"/>
              <a:t>esti</a:t>
            </a:r>
            <a:r>
              <a:rPr lang="en-GB" dirty="0"/>
              <a:t>- mates the overall difference between two data sets. </a:t>
            </a:r>
          </a:p>
          <a:p>
            <a:r>
              <a:rPr lang="en-GB" dirty="0"/>
              <a:t>KDE – kernel density estimation; a means of estimating point density at a particular location. Often used to draw maps of point patterns. </a:t>
            </a:r>
          </a:p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0D6928-D5B5-6146-B98A-B31A3E139F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LISA – local indicators of spatial association; statistics that can estimate the locations of local clusters (areas with a higher than expected point density). </a:t>
            </a:r>
          </a:p>
          <a:p>
            <a:r>
              <a:rPr lang="en-GB" dirty="0"/>
              <a:t>NNI – nearest neighbour index; measures global spatial uniformity (i.e. the overall amount of clustering in a point pattern). Also known as the Clark and Evans </a:t>
            </a:r>
            <a:r>
              <a:rPr lang="en-GB" i="1" dirty="0"/>
              <a:t>R </a:t>
            </a:r>
            <a:r>
              <a:rPr lang="en-GB" dirty="0"/>
              <a:t>statistic (Clark and Evans, 1954). </a:t>
            </a:r>
          </a:p>
          <a:p>
            <a:r>
              <a:rPr lang="en-GB" dirty="0"/>
              <a:t>Ripley’s </a:t>
            </a:r>
            <a:r>
              <a:rPr lang="en-GB" i="1" dirty="0"/>
              <a:t>K </a:t>
            </a:r>
            <a:r>
              <a:rPr lang="en-GB" dirty="0"/>
              <a:t>function; another measure for global spatial uniformity (i.e. the overall amount of clustering in a point pattern). </a:t>
            </a:r>
          </a:p>
          <a:p>
            <a:r>
              <a:rPr lang="en-GB" i="1" dirty="0"/>
              <a:t>GI</a:t>
            </a:r>
            <a:r>
              <a:rPr lang="en-GB" dirty="0"/>
              <a:t>* – a statistic that estimates the spatial locations of ‘hot’ (e.g. high) and ‘cold’ (e.g. low) spot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8521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8DB4-C916-7B49-9A6D-9F6845C1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AEB6D-95B4-1B4E-B689-57D1F84B3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Goodness of fit and hypothetical data</a:t>
            </a:r>
          </a:p>
          <a:p>
            <a:r>
              <a:rPr lang="en-US" dirty="0"/>
              <a:t>Global Statistics</a:t>
            </a:r>
          </a:p>
          <a:p>
            <a:r>
              <a:rPr lang="en-US" dirty="0"/>
              <a:t>Visual Comparisons</a:t>
            </a:r>
          </a:p>
          <a:p>
            <a:r>
              <a:rPr lang="en-US" dirty="0"/>
              <a:t>Point Pattern Statistics</a:t>
            </a:r>
          </a:p>
          <a:p>
            <a:r>
              <a:rPr lang="en-US" dirty="0"/>
              <a:t>Local Statistics (LISA)</a:t>
            </a:r>
          </a:p>
          <a:p>
            <a:r>
              <a:rPr lang="en-US" dirty="0"/>
              <a:t>Multi-Scale Error Analysis</a:t>
            </a:r>
          </a:p>
        </p:txBody>
      </p:sp>
    </p:spTree>
    <p:extLst>
      <p:ext uri="{BB962C8B-B14F-4D97-AF65-F5344CB8AC3E}">
        <p14:creationId xmlns:p14="http://schemas.microsoft.com/office/powerpoint/2010/main" val="206214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E7D70-5766-B346-9D5A-7E20E538F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Goodness of 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423F1-845B-674D-8509-2F104D8E14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Assessment of how well a model fits a set of observations</a:t>
            </a:r>
          </a:p>
          <a:p>
            <a:r>
              <a:rPr lang="en-GB" dirty="0"/>
              <a:t>Humans are quite good at comparing patterns visually</a:t>
            </a:r>
          </a:p>
          <a:p>
            <a:r>
              <a:rPr lang="en-GB" dirty="0"/>
              <a:t>But often it is better to use quantitative methods</a:t>
            </a:r>
          </a:p>
          <a:p>
            <a:pPr lvl="1"/>
            <a:r>
              <a:rPr lang="en-GB" dirty="0"/>
              <a:t>E.g.: which of the two models on the right is better – A or B?</a:t>
            </a:r>
          </a:p>
          <a:p>
            <a:endParaRPr lang="en-GB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4F72DE7-5842-AC48-8A17-F7D8AE5AF2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45829" y="365125"/>
            <a:ext cx="3907971" cy="6149526"/>
          </a:xfrm>
        </p:spPr>
      </p:pic>
    </p:spTree>
    <p:extLst>
      <p:ext uri="{BB962C8B-B14F-4D97-AF65-F5344CB8AC3E}">
        <p14:creationId xmlns:p14="http://schemas.microsoft.com/office/powerpoint/2010/main" val="2337243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2E610-0067-C941-8F8C-52219792E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Statistics that will be introduced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3662391-61D7-5949-87CF-97482CD267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42323" y="1825625"/>
            <a:ext cx="8507354" cy="4351338"/>
          </a:xfrm>
        </p:spPr>
      </p:pic>
    </p:spTree>
    <p:extLst>
      <p:ext uri="{BB962C8B-B14F-4D97-AF65-F5344CB8AC3E}">
        <p14:creationId xmlns:p14="http://schemas.microsoft.com/office/powerpoint/2010/main" val="2404845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30AA1-5CF2-2541-960C-5124E5C6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Hypothetical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C0461-2FFE-B940-BCE8-5A88B96F6D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To experiment with the different statistics, three datasets will be used. They are all point patterns.</a:t>
            </a:r>
          </a:p>
          <a:p>
            <a:pPr lvl="1"/>
            <a:r>
              <a:rPr lang="en-GB" dirty="0"/>
              <a:t>‘Observed’ data – real data </a:t>
            </a:r>
          </a:p>
          <a:p>
            <a:pPr lvl="2"/>
            <a:r>
              <a:rPr lang="en-GB" dirty="0"/>
              <a:t>(This is actually some real crime data for Leeds, UK)</a:t>
            </a:r>
          </a:p>
          <a:p>
            <a:pPr lvl="1"/>
            <a:r>
              <a:rPr lang="en-GB" dirty="0"/>
              <a:t>Model A – data that could have come from a simulation</a:t>
            </a:r>
          </a:p>
          <a:p>
            <a:pPr lvl="1"/>
            <a:r>
              <a:rPr lang="en-GB" dirty="0"/>
              <a:t>Model B – data that could have come from a simulation with slightly different parameters</a:t>
            </a:r>
          </a:p>
          <a:p>
            <a:pPr lvl="1"/>
            <a:endParaRPr lang="en-GB" dirty="0"/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1D0C58D5-39B2-C44D-A702-0BB763507E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561961"/>
            <a:ext cx="5181600" cy="287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151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4798316-10D4-6F4D-9F2B-9D0B6AC41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333"/>
            <a:ext cx="12192000" cy="677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594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E1A74-F775-6149-B82E-A14A35F5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Hypothetical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8B8F0-47C8-2F4E-BEBE-4EC9F5F4FB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When the data were created, the points in Model B data were deliberately made more similar to the real data than those from Model A.</a:t>
            </a:r>
          </a:p>
          <a:p>
            <a:r>
              <a:rPr lang="en-GB" dirty="0"/>
              <a:t>In other words, Model B is ‘better’ than Model A.</a:t>
            </a:r>
          </a:p>
          <a:p>
            <a:r>
              <a:rPr lang="en-GB" dirty="0"/>
              <a:t>The statistics used throughout this chapter later should show this.</a:t>
            </a:r>
          </a:p>
        </p:txBody>
      </p:sp>
      <p:pic>
        <p:nvPicPr>
          <p:cNvPr id="9" name="Content Placeholder 16">
            <a:extLst>
              <a:ext uri="{FF2B5EF4-FFF2-40B4-BE49-F238E27FC236}">
                <a16:creationId xmlns:a16="http://schemas.microsoft.com/office/drawing/2014/main" id="{135362AF-01D4-4349-AA28-AC5E14F059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542522"/>
            <a:ext cx="5181600" cy="2878666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144ABF2-CBB3-E949-AE35-40DCA863639F}"/>
              </a:ext>
            </a:extLst>
          </p:cNvPr>
          <p:cNvSpPr txBox="1">
            <a:spLocks/>
          </p:cNvSpPr>
          <p:nvPr/>
        </p:nvSpPr>
        <p:spPr>
          <a:xfrm>
            <a:off x="6172200" y="4533373"/>
            <a:ext cx="5181600" cy="93125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The results of two hypothetical models (A and B) plotted against observed data. The lines of best fit (</a:t>
            </a:r>
            <a:r>
              <a:rPr lang="en-GB" i="1" dirty="0"/>
              <a:t>y </a:t>
            </a:r>
            <a:r>
              <a:rPr lang="en-GB" dirty="0"/>
              <a:t>= </a:t>
            </a:r>
            <a:r>
              <a:rPr lang="en-GB" i="1" dirty="0"/>
              <a:t>x</a:t>
            </a:r>
            <a:r>
              <a:rPr lang="en-GB" dirty="0"/>
              <a:t>) illustrate the locations of ‘perfect’ model results. In this example, model B is a better fit to the observed data than model A.</a:t>
            </a:r>
          </a:p>
        </p:txBody>
      </p:sp>
    </p:spTree>
    <p:extLst>
      <p:ext uri="{BB962C8B-B14F-4D97-AF65-F5344CB8AC3E}">
        <p14:creationId xmlns:p14="http://schemas.microsoft.com/office/powerpoint/2010/main" val="725734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1589</Words>
  <Application>Microsoft Macintosh PowerPoint</Application>
  <PresentationFormat>Widescreen</PresentationFormat>
  <Paragraphs>153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Chapter 9</vt:lpstr>
      <vt:lpstr>Learning Objectives</vt:lpstr>
      <vt:lpstr>Introduction</vt:lpstr>
      <vt:lpstr>Overview</vt:lpstr>
      <vt:lpstr>Goodness of Fit</vt:lpstr>
      <vt:lpstr>Statistics that will be introduced</vt:lpstr>
      <vt:lpstr>Hypothetical Data</vt:lpstr>
      <vt:lpstr>PowerPoint Presentation</vt:lpstr>
      <vt:lpstr>Hypothetical Data</vt:lpstr>
      <vt:lpstr>Overview</vt:lpstr>
      <vt:lpstr>Global Statistics</vt:lpstr>
      <vt:lpstr>Global Statistics: Residual Sum of Squares</vt:lpstr>
      <vt:lpstr>Global Statistics:  Root Mean Square Error (RMSE)</vt:lpstr>
      <vt:lpstr>Global Statistics: R2</vt:lpstr>
      <vt:lpstr>Results: RSS, R2, RMSE</vt:lpstr>
      <vt:lpstr>Overview</vt:lpstr>
      <vt:lpstr>Visual Comparisons</vt:lpstr>
      <vt:lpstr>PowerPoint Presentation</vt:lpstr>
      <vt:lpstr>Overview</vt:lpstr>
      <vt:lpstr>Point Pattern Statistics</vt:lpstr>
      <vt:lpstr>PowerPoint Presentation</vt:lpstr>
      <vt:lpstr>Overview</vt:lpstr>
      <vt:lpstr>Local Indicators of Spatial Association (LISA)</vt:lpstr>
      <vt:lpstr>PowerPoint Presentation</vt:lpstr>
      <vt:lpstr>Overview</vt:lpstr>
      <vt:lpstr>Multi-Scale Error Analysis</vt:lpstr>
      <vt:lpstr>PowerPoint Presentation</vt:lpstr>
      <vt:lpstr>Conclusion</vt:lpstr>
      <vt:lpstr>Summary</vt:lpstr>
      <vt:lpstr>PowerPoint Presentation</vt:lpstr>
      <vt:lpstr>PowerPoint Presentation</vt:lpstr>
      <vt:lpstr>Further Reading</vt:lpstr>
      <vt:lpstr>Glossary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T Crooks</dc:creator>
  <cp:lastModifiedBy>Nicolas Malleson</cp:lastModifiedBy>
  <cp:revision>39</cp:revision>
  <dcterms:created xsi:type="dcterms:W3CDTF">2018-07-16T13:06:35Z</dcterms:created>
  <dcterms:modified xsi:type="dcterms:W3CDTF">2018-11-27T16:19:45Z</dcterms:modified>
</cp:coreProperties>
</file>