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7" r:id="rId3"/>
    <p:sldId id="278" r:id="rId4"/>
    <p:sldId id="257" r:id="rId5"/>
    <p:sldId id="279" r:id="rId6"/>
    <p:sldId id="280" r:id="rId7"/>
    <p:sldId id="281" r:id="rId8"/>
    <p:sldId id="282" r:id="rId9"/>
    <p:sldId id="283" r:id="rId10"/>
    <p:sldId id="284" r:id="rId11"/>
    <p:sldId id="285" r:id="rId12"/>
    <p:sldId id="286" r:id="rId13"/>
    <p:sldId id="287" r:id="rId14"/>
    <p:sldId id="289" r:id="rId15"/>
    <p:sldId id="288" r:id="rId16"/>
    <p:sldId id="290" r:id="rId17"/>
    <p:sldId id="291" r:id="rId18"/>
    <p:sldId id="324" r:id="rId19"/>
    <p:sldId id="303" r:id="rId20"/>
    <p:sldId id="304" r:id="rId21"/>
    <p:sldId id="3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2"/>
    <p:restoredTop sz="94576"/>
  </p:normalViewPr>
  <p:slideViewPr>
    <p:cSldViewPr snapToGrid="0" snapToObjects="1">
      <p:cViewPr varScale="1">
        <p:scale>
          <a:sx n="95" d="100"/>
          <a:sy n="95" d="100"/>
        </p:scale>
        <p:origin x="216"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DE39F-4749-5543-BEF0-EE11E597C9A3}" type="datetimeFigureOut">
              <a:rPr lang="en-US" smtClean="0"/>
              <a:t>12/11/18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C0D1B9-B7E0-F54B-8D0C-8679F12BC84B}" type="slidenum">
              <a:rPr lang="en-US" smtClean="0"/>
              <a:t>‹#›</a:t>
            </a:fld>
            <a:endParaRPr lang="en-US"/>
          </a:p>
        </p:txBody>
      </p:sp>
    </p:spTree>
    <p:extLst>
      <p:ext uri="{BB962C8B-B14F-4D97-AF65-F5344CB8AC3E}">
        <p14:creationId xmlns:p14="http://schemas.microsoft.com/office/powerpoint/2010/main" val="3738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06383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4</a:t>
            </a:fld>
            <a:endParaRPr lang="en-US"/>
          </a:p>
        </p:txBody>
      </p:sp>
    </p:spTree>
    <p:extLst>
      <p:ext uri="{BB962C8B-B14F-4D97-AF65-F5344CB8AC3E}">
        <p14:creationId xmlns:p14="http://schemas.microsoft.com/office/powerpoint/2010/main" val="284715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12/11/18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12/11/18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abmgis.org/Chapter10.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10</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Evaluating Our Models: Verification, Calibration, Validation</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solidFill>
                  <a:schemeClr val="bg1">
                    <a:lumMod val="50000"/>
                  </a:schemeClr>
                </a:solidFill>
              </a:rPr>
              <a:t>Evaluating Models</a:t>
            </a:r>
          </a:p>
          <a:p>
            <a:r>
              <a:rPr lang="en-US" dirty="0">
                <a:solidFill>
                  <a:schemeClr val="bg1">
                    <a:lumMod val="50000"/>
                  </a:schemeClr>
                </a:solidFill>
              </a:rPr>
              <a:t>Verification</a:t>
            </a:r>
          </a:p>
          <a:p>
            <a:r>
              <a:rPr lang="en-US" dirty="0"/>
              <a:t>Calibration</a:t>
            </a:r>
          </a:p>
          <a:p>
            <a:r>
              <a:rPr lang="en-US" dirty="0">
                <a:solidFill>
                  <a:schemeClr val="bg1">
                    <a:lumMod val="50000"/>
                  </a:schemeClr>
                </a:solidFill>
              </a:rPr>
              <a:t>Validation</a:t>
            </a:r>
          </a:p>
          <a:p>
            <a:r>
              <a:rPr lang="en-US" dirty="0">
                <a:solidFill>
                  <a:schemeClr val="bg1">
                    <a:lumMod val="50000"/>
                  </a:schemeClr>
                </a:solidFill>
              </a:rPr>
              <a:t>Summary</a:t>
            </a:r>
          </a:p>
          <a:p>
            <a:pPr marL="0" indent="0">
              <a:buNone/>
            </a:pPr>
            <a:endParaRPr lang="en-US" dirty="0">
              <a:solidFill>
                <a:schemeClr val="bg1">
                  <a:lumMod val="50000"/>
                </a:schemeClr>
              </a:solidFill>
            </a:endParaRPr>
          </a:p>
        </p:txBody>
      </p:sp>
    </p:spTree>
    <p:extLst>
      <p:ext uri="{BB962C8B-B14F-4D97-AF65-F5344CB8AC3E}">
        <p14:creationId xmlns:p14="http://schemas.microsoft.com/office/powerpoint/2010/main" val="413948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3DA4-2A5E-474D-8C1D-10A38C725F42}"/>
              </a:ext>
            </a:extLst>
          </p:cNvPr>
          <p:cNvSpPr>
            <a:spLocks noGrp="1"/>
          </p:cNvSpPr>
          <p:nvPr>
            <p:ph type="title"/>
          </p:nvPr>
        </p:nvSpPr>
        <p:spPr/>
        <p:txBody>
          <a:bodyPr/>
          <a:lstStyle/>
          <a:p>
            <a:r>
              <a:rPr lang="en-US" dirty="0"/>
              <a:t>Qualitative Calibration</a:t>
            </a:r>
          </a:p>
        </p:txBody>
      </p:sp>
      <p:sp>
        <p:nvSpPr>
          <p:cNvPr id="3" name="Content Placeholder 2">
            <a:extLst>
              <a:ext uri="{FF2B5EF4-FFF2-40B4-BE49-F238E27FC236}">
                <a16:creationId xmlns:a16="http://schemas.microsoft.com/office/drawing/2014/main" id="{EC3EEF2C-7D8B-5B41-B9CE-15BDE3A67F59}"/>
              </a:ext>
            </a:extLst>
          </p:cNvPr>
          <p:cNvSpPr>
            <a:spLocks noGrp="1"/>
          </p:cNvSpPr>
          <p:nvPr>
            <p:ph idx="1"/>
          </p:nvPr>
        </p:nvSpPr>
        <p:spPr/>
        <p:txBody>
          <a:bodyPr/>
          <a:lstStyle/>
          <a:p>
            <a:r>
              <a:rPr lang="en-US" dirty="0"/>
              <a:t>Qualitative calibration involves the simple ‘sense checking’ and adjustments that comes with setting up an ABM</a:t>
            </a:r>
          </a:p>
          <a:p>
            <a:r>
              <a:rPr lang="en-US" dirty="0"/>
              <a:t>By observing the behavior of your agents and the model outputs, you should be able to tell if your model matches your expectations, and define sensible parameter ranges on which to calibrate your model later</a:t>
            </a:r>
          </a:p>
          <a:p>
            <a:r>
              <a:rPr lang="en-US" dirty="0"/>
              <a:t>This does require that you have some knowledge and expectation of the </a:t>
            </a:r>
            <a:r>
              <a:rPr lang="en-US" dirty="0" err="1"/>
              <a:t>behaviours</a:t>
            </a:r>
            <a:r>
              <a:rPr lang="en-US" dirty="0"/>
              <a:t> you’re expecting to observe – this could even involve reading books!</a:t>
            </a:r>
          </a:p>
        </p:txBody>
      </p:sp>
    </p:spTree>
    <p:extLst>
      <p:ext uri="{BB962C8B-B14F-4D97-AF65-F5344CB8AC3E}">
        <p14:creationId xmlns:p14="http://schemas.microsoft.com/office/powerpoint/2010/main" val="286784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386B-5D02-604F-9A74-4DCC19C308A3}"/>
              </a:ext>
            </a:extLst>
          </p:cNvPr>
          <p:cNvSpPr>
            <a:spLocks noGrp="1"/>
          </p:cNvSpPr>
          <p:nvPr>
            <p:ph type="title"/>
          </p:nvPr>
        </p:nvSpPr>
        <p:spPr/>
        <p:txBody>
          <a:bodyPr/>
          <a:lstStyle/>
          <a:p>
            <a:r>
              <a:rPr lang="en-US" dirty="0"/>
              <a:t>Quantitative Calibration</a:t>
            </a:r>
          </a:p>
        </p:txBody>
      </p:sp>
      <p:sp>
        <p:nvSpPr>
          <p:cNvPr id="3" name="Content Placeholder 2">
            <a:extLst>
              <a:ext uri="{FF2B5EF4-FFF2-40B4-BE49-F238E27FC236}">
                <a16:creationId xmlns:a16="http://schemas.microsoft.com/office/drawing/2014/main" id="{8A48C0B0-F688-EA43-8687-864BF85F3685}"/>
              </a:ext>
            </a:extLst>
          </p:cNvPr>
          <p:cNvSpPr>
            <a:spLocks noGrp="1"/>
          </p:cNvSpPr>
          <p:nvPr>
            <p:ph idx="1"/>
          </p:nvPr>
        </p:nvSpPr>
        <p:spPr/>
        <p:txBody>
          <a:bodyPr/>
          <a:lstStyle/>
          <a:p>
            <a:r>
              <a:rPr lang="en-US" dirty="0"/>
              <a:t>Once you have a model that you’re mostly happy with, quantitative calibration methods more accurately define your model against observed behavior</a:t>
            </a:r>
          </a:p>
          <a:p>
            <a:r>
              <a:rPr lang="en-US" dirty="0"/>
              <a:t>Observed data should be representative of the population you want to simulate, ideally from a similar location or context</a:t>
            </a:r>
          </a:p>
          <a:p>
            <a:r>
              <a:rPr lang="en-US" dirty="0"/>
              <a:t>You don’t need to test every parameter, but make careful note of the assumptions you do make</a:t>
            </a:r>
          </a:p>
          <a:p>
            <a:r>
              <a:rPr lang="en-US" dirty="0"/>
              <a:t>A basic quantitative calibration should always incorporate a </a:t>
            </a:r>
            <a:r>
              <a:rPr lang="en-US" i="1" dirty="0"/>
              <a:t>parameter space search </a:t>
            </a:r>
            <a:r>
              <a:rPr lang="en-US" dirty="0"/>
              <a:t>and </a:t>
            </a:r>
            <a:r>
              <a:rPr lang="en-US" i="1" dirty="0"/>
              <a:t>analysis of model sensitivity </a:t>
            </a:r>
          </a:p>
        </p:txBody>
      </p:sp>
    </p:spTree>
    <p:extLst>
      <p:ext uri="{BB962C8B-B14F-4D97-AF65-F5344CB8AC3E}">
        <p14:creationId xmlns:p14="http://schemas.microsoft.com/office/powerpoint/2010/main" val="265333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5B49-11D4-494B-8AD3-9865DB877292}"/>
              </a:ext>
            </a:extLst>
          </p:cNvPr>
          <p:cNvSpPr>
            <a:spLocks noGrp="1"/>
          </p:cNvSpPr>
          <p:nvPr>
            <p:ph type="title"/>
          </p:nvPr>
        </p:nvSpPr>
        <p:spPr/>
        <p:txBody>
          <a:bodyPr/>
          <a:lstStyle/>
          <a:p>
            <a:r>
              <a:rPr lang="en-US" dirty="0"/>
              <a:t>Parameter Space Search</a:t>
            </a:r>
          </a:p>
        </p:txBody>
      </p:sp>
      <p:sp>
        <p:nvSpPr>
          <p:cNvPr id="3" name="Content Placeholder 2">
            <a:extLst>
              <a:ext uri="{FF2B5EF4-FFF2-40B4-BE49-F238E27FC236}">
                <a16:creationId xmlns:a16="http://schemas.microsoft.com/office/drawing/2014/main" id="{0893883E-8B1F-B04A-ACCF-F4F8C3605425}"/>
              </a:ext>
            </a:extLst>
          </p:cNvPr>
          <p:cNvSpPr>
            <a:spLocks noGrp="1"/>
          </p:cNvSpPr>
          <p:nvPr>
            <p:ph idx="1"/>
          </p:nvPr>
        </p:nvSpPr>
        <p:spPr>
          <a:xfrm>
            <a:off x="838200" y="1825625"/>
            <a:ext cx="10515600" cy="4411889"/>
          </a:xfrm>
        </p:spPr>
        <p:txBody>
          <a:bodyPr>
            <a:normAutofit lnSpcReduction="10000"/>
          </a:bodyPr>
          <a:lstStyle/>
          <a:p>
            <a:r>
              <a:rPr lang="en-US" dirty="0"/>
              <a:t>This process relates to exploring how the definition of each parameter affects model output</a:t>
            </a:r>
          </a:p>
          <a:p>
            <a:r>
              <a:rPr lang="en-US" dirty="0"/>
              <a:t>The model output should represent an observed indicator you’re wishing to replicate</a:t>
            </a:r>
          </a:p>
          <a:p>
            <a:r>
              <a:rPr lang="en-US" dirty="0"/>
              <a:t>Parameters are tested across a wide range of settings, with each varied one at a time, with model output reported for each configuration</a:t>
            </a:r>
          </a:p>
          <a:p>
            <a:r>
              <a:rPr lang="en-US" dirty="0"/>
              <a:t>The best performing settings (e.g. those closest to observed behavior) for each parameter are reported and can be taken forward</a:t>
            </a:r>
          </a:p>
          <a:p>
            <a:r>
              <a:rPr lang="en-US" dirty="0"/>
              <a:t>Potentially a number of candidate values will be identified as satisfactorily replicated observed </a:t>
            </a:r>
            <a:r>
              <a:rPr lang="en-US" dirty="0" err="1"/>
              <a:t>behaviour</a:t>
            </a:r>
            <a:endParaRPr lang="en-US" dirty="0"/>
          </a:p>
        </p:txBody>
      </p:sp>
    </p:spTree>
    <p:extLst>
      <p:ext uri="{BB962C8B-B14F-4D97-AF65-F5344CB8AC3E}">
        <p14:creationId xmlns:p14="http://schemas.microsoft.com/office/powerpoint/2010/main" val="319627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A87E-CBAD-A942-A90F-F46540D86257}"/>
              </a:ext>
            </a:extLst>
          </p:cNvPr>
          <p:cNvSpPr>
            <a:spLocks noGrp="1"/>
          </p:cNvSpPr>
          <p:nvPr>
            <p:ph type="title"/>
          </p:nvPr>
        </p:nvSpPr>
        <p:spPr/>
        <p:txBody>
          <a:bodyPr/>
          <a:lstStyle/>
          <a:p>
            <a:r>
              <a:rPr lang="en-US" dirty="0"/>
              <a:t>Parameter Space Search</a:t>
            </a:r>
          </a:p>
        </p:txBody>
      </p:sp>
      <p:pic>
        <p:nvPicPr>
          <p:cNvPr id="5" name="Content Placeholder 4">
            <a:extLst>
              <a:ext uri="{FF2B5EF4-FFF2-40B4-BE49-F238E27FC236}">
                <a16:creationId xmlns:a16="http://schemas.microsoft.com/office/drawing/2014/main" id="{719E41DD-B10F-1C4A-B0A7-A72333C49CBD}"/>
              </a:ext>
            </a:extLst>
          </p:cNvPr>
          <p:cNvPicPr>
            <a:picLocks noGrp="1" noChangeAspect="1"/>
          </p:cNvPicPr>
          <p:nvPr>
            <p:ph idx="1"/>
          </p:nvPr>
        </p:nvPicPr>
        <p:blipFill>
          <a:blip r:embed="rId2"/>
          <a:stretch>
            <a:fillRect/>
          </a:stretch>
        </p:blipFill>
        <p:spPr>
          <a:xfrm>
            <a:off x="7630437" y="381468"/>
            <a:ext cx="4175119" cy="6111407"/>
          </a:xfrm>
        </p:spPr>
      </p:pic>
      <p:sp>
        <p:nvSpPr>
          <p:cNvPr id="6" name="Content Placeholder 2">
            <a:extLst>
              <a:ext uri="{FF2B5EF4-FFF2-40B4-BE49-F238E27FC236}">
                <a16:creationId xmlns:a16="http://schemas.microsoft.com/office/drawing/2014/main" id="{4D0EF710-382A-E240-AF2F-D94B86FED2F7}"/>
              </a:ext>
            </a:extLst>
          </p:cNvPr>
          <p:cNvSpPr txBox="1">
            <a:spLocks/>
          </p:cNvSpPr>
          <p:nvPr/>
        </p:nvSpPr>
        <p:spPr>
          <a:xfrm>
            <a:off x="838200" y="1825625"/>
            <a:ext cx="6411686" cy="4411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NetLogo</a:t>
            </a:r>
            <a:r>
              <a:rPr lang="en-US" dirty="0"/>
              <a:t> provides a really useful tool – </a:t>
            </a:r>
            <a:r>
              <a:rPr lang="en-US" i="1" dirty="0" err="1"/>
              <a:t>BehaviorSpace</a:t>
            </a:r>
            <a:r>
              <a:rPr lang="en-US" dirty="0"/>
              <a:t> – for exploring parameter settings</a:t>
            </a:r>
          </a:p>
          <a:p>
            <a:r>
              <a:rPr lang="en-US" dirty="0" err="1"/>
              <a:t>BehaviorSpace</a:t>
            </a:r>
            <a:r>
              <a:rPr lang="en-US" dirty="0"/>
              <a:t> integrates directly with </a:t>
            </a:r>
            <a:r>
              <a:rPr lang="en-US" dirty="0" err="1"/>
              <a:t>NetLogo</a:t>
            </a:r>
            <a:r>
              <a:rPr lang="en-US" dirty="0"/>
              <a:t>, so make use of it!</a:t>
            </a:r>
          </a:p>
          <a:p>
            <a:r>
              <a:rPr lang="en-US" dirty="0"/>
              <a:t>And while it may be tempting to test a large variety of settings, remember this could potentially take a long time to run!</a:t>
            </a:r>
          </a:p>
        </p:txBody>
      </p:sp>
    </p:spTree>
    <p:extLst>
      <p:ext uri="{BB962C8B-B14F-4D97-AF65-F5344CB8AC3E}">
        <p14:creationId xmlns:p14="http://schemas.microsoft.com/office/powerpoint/2010/main" val="1743324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33A-D949-574E-8920-D831137F6829}"/>
              </a:ext>
            </a:extLst>
          </p:cNvPr>
          <p:cNvSpPr>
            <a:spLocks noGrp="1"/>
          </p:cNvSpPr>
          <p:nvPr>
            <p:ph type="title"/>
          </p:nvPr>
        </p:nvSpPr>
        <p:spPr/>
        <p:txBody>
          <a:bodyPr/>
          <a:lstStyle/>
          <a:p>
            <a:r>
              <a:rPr lang="en-US" dirty="0"/>
              <a:t>Sensitivity Testing</a:t>
            </a:r>
          </a:p>
        </p:txBody>
      </p:sp>
      <p:sp>
        <p:nvSpPr>
          <p:cNvPr id="3" name="Content Placeholder 2">
            <a:extLst>
              <a:ext uri="{FF2B5EF4-FFF2-40B4-BE49-F238E27FC236}">
                <a16:creationId xmlns:a16="http://schemas.microsoft.com/office/drawing/2014/main" id="{29106029-127D-5548-8D86-8907C8459723}"/>
              </a:ext>
            </a:extLst>
          </p:cNvPr>
          <p:cNvSpPr>
            <a:spLocks noGrp="1"/>
          </p:cNvSpPr>
          <p:nvPr>
            <p:ph idx="1"/>
          </p:nvPr>
        </p:nvSpPr>
        <p:spPr>
          <a:xfrm>
            <a:off x="838200" y="1825625"/>
            <a:ext cx="10515600" cy="4667250"/>
          </a:xfrm>
        </p:spPr>
        <p:txBody>
          <a:bodyPr>
            <a:normAutofit/>
          </a:bodyPr>
          <a:lstStyle/>
          <a:p>
            <a:r>
              <a:rPr lang="en-US" dirty="0"/>
              <a:t>Once the parameter search has yielded a candidate model specification, sensitivity testing more accurately explores the robustness of the proposed solution</a:t>
            </a:r>
          </a:p>
          <a:p>
            <a:r>
              <a:rPr lang="en-US" dirty="0"/>
              <a:t>Through varying parameter values individually by 5% or 10%, a picture emerges of the most sensitive or important parameters</a:t>
            </a:r>
          </a:p>
          <a:p>
            <a:r>
              <a:rPr lang="en-US" dirty="0"/>
              <a:t>Wildly sensitive parameter should cause concern, since their design may indicate they have too large an impact on your simulation</a:t>
            </a:r>
          </a:p>
          <a:p>
            <a:r>
              <a:rPr lang="en-US" dirty="0"/>
              <a:t>Insensitive parameters, those that demonstrate little impact on the model outcomes, can be removed</a:t>
            </a:r>
          </a:p>
          <a:p>
            <a:r>
              <a:rPr lang="en-US" dirty="0"/>
              <a:t>These findings are important in explaining the behavior of your ABM</a:t>
            </a:r>
          </a:p>
        </p:txBody>
      </p:sp>
    </p:spTree>
    <p:extLst>
      <p:ext uri="{BB962C8B-B14F-4D97-AF65-F5344CB8AC3E}">
        <p14:creationId xmlns:p14="http://schemas.microsoft.com/office/powerpoint/2010/main" val="3919835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solidFill>
                  <a:schemeClr val="bg1">
                    <a:lumMod val="50000"/>
                  </a:schemeClr>
                </a:solidFill>
              </a:rPr>
              <a:t>Evaluating Models</a:t>
            </a:r>
          </a:p>
          <a:p>
            <a:r>
              <a:rPr lang="en-US" dirty="0">
                <a:solidFill>
                  <a:schemeClr val="bg1">
                    <a:lumMod val="50000"/>
                  </a:schemeClr>
                </a:solidFill>
              </a:rPr>
              <a:t>Verification</a:t>
            </a:r>
          </a:p>
          <a:p>
            <a:r>
              <a:rPr lang="en-US" dirty="0">
                <a:solidFill>
                  <a:schemeClr val="bg1">
                    <a:lumMod val="50000"/>
                  </a:schemeClr>
                </a:solidFill>
              </a:rPr>
              <a:t>Calibration</a:t>
            </a:r>
          </a:p>
          <a:p>
            <a:r>
              <a:rPr lang="en-US" dirty="0"/>
              <a:t>Validation</a:t>
            </a:r>
          </a:p>
          <a:p>
            <a:r>
              <a:rPr lang="en-US" dirty="0">
                <a:solidFill>
                  <a:schemeClr val="bg1">
                    <a:lumMod val="50000"/>
                  </a:schemeClr>
                </a:solidFill>
              </a:rPr>
              <a:t>Summary</a:t>
            </a:r>
          </a:p>
        </p:txBody>
      </p:sp>
    </p:spTree>
    <p:extLst>
      <p:ext uri="{BB962C8B-B14F-4D97-AF65-F5344CB8AC3E}">
        <p14:creationId xmlns:p14="http://schemas.microsoft.com/office/powerpoint/2010/main" val="75954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519-B339-C54D-9BD7-4B70617D9BB3}"/>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D2165208-67C0-7049-AFEE-D3DB3810AAAB}"/>
              </a:ext>
            </a:extLst>
          </p:cNvPr>
          <p:cNvSpPr>
            <a:spLocks noGrp="1"/>
          </p:cNvSpPr>
          <p:nvPr>
            <p:ph idx="1"/>
          </p:nvPr>
        </p:nvSpPr>
        <p:spPr/>
        <p:txBody>
          <a:bodyPr/>
          <a:lstStyle/>
          <a:p>
            <a:r>
              <a:rPr lang="en-US" dirty="0"/>
              <a:t>Validation provides a final check of the model performance against unseen observation data</a:t>
            </a:r>
          </a:p>
          <a:p>
            <a:r>
              <a:rPr lang="en-US" dirty="0"/>
              <a:t>Calibration has a risk of overfitting a model against observed behavior, so validation provides a second assurance that this isn’t happening</a:t>
            </a:r>
          </a:p>
          <a:p>
            <a:r>
              <a:rPr lang="en-US" dirty="0"/>
              <a:t>The dataset clearly should differ from that used for calibration</a:t>
            </a:r>
            <a:r>
              <a:rPr lang="en-US"/>
              <a:t>, while </a:t>
            </a:r>
            <a:endParaRPr lang="en-US" dirty="0"/>
          </a:p>
        </p:txBody>
      </p:sp>
    </p:spTree>
    <p:extLst>
      <p:ext uri="{BB962C8B-B14F-4D97-AF65-F5344CB8AC3E}">
        <p14:creationId xmlns:p14="http://schemas.microsoft.com/office/powerpoint/2010/main" val="3035069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solidFill>
                  <a:schemeClr val="bg1">
                    <a:lumMod val="50000"/>
                  </a:schemeClr>
                </a:solidFill>
              </a:rPr>
              <a:t>Evaluating Models</a:t>
            </a:r>
          </a:p>
          <a:p>
            <a:r>
              <a:rPr lang="en-US" dirty="0">
                <a:solidFill>
                  <a:schemeClr val="bg1">
                    <a:lumMod val="50000"/>
                  </a:schemeClr>
                </a:solidFill>
              </a:rPr>
              <a:t>Verification</a:t>
            </a:r>
          </a:p>
          <a:p>
            <a:r>
              <a:rPr lang="en-US" dirty="0">
                <a:solidFill>
                  <a:schemeClr val="bg1">
                    <a:lumMod val="50000"/>
                  </a:schemeClr>
                </a:solidFill>
              </a:rPr>
              <a:t>Calibration</a:t>
            </a:r>
          </a:p>
          <a:p>
            <a:r>
              <a:rPr lang="en-US" dirty="0">
                <a:solidFill>
                  <a:schemeClr val="bg1">
                    <a:lumMod val="50000"/>
                  </a:schemeClr>
                </a:solidFill>
              </a:rPr>
              <a:t>Validation</a:t>
            </a:r>
          </a:p>
          <a:p>
            <a:r>
              <a:rPr lang="en-US" dirty="0"/>
              <a:t>Summary</a:t>
            </a:r>
          </a:p>
        </p:txBody>
      </p:sp>
    </p:spTree>
    <p:extLst>
      <p:ext uri="{BB962C8B-B14F-4D97-AF65-F5344CB8AC3E}">
        <p14:creationId xmlns:p14="http://schemas.microsoft.com/office/powerpoint/2010/main" val="285379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1968-1D4B-604C-8808-49E215F0F4B5}"/>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1DC996B5-6795-BA42-9178-521E9A658C26}"/>
              </a:ext>
            </a:extLst>
          </p:cNvPr>
          <p:cNvSpPr>
            <a:spLocks noGrp="1"/>
          </p:cNvSpPr>
          <p:nvPr>
            <p:ph idx="1"/>
          </p:nvPr>
        </p:nvSpPr>
        <p:spPr>
          <a:xfrm>
            <a:off x="838200" y="1825625"/>
            <a:ext cx="10515600" cy="4667250"/>
          </a:xfrm>
        </p:spPr>
        <p:txBody>
          <a:bodyPr>
            <a:normAutofit/>
          </a:bodyPr>
          <a:lstStyle/>
          <a:p>
            <a:r>
              <a:rPr lang="en-GB" sz="2400" dirty="0"/>
              <a:t>Evaluation remains one of the key challenges within agent-based modelling, but is increasingly well supported by established methods for verification, calibration, and validation</a:t>
            </a:r>
          </a:p>
          <a:p>
            <a:r>
              <a:rPr lang="en-GB" sz="2400" dirty="0"/>
              <a:t>Verifying your code is important throughout the ABM development lifecycle, and your work should be compared against simplified or existing models</a:t>
            </a:r>
          </a:p>
          <a:p>
            <a:r>
              <a:rPr lang="en-GB" sz="2400" dirty="0"/>
              <a:t>Tools such as </a:t>
            </a:r>
            <a:r>
              <a:rPr lang="en-GB" sz="2400" dirty="0" err="1"/>
              <a:t>BehaviorSpace</a:t>
            </a:r>
            <a:r>
              <a:rPr lang="en-GB" sz="2400" dirty="0"/>
              <a:t> enable quick testing of parameter ranges, and ensure the model is performing as well as it can do relative to observed behaviour</a:t>
            </a:r>
          </a:p>
          <a:p>
            <a:r>
              <a:rPr lang="en-GB" sz="2400" dirty="0"/>
              <a:t>Sensitivity tests allow us to identify which parameters are dominating the behaviour of your agents, duly or unduly</a:t>
            </a:r>
          </a:p>
          <a:p>
            <a:endParaRPr lang="en-GB" sz="2400" dirty="0"/>
          </a:p>
        </p:txBody>
      </p:sp>
    </p:spTree>
    <p:extLst>
      <p:ext uri="{BB962C8B-B14F-4D97-AF65-F5344CB8AC3E}">
        <p14:creationId xmlns:p14="http://schemas.microsoft.com/office/powerpoint/2010/main" val="209316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pPr marL="0" indent="0">
              <a:buNone/>
            </a:pPr>
            <a:r>
              <a:rPr lang="en-US" dirty="0"/>
              <a:t>By the end of this lecture, students will…</a:t>
            </a:r>
          </a:p>
          <a:p>
            <a:r>
              <a:rPr lang="en-US" dirty="0"/>
              <a:t>Understand the importance of evaluation in ensuring wider acceptance and utility of the model</a:t>
            </a:r>
          </a:p>
          <a:p>
            <a:r>
              <a:rPr lang="en-US" dirty="0"/>
              <a:t>Learn methods for verifying the development of a model</a:t>
            </a:r>
          </a:p>
          <a:p>
            <a:r>
              <a:rPr lang="en-US" dirty="0"/>
              <a:t>Be able to apply approaches for </a:t>
            </a:r>
            <a:r>
              <a:rPr lang="en-US" dirty="0" err="1"/>
              <a:t>parameterising</a:t>
            </a:r>
            <a:r>
              <a:rPr lang="en-US" dirty="0"/>
              <a:t> and calibrating uncertain aspects of the model design</a:t>
            </a:r>
          </a:p>
          <a:p>
            <a:r>
              <a:rPr lang="en-US"/>
              <a:t>Understand </a:t>
            </a:r>
            <a:r>
              <a:rPr lang="en-US" dirty="0"/>
              <a:t>approaches for validating the predictions from a model relative to observed real-world conditions</a:t>
            </a:r>
          </a:p>
        </p:txBody>
      </p:sp>
    </p:spTree>
    <p:extLst>
      <p:ext uri="{BB962C8B-B14F-4D97-AF65-F5344CB8AC3E}">
        <p14:creationId xmlns:p14="http://schemas.microsoft.com/office/powerpoint/2010/main" val="222397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55E1-BC98-804C-AD40-6E14621DBDD0}"/>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C8A75EE7-BC8D-024E-8788-032E2F51DBB7}"/>
              </a:ext>
            </a:extLst>
          </p:cNvPr>
          <p:cNvSpPr>
            <a:spLocks noGrp="1"/>
          </p:cNvSpPr>
          <p:nvPr>
            <p:ph sz="half" idx="1"/>
          </p:nvPr>
        </p:nvSpPr>
        <p:spPr>
          <a:xfrm>
            <a:off x="838200" y="1583111"/>
            <a:ext cx="5181600" cy="5032375"/>
          </a:xfrm>
        </p:spPr>
        <p:txBody>
          <a:bodyPr>
            <a:normAutofit fontScale="55000" lnSpcReduction="20000"/>
          </a:bodyPr>
          <a:lstStyle/>
          <a:p>
            <a:pPr marL="0" indent="0" algn="just">
              <a:buNone/>
            </a:pPr>
            <a:r>
              <a:rPr lang="en-GB" dirty="0"/>
              <a:t>For an excellent chapter summary on ‘Verification, Validation, and Replication’ see Wilensky and Rand (2015). Their work has more detail on some aspects of evaluating models than described here, particularly with respect to replicating models, but focusses less on the spatial aspects of validation.</a:t>
            </a:r>
          </a:p>
          <a:p>
            <a:pPr algn="just"/>
            <a:r>
              <a:rPr lang="en-GB" sz="2500" i="1" dirty="0"/>
              <a:t>Wilensky, U. and Rand, W. (2015), An Introduction to Agent-based </a:t>
            </a:r>
            <a:r>
              <a:rPr lang="en-GB" sz="2500" i="1" dirty="0" err="1"/>
              <a:t>Modeling</a:t>
            </a:r>
            <a:r>
              <a:rPr lang="en-GB" sz="2500" i="1" dirty="0"/>
              <a:t>: </a:t>
            </a:r>
            <a:r>
              <a:rPr lang="en-GB" sz="2500" i="1" dirty="0" err="1"/>
              <a:t>Modeling</a:t>
            </a:r>
            <a:r>
              <a:rPr lang="en-GB" sz="2500" i="1" dirty="0"/>
              <a:t> Natural,  Social, and Engineered Complex Systems with </a:t>
            </a:r>
            <a:r>
              <a:rPr lang="en-GB" sz="2500" i="1" dirty="0" err="1"/>
              <a:t>NetLogo</a:t>
            </a:r>
            <a:r>
              <a:rPr lang="en-GB" sz="2500" i="1" dirty="0"/>
              <a:t>, MIT Press, Cambridge, MA. </a:t>
            </a:r>
          </a:p>
          <a:p>
            <a:pPr algn="just"/>
            <a:endParaRPr lang="en-GB" sz="600" i="1" dirty="0"/>
          </a:p>
          <a:p>
            <a:pPr marL="0" indent="0" algn="just">
              <a:buNone/>
            </a:pPr>
            <a:r>
              <a:rPr lang="en-GB" dirty="0"/>
              <a:t>While </a:t>
            </a:r>
            <a:r>
              <a:rPr lang="en-GB" dirty="0" err="1"/>
              <a:t>Railsback</a:t>
            </a:r>
            <a:r>
              <a:rPr lang="en-GB" dirty="0"/>
              <a:t> and Grimm (2011) contains a detailed discussion of Pattern Oriented Modelling and a valuable chapter on ‘Parametrisation and Calibration’ of models. </a:t>
            </a:r>
          </a:p>
          <a:p>
            <a:pPr algn="just"/>
            <a:r>
              <a:rPr lang="en-GB" sz="2500" i="1" dirty="0" err="1"/>
              <a:t>Railsback</a:t>
            </a:r>
            <a:r>
              <a:rPr lang="en-GB" sz="2500" i="1" dirty="0"/>
              <a:t>, S.F. and Grimm, V. (2011), Agent-Based and Individual-Based </a:t>
            </a:r>
            <a:r>
              <a:rPr lang="en-GB" sz="2500" i="1" dirty="0" err="1"/>
              <a:t>Modeling</a:t>
            </a:r>
            <a:r>
              <a:rPr lang="en-GB" sz="2500" i="1" dirty="0"/>
              <a:t>: A Practical Introduction, Princeton University Press, Princeton, NJ. </a:t>
            </a:r>
          </a:p>
          <a:p>
            <a:pPr marL="0" indent="0" algn="just">
              <a:buNone/>
            </a:pPr>
            <a:endParaRPr lang="en-GB" sz="600" i="1" dirty="0"/>
          </a:p>
          <a:p>
            <a:pPr marL="0" indent="0" algn="just">
              <a:buNone/>
            </a:pPr>
            <a:r>
              <a:rPr lang="en-GB" dirty="0"/>
              <a:t>For a wider theoretical discussions of agent-based modelling, motivation, and validation, readers are directed towards: </a:t>
            </a:r>
          </a:p>
          <a:p>
            <a:pPr algn="just"/>
            <a:r>
              <a:rPr lang="en-GB" sz="2500" i="1" dirty="0"/>
              <a:t>Axtell, R. and Epstein, J.M. (1994), ’Agent-based Modelling: Understanding Our Creations’, The Bulletin of the Santa Fe Institute: Winter, 28-32. </a:t>
            </a:r>
          </a:p>
          <a:p>
            <a:pPr algn="just"/>
            <a:r>
              <a:rPr lang="en-GB" sz="2500" i="1" dirty="0"/>
              <a:t>Axtell, R. (2000), Why Agents? On the Varied Motivations for Agent Computing in the Social Sciences, </a:t>
            </a:r>
            <a:r>
              <a:rPr lang="en-GB" sz="2500" i="1" dirty="0" err="1"/>
              <a:t>Center</a:t>
            </a:r>
            <a:r>
              <a:rPr lang="en-GB" sz="2500" i="1" dirty="0"/>
              <a:t> on Social and Economic Dynamics (The Brookings Institute): Working Paper 17, Washington DC. </a:t>
            </a:r>
          </a:p>
        </p:txBody>
      </p:sp>
      <p:sp>
        <p:nvSpPr>
          <p:cNvPr id="7" name="Content Placeholder 6">
            <a:extLst>
              <a:ext uri="{FF2B5EF4-FFF2-40B4-BE49-F238E27FC236}">
                <a16:creationId xmlns:a16="http://schemas.microsoft.com/office/drawing/2014/main" id="{88C327CE-02E3-4E66-B69F-05819BF4F380}"/>
              </a:ext>
            </a:extLst>
          </p:cNvPr>
          <p:cNvSpPr>
            <a:spLocks noGrp="1"/>
          </p:cNvSpPr>
          <p:nvPr>
            <p:ph sz="half" idx="2"/>
          </p:nvPr>
        </p:nvSpPr>
        <p:spPr>
          <a:xfrm>
            <a:off x="6172200" y="1583112"/>
            <a:ext cx="5181600" cy="4351338"/>
          </a:xfrm>
        </p:spPr>
        <p:txBody>
          <a:bodyPr>
            <a:normAutofit fontScale="55000" lnSpcReduction="20000"/>
          </a:bodyPr>
          <a:lstStyle/>
          <a:p>
            <a:pPr marL="0" indent="0" algn="just">
              <a:buNone/>
            </a:pPr>
            <a:r>
              <a:rPr lang="en-GB" dirty="0"/>
              <a:t>Not covered here is a discussion of ‘Empirical Validation’ methods, which is a dominant approach in economic agent-based modelling. For coverage of this area, readers are directed to: </a:t>
            </a:r>
          </a:p>
          <a:p>
            <a:pPr algn="just"/>
            <a:r>
              <a:rPr lang="en-GB" sz="2500" i="1" dirty="0" err="1"/>
              <a:t>Windrum</a:t>
            </a:r>
            <a:r>
              <a:rPr lang="en-GB" sz="2500" i="1" dirty="0"/>
              <a:t>, P., </a:t>
            </a:r>
            <a:r>
              <a:rPr lang="en-GB" sz="2500" i="1" dirty="0" err="1"/>
              <a:t>Fagiolo</a:t>
            </a:r>
            <a:r>
              <a:rPr lang="en-GB" sz="2500" i="1" dirty="0"/>
              <a:t>, G. and Moneta, A. (2007), ’Empirical Validation of Agent-based Models: Alternatives and Prospects’, Journal of Artificial Societies and Social Simulation, 10(2): 8, Available at http://</a:t>
            </a:r>
            <a:r>
              <a:rPr lang="en-GB" sz="2500" i="1" dirty="0" err="1"/>
              <a:t>jasss.soc.surrey.ac.uk</a:t>
            </a:r>
            <a:r>
              <a:rPr lang="en-GB" sz="2500" i="1" dirty="0"/>
              <a:t>/10/2/8.html. </a:t>
            </a:r>
          </a:p>
          <a:p>
            <a:pPr marL="0" indent="0" algn="just">
              <a:buNone/>
            </a:pPr>
            <a:endParaRPr lang="en-GB" sz="600" i="1" dirty="0"/>
          </a:p>
          <a:p>
            <a:pPr marL="0" indent="0" algn="just">
              <a:buNone/>
            </a:pPr>
            <a:r>
              <a:rPr lang="en-GB" dirty="0"/>
              <a:t>While for a comparative analysis of ‘empirical’ and ‘companion’ validation approaches, readers are referred to: </a:t>
            </a:r>
          </a:p>
          <a:p>
            <a:pPr algn="just"/>
            <a:r>
              <a:rPr lang="en-GB" sz="2500" i="1" dirty="0"/>
              <a:t>Moss, S. (2008), ’Alternative Approaches to the Empirical Validation of Agent-based Models’, Journal of Artificial Societies and Social Simulation, 11(1): 5, Available at http://</a:t>
            </a:r>
            <a:r>
              <a:rPr lang="en-GB" sz="2500" i="1" dirty="0" err="1"/>
              <a:t>jasss.soc.surrey.ac</a:t>
            </a:r>
            <a:r>
              <a:rPr lang="en-GB" sz="2500" i="1" dirty="0"/>
              <a:t>. </a:t>
            </a:r>
            <a:r>
              <a:rPr lang="en-GB" sz="2500" i="1" dirty="0" err="1"/>
              <a:t>uk</a:t>
            </a:r>
            <a:r>
              <a:rPr lang="en-GB" sz="2500" i="1" dirty="0"/>
              <a:t>/11/1/5.html. </a:t>
            </a:r>
          </a:p>
          <a:p>
            <a:pPr algn="just"/>
            <a:endParaRPr lang="en-GB" dirty="0"/>
          </a:p>
        </p:txBody>
      </p:sp>
    </p:spTree>
    <p:extLst>
      <p:ext uri="{BB962C8B-B14F-4D97-AF65-F5344CB8AC3E}">
        <p14:creationId xmlns:p14="http://schemas.microsoft.com/office/powerpoint/2010/main" val="140080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4E48AF-0D9F-D64D-A9F0-BBB2574BDF9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3" name="Content Placeholder 2">
            <a:extLst>
              <a:ext uri="{FF2B5EF4-FFF2-40B4-BE49-F238E27FC236}">
                <a16:creationId xmlns:a16="http://schemas.microsoft.com/office/drawing/2014/main" id="{8CABB726-5031-D24A-96A2-5824434A56F2}"/>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www.abmgis.org/Chapter10.html</a:t>
            </a:r>
            <a:r>
              <a:rPr lang="en-US" sz="2000" dirty="0">
                <a:solidFill>
                  <a:schemeClr val="bg1"/>
                </a:solidFill>
              </a:rPr>
              <a:t> for a selection of models to highlight core concepts introduced in this chapter </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pic>
        <p:nvPicPr>
          <p:cNvPr id="6" name="Content Placeholder 4">
            <a:extLst>
              <a:ext uri="{FF2B5EF4-FFF2-40B4-BE49-F238E27FC236}">
                <a16:creationId xmlns:a16="http://schemas.microsoft.com/office/drawing/2014/main" id="{86F38BFC-6DFF-BA41-A181-51388DC0C86F}"/>
              </a:ext>
            </a:extLst>
          </p:cNvPr>
          <p:cNvPicPr>
            <a:picLocks noChangeAspect="1"/>
          </p:cNvPicPr>
          <p:nvPr/>
        </p:nvPicPr>
        <p:blipFill>
          <a:blip r:embed="rId3"/>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54965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t>Evaluating Models</a:t>
            </a:r>
          </a:p>
          <a:p>
            <a:r>
              <a:rPr lang="en-US" dirty="0">
                <a:solidFill>
                  <a:schemeClr val="bg1">
                    <a:lumMod val="50000"/>
                  </a:schemeClr>
                </a:solidFill>
              </a:rPr>
              <a:t>Verification</a:t>
            </a:r>
          </a:p>
          <a:p>
            <a:r>
              <a:rPr lang="en-US" dirty="0">
                <a:solidFill>
                  <a:schemeClr val="bg1">
                    <a:lumMod val="50000"/>
                  </a:schemeClr>
                </a:solidFill>
              </a:rPr>
              <a:t>Calibration</a:t>
            </a:r>
          </a:p>
          <a:p>
            <a:r>
              <a:rPr lang="en-US" dirty="0">
                <a:solidFill>
                  <a:schemeClr val="bg1">
                    <a:lumMod val="50000"/>
                  </a:schemeClr>
                </a:solidFill>
              </a:rPr>
              <a:t>Validation</a:t>
            </a:r>
          </a:p>
          <a:p>
            <a:r>
              <a:rPr lang="en-US" dirty="0">
                <a:solidFill>
                  <a:schemeClr val="bg1">
                    <a:lumMod val="50000"/>
                  </a:schemeClr>
                </a:solidFill>
              </a:rPr>
              <a:t>Summary</a:t>
            </a:r>
          </a:p>
          <a:p>
            <a:pPr marL="0" indent="0">
              <a:buNone/>
            </a:pPr>
            <a:endParaRPr lang="en-US" dirty="0">
              <a:solidFill>
                <a:schemeClr val="bg1">
                  <a:lumMod val="50000"/>
                </a:schemeClr>
              </a:solidFill>
            </a:endParaRPr>
          </a:p>
        </p:txBody>
      </p:sp>
    </p:spTree>
    <p:extLst>
      <p:ext uri="{BB962C8B-B14F-4D97-AF65-F5344CB8AC3E}">
        <p14:creationId xmlns:p14="http://schemas.microsoft.com/office/powerpoint/2010/main" val="428063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FA3E-60BC-9E45-9B7C-382A0B607EC8}"/>
              </a:ext>
            </a:extLst>
          </p:cNvPr>
          <p:cNvSpPr>
            <a:spLocks noGrp="1"/>
          </p:cNvSpPr>
          <p:nvPr>
            <p:ph type="title"/>
          </p:nvPr>
        </p:nvSpPr>
        <p:spPr/>
        <p:txBody>
          <a:bodyPr/>
          <a:lstStyle/>
          <a:p>
            <a:r>
              <a:rPr lang="en-US" dirty="0"/>
              <a:t>Evaluating Models</a:t>
            </a:r>
          </a:p>
        </p:txBody>
      </p:sp>
      <p:sp>
        <p:nvSpPr>
          <p:cNvPr id="3" name="Content Placeholder 2">
            <a:extLst>
              <a:ext uri="{FF2B5EF4-FFF2-40B4-BE49-F238E27FC236}">
                <a16:creationId xmlns:a16="http://schemas.microsoft.com/office/drawing/2014/main" id="{A84748F5-1F81-E54D-9002-CDD205E01386}"/>
              </a:ext>
            </a:extLst>
          </p:cNvPr>
          <p:cNvSpPr>
            <a:spLocks noGrp="1"/>
          </p:cNvSpPr>
          <p:nvPr>
            <p:ph idx="1"/>
          </p:nvPr>
        </p:nvSpPr>
        <p:spPr/>
        <p:txBody>
          <a:bodyPr/>
          <a:lstStyle/>
          <a:p>
            <a:r>
              <a:rPr lang="en-US" dirty="0"/>
              <a:t>Model evaluation should be considered at all points in the ABM development cycle</a:t>
            </a:r>
          </a:p>
          <a:p>
            <a:r>
              <a:rPr lang="en-US" dirty="0"/>
              <a:t>You should be able to explain and justify the design choices you make, relative to external observations, other evidence, or simply good practice</a:t>
            </a:r>
          </a:p>
          <a:p>
            <a:r>
              <a:rPr lang="en-US" dirty="0"/>
              <a:t>And, even it won’t be, you should develop your model to withstand external scrutiny</a:t>
            </a:r>
          </a:p>
          <a:p>
            <a:r>
              <a:rPr lang="en-US" dirty="0"/>
              <a:t>There are a variety of approaches you can take to ensure that your model is well designed and developed – these can be broadly divided into verification, calibration, and validation methods</a:t>
            </a:r>
          </a:p>
        </p:txBody>
      </p:sp>
    </p:spTree>
    <p:extLst>
      <p:ext uri="{BB962C8B-B14F-4D97-AF65-F5344CB8AC3E}">
        <p14:creationId xmlns:p14="http://schemas.microsoft.com/office/powerpoint/2010/main" val="382316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3893-675B-844D-AE3E-CB51D88A294C}"/>
              </a:ext>
            </a:extLst>
          </p:cNvPr>
          <p:cNvSpPr>
            <a:spLocks noGrp="1"/>
          </p:cNvSpPr>
          <p:nvPr>
            <p:ph type="title"/>
          </p:nvPr>
        </p:nvSpPr>
        <p:spPr/>
        <p:txBody>
          <a:bodyPr/>
          <a:lstStyle/>
          <a:p>
            <a:r>
              <a:rPr lang="en-US" dirty="0"/>
              <a:t>Verification, Calibration, and Validation</a:t>
            </a:r>
          </a:p>
        </p:txBody>
      </p:sp>
      <p:sp>
        <p:nvSpPr>
          <p:cNvPr id="3" name="Content Placeholder 2">
            <a:extLst>
              <a:ext uri="{FF2B5EF4-FFF2-40B4-BE49-F238E27FC236}">
                <a16:creationId xmlns:a16="http://schemas.microsoft.com/office/drawing/2014/main" id="{C982F1D3-23DB-B847-93B1-2C9E4A7A1E0F}"/>
              </a:ext>
            </a:extLst>
          </p:cNvPr>
          <p:cNvSpPr>
            <a:spLocks noGrp="1"/>
          </p:cNvSpPr>
          <p:nvPr>
            <p:ph idx="1"/>
          </p:nvPr>
        </p:nvSpPr>
        <p:spPr/>
        <p:txBody>
          <a:bodyPr/>
          <a:lstStyle/>
          <a:p>
            <a:pPr marL="0" indent="0">
              <a:buNone/>
            </a:pPr>
            <a:r>
              <a:rPr lang="en-US" b="1" dirty="0"/>
              <a:t>Verification</a:t>
            </a:r>
            <a:r>
              <a:rPr lang="en-US" dirty="0"/>
              <a:t> is the process of ensuring that model </a:t>
            </a:r>
            <a:r>
              <a:rPr lang="en-US" i="1" dirty="0"/>
              <a:t>implementation</a:t>
            </a:r>
            <a:r>
              <a:rPr lang="en-US" dirty="0"/>
              <a:t> matches model </a:t>
            </a:r>
            <a:r>
              <a:rPr lang="en-US" i="1" dirty="0"/>
              <a:t>design</a:t>
            </a:r>
          </a:p>
          <a:p>
            <a:pPr marL="0" indent="0">
              <a:buNone/>
            </a:pPr>
            <a:r>
              <a:rPr lang="en-US" b="1" dirty="0"/>
              <a:t>Calibration</a:t>
            </a:r>
            <a:r>
              <a:rPr lang="en-US" dirty="0"/>
              <a:t> (or </a:t>
            </a:r>
            <a:r>
              <a:rPr lang="en-US" dirty="0" err="1"/>
              <a:t>parameterisation</a:t>
            </a:r>
            <a:r>
              <a:rPr lang="en-US" dirty="0"/>
              <a:t>) involves adjusting model parameters to meet observed patterns, there are a variety of established practices for calibrating an ABM</a:t>
            </a:r>
          </a:p>
          <a:p>
            <a:pPr marL="0" indent="0">
              <a:buNone/>
            </a:pPr>
            <a:r>
              <a:rPr lang="en-US" b="1" dirty="0"/>
              <a:t>Validation</a:t>
            </a:r>
            <a:r>
              <a:rPr lang="en-US" dirty="0"/>
              <a:t> relates to evaluating the performance of the model in relation to previously unobserved data</a:t>
            </a:r>
          </a:p>
        </p:txBody>
      </p:sp>
    </p:spTree>
    <p:extLst>
      <p:ext uri="{BB962C8B-B14F-4D97-AF65-F5344CB8AC3E}">
        <p14:creationId xmlns:p14="http://schemas.microsoft.com/office/powerpoint/2010/main" val="144788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solidFill>
                  <a:schemeClr val="bg1">
                    <a:lumMod val="50000"/>
                  </a:schemeClr>
                </a:solidFill>
              </a:rPr>
              <a:t>Evaluating Models</a:t>
            </a:r>
          </a:p>
          <a:p>
            <a:r>
              <a:rPr lang="en-US" dirty="0"/>
              <a:t>Verification</a:t>
            </a:r>
          </a:p>
          <a:p>
            <a:r>
              <a:rPr lang="en-US" dirty="0">
                <a:solidFill>
                  <a:schemeClr val="bg1">
                    <a:lumMod val="50000"/>
                  </a:schemeClr>
                </a:solidFill>
              </a:rPr>
              <a:t>Calibration</a:t>
            </a:r>
          </a:p>
          <a:p>
            <a:r>
              <a:rPr lang="en-US" dirty="0">
                <a:solidFill>
                  <a:schemeClr val="bg1">
                    <a:lumMod val="50000"/>
                  </a:schemeClr>
                </a:solidFill>
              </a:rPr>
              <a:t>Validation</a:t>
            </a:r>
          </a:p>
          <a:p>
            <a:r>
              <a:rPr lang="en-US" dirty="0">
                <a:solidFill>
                  <a:schemeClr val="bg1">
                    <a:lumMod val="50000"/>
                  </a:schemeClr>
                </a:solidFill>
              </a:rPr>
              <a:t>Summary</a:t>
            </a:r>
          </a:p>
          <a:p>
            <a:endParaRPr lang="en-US" dirty="0">
              <a:solidFill>
                <a:schemeClr val="bg1">
                  <a:lumMod val="50000"/>
                </a:schemeClr>
              </a:solidFill>
            </a:endParaRPr>
          </a:p>
        </p:txBody>
      </p:sp>
    </p:spTree>
    <p:extLst>
      <p:ext uri="{BB962C8B-B14F-4D97-AF65-F5344CB8AC3E}">
        <p14:creationId xmlns:p14="http://schemas.microsoft.com/office/powerpoint/2010/main" val="329624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DC41-71EE-C048-80DA-C5F607079677}"/>
              </a:ext>
            </a:extLst>
          </p:cNvPr>
          <p:cNvSpPr>
            <a:spLocks noGrp="1"/>
          </p:cNvSpPr>
          <p:nvPr>
            <p:ph type="title"/>
          </p:nvPr>
        </p:nvSpPr>
        <p:spPr/>
        <p:txBody>
          <a:bodyPr/>
          <a:lstStyle/>
          <a:p>
            <a:r>
              <a:rPr lang="en-US" dirty="0"/>
              <a:t>Code Testing</a:t>
            </a:r>
          </a:p>
        </p:txBody>
      </p:sp>
      <p:sp>
        <p:nvSpPr>
          <p:cNvPr id="3" name="Content Placeholder 2">
            <a:extLst>
              <a:ext uri="{FF2B5EF4-FFF2-40B4-BE49-F238E27FC236}">
                <a16:creationId xmlns:a16="http://schemas.microsoft.com/office/drawing/2014/main" id="{1ED38787-04D3-0543-98C3-151735DC1264}"/>
              </a:ext>
            </a:extLst>
          </p:cNvPr>
          <p:cNvSpPr>
            <a:spLocks noGrp="1"/>
          </p:cNvSpPr>
          <p:nvPr>
            <p:ph idx="1"/>
          </p:nvPr>
        </p:nvSpPr>
        <p:spPr/>
        <p:txBody>
          <a:bodyPr/>
          <a:lstStyle/>
          <a:p>
            <a:r>
              <a:rPr lang="en-US" dirty="0"/>
              <a:t>While many IDEs will helpfully point out syntactic errors as your write your code, semantic errors are trickier to spot</a:t>
            </a:r>
          </a:p>
          <a:p>
            <a:r>
              <a:rPr lang="en-US" dirty="0"/>
              <a:t>These relate to logical inconsistencies in your code, such as incorrectly used variables, misplaced logic blocks, and so on.</a:t>
            </a:r>
          </a:p>
          <a:p>
            <a:r>
              <a:rPr lang="en-US" dirty="0"/>
              <a:t>Reading code through is a simple solution</a:t>
            </a:r>
          </a:p>
          <a:p>
            <a:r>
              <a:rPr lang="en-US" dirty="0"/>
              <a:t>A more formal approach is </a:t>
            </a:r>
            <a:r>
              <a:rPr lang="en-US" i="1" dirty="0"/>
              <a:t>unit testing</a:t>
            </a:r>
            <a:r>
              <a:rPr lang="en-US" dirty="0"/>
              <a:t>, whereby variable values are outputted during the simulation, allowing you to check whether they align with expected values</a:t>
            </a:r>
          </a:p>
        </p:txBody>
      </p:sp>
    </p:spTree>
    <p:extLst>
      <p:ext uri="{BB962C8B-B14F-4D97-AF65-F5344CB8AC3E}">
        <p14:creationId xmlns:p14="http://schemas.microsoft.com/office/powerpoint/2010/main" val="300204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0298-2FBA-544F-951D-33FB0B153320}"/>
              </a:ext>
            </a:extLst>
          </p:cNvPr>
          <p:cNvSpPr>
            <a:spLocks noGrp="1"/>
          </p:cNvSpPr>
          <p:nvPr>
            <p:ph type="title"/>
          </p:nvPr>
        </p:nvSpPr>
        <p:spPr/>
        <p:txBody>
          <a:bodyPr/>
          <a:lstStyle/>
          <a:p>
            <a:r>
              <a:rPr lang="en-US" dirty="0"/>
              <a:t>Simplified Environments</a:t>
            </a:r>
          </a:p>
        </p:txBody>
      </p:sp>
      <p:sp>
        <p:nvSpPr>
          <p:cNvPr id="3" name="Content Placeholder 2">
            <a:extLst>
              <a:ext uri="{FF2B5EF4-FFF2-40B4-BE49-F238E27FC236}">
                <a16:creationId xmlns:a16="http://schemas.microsoft.com/office/drawing/2014/main" id="{03EA42D3-A115-7A4C-92F5-20331C2B7048}"/>
              </a:ext>
            </a:extLst>
          </p:cNvPr>
          <p:cNvSpPr>
            <a:spLocks noGrp="1"/>
          </p:cNvSpPr>
          <p:nvPr>
            <p:ph idx="1"/>
          </p:nvPr>
        </p:nvSpPr>
        <p:spPr>
          <a:xfrm>
            <a:off x="838200" y="1825625"/>
            <a:ext cx="7946571" cy="1971308"/>
          </a:xfrm>
        </p:spPr>
        <p:txBody>
          <a:bodyPr/>
          <a:lstStyle/>
          <a:p>
            <a:pPr>
              <a:lnSpc>
                <a:spcPct val="100000"/>
              </a:lnSpc>
            </a:pPr>
            <a:r>
              <a:rPr lang="en-US" dirty="0"/>
              <a:t>While your model will no doubt eventually be based within a real-world spatial environment, testing within other environments allows you to verify that agent behavior is as you expect</a:t>
            </a:r>
          </a:p>
        </p:txBody>
      </p:sp>
      <p:pic>
        <p:nvPicPr>
          <p:cNvPr id="5" name="Picture 4">
            <a:extLst>
              <a:ext uri="{FF2B5EF4-FFF2-40B4-BE49-F238E27FC236}">
                <a16:creationId xmlns:a16="http://schemas.microsoft.com/office/drawing/2014/main" id="{1D7D45D1-B803-0F42-A98F-6C34C48BC089}"/>
              </a:ext>
            </a:extLst>
          </p:cNvPr>
          <p:cNvPicPr>
            <a:picLocks noChangeAspect="1"/>
          </p:cNvPicPr>
          <p:nvPr/>
        </p:nvPicPr>
        <p:blipFill rotWithShape="1">
          <a:blip r:embed="rId2"/>
          <a:srcRect r="67301"/>
          <a:stretch/>
        </p:blipFill>
        <p:spPr>
          <a:xfrm>
            <a:off x="9656534" y="688241"/>
            <a:ext cx="2181679" cy="2740759"/>
          </a:xfrm>
          <a:prstGeom prst="rect">
            <a:avLst/>
          </a:prstGeom>
        </p:spPr>
      </p:pic>
      <p:pic>
        <p:nvPicPr>
          <p:cNvPr id="6" name="Picture 5">
            <a:extLst>
              <a:ext uri="{FF2B5EF4-FFF2-40B4-BE49-F238E27FC236}">
                <a16:creationId xmlns:a16="http://schemas.microsoft.com/office/drawing/2014/main" id="{CD4B5A8A-0A3A-E144-B728-60F5A221D0E9}"/>
              </a:ext>
            </a:extLst>
          </p:cNvPr>
          <p:cNvPicPr>
            <a:picLocks noChangeAspect="1"/>
          </p:cNvPicPr>
          <p:nvPr/>
        </p:nvPicPr>
        <p:blipFill rotWithShape="1">
          <a:blip r:embed="rId2"/>
          <a:srcRect l="33651" r="33651"/>
          <a:stretch/>
        </p:blipFill>
        <p:spPr>
          <a:xfrm>
            <a:off x="9656535" y="3796933"/>
            <a:ext cx="2181679" cy="2740759"/>
          </a:xfrm>
          <a:prstGeom prst="rect">
            <a:avLst/>
          </a:prstGeom>
        </p:spPr>
      </p:pic>
      <p:pic>
        <p:nvPicPr>
          <p:cNvPr id="7" name="Picture 6">
            <a:extLst>
              <a:ext uri="{FF2B5EF4-FFF2-40B4-BE49-F238E27FC236}">
                <a16:creationId xmlns:a16="http://schemas.microsoft.com/office/drawing/2014/main" id="{C9D1DF7D-5641-BD43-861D-FD3E3BE00845}"/>
              </a:ext>
            </a:extLst>
          </p:cNvPr>
          <p:cNvPicPr>
            <a:picLocks noChangeAspect="1"/>
          </p:cNvPicPr>
          <p:nvPr/>
        </p:nvPicPr>
        <p:blipFill rotWithShape="1">
          <a:blip r:embed="rId2"/>
          <a:srcRect l="68001" t="-2783" r="-700" b="2783"/>
          <a:stretch/>
        </p:blipFill>
        <p:spPr>
          <a:xfrm>
            <a:off x="7212693" y="3735787"/>
            <a:ext cx="2181679" cy="2740759"/>
          </a:xfrm>
          <a:prstGeom prst="rect">
            <a:avLst/>
          </a:prstGeom>
        </p:spPr>
      </p:pic>
      <p:sp>
        <p:nvSpPr>
          <p:cNvPr id="8" name="Rectangle 7">
            <a:extLst>
              <a:ext uri="{FF2B5EF4-FFF2-40B4-BE49-F238E27FC236}">
                <a16:creationId xmlns:a16="http://schemas.microsoft.com/office/drawing/2014/main" id="{F336B21D-BE41-6C40-8804-652632E8389F}"/>
              </a:ext>
            </a:extLst>
          </p:cNvPr>
          <p:cNvSpPr/>
          <p:nvPr/>
        </p:nvSpPr>
        <p:spPr>
          <a:xfrm>
            <a:off x="838200" y="3793477"/>
            <a:ext cx="6096000" cy="2246769"/>
          </a:xfrm>
          <a:prstGeom prst="rect">
            <a:avLst/>
          </a:prstGeom>
        </p:spPr>
        <p:txBody>
          <a:bodyPr>
            <a:spAutoFit/>
          </a:bodyPr>
          <a:lstStyle/>
          <a:p>
            <a:pPr marL="285750" indent="-285750">
              <a:buFont typeface="Arial" panose="020B0604020202020204" pitchFamily="34" charset="0"/>
              <a:buChar char="•"/>
            </a:pPr>
            <a:r>
              <a:rPr lang="en-US" sz="2800" dirty="0"/>
              <a:t>A simplified environment, such as those shown here, separate out agent behavior from the environment, so you can see if agents are adapting appropriately</a:t>
            </a:r>
          </a:p>
        </p:txBody>
      </p:sp>
    </p:spTree>
    <p:extLst>
      <p:ext uri="{BB962C8B-B14F-4D97-AF65-F5344CB8AC3E}">
        <p14:creationId xmlns:p14="http://schemas.microsoft.com/office/powerpoint/2010/main" val="366644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8A5E-4BC5-B440-BCA0-B9855360887A}"/>
              </a:ext>
            </a:extLst>
          </p:cNvPr>
          <p:cNvSpPr>
            <a:spLocks noGrp="1"/>
          </p:cNvSpPr>
          <p:nvPr>
            <p:ph type="title"/>
          </p:nvPr>
        </p:nvSpPr>
        <p:spPr/>
        <p:txBody>
          <a:bodyPr/>
          <a:lstStyle/>
          <a:p>
            <a:r>
              <a:rPr lang="en-US" dirty="0"/>
              <a:t>Docking</a:t>
            </a:r>
          </a:p>
        </p:txBody>
      </p:sp>
      <p:sp>
        <p:nvSpPr>
          <p:cNvPr id="3" name="Content Placeholder 2">
            <a:extLst>
              <a:ext uri="{FF2B5EF4-FFF2-40B4-BE49-F238E27FC236}">
                <a16:creationId xmlns:a16="http://schemas.microsoft.com/office/drawing/2014/main" id="{E75FF330-074C-DD40-96B9-CDAE06115C2B}"/>
              </a:ext>
            </a:extLst>
          </p:cNvPr>
          <p:cNvSpPr>
            <a:spLocks noGrp="1"/>
          </p:cNvSpPr>
          <p:nvPr>
            <p:ph idx="1"/>
          </p:nvPr>
        </p:nvSpPr>
        <p:spPr/>
        <p:txBody>
          <a:bodyPr/>
          <a:lstStyle/>
          <a:p>
            <a:r>
              <a:rPr lang="en-US" dirty="0"/>
              <a:t>Docking involves testing the behavior of your ABM against a completely different model</a:t>
            </a:r>
          </a:p>
          <a:p>
            <a:r>
              <a:rPr lang="en-US" dirty="0"/>
              <a:t>This could involve implementing your model within a different simulation environment (e.g. </a:t>
            </a:r>
            <a:r>
              <a:rPr lang="en-US" dirty="0" err="1"/>
              <a:t>NetLogo</a:t>
            </a:r>
            <a:r>
              <a:rPr lang="en-US" dirty="0"/>
              <a:t> vs Repast), or even comparing your model against another modelling methodology</a:t>
            </a:r>
          </a:p>
          <a:p>
            <a:r>
              <a:rPr lang="en-US" dirty="0"/>
              <a:t>Examples have included comparing ABMs against macroscopic and systems dynamics models</a:t>
            </a:r>
          </a:p>
          <a:p>
            <a:r>
              <a:rPr lang="en-US" dirty="0"/>
              <a:t>Similar patterns of behavior provide verification of your approach, but some differences (where within anticipated bounds) can be expected</a:t>
            </a:r>
          </a:p>
        </p:txBody>
      </p:sp>
    </p:spTree>
    <p:extLst>
      <p:ext uri="{BB962C8B-B14F-4D97-AF65-F5344CB8AC3E}">
        <p14:creationId xmlns:p14="http://schemas.microsoft.com/office/powerpoint/2010/main" val="3430622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1551</Words>
  <Application>Microsoft Macintosh PowerPoint</Application>
  <PresentationFormat>Widescreen</PresentationFormat>
  <Paragraphs>115</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Chapter 10</vt:lpstr>
      <vt:lpstr>Learning Objectives</vt:lpstr>
      <vt:lpstr>Lecture Outline</vt:lpstr>
      <vt:lpstr>Evaluating Models</vt:lpstr>
      <vt:lpstr>Verification, Calibration, and Validation</vt:lpstr>
      <vt:lpstr>Lecture Outline</vt:lpstr>
      <vt:lpstr>Code Testing</vt:lpstr>
      <vt:lpstr>Simplified Environments</vt:lpstr>
      <vt:lpstr>Docking</vt:lpstr>
      <vt:lpstr>Lecture Outline</vt:lpstr>
      <vt:lpstr>Qualitative Calibration</vt:lpstr>
      <vt:lpstr>Quantitative Calibration</vt:lpstr>
      <vt:lpstr>Parameter Space Search</vt:lpstr>
      <vt:lpstr>Parameter Space Search</vt:lpstr>
      <vt:lpstr>Sensitivity Testing</vt:lpstr>
      <vt:lpstr>Lecture Outline</vt:lpstr>
      <vt:lpstr>Validation</vt:lpstr>
      <vt:lpstr>Lecture Outline</vt:lpstr>
      <vt:lpstr>Summary</vt:lpstr>
      <vt:lpstr>Further Reading</vt:lpstr>
      <vt:lpstr>Online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Manley, Ed</cp:lastModifiedBy>
  <cp:revision>156</cp:revision>
  <dcterms:created xsi:type="dcterms:W3CDTF">2018-07-16T13:06:35Z</dcterms:created>
  <dcterms:modified xsi:type="dcterms:W3CDTF">2018-12-11T14:20:26Z</dcterms:modified>
</cp:coreProperties>
</file>