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1" r:id="rId3"/>
    <p:sldId id="257" r:id="rId4"/>
    <p:sldId id="258" r:id="rId5"/>
    <p:sldId id="289"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75" r:id="rId28"/>
    <p:sldId id="288"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p:restoredTop sz="69651"/>
  </p:normalViewPr>
  <p:slideViewPr>
    <p:cSldViewPr snapToGrid="0" snapToObjects="1">
      <p:cViewPr>
        <p:scale>
          <a:sx n="105" d="100"/>
          <a:sy n="105" d="100"/>
        </p:scale>
        <p:origin x="424"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183944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8</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23</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27</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1/11/19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1/11/19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cs.wofford-ecs.org/" TargetMode="External"/><Relationship Id="rId2" Type="http://schemas.openxmlformats.org/officeDocument/2006/relationships/hyperlink" Target="http://cress.soc.surrey.ac.uk/s4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bmgis/abmgis/tree/master/Chapter11-AlternativeModellingApproach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abmgis/abmgis/blob/master/Chapter11-AlternativeModellingApproaches/Models/CA_LifeModifed_Example.nlog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a:xfrm>
            <a:off x="838200" y="1825625"/>
            <a:ext cx="10515600" cy="4667250"/>
          </a:xfrm>
        </p:spPr>
        <p:txBody>
          <a:bodyPr/>
          <a:lstStyle/>
          <a:p>
            <a:r>
              <a:rPr lang="en-US" dirty="0"/>
              <a:t>By the end of this lecture, students will be able to:</a:t>
            </a:r>
          </a:p>
          <a:p>
            <a:pPr lvl="1"/>
            <a:r>
              <a:rPr lang="en-US" dirty="0"/>
              <a:t>Discuss alternative modeling approaches to  social and spatial simulation:</a:t>
            </a:r>
          </a:p>
          <a:p>
            <a:pPr lvl="2"/>
            <a:r>
              <a:rPr lang="en-US" dirty="0"/>
              <a:t>I.e. Cellular Automata, Microsimulation, Discreet Event Simulation, System Dynamics and Spatial Interaction models</a:t>
            </a:r>
          </a:p>
          <a:p>
            <a:pPr lvl="1"/>
            <a:r>
              <a:rPr lang="en-US" dirty="0"/>
              <a:t>Be able to discuss the main differences between each and their relative pros and cons. </a:t>
            </a:r>
          </a:p>
          <a:p>
            <a:pPr lvl="1"/>
            <a:r>
              <a:rPr lang="en-US" dirty="0"/>
              <a:t>Provide a basis for why agent-based models are a more suitable means for modeling geographical systems.</a:t>
            </a:r>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B473-008B-4E46-86D4-F7F1933AB427}"/>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7647D43B-DEC3-BD49-9848-F13E1FAB26C6}"/>
              </a:ext>
            </a:extLst>
          </p:cNvPr>
          <p:cNvSpPr>
            <a:spLocks noGrp="1"/>
          </p:cNvSpPr>
          <p:nvPr>
            <p:ph idx="1"/>
          </p:nvPr>
        </p:nvSpPr>
        <p:spPr/>
        <p:txBody>
          <a:bodyPr/>
          <a:lstStyle/>
          <a:p>
            <a:r>
              <a:rPr lang="en-US" dirty="0"/>
              <a:t>Lastly, for a more detailed discussion of all the techniques discussed in this chapter and their history, readers are referred to the following excellent resources:</a:t>
            </a:r>
          </a:p>
          <a:p>
            <a:pPr lvl="1"/>
            <a:r>
              <a:rPr lang="en-US" dirty="0"/>
              <a:t>Gilbert, N. and </a:t>
            </a:r>
            <a:r>
              <a:rPr lang="en-US" dirty="0" err="1"/>
              <a:t>Troitzsch</a:t>
            </a:r>
            <a:r>
              <a:rPr lang="en-US" dirty="0"/>
              <a:t>, K.G. (2005) </a:t>
            </a:r>
            <a:r>
              <a:rPr lang="en-US" i="1" dirty="0">
                <a:hlinkClick r:id="rId2"/>
              </a:rPr>
              <a:t>Simulation for the Social Scientist</a:t>
            </a:r>
            <a:r>
              <a:rPr lang="en-US" dirty="0">
                <a:hlinkClick r:id="rId2"/>
              </a:rPr>
              <a:t> </a:t>
            </a:r>
            <a:r>
              <a:rPr lang="en-US" dirty="0"/>
              <a:t>(2nd ed.). Maidenhead: Open University Press.</a:t>
            </a:r>
          </a:p>
          <a:p>
            <a:pPr lvl="1"/>
            <a:r>
              <a:rPr lang="en-US" dirty="0" err="1"/>
              <a:t>Shiflet</a:t>
            </a:r>
            <a:r>
              <a:rPr lang="en-US" dirty="0"/>
              <a:t>, A.B. and </a:t>
            </a:r>
            <a:r>
              <a:rPr lang="en-US" dirty="0" err="1"/>
              <a:t>Shiflet</a:t>
            </a:r>
            <a:r>
              <a:rPr lang="en-US" dirty="0"/>
              <a:t>, G.W. (2014) </a:t>
            </a:r>
            <a:r>
              <a:rPr lang="en-US" i="1" dirty="0">
                <a:hlinkClick r:id="rId3"/>
              </a:rPr>
              <a:t>Introduction to Computational Science: Modeling and Simulation for the Sciences</a:t>
            </a:r>
            <a:r>
              <a:rPr lang="en-US" dirty="0"/>
              <a:t> (2</a:t>
            </a:r>
            <a:r>
              <a:rPr lang="en-US" baseline="30000" dirty="0"/>
              <a:t>nd</a:t>
            </a:r>
            <a:r>
              <a:rPr lang="en-US" dirty="0"/>
              <a:t> </a:t>
            </a:r>
            <a:r>
              <a:rPr lang="en-US" dirty="0" err="1"/>
              <a:t>ed</a:t>
            </a:r>
            <a:r>
              <a:rPr lang="en-US" dirty="0"/>
              <a:t>). Princeton, NJ: Princeton University Press.</a:t>
            </a:r>
          </a:p>
          <a:p>
            <a:pPr lvl="1"/>
            <a:r>
              <a:rPr lang="en-US" dirty="0" err="1"/>
              <a:t>Sterman</a:t>
            </a:r>
            <a:r>
              <a:rPr lang="en-US" dirty="0"/>
              <a:t>, J.D. (2000) </a:t>
            </a:r>
            <a:r>
              <a:rPr lang="en-US" i="1" dirty="0"/>
              <a:t>Business Dynamics: Systems Thinking and Modeling for a</a:t>
            </a:r>
          </a:p>
          <a:p>
            <a:pPr lvl="1"/>
            <a:r>
              <a:rPr lang="en-US" i="1" dirty="0"/>
              <a:t>Complex World</a:t>
            </a:r>
            <a:r>
              <a:rPr lang="en-US" dirty="0"/>
              <a:t>. Boston: McGraw-Hill.</a:t>
            </a:r>
          </a:p>
          <a:p>
            <a:pPr lvl="1"/>
            <a:r>
              <a:rPr lang="en-US" dirty="0"/>
              <a:t>Wolfram, S. (2002) </a:t>
            </a:r>
            <a:r>
              <a:rPr lang="en-US" i="1" dirty="0"/>
              <a:t>A Knew Kind of Science</a:t>
            </a:r>
            <a:r>
              <a:rPr lang="en-US" dirty="0"/>
              <a:t>. Champaign, IL: Wolfram Media.</a:t>
            </a:r>
          </a:p>
        </p:txBody>
      </p:sp>
    </p:spTree>
    <p:extLst>
      <p:ext uri="{BB962C8B-B14F-4D97-AF65-F5344CB8AC3E}">
        <p14:creationId xmlns:p14="http://schemas.microsoft.com/office/powerpoint/2010/main" val="361052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5D132-D1CE-B447-938B-0C090204C43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3" name="Content Placeholder 2">
            <a:extLst>
              <a:ext uri="{FF2B5EF4-FFF2-40B4-BE49-F238E27FC236}">
                <a16:creationId xmlns:a16="http://schemas.microsoft.com/office/drawing/2014/main" id="{CA8219DA-75E0-4149-829E-F031580E397C}"/>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https://github.com/abmgis/abmgis/tree/master/Chapter11-AlternativeModellingApproaches</a:t>
            </a:r>
            <a:r>
              <a:rPr lang="en-US" sz="2000" dirty="0">
                <a:solidFill>
                  <a:schemeClr val="bg1"/>
                </a:solidFill>
              </a:rPr>
              <a:t> for a selection of models to highlight core concepts introduced in this chapter </a:t>
            </a:r>
          </a:p>
          <a:p>
            <a:endParaRPr lang="en-US" sz="2000" dirty="0">
              <a:solidFill>
                <a:schemeClr val="bg1"/>
              </a:solidFill>
            </a:endParaRPr>
          </a:p>
          <a:p>
            <a:endParaRPr lang="en-US" sz="2000" dirty="0">
              <a:solidFill>
                <a:schemeClr val="bg1"/>
              </a:solidFill>
            </a:endParaRPr>
          </a:p>
        </p:txBody>
      </p:sp>
      <p:pic>
        <p:nvPicPr>
          <p:cNvPr id="6" name="Content Placeholder 4">
            <a:extLst>
              <a:ext uri="{FF2B5EF4-FFF2-40B4-BE49-F238E27FC236}">
                <a16:creationId xmlns:a16="http://schemas.microsoft.com/office/drawing/2014/main" id="{9291135E-9398-674A-A061-08064A2D2E44}"/>
              </a:ext>
            </a:extLst>
          </p:cNvPr>
          <p:cNvPicPr>
            <a:picLocks noChangeAspect="1"/>
          </p:cNvPicPr>
          <p:nvPr/>
        </p:nvPicPr>
        <p:blipFill>
          <a:blip r:embed="rId3"/>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18859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normAutofit lnSpcReduction="10000"/>
          </a:bodyPr>
          <a:lstStyle/>
          <a:p>
            <a:r>
              <a:rPr lang="en-US" dirty="0"/>
              <a:t>Agent-based modelling is one of the most popular approaches used in social and spatial simulation. </a:t>
            </a:r>
          </a:p>
          <a:p>
            <a:r>
              <a:rPr lang="en-US" dirty="0"/>
              <a:t>However, there are several other alternative approaches that are available to the researcher including </a:t>
            </a:r>
          </a:p>
          <a:p>
            <a:pPr lvl="1"/>
            <a:r>
              <a:rPr lang="en-US" dirty="0"/>
              <a:t>Cellular Automata (CA), Microsimulation (MSM), Discreet Event Simulation (aka. Queuing Models), System Dynamics (SD) and Spatial Interaction (SI) models.</a:t>
            </a:r>
          </a:p>
          <a:p>
            <a:r>
              <a:rPr lang="en-US" dirty="0"/>
              <a:t>It is important to know the differences between these in order to justify why one should use agent-based models over over techniques. </a:t>
            </a:r>
          </a:p>
          <a:p>
            <a:pPr lvl="1"/>
            <a:r>
              <a:rPr lang="en-US" dirty="0"/>
              <a:t>In this lecture we will introduce these models, give some applications and </a:t>
            </a:r>
          </a:p>
          <a:p>
            <a:pPr lvl="1"/>
            <a:r>
              <a:rPr lang="en-US" dirty="0"/>
              <a:t>To compare these models, they are applied to the same issue, the spread of a disease using a Susceptible-Infected-Recovered (SIR) epidemic model.</a:t>
            </a:r>
          </a:p>
        </p:txBody>
      </p:sp>
    </p:spTree>
    <p:extLst>
      <p:ext uri="{BB962C8B-B14F-4D97-AF65-F5344CB8AC3E}">
        <p14:creationId xmlns:p14="http://schemas.microsoft.com/office/powerpoint/2010/main" val="29759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normAutofit/>
          </a:bodyPr>
          <a:lstStyle/>
          <a:p>
            <a:r>
              <a:rPr lang="en-US" dirty="0"/>
              <a:t>CA models are dynamic simulation models</a:t>
            </a:r>
          </a:p>
          <a:p>
            <a:pPr lvl="1"/>
            <a:r>
              <a:rPr lang="en-US" dirty="0"/>
              <a:t>Cell transitions are based on the state of the current cell and the states of neighboring cells.</a:t>
            </a:r>
          </a:p>
          <a:p>
            <a:r>
              <a:rPr lang="en-US" dirty="0"/>
              <a:t>“Neighbors” can be very broadly defined (and may include multi-scale influences)</a:t>
            </a:r>
          </a:p>
          <a:p>
            <a:r>
              <a:rPr lang="en-US" dirty="0"/>
              <a:t>Transitions may also depend on cell history</a:t>
            </a:r>
          </a:p>
          <a:p>
            <a:pPr lvl="1"/>
            <a:r>
              <a:rPr lang="en-US" dirty="0"/>
              <a:t>i.e. next cell states depends on current cell state as in game of life</a:t>
            </a:r>
          </a:p>
          <a:p>
            <a:r>
              <a:rPr lang="en-US" dirty="0"/>
              <a:t>Cellular structures are generally grids, but can be any cellular structure (e.g. irregular polygons)</a:t>
            </a:r>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1B9A-F69E-1D4E-80CB-0719693A1C95}"/>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6DF2F827-5E79-9A4C-8F23-0FA08AFC245C}"/>
              </a:ext>
            </a:extLst>
          </p:cNvPr>
          <p:cNvSpPr>
            <a:spLocks noGrp="1"/>
          </p:cNvSpPr>
          <p:nvPr>
            <p:ph idx="1"/>
          </p:nvPr>
        </p:nvSpPr>
        <p:spPr/>
        <p:txBody>
          <a:bodyPr>
            <a:normAutofit/>
          </a:bodyPr>
          <a:lstStyle/>
          <a:p>
            <a:r>
              <a:rPr lang="en-US" dirty="0"/>
              <a:t>CA are computer based simulations that use a static cell framework or lattice as the environment (model of space)</a:t>
            </a:r>
          </a:p>
          <a:p>
            <a:r>
              <a:rPr lang="en-US" dirty="0"/>
              <a:t>Each cell has a well-defined state at every specific discrete point in time (step)</a:t>
            </a:r>
          </a:p>
          <a:p>
            <a:r>
              <a:rPr lang="en-US" dirty="0"/>
              <a:t>Cell states may change over time according to state transition rules</a:t>
            </a:r>
          </a:p>
          <a:p>
            <a:r>
              <a:rPr lang="en-US" dirty="0"/>
              <a:t>Transition rules that are applied to cells depend upon their neighborhoods (i.e. the states of adjacent cells typically)</a:t>
            </a:r>
          </a:p>
        </p:txBody>
      </p:sp>
    </p:spTree>
    <p:extLst>
      <p:ext uri="{BB962C8B-B14F-4D97-AF65-F5344CB8AC3E}">
        <p14:creationId xmlns:p14="http://schemas.microsoft.com/office/powerpoint/2010/main" val="81158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normAutofit lnSpcReduction="10000"/>
          </a:bodyPr>
          <a:lstStyle/>
          <a:p>
            <a:r>
              <a:rPr lang="en-US" dirty="0"/>
              <a:t>State variables: cells contain a 1 or a 0 (alive or dead)</a:t>
            </a:r>
          </a:p>
          <a:p>
            <a:r>
              <a:rPr lang="en-US" dirty="0"/>
              <a:t>Spatial framework: operates over a rectangular lattice (with square cells)</a:t>
            </a:r>
          </a:p>
          <a:p>
            <a:r>
              <a:rPr lang="en-US" dirty="0"/>
              <a:t>Neighborhood structure: 8 surrounding cells</a:t>
            </a:r>
          </a:p>
          <a:p>
            <a:r>
              <a:rPr lang="en-US" dirty="0"/>
              <a:t>State transition rules: time </a:t>
            </a:r>
            <a:r>
              <a:rPr lang="en-US" dirty="0" err="1"/>
              <a:t>t</a:t>
            </a:r>
            <a:r>
              <a:rPr lang="en-US" baseline="-25000" dirty="0" err="1"/>
              <a:t>n</a:t>
            </a:r>
            <a:r>
              <a:rPr lang="en-US" dirty="0"/>
              <a:t> -&gt; </a:t>
            </a:r>
            <a:r>
              <a:rPr lang="en-US" baseline="-25000" dirty="0"/>
              <a:t>tn+1</a:t>
            </a:r>
            <a:r>
              <a:rPr lang="en-US" dirty="0"/>
              <a:t> </a:t>
            </a:r>
          </a:p>
          <a:p>
            <a:pPr marL="914400" lvl="1" indent="-457200">
              <a:buFont typeface="+mj-lt"/>
              <a:buAutoNum type="arabicPeriod"/>
            </a:pPr>
            <a:r>
              <a:rPr lang="en-US" b="1" dirty="0"/>
              <a:t>Survival</a:t>
            </a:r>
            <a:r>
              <a:rPr lang="en-US" dirty="0"/>
              <a:t>: if state=1 and in its neighborhood 2 cells have state=1 then state cell remains state 1 else state  = 0</a:t>
            </a:r>
          </a:p>
          <a:p>
            <a:pPr marL="914400" lvl="1" indent="-457200">
              <a:buFont typeface="+mj-lt"/>
              <a:buAutoNum type="arabicPeriod"/>
            </a:pPr>
            <a:r>
              <a:rPr lang="en-US" b="1" dirty="0"/>
              <a:t>Reproduction</a:t>
            </a:r>
            <a:r>
              <a:rPr lang="en-US" dirty="0"/>
              <a:t>: if state=0 but if the state of 3 neighboring cells =1 then state  1</a:t>
            </a:r>
          </a:p>
          <a:p>
            <a:pPr marL="914400" lvl="1" indent="-457200">
              <a:buFont typeface="+mj-lt"/>
              <a:buAutoNum type="arabicPeriod"/>
            </a:pPr>
            <a:r>
              <a:rPr lang="en-US" b="1" dirty="0"/>
              <a:t>Death</a:t>
            </a:r>
            <a:r>
              <a:rPr lang="en-US" dirty="0"/>
              <a:t> (loneliness or overcrowding): if state=1 but has less than 2 neighbors with state 1 or if more than 3 neighbors are 1 then state = 0</a:t>
            </a:r>
          </a:p>
        </p:txBody>
      </p:sp>
    </p:spTree>
    <p:extLst>
      <p:ext uri="{BB962C8B-B14F-4D97-AF65-F5344CB8AC3E}">
        <p14:creationId xmlns:p14="http://schemas.microsoft.com/office/powerpoint/2010/main" val="83625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267545" y="1648514"/>
            <a:ext cx="11656909" cy="3926323"/>
          </a:xfrm>
        </p:spPr>
      </p:pic>
      <p:sp>
        <p:nvSpPr>
          <p:cNvPr id="4" name="TextBox 3">
            <a:extLst>
              <a:ext uri="{FF2B5EF4-FFF2-40B4-BE49-F238E27FC236}">
                <a16:creationId xmlns:a16="http://schemas.microsoft.com/office/drawing/2014/main" id="{D65F2FD9-AF3A-B040-B1A0-C6C5A130F33C}"/>
              </a:ext>
            </a:extLst>
          </p:cNvPr>
          <p:cNvSpPr txBox="1"/>
          <p:nvPr/>
        </p:nvSpPr>
        <p:spPr>
          <a:xfrm>
            <a:off x="741679" y="5896547"/>
            <a:ext cx="10708640" cy="830997"/>
          </a:xfrm>
          <a:prstGeom prst="rect">
            <a:avLst/>
          </a:prstGeom>
          <a:noFill/>
        </p:spPr>
        <p:txBody>
          <a:bodyPr wrap="square" rtlCol="0">
            <a:spAutoFit/>
          </a:bodyPr>
          <a:lstStyle/>
          <a:p>
            <a:pPr algn="ctr"/>
            <a:r>
              <a:rPr lang="en-US" sz="2400" dirty="0">
                <a:hlinkClick r:id="rId4"/>
              </a:rPr>
              <a:t>Figure 11.2: Example of cells changing state from dead (white) to alive (black) over time depending on the states of its neighboring cells (modified from Wilensky, 1998).</a:t>
            </a:r>
            <a:endParaRPr lang="en-US" sz="2400" dirty="0"/>
          </a:p>
        </p:txBody>
      </p:sp>
    </p:spTree>
    <p:extLst>
      <p:ext uri="{BB962C8B-B14F-4D97-AF65-F5344CB8AC3E}">
        <p14:creationId xmlns:p14="http://schemas.microsoft.com/office/powerpoint/2010/main" val="130144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1346</Words>
  <Application>Microsoft Macintosh PowerPoint</Application>
  <PresentationFormat>Widescreen</PresentationFormat>
  <Paragraphs>91</Paragraphs>
  <Slides>29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Chapter 11</vt:lpstr>
      <vt:lpstr>Learning Objectives</vt:lpstr>
      <vt:lpstr>Introduction</vt:lpstr>
      <vt:lpstr>Cellular Automata</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Discussion</vt:lpstr>
      <vt:lpstr>Further Reading</vt:lpstr>
      <vt:lpstr>Online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Microsoft Office User</cp:lastModifiedBy>
  <cp:revision>42</cp:revision>
  <dcterms:created xsi:type="dcterms:W3CDTF">2018-07-16T13:06:35Z</dcterms:created>
  <dcterms:modified xsi:type="dcterms:W3CDTF">2019-01-11T21:59:47Z</dcterms:modified>
</cp:coreProperties>
</file>