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81" r:id="rId3"/>
    <p:sldId id="257" r:id="rId4"/>
    <p:sldId id="258" r:id="rId5"/>
    <p:sldId id="259" r:id="rId6"/>
    <p:sldId id="261"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6" r:id="rId22"/>
    <p:sldId id="277" r:id="rId23"/>
    <p:sldId id="278" r:id="rId24"/>
    <p:sldId id="279" r:id="rId25"/>
    <p:sldId id="280" r:id="rId26"/>
    <p:sldId id="275" r:id="rId27"/>
    <p:sldId id="288" r:id="rId28"/>
    <p:sldId id="28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61"/>
    <p:restoredTop sz="69690"/>
  </p:normalViewPr>
  <p:slideViewPr>
    <p:cSldViewPr snapToGrid="0" snapToObjects="1">
      <p:cViewPr varScale="1">
        <p:scale>
          <a:sx n="78" d="100"/>
          <a:sy n="78" d="100"/>
        </p:scale>
        <p:origin x="200"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A2F90-11CD-8F49-AF5D-78B834E90ECC}" type="datetimeFigureOut">
              <a:rPr lang="en-US" smtClean="0"/>
              <a:t>1/11/19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AC5D2E-38EA-0243-B2EF-AD7634BE96D8}" type="slidenum">
              <a:rPr lang="en-US" smtClean="0"/>
              <a:t>‹#›</a:t>
            </a:fld>
            <a:endParaRPr lang="en-US"/>
          </a:p>
        </p:txBody>
      </p:sp>
    </p:spTree>
    <p:extLst>
      <p:ext uri="{BB962C8B-B14F-4D97-AF65-F5344CB8AC3E}">
        <p14:creationId xmlns:p14="http://schemas.microsoft.com/office/powerpoint/2010/main" val="2492396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Agent-based modelling is one of the most popular approaches used in social and spatial simulation.  However, there are several other alternative approaches that are available to the researcher including Cellular Automata, Microsimulation, Discreet Event Simulation, System Dynamics and Spatial Interaction models. This chapter presents an overview of these other approaches giving simple examples on how they can be used and </a:t>
            </a:r>
            <a:r>
              <a:rPr lang="en-US" dirty="0" err="1"/>
              <a:t>summarising</a:t>
            </a:r>
            <a:r>
              <a:rPr lang="en-US" dirty="0"/>
              <a:t> the main differences between them.  To compare these models, they are applied to the same issue, the spread of a disease using a Susceptible-Infected-Recovered (SIR) epidemic model.  This shows that while the same general patterns emerge, the reasons for this are very different. The chapter ends with a discussion and summary.</a:t>
            </a:r>
          </a:p>
          <a:p>
            <a:endParaRPr lang="en-US" dirty="0"/>
          </a:p>
        </p:txBody>
      </p:sp>
      <p:sp>
        <p:nvSpPr>
          <p:cNvPr id="4" name="Slide Number Placeholder 3"/>
          <p:cNvSpPr>
            <a:spLocks noGrp="1"/>
          </p:cNvSpPr>
          <p:nvPr>
            <p:ph type="sldNum" sz="quarter" idx="5"/>
          </p:nvPr>
        </p:nvSpPr>
        <p:spPr/>
        <p:txBody>
          <a:bodyPr/>
          <a:lstStyle/>
          <a:p>
            <a:fld id="{D0AC5D2E-38EA-0243-B2EF-AD7634BE96D8}" type="slidenum">
              <a:rPr lang="en-US" smtClean="0"/>
              <a:t>1</a:t>
            </a:fld>
            <a:endParaRPr lang="en-US"/>
          </a:p>
        </p:txBody>
      </p:sp>
    </p:spTree>
    <p:extLst>
      <p:ext uri="{BB962C8B-B14F-4D97-AF65-F5344CB8AC3E}">
        <p14:creationId xmlns:p14="http://schemas.microsoft.com/office/powerpoint/2010/main" val="2289569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5D2E-38EA-0243-B2EF-AD7634BE96D8}" type="slidenum">
              <a:rPr lang="en-US" smtClean="0"/>
              <a:t>2</a:t>
            </a:fld>
            <a:endParaRPr lang="en-US"/>
          </a:p>
        </p:txBody>
      </p:sp>
    </p:spTree>
    <p:extLst>
      <p:ext uri="{BB962C8B-B14F-4D97-AF65-F5344CB8AC3E}">
        <p14:creationId xmlns:p14="http://schemas.microsoft.com/office/powerpoint/2010/main" val="1839447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AC5D2E-38EA-0243-B2EF-AD7634BE96D8}" type="slidenum">
              <a:rPr lang="en-US" smtClean="0"/>
              <a:t>3</a:t>
            </a:fld>
            <a:endParaRPr lang="en-US"/>
          </a:p>
        </p:txBody>
      </p:sp>
    </p:spTree>
    <p:extLst>
      <p:ext uri="{BB962C8B-B14F-4D97-AF65-F5344CB8AC3E}">
        <p14:creationId xmlns:p14="http://schemas.microsoft.com/office/powerpoint/2010/main" val="2269745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Link to Model </a:t>
            </a:r>
          </a:p>
        </p:txBody>
      </p:sp>
      <p:sp>
        <p:nvSpPr>
          <p:cNvPr id="4" name="Slide Number Placeholder 3"/>
          <p:cNvSpPr>
            <a:spLocks noGrp="1"/>
          </p:cNvSpPr>
          <p:nvPr>
            <p:ph type="sldNum" sz="quarter" idx="10"/>
          </p:nvPr>
        </p:nvSpPr>
        <p:spPr/>
        <p:txBody>
          <a:bodyPr/>
          <a:lstStyle/>
          <a:p>
            <a:fld id="{D0AC5D2E-38EA-0243-B2EF-AD7634BE96D8}" type="slidenum">
              <a:rPr lang="en-US" smtClean="0"/>
              <a:t>7</a:t>
            </a:fld>
            <a:endParaRPr lang="en-US"/>
          </a:p>
        </p:txBody>
      </p:sp>
    </p:spTree>
    <p:extLst>
      <p:ext uri="{BB962C8B-B14F-4D97-AF65-F5344CB8AC3E}">
        <p14:creationId xmlns:p14="http://schemas.microsoft.com/office/powerpoint/2010/main" val="2035646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AC5D2E-38EA-0243-B2EF-AD7634BE96D8}" type="slidenum">
              <a:rPr lang="en-US" smtClean="0"/>
              <a:t>22</a:t>
            </a:fld>
            <a:endParaRPr lang="en-US"/>
          </a:p>
        </p:txBody>
      </p:sp>
    </p:spTree>
    <p:extLst>
      <p:ext uri="{BB962C8B-B14F-4D97-AF65-F5344CB8AC3E}">
        <p14:creationId xmlns:p14="http://schemas.microsoft.com/office/powerpoint/2010/main" val="1409961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chapter agent-based models have been contrasted to other common modelling approaches used within the social sciences. The purpose of this was to give an overview of these approaches and through experimentation, to highlight their differences to agent-based modelling. In agent-based models, patterns emerge from the direct interaction of multiple heterogeneous agents from the '\</a:t>
            </a:r>
            <a:r>
              <a:rPr lang="en-US" dirty="0" err="1"/>
              <a:t>textit</a:t>
            </a:r>
            <a:r>
              <a:rPr lang="en-US" dirty="0"/>
              <a:t>{bottom up}'. In such models we have individual agents, which is not the case in SD or spatial interaction models. The use of the SIR example demonstrated that diseases do not spread via spatial diffusion (i.e. from one cell to another cell as in the CA model) but by direct agent-to-agent interaction. </a:t>
            </a:r>
          </a:p>
        </p:txBody>
      </p:sp>
      <p:sp>
        <p:nvSpPr>
          <p:cNvPr id="4" name="Slide Number Placeholder 3"/>
          <p:cNvSpPr>
            <a:spLocks noGrp="1"/>
          </p:cNvSpPr>
          <p:nvPr>
            <p:ph type="sldNum" sz="quarter" idx="10"/>
          </p:nvPr>
        </p:nvSpPr>
        <p:spPr/>
        <p:txBody>
          <a:bodyPr/>
          <a:lstStyle/>
          <a:p>
            <a:fld id="{D0AC5D2E-38EA-0243-B2EF-AD7634BE96D8}" type="slidenum">
              <a:rPr lang="en-US" smtClean="0"/>
              <a:t>26</a:t>
            </a:fld>
            <a:endParaRPr lang="en-US"/>
          </a:p>
        </p:txBody>
      </p:sp>
    </p:spTree>
    <p:extLst>
      <p:ext uri="{BB962C8B-B14F-4D97-AF65-F5344CB8AC3E}">
        <p14:creationId xmlns:p14="http://schemas.microsoft.com/office/powerpoint/2010/main" val="3664827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7A16-E78A-BE4A-AC43-8512E7D93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F38C8-365B-CA4F-B19D-567E737B1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28210-3A32-5F42-B6C1-4EC7285777A7}"/>
              </a:ext>
            </a:extLst>
          </p:cNvPr>
          <p:cNvSpPr>
            <a:spLocks noGrp="1"/>
          </p:cNvSpPr>
          <p:nvPr>
            <p:ph type="dt" sz="half" idx="10"/>
          </p:nvPr>
        </p:nvSpPr>
        <p:spPr/>
        <p:txBody>
          <a:bodyPr/>
          <a:lstStyle/>
          <a:p>
            <a:fld id="{53326AB7-C146-8643-AC32-1D896C71A7F3}" type="datetimeFigureOut">
              <a:rPr lang="en-US" smtClean="0"/>
              <a:t>1/11/19</a:t>
            </a:fld>
            <a:endParaRPr lang="en-US"/>
          </a:p>
        </p:txBody>
      </p:sp>
      <p:sp>
        <p:nvSpPr>
          <p:cNvPr id="5" name="Footer Placeholder 4">
            <a:extLst>
              <a:ext uri="{FF2B5EF4-FFF2-40B4-BE49-F238E27FC236}">
                <a16:creationId xmlns:a16="http://schemas.microsoft.com/office/drawing/2014/main" id="{906277F9-D1A2-9843-B607-FCC14A031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80A87-2C80-A64B-87FB-EF30B3D84BEC}"/>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82555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44AF-4076-ED4B-B391-C5A3489C0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2274F-54BF-764B-B515-33F41ADD7A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3412C-0D19-274E-9402-8A7B85561B08}"/>
              </a:ext>
            </a:extLst>
          </p:cNvPr>
          <p:cNvSpPr>
            <a:spLocks noGrp="1"/>
          </p:cNvSpPr>
          <p:nvPr>
            <p:ph type="dt" sz="half" idx="10"/>
          </p:nvPr>
        </p:nvSpPr>
        <p:spPr/>
        <p:txBody>
          <a:bodyPr/>
          <a:lstStyle/>
          <a:p>
            <a:fld id="{53326AB7-C146-8643-AC32-1D896C71A7F3}" type="datetimeFigureOut">
              <a:rPr lang="en-US" smtClean="0"/>
              <a:t>1/11/19</a:t>
            </a:fld>
            <a:endParaRPr lang="en-US"/>
          </a:p>
        </p:txBody>
      </p:sp>
      <p:sp>
        <p:nvSpPr>
          <p:cNvPr id="5" name="Footer Placeholder 4">
            <a:extLst>
              <a:ext uri="{FF2B5EF4-FFF2-40B4-BE49-F238E27FC236}">
                <a16:creationId xmlns:a16="http://schemas.microsoft.com/office/drawing/2014/main" id="{AC034415-ED19-A445-BD68-A64A25C07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F4D4-B881-F34A-81D6-2E0313F65EE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94080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434B5-95B9-8F45-9704-269CFCDE3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99913-B6B0-7C48-9E46-20EC11E0D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E55D2-ADC8-E348-B484-18FD79F5F120}"/>
              </a:ext>
            </a:extLst>
          </p:cNvPr>
          <p:cNvSpPr>
            <a:spLocks noGrp="1"/>
          </p:cNvSpPr>
          <p:nvPr>
            <p:ph type="dt" sz="half" idx="10"/>
          </p:nvPr>
        </p:nvSpPr>
        <p:spPr/>
        <p:txBody>
          <a:bodyPr/>
          <a:lstStyle/>
          <a:p>
            <a:fld id="{53326AB7-C146-8643-AC32-1D896C71A7F3}" type="datetimeFigureOut">
              <a:rPr lang="en-US" smtClean="0"/>
              <a:t>1/11/19</a:t>
            </a:fld>
            <a:endParaRPr lang="en-US"/>
          </a:p>
        </p:txBody>
      </p:sp>
      <p:sp>
        <p:nvSpPr>
          <p:cNvPr id="5" name="Footer Placeholder 4">
            <a:extLst>
              <a:ext uri="{FF2B5EF4-FFF2-40B4-BE49-F238E27FC236}">
                <a16:creationId xmlns:a16="http://schemas.microsoft.com/office/drawing/2014/main" id="{9547F7AC-E50A-D649-85D6-DB77ADB23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9C60-9BE1-C544-82FC-951DBED57A52}"/>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29942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72FB-6E84-2F49-8A51-0972418C7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F1C8D-6F5A-7D47-9201-3E7B6F5451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AB3CC-E7E0-6340-B3A4-F00DB09C83B6}"/>
              </a:ext>
            </a:extLst>
          </p:cNvPr>
          <p:cNvSpPr>
            <a:spLocks noGrp="1"/>
          </p:cNvSpPr>
          <p:nvPr>
            <p:ph type="dt" sz="half" idx="10"/>
          </p:nvPr>
        </p:nvSpPr>
        <p:spPr/>
        <p:txBody>
          <a:bodyPr/>
          <a:lstStyle/>
          <a:p>
            <a:fld id="{53326AB7-C146-8643-AC32-1D896C71A7F3}" type="datetimeFigureOut">
              <a:rPr lang="en-US" smtClean="0"/>
              <a:t>1/11/19</a:t>
            </a:fld>
            <a:endParaRPr lang="en-US"/>
          </a:p>
        </p:txBody>
      </p:sp>
      <p:sp>
        <p:nvSpPr>
          <p:cNvPr id="5" name="Footer Placeholder 4">
            <a:extLst>
              <a:ext uri="{FF2B5EF4-FFF2-40B4-BE49-F238E27FC236}">
                <a16:creationId xmlns:a16="http://schemas.microsoft.com/office/drawing/2014/main" id="{7D837D03-AC59-D14F-9507-84D846908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9326-81CE-0942-A45E-A9A8005451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0659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158-F8C2-434F-AD68-D86B3031D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BB0E7-5DE5-0D42-9359-2B7E8DAA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10A837-B060-AA46-AA08-6F233B11970D}"/>
              </a:ext>
            </a:extLst>
          </p:cNvPr>
          <p:cNvSpPr>
            <a:spLocks noGrp="1"/>
          </p:cNvSpPr>
          <p:nvPr>
            <p:ph type="dt" sz="half" idx="10"/>
          </p:nvPr>
        </p:nvSpPr>
        <p:spPr/>
        <p:txBody>
          <a:bodyPr/>
          <a:lstStyle/>
          <a:p>
            <a:fld id="{53326AB7-C146-8643-AC32-1D896C71A7F3}" type="datetimeFigureOut">
              <a:rPr lang="en-US" smtClean="0"/>
              <a:t>1/11/19</a:t>
            </a:fld>
            <a:endParaRPr lang="en-US"/>
          </a:p>
        </p:txBody>
      </p:sp>
      <p:sp>
        <p:nvSpPr>
          <p:cNvPr id="5" name="Footer Placeholder 4">
            <a:extLst>
              <a:ext uri="{FF2B5EF4-FFF2-40B4-BE49-F238E27FC236}">
                <a16:creationId xmlns:a16="http://schemas.microsoft.com/office/drawing/2014/main" id="{5CFEE10B-C123-1B45-B864-6B8D5BE99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CC4B6-2F8B-CA45-99D7-D48C1C9972F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759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30F-2ABB-F741-86CD-02B983C49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B270D-31DF-824D-AAC7-1A8C490EB9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55378-871B-074A-9340-5A273CC14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1FB1B-E7C3-3547-A1B6-22B90A24B538}"/>
              </a:ext>
            </a:extLst>
          </p:cNvPr>
          <p:cNvSpPr>
            <a:spLocks noGrp="1"/>
          </p:cNvSpPr>
          <p:nvPr>
            <p:ph type="dt" sz="half" idx="10"/>
          </p:nvPr>
        </p:nvSpPr>
        <p:spPr/>
        <p:txBody>
          <a:bodyPr/>
          <a:lstStyle/>
          <a:p>
            <a:fld id="{53326AB7-C146-8643-AC32-1D896C71A7F3}" type="datetimeFigureOut">
              <a:rPr lang="en-US" smtClean="0"/>
              <a:t>1/11/19</a:t>
            </a:fld>
            <a:endParaRPr lang="en-US"/>
          </a:p>
        </p:txBody>
      </p:sp>
      <p:sp>
        <p:nvSpPr>
          <p:cNvPr id="6" name="Footer Placeholder 5">
            <a:extLst>
              <a:ext uri="{FF2B5EF4-FFF2-40B4-BE49-F238E27FC236}">
                <a16:creationId xmlns:a16="http://schemas.microsoft.com/office/drawing/2014/main" id="{7F3ECCE9-7B6F-4948-8417-3E618E857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9493-26BA-D644-84CB-6514BD1933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0077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FA1D-0768-FC4F-B75B-EDE0297EB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D8327-4932-5241-83AC-C7F223825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529289-DA97-FA4F-883B-1C08A606C7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275AA-C108-7C4D-9250-CEC009533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4C786-F911-8F45-B48E-D4C85A8F3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78C52-1C7D-8B4B-BA4A-CE1D6F06640F}"/>
              </a:ext>
            </a:extLst>
          </p:cNvPr>
          <p:cNvSpPr>
            <a:spLocks noGrp="1"/>
          </p:cNvSpPr>
          <p:nvPr>
            <p:ph type="dt" sz="half" idx="10"/>
          </p:nvPr>
        </p:nvSpPr>
        <p:spPr/>
        <p:txBody>
          <a:bodyPr/>
          <a:lstStyle/>
          <a:p>
            <a:fld id="{53326AB7-C146-8643-AC32-1D896C71A7F3}" type="datetimeFigureOut">
              <a:rPr lang="en-US" smtClean="0"/>
              <a:t>1/11/19</a:t>
            </a:fld>
            <a:endParaRPr lang="en-US"/>
          </a:p>
        </p:txBody>
      </p:sp>
      <p:sp>
        <p:nvSpPr>
          <p:cNvPr id="8" name="Footer Placeholder 7">
            <a:extLst>
              <a:ext uri="{FF2B5EF4-FFF2-40B4-BE49-F238E27FC236}">
                <a16:creationId xmlns:a16="http://schemas.microsoft.com/office/drawing/2014/main" id="{7E6D7468-D98E-E146-8C11-566E68149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284EF-707E-DC42-ACCE-D4654F57CD2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79364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226-982E-E240-BF1F-97AC71D0A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30596-EF95-C943-9C4C-04001C8BADF1}"/>
              </a:ext>
            </a:extLst>
          </p:cNvPr>
          <p:cNvSpPr>
            <a:spLocks noGrp="1"/>
          </p:cNvSpPr>
          <p:nvPr>
            <p:ph type="dt" sz="half" idx="10"/>
          </p:nvPr>
        </p:nvSpPr>
        <p:spPr/>
        <p:txBody>
          <a:bodyPr/>
          <a:lstStyle/>
          <a:p>
            <a:fld id="{53326AB7-C146-8643-AC32-1D896C71A7F3}" type="datetimeFigureOut">
              <a:rPr lang="en-US" smtClean="0"/>
              <a:t>1/11/19</a:t>
            </a:fld>
            <a:endParaRPr lang="en-US"/>
          </a:p>
        </p:txBody>
      </p:sp>
      <p:sp>
        <p:nvSpPr>
          <p:cNvPr id="4" name="Footer Placeholder 3">
            <a:extLst>
              <a:ext uri="{FF2B5EF4-FFF2-40B4-BE49-F238E27FC236}">
                <a16:creationId xmlns:a16="http://schemas.microsoft.com/office/drawing/2014/main" id="{332BA8BC-065B-2742-86D8-3DAEEF7DC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D01E8-BA1E-A747-8D70-0629550712AB}"/>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17303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8AFC9-2394-FA4D-997A-E88CEA272745}"/>
              </a:ext>
            </a:extLst>
          </p:cNvPr>
          <p:cNvSpPr>
            <a:spLocks noGrp="1"/>
          </p:cNvSpPr>
          <p:nvPr>
            <p:ph type="dt" sz="half" idx="10"/>
          </p:nvPr>
        </p:nvSpPr>
        <p:spPr/>
        <p:txBody>
          <a:bodyPr/>
          <a:lstStyle/>
          <a:p>
            <a:fld id="{53326AB7-C146-8643-AC32-1D896C71A7F3}" type="datetimeFigureOut">
              <a:rPr lang="en-US" smtClean="0"/>
              <a:t>1/11/19</a:t>
            </a:fld>
            <a:endParaRPr lang="en-US"/>
          </a:p>
        </p:txBody>
      </p:sp>
      <p:sp>
        <p:nvSpPr>
          <p:cNvPr id="3" name="Footer Placeholder 2">
            <a:extLst>
              <a:ext uri="{FF2B5EF4-FFF2-40B4-BE49-F238E27FC236}">
                <a16:creationId xmlns:a16="http://schemas.microsoft.com/office/drawing/2014/main" id="{65E573A5-1335-AE42-BF09-1FCBDAAF3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33E51-7F7D-CE46-8B95-7568215B7AE1}"/>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4789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48E5-E07D-1743-B852-D6ECD3108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EBEEA-F298-024B-95FB-9C751B77E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06EB14-9D0B-2648-B3DB-11824B88B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76687-76B2-4140-83AC-8536F4E951D6}"/>
              </a:ext>
            </a:extLst>
          </p:cNvPr>
          <p:cNvSpPr>
            <a:spLocks noGrp="1"/>
          </p:cNvSpPr>
          <p:nvPr>
            <p:ph type="dt" sz="half" idx="10"/>
          </p:nvPr>
        </p:nvSpPr>
        <p:spPr/>
        <p:txBody>
          <a:bodyPr/>
          <a:lstStyle/>
          <a:p>
            <a:fld id="{53326AB7-C146-8643-AC32-1D896C71A7F3}" type="datetimeFigureOut">
              <a:rPr lang="en-US" smtClean="0"/>
              <a:t>1/11/19</a:t>
            </a:fld>
            <a:endParaRPr lang="en-US"/>
          </a:p>
        </p:txBody>
      </p:sp>
      <p:sp>
        <p:nvSpPr>
          <p:cNvPr id="6" name="Footer Placeholder 5">
            <a:extLst>
              <a:ext uri="{FF2B5EF4-FFF2-40B4-BE49-F238E27FC236}">
                <a16:creationId xmlns:a16="http://schemas.microsoft.com/office/drawing/2014/main" id="{48A96F32-9D50-C041-B009-75800376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142CE-848C-BD4E-8A40-32AB7BD028CF}"/>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34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99C7-4255-864E-8B0F-406D4E839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CA03A-A409-8347-90BF-5F664DFFD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50B80-F53D-A846-921D-8A929C4D1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6D389-B843-E349-8890-DA1714FA9731}"/>
              </a:ext>
            </a:extLst>
          </p:cNvPr>
          <p:cNvSpPr>
            <a:spLocks noGrp="1"/>
          </p:cNvSpPr>
          <p:nvPr>
            <p:ph type="dt" sz="half" idx="10"/>
          </p:nvPr>
        </p:nvSpPr>
        <p:spPr/>
        <p:txBody>
          <a:bodyPr/>
          <a:lstStyle/>
          <a:p>
            <a:fld id="{53326AB7-C146-8643-AC32-1D896C71A7F3}" type="datetimeFigureOut">
              <a:rPr lang="en-US" smtClean="0"/>
              <a:t>1/11/19</a:t>
            </a:fld>
            <a:endParaRPr lang="en-US"/>
          </a:p>
        </p:txBody>
      </p:sp>
      <p:sp>
        <p:nvSpPr>
          <p:cNvPr id="6" name="Footer Placeholder 5">
            <a:extLst>
              <a:ext uri="{FF2B5EF4-FFF2-40B4-BE49-F238E27FC236}">
                <a16:creationId xmlns:a16="http://schemas.microsoft.com/office/drawing/2014/main" id="{3F7AB3BD-8BDF-0E40-A12B-116E42619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31EEB-3496-6746-BF21-5BF059F85A04}"/>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8059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B2A93-86B7-724F-A8E8-70A991C7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B9F64-2C6A-CE48-AB9D-FB7CE414B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B4216-D3B6-004E-8D9D-334728146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26AB7-C146-8643-AC32-1D896C71A7F3}" type="datetimeFigureOut">
              <a:rPr lang="en-US" smtClean="0"/>
              <a:t>1/11/19</a:t>
            </a:fld>
            <a:endParaRPr lang="en-US"/>
          </a:p>
        </p:txBody>
      </p:sp>
      <p:sp>
        <p:nvSpPr>
          <p:cNvPr id="5" name="Footer Placeholder 4">
            <a:extLst>
              <a:ext uri="{FF2B5EF4-FFF2-40B4-BE49-F238E27FC236}">
                <a16:creationId xmlns:a16="http://schemas.microsoft.com/office/drawing/2014/main" id="{6B9742FF-E815-B64D-B6D5-E2973185B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4E5B1-99C5-FF4A-8E8B-D292DC770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D58D8-E8DF-BD44-A759-57D7987C3BA5}" type="slidenum">
              <a:rPr lang="en-US" smtClean="0"/>
              <a:t>‹#›</a:t>
            </a:fld>
            <a:endParaRPr lang="en-US"/>
          </a:p>
        </p:txBody>
      </p:sp>
    </p:spTree>
    <p:extLst>
      <p:ext uri="{BB962C8B-B14F-4D97-AF65-F5344CB8AC3E}">
        <p14:creationId xmlns:p14="http://schemas.microsoft.com/office/powerpoint/2010/main" val="25406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ics.wofford-ecs.org/" TargetMode="External"/><Relationship Id="rId2" Type="http://schemas.openxmlformats.org/officeDocument/2006/relationships/hyperlink" Target="http://cress.soc.surrey.ac.uk/s4s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github.com/abmgis/abmgis/tree/master/Chapter11-AlternativeModellingApproach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C4175D-478A-EC41-84D6-83CDAEFD0DB3}"/>
              </a:ext>
            </a:extLst>
          </p:cNvPr>
          <p:cNvPicPr>
            <a:picLocks noChangeAspect="1"/>
          </p:cNvPicPr>
          <p:nvPr/>
        </p:nvPicPr>
        <p:blipFill rotWithShape="1">
          <a:blip r:embed="rId3"/>
          <a:srcRect r="3747"/>
          <a:stretch/>
        </p:blipFill>
        <p:spPr>
          <a:xfrm>
            <a:off x="20" y="10"/>
            <a:ext cx="4637226" cy="6857990"/>
          </a:xfrm>
          <a:prstGeom prst="rect">
            <a:avLst/>
          </a:prstGeom>
        </p:spPr>
      </p:pic>
      <p:sp>
        <p:nvSpPr>
          <p:cNvPr id="9" name="Rectangle 8">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C54A01-461C-1045-AC9B-35DD625CB021}"/>
              </a:ext>
            </a:extLst>
          </p:cNvPr>
          <p:cNvSpPr>
            <a:spLocks noGrp="1"/>
          </p:cNvSpPr>
          <p:nvPr>
            <p:ph type="ctrTitle"/>
          </p:nvPr>
        </p:nvSpPr>
        <p:spPr>
          <a:xfrm>
            <a:off x="5277328" y="640082"/>
            <a:ext cx="6274591" cy="3351602"/>
          </a:xfrm>
        </p:spPr>
        <p:txBody>
          <a:bodyPr>
            <a:normAutofit/>
          </a:bodyPr>
          <a:lstStyle/>
          <a:p>
            <a:pPr algn="l"/>
            <a:r>
              <a:rPr lang="en-US">
                <a:solidFill>
                  <a:schemeClr val="bg1"/>
                </a:solidFill>
              </a:rPr>
              <a:t>Chapter 11</a:t>
            </a:r>
          </a:p>
        </p:txBody>
      </p:sp>
      <p:sp>
        <p:nvSpPr>
          <p:cNvPr id="3" name="Subtitle 2">
            <a:extLst>
              <a:ext uri="{FF2B5EF4-FFF2-40B4-BE49-F238E27FC236}">
                <a16:creationId xmlns:a16="http://schemas.microsoft.com/office/drawing/2014/main" id="{1F6A411C-5F1C-D542-A211-0F0D7F10FA53}"/>
              </a:ext>
            </a:extLst>
          </p:cNvPr>
          <p:cNvSpPr>
            <a:spLocks noGrp="1"/>
          </p:cNvSpPr>
          <p:nvPr>
            <p:ph type="subTitle" idx="1"/>
          </p:nvPr>
        </p:nvSpPr>
        <p:spPr>
          <a:xfrm>
            <a:off x="5277327" y="4156276"/>
            <a:ext cx="6274592" cy="2061645"/>
          </a:xfrm>
        </p:spPr>
        <p:txBody>
          <a:bodyPr>
            <a:normAutofit/>
          </a:bodyPr>
          <a:lstStyle/>
          <a:p>
            <a:pPr algn="l"/>
            <a:r>
              <a:rPr lang="en-US">
                <a:solidFill>
                  <a:schemeClr val="bg1"/>
                </a:solidFill>
              </a:rPr>
              <a:t>Alternative Modelling Approaches</a:t>
            </a:r>
          </a:p>
          <a:p>
            <a:pPr algn="l"/>
            <a:endParaRPr lang="en-US">
              <a:solidFill>
                <a:schemeClr val="bg1"/>
              </a:solidFill>
            </a:endParaRPr>
          </a:p>
        </p:txBody>
      </p:sp>
    </p:spTree>
    <p:extLst>
      <p:ext uri="{BB962C8B-B14F-4D97-AF65-F5344CB8AC3E}">
        <p14:creationId xmlns:p14="http://schemas.microsoft.com/office/powerpoint/2010/main" val="27190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D04DA-43DD-7144-916F-0C6009982744}"/>
              </a:ext>
            </a:extLst>
          </p:cNvPr>
          <p:cNvSpPr>
            <a:spLocks noGrp="1"/>
          </p:cNvSpPr>
          <p:nvPr>
            <p:ph type="title"/>
          </p:nvPr>
        </p:nvSpPr>
        <p:spPr/>
        <p:txBody>
          <a:bodyPr/>
          <a:lstStyle/>
          <a:p>
            <a:r>
              <a:rPr lang="en-US" dirty="0"/>
              <a:t>Changing  the Population Over Time</a:t>
            </a:r>
          </a:p>
        </p:txBody>
      </p:sp>
      <p:pic>
        <p:nvPicPr>
          <p:cNvPr id="6" name="Content Placeholder 5">
            <a:extLst>
              <a:ext uri="{FF2B5EF4-FFF2-40B4-BE49-F238E27FC236}">
                <a16:creationId xmlns:a16="http://schemas.microsoft.com/office/drawing/2014/main" id="{76CCCD9E-24B3-A440-BB05-26327F8348EA}"/>
              </a:ext>
            </a:extLst>
          </p:cNvPr>
          <p:cNvPicPr>
            <a:picLocks noGrp="1" noChangeAspect="1"/>
          </p:cNvPicPr>
          <p:nvPr>
            <p:ph idx="1"/>
          </p:nvPr>
        </p:nvPicPr>
        <p:blipFill>
          <a:blip r:embed="rId2"/>
          <a:stretch>
            <a:fillRect/>
          </a:stretch>
        </p:blipFill>
        <p:spPr>
          <a:xfrm>
            <a:off x="2942010" y="1825625"/>
            <a:ext cx="6307979" cy="4351338"/>
          </a:xfrm>
        </p:spPr>
      </p:pic>
      <p:sp>
        <p:nvSpPr>
          <p:cNvPr id="4" name="TextBox 3">
            <a:extLst>
              <a:ext uri="{FF2B5EF4-FFF2-40B4-BE49-F238E27FC236}">
                <a16:creationId xmlns:a16="http://schemas.microsoft.com/office/drawing/2014/main" id="{3A4541D5-1D7D-304B-ACF0-4623F4AE05F7}"/>
              </a:ext>
            </a:extLst>
          </p:cNvPr>
          <p:cNvSpPr txBox="1"/>
          <p:nvPr/>
        </p:nvSpPr>
        <p:spPr>
          <a:xfrm>
            <a:off x="558800" y="6299199"/>
            <a:ext cx="10481733" cy="646331"/>
          </a:xfrm>
          <a:prstGeom prst="rect">
            <a:avLst/>
          </a:prstGeom>
          <a:noFill/>
        </p:spPr>
        <p:txBody>
          <a:bodyPr wrap="square" rtlCol="0">
            <a:spAutoFit/>
          </a:bodyPr>
          <a:lstStyle/>
          <a:p>
            <a:r>
              <a:rPr lang="en-US" dirty="0"/>
              <a:t>Figure 11.4: A simple example of dynamic microsimulation process where individuals change over time (m = married, d = divorced, w = widowed).</a:t>
            </a:r>
          </a:p>
        </p:txBody>
      </p:sp>
    </p:spTree>
    <p:extLst>
      <p:ext uri="{BB962C8B-B14F-4D97-AF65-F5344CB8AC3E}">
        <p14:creationId xmlns:p14="http://schemas.microsoft.com/office/powerpoint/2010/main" val="747957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98525-DD58-2842-AAE5-AF5C424F2C55}"/>
              </a:ext>
            </a:extLst>
          </p:cNvPr>
          <p:cNvSpPr>
            <a:spLocks noGrp="1"/>
          </p:cNvSpPr>
          <p:nvPr>
            <p:ph type="title"/>
          </p:nvPr>
        </p:nvSpPr>
        <p:spPr/>
        <p:txBody>
          <a:bodyPr/>
          <a:lstStyle/>
          <a:p>
            <a:r>
              <a:rPr lang="en-US" dirty="0"/>
              <a:t>Discreet Event Simulation</a:t>
            </a:r>
          </a:p>
        </p:txBody>
      </p:sp>
      <p:sp>
        <p:nvSpPr>
          <p:cNvPr id="3" name="Content Placeholder 2">
            <a:extLst>
              <a:ext uri="{FF2B5EF4-FFF2-40B4-BE49-F238E27FC236}">
                <a16:creationId xmlns:a16="http://schemas.microsoft.com/office/drawing/2014/main" id="{E1D28718-2FB2-B347-8F88-6AF9196B325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98698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14AAC-A51D-C341-A7E2-5111BF5541DE}"/>
              </a:ext>
            </a:extLst>
          </p:cNvPr>
          <p:cNvSpPr>
            <a:spLocks noGrp="1"/>
          </p:cNvSpPr>
          <p:nvPr>
            <p:ph type="title"/>
          </p:nvPr>
        </p:nvSpPr>
        <p:spPr/>
        <p:txBody>
          <a:bodyPr/>
          <a:lstStyle/>
          <a:p>
            <a:r>
              <a:rPr lang="en-US" dirty="0"/>
              <a:t>Basic Properties of a Discrete Event Simulation</a:t>
            </a:r>
          </a:p>
        </p:txBody>
      </p:sp>
      <p:pic>
        <p:nvPicPr>
          <p:cNvPr id="5" name="Content Placeholder 4">
            <a:extLst>
              <a:ext uri="{FF2B5EF4-FFF2-40B4-BE49-F238E27FC236}">
                <a16:creationId xmlns:a16="http://schemas.microsoft.com/office/drawing/2014/main" id="{B4EB73A0-3F51-7C4F-8B36-B70029F525A4}"/>
              </a:ext>
            </a:extLst>
          </p:cNvPr>
          <p:cNvPicPr>
            <a:picLocks noGrp="1" noChangeAspect="1"/>
          </p:cNvPicPr>
          <p:nvPr>
            <p:ph idx="1"/>
          </p:nvPr>
        </p:nvPicPr>
        <p:blipFill>
          <a:blip r:embed="rId2"/>
          <a:stretch>
            <a:fillRect/>
          </a:stretch>
        </p:blipFill>
        <p:spPr>
          <a:xfrm>
            <a:off x="838200" y="2924059"/>
            <a:ext cx="10515600" cy="2154470"/>
          </a:xfrm>
        </p:spPr>
      </p:pic>
      <p:sp>
        <p:nvSpPr>
          <p:cNvPr id="6" name="TextBox 5">
            <a:extLst>
              <a:ext uri="{FF2B5EF4-FFF2-40B4-BE49-F238E27FC236}">
                <a16:creationId xmlns:a16="http://schemas.microsoft.com/office/drawing/2014/main" id="{EB7AED56-F6C1-2E4C-B5AD-992A7B7DF216}"/>
              </a:ext>
            </a:extLst>
          </p:cNvPr>
          <p:cNvSpPr txBox="1"/>
          <p:nvPr/>
        </p:nvSpPr>
        <p:spPr>
          <a:xfrm>
            <a:off x="3228612" y="5942568"/>
            <a:ext cx="5734775" cy="369332"/>
          </a:xfrm>
          <a:prstGeom prst="rect">
            <a:avLst/>
          </a:prstGeom>
          <a:noFill/>
        </p:spPr>
        <p:txBody>
          <a:bodyPr wrap="none" rtlCol="0">
            <a:spAutoFit/>
          </a:bodyPr>
          <a:lstStyle/>
          <a:p>
            <a:r>
              <a:rPr lang="en-US" dirty="0"/>
              <a:t>Figure 11.5: Simple example of a Discreet Event Simulation.</a:t>
            </a:r>
          </a:p>
        </p:txBody>
      </p:sp>
    </p:spTree>
    <p:extLst>
      <p:ext uri="{BB962C8B-B14F-4D97-AF65-F5344CB8AC3E}">
        <p14:creationId xmlns:p14="http://schemas.microsoft.com/office/powerpoint/2010/main" val="3977533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831AD-6C7D-044D-8B6F-109530CE8445}"/>
              </a:ext>
            </a:extLst>
          </p:cNvPr>
          <p:cNvSpPr>
            <a:spLocks noGrp="1"/>
          </p:cNvSpPr>
          <p:nvPr>
            <p:ph type="title"/>
          </p:nvPr>
        </p:nvSpPr>
        <p:spPr/>
        <p:txBody>
          <a:bodyPr/>
          <a:lstStyle/>
          <a:p>
            <a:r>
              <a:rPr lang="en-US" dirty="0"/>
              <a:t>Airport Security via a Discrete Event Simulation Model</a:t>
            </a:r>
          </a:p>
        </p:txBody>
      </p:sp>
      <p:pic>
        <p:nvPicPr>
          <p:cNvPr id="6" name="Content Placeholder 5">
            <a:extLst>
              <a:ext uri="{FF2B5EF4-FFF2-40B4-BE49-F238E27FC236}">
                <a16:creationId xmlns:a16="http://schemas.microsoft.com/office/drawing/2014/main" id="{33650B19-4556-7242-AA1C-939255906084}"/>
              </a:ext>
            </a:extLst>
          </p:cNvPr>
          <p:cNvPicPr>
            <a:picLocks noGrp="1" noChangeAspect="1"/>
          </p:cNvPicPr>
          <p:nvPr>
            <p:ph idx="1"/>
          </p:nvPr>
        </p:nvPicPr>
        <p:blipFill>
          <a:blip r:embed="rId2"/>
          <a:stretch>
            <a:fillRect/>
          </a:stretch>
        </p:blipFill>
        <p:spPr>
          <a:xfrm>
            <a:off x="3034660" y="1825625"/>
            <a:ext cx="6122679" cy="4351338"/>
          </a:xfrm>
        </p:spPr>
      </p:pic>
      <p:sp>
        <p:nvSpPr>
          <p:cNvPr id="4" name="TextBox 3">
            <a:extLst>
              <a:ext uri="{FF2B5EF4-FFF2-40B4-BE49-F238E27FC236}">
                <a16:creationId xmlns:a16="http://schemas.microsoft.com/office/drawing/2014/main" id="{126246D4-0CF9-DE49-9221-2DF659DC08C7}"/>
              </a:ext>
            </a:extLst>
          </p:cNvPr>
          <p:cNvSpPr txBox="1"/>
          <p:nvPr/>
        </p:nvSpPr>
        <p:spPr>
          <a:xfrm>
            <a:off x="1185333" y="6350000"/>
            <a:ext cx="7205627" cy="369332"/>
          </a:xfrm>
          <a:prstGeom prst="rect">
            <a:avLst/>
          </a:prstGeom>
          <a:noFill/>
        </p:spPr>
        <p:txBody>
          <a:bodyPr wrap="none" rtlCol="0">
            <a:spAutoFit/>
          </a:bodyPr>
          <a:lstStyle/>
          <a:p>
            <a:r>
              <a:rPr lang="en-US" dirty="0"/>
              <a:t>Figure 11.6: Airport security line simulation (Source: Bybee and </a:t>
            </a:r>
            <a:r>
              <a:rPr lang="en-US" dirty="0" err="1"/>
              <a:t>Eng</a:t>
            </a:r>
            <a:r>
              <a:rPr lang="en-US" dirty="0"/>
              <a:t>, 2012).</a:t>
            </a:r>
          </a:p>
        </p:txBody>
      </p:sp>
    </p:spTree>
    <p:extLst>
      <p:ext uri="{BB962C8B-B14F-4D97-AF65-F5344CB8AC3E}">
        <p14:creationId xmlns:p14="http://schemas.microsoft.com/office/powerpoint/2010/main" val="2552912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CF1E-563F-8C4B-89FE-ECD89EA296F0}"/>
              </a:ext>
            </a:extLst>
          </p:cNvPr>
          <p:cNvSpPr>
            <a:spLocks noGrp="1"/>
          </p:cNvSpPr>
          <p:nvPr>
            <p:ph type="title"/>
          </p:nvPr>
        </p:nvSpPr>
        <p:spPr/>
        <p:txBody>
          <a:bodyPr/>
          <a:lstStyle/>
          <a:p>
            <a:r>
              <a:rPr lang="en-US" dirty="0"/>
              <a:t>System Dynamics</a:t>
            </a:r>
          </a:p>
        </p:txBody>
      </p:sp>
      <p:sp>
        <p:nvSpPr>
          <p:cNvPr id="3" name="Content Placeholder 2">
            <a:extLst>
              <a:ext uri="{FF2B5EF4-FFF2-40B4-BE49-F238E27FC236}">
                <a16:creationId xmlns:a16="http://schemas.microsoft.com/office/drawing/2014/main" id="{F03CF700-B271-BE43-B438-50E7843309E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41702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DA4AB-75F7-1C4E-BB69-4CB3E7D26FAC}"/>
              </a:ext>
            </a:extLst>
          </p:cNvPr>
          <p:cNvSpPr>
            <a:spLocks noGrp="1"/>
          </p:cNvSpPr>
          <p:nvPr>
            <p:ph type="title"/>
          </p:nvPr>
        </p:nvSpPr>
        <p:spPr/>
        <p:txBody>
          <a:bodyPr/>
          <a:lstStyle/>
          <a:p>
            <a:r>
              <a:rPr lang="en-US" dirty="0"/>
              <a:t>Basic Elements of a System Dynamics Model.</a:t>
            </a:r>
          </a:p>
        </p:txBody>
      </p:sp>
      <p:pic>
        <p:nvPicPr>
          <p:cNvPr id="6" name="Content Placeholder 5">
            <a:extLst>
              <a:ext uri="{FF2B5EF4-FFF2-40B4-BE49-F238E27FC236}">
                <a16:creationId xmlns:a16="http://schemas.microsoft.com/office/drawing/2014/main" id="{A6ECAFFD-FD65-2840-ADD8-BB2129C5C00F}"/>
              </a:ext>
            </a:extLst>
          </p:cNvPr>
          <p:cNvPicPr>
            <a:picLocks noGrp="1" noChangeAspect="1"/>
          </p:cNvPicPr>
          <p:nvPr>
            <p:ph idx="1"/>
          </p:nvPr>
        </p:nvPicPr>
        <p:blipFill>
          <a:blip r:embed="rId2"/>
          <a:stretch>
            <a:fillRect/>
          </a:stretch>
        </p:blipFill>
        <p:spPr>
          <a:xfrm>
            <a:off x="838200" y="3024683"/>
            <a:ext cx="10515600" cy="1953221"/>
          </a:xfrm>
        </p:spPr>
      </p:pic>
      <p:sp>
        <p:nvSpPr>
          <p:cNvPr id="4" name="TextBox 3">
            <a:extLst>
              <a:ext uri="{FF2B5EF4-FFF2-40B4-BE49-F238E27FC236}">
                <a16:creationId xmlns:a16="http://schemas.microsoft.com/office/drawing/2014/main" id="{D5D1E58A-6604-6240-9F37-BA2EEE0E2082}"/>
              </a:ext>
            </a:extLst>
          </p:cNvPr>
          <p:cNvSpPr txBox="1"/>
          <p:nvPr/>
        </p:nvSpPr>
        <p:spPr>
          <a:xfrm>
            <a:off x="1354667" y="6468533"/>
            <a:ext cx="5496569" cy="369332"/>
          </a:xfrm>
          <a:prstGeom prst="rect">
            <a:avLst/>
          </a:prstGeom>
          <a:noFill/>
        </p:spPr>
        <p:txBody>
          <a:bodyPr wrap="none" rtlCol="0">
            <a:spAutoFit/>
          </a:bodyPr>
          <a:lstStyle/>
          <a:p>
            <a:r>
              <a:rPr lang="en-US" dirty="0"/>
              <a:t>Figure 11.7: Basic elements of a system dynamics model.</a:t>
            </a:r>
          </a:p>
        </p:txBody>
      </p:sp>
    </p:spTree>
    <p:extLst>
      <p:ext uri="{BB962C8B-B14F-4D97-AF65-F5344CB8AC3E}">
        <p14:creationId xmlns:p14="http://schemas.microsoft.com/office/powerpoint/2010/main" val="3281052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68490-A8A6-0D46-AABB-1CAB7E8D9445}"/>
              </a:ext>
            </a:extLst>
          </p:cNvPr>
          <p:cNvSpPr>
            <a:spLocks noGrp="1"/>
          </p:cNvSpPr>
          <p:nvPr>
            <p:ph type="title"/>
          </p:nvPr>
        </p:nvSpPr>
        <p:spPr/>
        <p:txBody>
          <a:bodyPr/>
          <a:lstStyle/>
          <a:p>
            <a:r>
              <a:rPr lang="en-US" dirty="0"/>
              <a:t>Wolf Sheep Predation implemented as a System dynamics Model </a:t>
            </a:r>
          </a:p>
        </p:txBody>
      </p:sp>
      <p:pic>
        <p:nvPicPr>
          <p:cNvPr id="6" name="Content Placeholder 5">
            <a:extLst>
              <a:ext uri="{FF2B5EF4-FFF2-40B4-BE49-F238E27FC236}">
                <a16:creationId xmlns:a16="http://schemas.microsoft.com/office/drawing/2014/main" id="{0F00B489-3D92-9146-973D-9CB5A813F3F7}"/>
              </a:ext>
            </a:extLst>
          </p:cNvPr>
          <p:cNvPicPr>
            <a:picLocks noGrp="1" noChangeAspect="1"/>
          </p:cNvPicPr>
          <p:nvPr>
            <p:ph idx="1"/>
          </p:nvPr>
        </p:nvPicPr>
        <p:blipFill>
          <a:blip r:embed="rId2"/>
          <a:stretch>
            <a:fillRect/>
          </a:stretch>
        </p:blipFill>
        <p:spPr>
          <a:xfrm>
            <a:off x="838200" y="1941420"/>
            <a:ext cx="10515600" cy="4119748"/>
          </a:xfrm>
        </p:spPr>
      </p:pic>
      <p:sp>
        <p:nvSpPr>
          <p:cNvPr id="4" name="TextBox 3">
            <a:extLst>
              <a:ext uri="{FF2B5EF4-FFF2-40B4-BE49-F238E27FC236}">
                <a16:creationId xmlns:a16="http://schemas.microsoft.com/office/drawing/2014/main" id="{FC438ACF-3990-8543-8C72-22D060EF1F09}"/>
              </a:ext>
            </a:extLst>
          </p:cNvPr>
          <p:cNvSpPr txBox="1"/>
          <p:nvPr/>
        </p:nvSpPr>
        <p:spPr>
          <a:xfrm>
            <a:off x="575733" y="6028267"/>
            <a:ext cx="12122101" cy="369332"/>
          </a:xfrm>
          <a:prstGeom prst="rect">
            <a:avLst/>
          </a:prstGeom>
          <a:noFill/>
        </p:spPr>
        <p:txBody>
          <a:bodyPr wrap="none" rtlCol="0">
            <a:spAutoFit/>
          </a:bodyPr>
          <a:lstStyle/>
          <a:p>
            <a:r>
              <a:rPr lang="en-US" dirty="0"/>
              <a:t>Figure 11.8: An Example of a Wolf Sheep Predation model implemented as a system dynamics model (source: Wilensky, 2005a).</a:t>
            </a:r>
          </a:p>
        </p:txBody>
      </p:sp>
    </p:spTree>
    <p:extLst>
      <p:ext uri="{BB962C8B-B14F-4D97-AF65-F5344CB8AC3E}">
        <p14:creationId xmlns:p14="http://schemas.microsoft.com/office/powerpoint/2010/main" val="485969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54CC3-7193-954A-A68F-5523B355A21E}"/>
              </a:ext>
            </a:extLst>
          </p:cNvPr>
          <p:cNvSpPr>
            <a:spLocks noGrp="1"/>
          </p:cNvSpPr>
          <p:nvPr>
            <p:ph type="title"/>
          </p:nvPr>
        </p:nvSpPr>
        <p:spPr/>
        <p:txBody>
          <a:bodyPr/>
          <a:lstStyle/>
          <a:p>
            <a:r>
              <a:rPr lang="en-US"/>
              <a:t>Spatial Interaction Models</a:t>
            </a:r>
          </a:p>
        </p:txBody>
      </p:sp>
      <p:sp>
        <p:nvSpPr>
          <p:cNvPr id="3" name="Content Placeholder 2">
            <a:extLst>
              <a:ext uri="{FF2B5EF4-FFF2-40B4-BE49-F238E27FC236}">
                <a16:creationId xmlns:a16="http://schemas.microsoft.com/office/drawing/2014/main" id="{233239AC-AC01-E142-8C91-7C73D9B87A8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30930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579B9-A604-544A-925F-40FD80E08C0B}"/>
              </a:ext>
            </a:extLst>
          </p:cNvPr>
          <p:cNvSpPr>
            <a:spLocks noGrp="1"/>
          </p:cNvSpPr>
          <p:nvPr>
            <p:ph type="title"/>
          </p:nvPr>
        </p:nvSpPr>
        <p:spPr/>
        <p:txBody>
          <a:bodyPr/>
          <a:lstStyle/>
          <a:p>
            <a:r>
              <a:rPr lang="en-US" dirty="0"/>
              <a:t>Comparing Different Modelling Approaches</a:t>
            </a:r>
          </a:p>
        </p:txBody>
      </p:sp>
      <p:pic>
        <p:nvPicPr>
          <p:cNvPr id="6" name="Content Placeholder 5">
            <a:extLst>
              <a:ext uri="{FF2B5EF4-FFF2-40B4-BE49-F238E27FC236}">
                <a16:creationId xmlns:a16="http://schemas.microsoft.com/office/drawing/2014/main" id="{E89BAEB7-AA3E-2549-B5AB-C175F17B0417}"/>
              </a:ext>
            </a:extLst>
          </p:cNvPr>
          <p:cNvPicPr>
            <a:picLocks noGrp="1" noChangeAspect="1"/>
          </p:cNvPicPr>
          <p:nvPr>
            <p:ph idx="1"/>
          </p:nvPr>
        </p:nvPicPr>
        <p:blipFill>
          <a:blip r:embed="rId2"/>
          <a:stretch>
            <a:fillRect/>
          </a:stretch>
        </p:blipFill>
        <p:spPr>
          <a:xfrm>
            <a:off x="838200" y="1998812"/>
            <a:ext cx="10515600" cy="4004964"/>
          </a:xfrm>
        </p:spPr>
      </p:pic>
    </p:spTree>
    <p:extLst>
      <p:ext uri="{BB962C8B-B14F-4D97-AF65-F5344CB8AC3E}">
        <p14:creationId xmlns:p14="http://schemas.microsoft.com/office/powerpoint/2010/main" val="93636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4234A-3DE8-944C-B62D-C3EC18A4A6B6}"/>
              </a:ext>
            </a:extLst>
          </p:cNvPr>
          <p:cNvSpPr>
            <a:spLocks noGrp="1"/>
          </p:cNvSpPr>
          <p:nvPr>
            <p:ph type="title"/>
          </p:nvPr>
        </p:nvSpPr>
        <p:spPr/>
        <p:txBody>
          <a:bodyPr/>
          <a:lstStyle/>
          <a:p>
            <a:r>
              <a:rPr lang="en-US" dirty="0"/>
              <a:t>A Practical Comparison: The SIR Model</a:t>
            </a:r>
          </a:p>
        </p:txBody>
      </p:sp>
      <p:sp>
        <p:nvSpPr>
          <p:cNvPr id="3" name="Content Placeholder 2">
            <a:extLst>
              <a:ext uri="{FF2B5EF4-FFF2-40B4-BE49-F238E27FC236}">
                <a16:creationId xmlns:a16="http://schemas.microsoft.com/office/drawing/2014/main" id="{97482F16-C8D1-AF41-A82B-3D9F6B79A4F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23075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8DDA-2150-1147-B1F2-04571D79B50E}"/>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DCCC874-872D-FA48-A5E3-8BFAA487818D}"/>
              </a:ext>
            </a:extLst>
          </p:cNvPr>
          <p:cNvSpPr>
            <a:spLocks noGrp="1"/>
          </p:cNvSpPr>
          <p:nvPr>
            <p:ph idx="1"/>
          </p:nvPr>
        </p:nvSpPr>
        <p:spPr>
          <a:xfrm>
            <a:off x="838200" y="1825625"/>
            <a:ext cx="10515600" cy="4667250"/>
          </a:xfrm>
        </p:spPr>
        <p:txBody>
          <a:bodyPr/>
          <a:lstStyle/>
          <a:p>
            <a:r>
              <a:rPr lang="en-US" dirty="0"/>
              <a:t>By the end of this lecture, students will be able to:</a:t>
            </a:r>
          </a:p>
          <a:p>
            <a:pPr lvl="1"/>
            <a:r>
              <a:rPr lang="en-US" dirty="0"/>
              <a:t>Discuss alternative modeling approaches to  social and spatial simulation:</a:t>
            </a:r>
          </a:p>
          <a:p>
            <a:pPr lvl="2"/>
            <a:r>
              <a:rPr lang="en-US" dirty="0"/>
              <a:t>I.e. Cellular Automata, Microsimulation, Discreet Event Simulation, System Dynamics and Spatial Interaction models</a:t>
            </a:r>
          </a:p>
          <a:p>
            <a:pPr lvl="1"/>
            <a:r>
              <a:rPr lang="en-US" dirty="0"/>
              <a:t>Be able to discuss the main differences between each and their relative pros and cons. </a:t>
            </a:r>
          </a:p>
          <a:p>
            <a:pPr lvl="1"/>
            <a:r>
              <a:rPr lang="en-US" dirty="0"/>
              <a:t>Provide a basis for why agent-based models are a more suitable means for modeling geographical systems.</a:t>
            </a:r>
          </a:p>
        </p:txBody>
      </p:sp>
    </p:spTree>
    <p:extLst>
      <p:ext uri="{BB962C8B-B14F-4D97-AF65-F5344CB8AC3E}">
        <p14:creationId xmlns:p14="http://schemas.microsoft.com/office/powerpoint/2010/main" val="288078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E360-8D0B-E847-A79E-D392EEE720AB}"/>
              </a:ext>
            </a:extLst>
          </p:cNvPr>
          <p:cNvSpPr>
            <a:spLocks noGrp="1"/>
          </p:cNvSpPr>
          <p:nvPr>
            <p:ph type="title"/>
          </p:nvPr>
        </p:nvSpPr>
        <p:spPr/>
        <p:txBody>
          <a:bodyPr/>
          <a:lstStyle/>
          <a:p>
            <a:r>
              <a:rPr lang="en-US" dirty="0"/>
              <a:t>The System Dynamics Approach</a:t>
            </a:r>
          </a:p>
        </p:txBody>
      </p:sp>
      <p:pic>
        <p:nvPicPr>
          <p:cNvPr id="8" name="Content Placeholder 7">
            <a:extLst>
              <a:ext uri="{FF2B5EF4-FFF2-40B4-BE49-F238E27FC236}">
                <a16:creationId xmlns:a16="http://schemas.microsoft.com/office/drawing/2014/main" id="{E72729CD-9678-B74B-B97D-F1B8FBFEC1A0}"/>
              </a:ext>
            </a:extLst>
          </p:cNvPr>
          <p:cNvPicPr>
            <a:picLocks noGrp="1" noChangeAspect="1"/>
          </p:cNvPicPr>
          <p:nvPr>
            <p:ph idx="1"/>
          </p:nvPr>
        </p:nvPicPr>
        <p:blipFill>
          <a:blip r:embed="rId2"/>
          <a:stretch>
            <a:fillRect/>
          </a:stretch>
        </p:blipFill>
        <p:spPr>
          <a:xfrm>
            <a:off x="0" y="2029356"/>
            <a:ext cx="7217869" cy="3112706"/>
          </a:xfrm>
        </p:spPr>
      </p:pic>
      <p:sp>
        <p:nvSpPr>
          <p:cNvPr id="4" name="TextBox 3">
            <a:extLst>
              <a:ext uri="{FF2B5EF4-FFF2-40B4-BE49-F238E27FC236}">
                <a16:creationId xmlns:a16="http://schemas.microsoft.com/office/drawing/2014/main" id="{54C4DA94-05EA-D241-9790-F73B33E10075}"/>
              </a:ext>
            </a:extLst>
          </p:cNvPr>
          <p:cNvSpPr txBox="1"/>
          <p:nvPr/>
        </p:nvSpPr>
        <p:spPr>
          <a:xfrm>
            <a:off x="265453" y="6223007"/>
            <a:ext cx="6952416" cy="369332"/>
          </a:xfrm>
          <a:prstGeom prst="rect">
            <a:avLst/>
          </a:prstGeom>
          <a:noFill/>
        </p:spPr>
        <p:txBody>
          <a:bodyPr wrap="none" rtlCol="0">
            <a:spAutoFit/>
          </a:bodyPr>
          <a:lstStyle/>
          <a:p>
            <a:r>
              <a:rPr lang="en-US" dirty="0"/>
              <a:t>Figure 11.9: System Dynamics process (source: </a:t>
            </a:r>
            <a:r>
              <a:rPr lang="en-US" dirty="0" err="1"/>
              <a:t>Shiflet</a:t>
            </a:r>
            <a:r>
              <a:rPr lang="en-US" dirty="0"/>
              <a:t> and </a:t>
            </a:r>
            <a:r>
              <a:rPr lang="en-US" dirty="0" err="1"/>
              <a:t>Shiflet</a:t>
            </a:r>
            <a:r>
              <a:rPr lang="en-US" dirty="0"/>
              <a:t>, 2014).</a:t>
            </a:r>
          </a:p>
        </p:txBody>
      </p:sp>
      <p:pic>
        <p:nvPicPr>
          <p:cNvPr id="10" name="Picture 9">
            <a:extLst>
              <a:ext uri="{FF2B5EF4-FFF2-40B4-BE49-F238E27FC236}">
                <a16:creationId xmlns:a16="http://schemas.microsoft.com/office/drawing/2014/main" id="{8686454E-1403-5347-BAD9-87D1F5180F69}"/>
              </a:ext>
            </a:extLst>
          </p:cNvPr>
          <p:cNvPicPr>
            <a:picLocks noChangeAspect="1"/>
          </p:cNvPicPr>
          <p:nvPr/>
        </p:nvPicPr>
        <p:blipFill>
          <a:blip r:embed="rId3"/>
          <a:stretch>
            <a:fillRect/>
          </a:stretch>
        </p:blipFill>
        <p:spPr>
          <a:xfrm>
            <a:off x="7426549" y="1690688"/>
            <a:ext cx="4375984" cy="4193651"/>
          </a:xfrm>
          <a:prstGeom prst="rect">
            <a:avLst/>
          </a:prstGeom>
        </p:spPr>
      </p:pic>
      <p:sp>
        <p:nvSpPr>
          <p:cNvPr id="11" name="TextBox 10">
            <a:extLst>
              <a:ext uri="{FF2B5EF4-FFF2-40B4-BE49-F238E27FC236}">
                <a16:creationId xmlns:a16="http://schemas.microsoft.com/office/drawing/2014/main" id="{7113A459-1E41-E544-B6A0-8543F448B0D0}"/>
              </a:ext>
            </a:extLst>
          </p:cNvPr>
          <p:cNvSpPr txBox="1"/>
          <p:nvPr/>
        </p:nvSpPr>
        <p:spPr>
          <a:xfrm>
            <a:off x="7713080" y="6228279"/>
            <a:ext cx="4089453" cy="369332"/>
          </a:xfrm>
          <a:prstGeom prst="rect">
            <a:avLst/>
          </a:prstGeom>
          <a:noFill/>
        </p:spPr>
        <p:txBody>
          <a:bodyPr wrap="none" rtlCol="0">
            <a:spAutoFit/>
          </a:bodyPr>
          <a:lstStyle/>
          <a:p>
            <a:r>
              <a:rPr lang="en-US" dirty="0"/>
              <a:t>Figure 11.10: System Dynamics flowchart.</a:t>
            </a:r>
          </a:p>
        </p:txBody>
      </p:sp>
    </p:spTree>
    <p:extLst>
      <p:ext uri="{BB962C8B-B14F-4D97-AF65-F5344CB8AC3E}">
        <p14:creationId xmlns:p14="http://schemas.microsoft.com/office/powerpoint/2010/main" val="166052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ABAD-2037-0841-93C1-FBACBFF2D903}"/>
              </a:ext>
            </a:extLst>
          </p:cNvPr>
          <p:cNvSpPr>
            <a:spLocks noGrp="1"/>
          </p:cNvSpPr>
          <p:nvPr>
            <p:ph type="title"/>
          </p:nvPr>
        </p:nvSpPr>
        <p:spPr/>
        <p:txBody>
          <a:bodyPr/>
          <a:lstStyle/>
          <a:p>
            <a:r>
              <a:rPr lang="en-US" dirty="0"/>
              <a:t>The Agent-Based Approach</a:t>
            </a:r>
          </a:p>
        </p:txBody>
      </p:sp>
      <p:pic>
        <p:nvPicPr>
          <p:cNvPr id="5" name="Content Placeholder 4">
            <a:extLst>
              <a:ext uri="{FF2B5EF4-FFF2-40B4-BE49-F238E27FC236}">
                <a16:creationId xmlns:a16="http://schemas.microsoft.com/office/drawing/2014/main" id="{3E24583D-6C70-F54E-9C47-9E655DF50DEE}"/>
              </a:ext>
            </a:extLst>
          </p:cNvPr>
          <p:cNvPicPr>
            <a:picLocks noGrp="1" noChangeAspect="1"/>
          </p:cNvPicPr>
          <p:nvPr>
            <p:ph idx="1"/>
          </p:nvPr>
        </p:nvPicPr>
        <p:blipFill>
          <a:blip r:embed="rId2"/>
          <a:stretch>
            <a:fillRect/>
          </a:stretch>
        </p:blipFill>
        <p:spPr>
          <a:xfrm>
            <a:off x="6942667" y="1645124"/>
            <a:ext cx="4411133" cy="4297444"/>
          </a:xfrm>
        </p:spPr>
      </p:pic>
      <p:pic>
        <p:nvPicPr>
          <p:cNvPr id="7" name="Picture 6">
            <a:extLst>
              <a:ext uri="{FF2B5EF4-FFF2-40B4-BE49-F238E27FC236}">
                <a16:creationId xmlns:a16="http://schemas.microsoft.com/office/drawing/2014/main" id="{0C6956EA-0EBD-DB4D-8DFF-4A374094BD81}"/>
              </a:ext>
            </a:extLst>
          </p:cNvPr>
          <p:cNvPicPr>
            <a:picLocks noChangeAspect="1"/>
          </p:cNvPicPr>
          <p:nvPr/>
        </p:nvPicPr>
        <p:blipFill>
          <a:blip r:embed="rId3"/>
          <a:stretch>
            <a:fillRect/>
          </a:stretch>
        </p:blipFill>
        <p:spPr>
          <a:xfrm>
            <a:off x="1115623" y="1981212"/>
            <a:ext cx="3856287" cy="3876691"/>
          </a:xfrm>
          <a:prstGeom prst="rect">
            <a:avLst/>
          </a:prstGeom>
        </p:spPr>
      </p:pic>
      <p:sp>
        <p:nvSpPr>
          <p:cNvPr id="8" name="TextBox 7">
            <a:extLst>
              <a:ext uri="{FF2B5EF4-FFF2-40B4-BE49-F238E27FC236}">
                <a16:creationId xmlns:a16="http://schemas.microsoft.com/office/drawing/2014/main" id="{D6A5FF00-364A-AF44-93B5-71E230ED99C2}"/>
              </a:ext>
            </a:extLst>
          </p:cNvPr>
          <p:cNvSpPr txBox="1"/>
          <p:nvPr/>
        </p:nvSpPr>
        <p:spPr>
          <a:xfrm>
            <a:off x="6096000" y="5942568"/>
            <a:ext cx="5930341" cy="369332"/>
          </a:xfrm>
          <a:prstGeom prst="rect">
            <a:avLst/>
          </a:prstGeom>
          <a:noFill/>
        </p:spPr>
        <p:txBody>
          <a:bodyPr wrap="none" rtlCol="0">
            <a:spAutoFit/>
          </a:bodyPr>
          <a:lstStyle/>
          <a:p>
            <a:r>
              <a:rPr lang="en-US" dirty="0"/>
              <a:t>Figure 11.11: Agent-based Modelling: agent decision process.</a:t>
            </a:r>
          </a:p>
        </p:txBody>
      </p:sp>
      <p:sp>
        <p:nvSpPr>
          <p:cNvPr id="9" name="TextBox 8">
            <a:extLst>
              <a:ext uri="{FF2B5EF4-FFF2-40B4-BE49-F238E27FC236}">
                <a16:creationId xmlns:a16="http://schemas.microsoft.com/office/drawing/2014/main" id="{F18A823D-C56F-8240-96E9-77082E4ABA46}"/>
              </a:ext>
            </a:extLst>
          </p:cNvPr>
          <p:cNvSpPr txBox="1"/>
          <p:nvPr/>
        </p:nvSpPr>
        <p:spPr>
          <a:xfrm>
            <a:off x="306916" y="5942568"/>
            <a:ext cx="5789084" cy="646331"/>
          </a:xfrm>
          <a:prstGeom prst="rect">
            <a:avLst/>
          </a:prstGeom>
          <a:noFill/>
        </p:spPr>
        <p:txBody>
          <a:bodyPr wrap="square" rtlCol="0">
            <a:spAutoFit/>
          </a:bodyPr>
          <a:lstStyle/>
          <a:p>
            <a:pPr algn="ctr"/>
            <a:r>
              <a:rPr lang="en-US" dirty="0"/>
              <a:t>Figure 11.12: Display of the agent-based model. </a:t>
            </a:r>
            <a:r>
              <a:rPr lang="en-US" dirty="0">
                <a:solidFill>
                  <a:schemeClr val="accent6"/>
                </a:solidFill>
              </a:rPr>
              <a:t>Green</a:t>
            </a:r>
            <a:r>
              <a:rPr lang="en-US" dirty="0"/>
              <a:t> = susceptible. </a:t>
            </a:r>
            <a:r>
              <a:rPr lang="en-US" dirty="0">
                <a:solidFill>
                  <a:srgbClr val="FF0000"/>
                </a:solidFill>
              </a:rPr>
              <a:t>Red</a:t>
            </a:r>
            <a:r>
              <a:rPr lang="en-US" dirty="0"/>
              <a:t> = infected. </a:t>
            </a:r>
            <a:r>
              <a:rPr lang="en-US" dirty="0">
                <a:solidFill>
                  <a:schemeClr val="accent1"/>
                </a:solidFill>
              </a:rPr>
              <a:t>Blue</a:t>
            </a:r>
            <a:r>
              <a:rPr lang="en-US" dirty="0"/>
              <a:t> = recovered.</a:t>
            </a:r>
          </a:p>
        </p:txBody>
      </p:sp>
    </p:spTree>
    <p:extLst>
      <p:ext uri="{BB962C8B-B14F-4D97-AF65-F5344CB8AC3E}">
        <p14:creationId xmlns:p14="http://schemas.microsoft.com/office/powerpoint/2010/main" val="1525783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09C3D-407D-A047-82D4-0618AA96230E}"/>
              </a:ext>
            </a:extLst>
          </p:cNvPr>
          <p:cNvSpPr>
            <a:spLocks noGrp="1"/>
          </p:cNvSpPr>
          <p:nvPr>
            <p:ph type="title"/>
          </p:nvPr>
        </p:nvSpPr>
        <p:spPr/>
        <p:txBody>
          <a:bodyPr/>
          <a:lstStyle/>
          <a:p>
            <a:r>
              <a:rPr lang="en-US" dirty="0"/>
              <a:t>The Cellular Automata Approach</a:t>
            </a:r>
          </a:p>
        </p:txBody>
      </p:sp>
      <p:pic>
        <p:nvPicPr>
          <p:cNvPr id="5" name="Content Placeholder 4">
            <a:extLst>
              <a:ext uri="{FF2B5EF4-FFF2-40B4-BE49-F238E27FC236}">
                <a16:creationId xmlns:a16="http://schemas.microsoft.com/office/drawing/2014/main" id="{08BEBB82-FA00-E649-8853-EA1C388C0334}"/>
              </a:ext>
            </a:extLst>
          </p:cNvPr>
          <p:cNvPicPr>
            <a:picLocks noGrp="1" noChangeAspect="1"/>
          </p:cNvPicPr>
          <p:nvPr>
            <p:ph idx="1"/>
          </p:nvPr>
        </p:nvPicPr>
        <p:blipFill>
          <a:blip r:embed="rId3"/>
          <a:stretch>
            <a:fillRect/>
          </a:stretch>
        </p:blipFill>
        <p:spPr>
          <a:xfrm>
            <a:off x="1126067" y="1690688"/>
            <a:ext cx="3733800" cy="3733800"/>
          </a:xfrm>
        </p:spPr>
      </p:pic>
      <p:pic>
        <p:nvPicPr>
          <p:cNvPr id="7" name="Picture 6">
            <a:extLst>
              <a:ext uri="{FF2B5EF4-FFF2-40B4-BE49-F238E27FC236}">
                <a16:creationId xmlns:a16="http://schemas.microsoft.com/office/drawing/2014/main" id="{79D6D241-5531-D641-8612-3C0E200AC318}"/>
              </a:ext>
            </a:extLst>
          </p:cNvPr>
          <p:cNvPicPr>
            <a:picLocks noChangeAspect="1"/>
          </p:cNvPicPr>
          <p:nvPr/>
        </p:nvPicPr>
        <p:blipFill>
          <a:blip r:embed="rId4"/>
          <a:stretch>
            <a:fillRect/>
          </a:stretch>
        </p:blipFill>
        <p:spPr>
          <a:xfrm>
            <a:off x="5873116" y="1918891"/>
            <a:ext cx="5480684" cy="3277394"/>
          </a:xfrm>
          <a:prstGeom prst="rect">
            <a:avLst/>
          </a:prstGeom>
        </p:spPr>
      </p:pic>
      <p:sp>
        <p:nvSpPr>
          <p:cNvPr id="8" name="TextBox 7">
            <a:extLst>
              <a:ext uri="{FF2B5EF4-FFF2-40B4-BE49-F238E27FC236}">
                <a16:creationId xmlns:a16="http://schemas.microsoft.com/office/drawing/2014/main" id="{61B1DFFB-13F1-A440-97D4-ED78739FF33D}"/>
              </a:ext>
            </a:extLst>
          </p:cNvPr>
          <p:cNvSpPr txBox="1"/>
          <p:nvPr/>
        </p:nvSpPr>
        <p:spPr>
          <a:xfrm>
            <a:off x="6299200" y="5926667"/>
            <a:ext cx="5245860" cy="369332"/>
          </a:xfrm>
          <a:prstGeom prst="rect">
            <a:avLst/>
          </a:prstGeom>
          <a:noFill/>
        </p:spPr>
        <p:txBody>
          <a:bodyPr wrap="none" rtlCol="0">
            <a:spAutoFit/>
          </a:bodyPr>
          <a:lstStyle/>
          <a:p>
            <a:r>
              <a:rPr lang="en-US" dirty="0"/>
              <a:t>Figure 11.13: Cellular Automata cell changing process.</a:t>
            </a:r>
          </a:p>
        </p:txBody>
      </p:sp>
      <p:sp>
        <p:nvSpPr>
          <p:cNvPr id="9" name="TextBox 8">
            <a:extLst>
              <a:ext uri="{FF2B5EF4-FFF2-40B4-BE49-F238E27FC236}">
                <a16:creationId xmlns:a16="http://schemas.microsoft.com/office/drawing/2014/main" id="{AF59D7E5-FFE5-0240-832B-1B22E90DB4D6}"/>
              </a:ext>
            </a:extLst>
          </p:cNvPr>
          <p:cNvSpPr txBox="1"/>
          <p:nvPr/>
        </p:nvSpPr>
        <p:spPr>
          <a:xfrm>
            <a:off x="478367" y="5788167"/>
            <a:ext cx="5029200" cy="646331"/>
          </a:xfrm>
          <a:prstGeom prst="rect">
            <a:avLst/>
          </a:prstGeom>
          <a:noFill/>
        </p:spPr>
        <p:txBody>
          <a:bodyPr wrap="square" rtlCol="0">
            <a:spAutoFit/>
          </a:bodyPr>
          <a:lstStyle/>
          <a:p>
            <a:pPr algn="ctr"/>
            <a:r>
              <a:rPr lang="en-US" dirty="0"/>
              <a:t>Figure 11.14: Display of the CA model. </a:t>
            </a:r>
            <a:r>
              <a:rPr lang="en-US" dirty="0">
                <a:solidFill>
                  <a:schemeClr val="accent6"/>
                </a:solidFill>
              </a:rPr>
              <a:t>Green</a:t>
            </a:r>
            <a:r>
              <a:rPr lang="en-US" dirty="0"/>
              <a:t> = susceptible. </a:t>
            </a:r>
            <a:r>
              <a:rPr lang="en-US" dirty="0">
                <a:solidFill>
                  <a:srgbClr val="FF0000"/>
                </a:solidFill>
              </a:rPr>
              <a:t>Red</a:t>
            </a:r>
            <a:r>
              <a:rPr lang="en-US" dirty="0"/>
              <a:t> = infected. </a:t>
            </a:r>
            <a:r>
              <a:rPr lang="en-US" dirty="0">
                <a:solidFill>
                  <a:schemeClr val="accent1"/>
                </a:solidFill>
              </a:rPr>
              <a:t>Blue</a:t>
            </a:r>
            <a:r>
              <a:rPr lang="en-US" dirty="0"/>
              <a:t> = recovered. </a:t>
            </a:r>
          </a:p>
        </p:txBody>
      </p:sp>
    </p:spTree>
    <p:extLst>
      <p:ext uri="{BB962C8B-B14F-4D97-AF65-F5344CB8AC3E}">
        <p14:creationId xmlns:p14="http://schemas.microsoft.com/office/powerpoint/2010/main" val="4134120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F3260-07B3-EE4D-AB8E-2D9C1C1B41CF}"/>
              </a:ext>
            </a:extLst>
          </p:cNvPr>
          <p:cNvSpPr>
            <a:spLocks noGrp="1"/>
          </p:cNvSpPr>
          <p:nvPr>
            <p:ph type="title"/>
          </p:nvPr>
        </p:nvSpPr>
        <p:spPr/>
        <p:txBody>
          <a:bodyPr/>
          <a:lstStyle/>
          <a:p>
            <a:r>
              <a:rPr lang="en-US" dirty="0"/>
              <a:t>The Discrete Event Simulation Approach</a:t>
            </a:r>
          </a:p>
        </p:txBody>
      </p:sp>
      <p:pic>
        <p:nvPicPr>
          <p:cNvPr id="5" name="Content Placeholder 4">
            <a:extLst>
              <a:ext uri="{FF2B5EF4-FFF2-40B4-BE49-F238E27FC236}">
                <a16:creationId xmlns:a16="http://schemas.microsoft.com/office/drawing/2014/main" id="{D8687AC3-59E4-AC4E-88C1-76E43C1E11EE}"/>
              </a:ext>
            </a:extLst>
          </p:cNvPr>
          <p:cNvPicPr>
            <a:picLocks noGrp="1" noChangeAspect="1"/>
          </p:cNvPicPr>
          <p:nvPr>
            <p:ph idx="1"/>
          </p:nvPr>
        </p:nvPicPr>
        <p:blipFill>
          <a:blip r:embed="rId2"/>
          <a:stretch>
            <a:fillRect/>
          </a:stretch>
        </p:blipFill>
        <p:spPr>
          <a:xfrm>
            <a:off x="1016000" y="3150394"/>
            <a:ext cx="10160000" cy="1701800"/>
          </a:xfrm>
        </p:spPr>
      </p:pic>
      <p:sp>
        <p:nvSpPr>
          <p:cNvPr id="6" name="TextBox 5">
            <a:extLst>
              <a:ext uri="{FF2B5EF4-FFF2-40B4-BE49-F238E27FC236}">
                <a16:creationId xmlns:a16="http://schemas.microsoft.com/office/drawing/2014/main" id="{C1314FE6-1B42-EC4E-8128-147AF363038C}"/>
              </a:ext>
            </a:extLst>
          </p:cNvPr>
          <p:cNvSpPr txBox="1"/>
          <p:nvPr/>
        </p:nvSpPr>
        <p:spPr>
          <a:xfrm>
            <a:off x="3762797" y="5469467"/>
            <a:ext cx="4666406" cy="369332"/>
          </a:xfrm>
          <a:prstGeom prst="rect">
            <a:avLst/>
          </a:prstGeom>
          <a:noFill/>
        </p:spPr>
        <p:txBody>
          <a:bodyPr wrap="none" rtlCol="0">
            <a:spAutoFit/>
          </a:bodyPr>
          <a:lstStyle/>
          <a:p>
            <a:r>
              <a:rPr lang="en-US" dirty="0"/>
              <a:t>Figure 11.15: Discrete event simulation process.</a:t>
            </a:r>
          </a:p>
        </p:txBody>
      </p:sp>
    </p:spTree>
    <p:extLst>
      <p:ext uri="{BB962C8B-B14F-4D97-AF65-F5344CB8AC3E}">
        <p14:creationId xmlns:p14="http://schemas.microsoft.com/office/powerpoint/2010/main" val="1977143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F3A7-607A-A045-BE7F-7D2624B06848}"/>
              </a:ext>
            </a:extLst>
          </p:cNvPr>
          <p:cNvSpPr>
            <a:spLocks noGrp="1"/>
          </p:cNvSpPr>
          <p:nvPr>
            <p:ph type="title"/>
          </p:nvPr>
        </p:nvSpPr>
        <p:spPr/>
        <p:txBody>
          <a:bodyPr/>
          <a:lstStyle/>
          <a:p>
            <a:r>
              <a:rPr lang="en-US" dirty="0"/>
              <a:t>Comparative Analysis</a:t>
            </a:r>
          </a:p>
        </p:txBody>
      </p:sp>
      <p:pic>
        <p:nvPicPr>
          <p:cNvPr id="5" name="Content Placeholder 4">
            <a:extLst>
              <a:ext uri="{FF2B5EF4-FFF2-40B4-BE49-F238E27FC236}">
                <a16:creationId xmlns:a16="http://schemas.microsoft.com/office/drawing/2014/main" id="{F01EBA6C-6FFE-5F41-9504-1B2340ED1D69}"/>
              </a:ext>
            </a:extLst>
          </p:cNvPr>
          <p:cNvPicPr>
            <a:picLocks noGrp="1" noChangeAspect="1"/>
          </p:cNvPicPr>
          <p:nvPr>
            <p:ph idx="1"/>
          </p:nvPr>
        </p:nvPicPr>
        <p:blipFill>
          <a:blip r:embed="rId2"/>
          <a:stretch>
            <a:fillRect/>
          </a:stretch>
        </p:blipFill>
        <p:spPr>
          <a:xfrm>
            <a:off x="2249424" y="2066544"/>
            <a:ext cx="7688462" cy="3867912"/>
          </a:xfrm>
        </p:spPr>
      </p:pic>
      <p:sp>
        <p:nvSpPr>
          <p:cNvPr id="6" name="TextBox 5">
            <a:extLst>
              <a:ext uri="{FF2B5EF4-FFF2-40B4-BE49-F238E27FC236}">
                <a16:creationId xmlns:a16="http://schemas.microsoft.com/office/drawing/2014/main" id="{577CE5F4-C251-844B-BBC1-D25CE7C6E451}"/>
              </a:ext>
            </a:extLst>
          </p:cNvPr>
          <p:cNvSpPr txBox="1"/>
          <p:nvPr/>
        </p:nvSpPr>
        <p:spPr>
          <a:xfrm>
            <a:off x="838200" y="6311900"/>
            <a:ext cx="10868424" cy="369332"/>
          </a:xfrm>
          <a:prstGeom prst="rect">
            <a:avLst/>
          </a:prstGeom>
          <a:noFill/>
        </p:spPr>
        <p:txBody>
          <a:bodyPr wrap="none" rtlCol="0">
            <a:spAutoFit/>
          </a:bodyPr>
          <a:lstStyle/>
          <a:p>
            <a:r>
              <a:rPr lang="en-US" dirty="0"/>
              <a:t>Figure 11.16: Results for the different models. Clockwise from top left: SD model, agent-based model, DES and CA.</a:t>
            </a:r>
          </a:p>
        </p:txBody>
      </p:sp>
    </p:spTree>
    <p:extLst>
      <p:ext uri="{BB962C8B-B14F-4D97-AF65-F5344CB8AC3E}">
        <p14:creationId xmlns:p14="http://schemas.microsoft.com/office/powerpoint/2010/main" val="1270752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F3A7-607A-A045-BE7F-7D2624B06848}"/>
              </a:ext>
            </a:extLst>
          </p:cNvPr>
          <p:cNvSpPr>
            <a:spLocks noGrp="1"/>
          </p:cNvSpPr>
          <p:nvPr>
            <p:ph type="title"/>
          </p:nvPr>
        </p:nvSpPr>
        <p:spPr/>
        <p:txBody>
          <a:bodyPr/>
          <a:lstStyle/>
          <a:p>
            <a:r>
              <a:rPr lang="en-US" dirty="0"/>
              <a:t>Comparative Analysis</a:t>
            </a:r>
          </a:p>
        </p:txBody>
      </p:sp>
      <p:sp>
        <p:nvSpPr>
          <p:cNvPr id="6" name="TextBox 5">
            <a:extLst>
              <a:ext uri="{FF2B5EF4-FFF2-40B4-BE49-F238E27FC236}">
                <a16:creationId xmlns:a16="http://schemas.microsoft.com/office/drawing/2014/main" id="{577CE5F4-C251-844B-BBC1-D25CE7C6E451}"/>
              </a:ext>
            </a:extLst>
          </p:cNvPr>
          <p:cNvSpPr txBox="1"/>
          <p:nvPr/>
        </p:nvSpPr>
        <p:spPr>
          <a:xfrm>
            <a:off x="245532" y="6211669"/>
            <a:ext cx="11700933" cy="646331"/>
          </a:xfrm>
          <a:prstGeom prst="rect">
            <a:avLst/>
          </a:prstGeom>
          <a:noFill/>
        </p:spPr>
        <p:txBody>
          <a:bodyPr wrap="square" rtlCol="0">
            <a:spAutoFit/>
          </a:bodyPr>
          <a:lstStyle/>
          <a:p>
            <a:pPr algn="ctr"/>
            <a:r>
              <a:rPr lang="en-US" dirty="0"/>
              <a:t>Figure 11.17: Results for the different models with infection rate = 0.02. Clockwise from top left: SD model, agent-based model, DES and CA.</a:t>
            </a:r>
          </a:p>
        </p:txBody>
      </p:sp>
      <p:pic>
        <p:nvPicPr>
          <p:cNvPr id="8" name="Content Placeholder 7">
            <a:extLst>
              <a:ext uri="{FF2B5EF4-FFF2-40B4-BE49-F238E27FC236}">
                <a16:creationId xmlns:a16="http://schemas.microsoft.com/office/drawing/2014/main" id="{9D164AE6-DBEB-CD46-B920-6F70E3105C47}"/>
              </a:ext>
            </a:extLst>
          </p:cNvPr>
          <p:cNvPicPr>
            <a:picLocks noGrp="1" noChangeAspect="1"/>
          </p:cNvPicPr>
          <p:nvPr>
            <p:ph idx="1"/>
          </p:nvPr>
        </p:nvPicPr>
        <p:blipFill>
          <a:blip r:embed="rId2"/>
          <a:stretch>
            <a:fillRect/>
          </a:stretch>
        </p:blipFill>
        <p:spPr>
          <a:xfrm>
            <a:off x="2249424" y="2066544"/>
            <a:ext cx="7581108" cy="3867912"/>
          </a:xfrm>
        </p:spPr>
      </p:pic>
    </p:spTree>
    <p:extLst>
      <p:ext uri="{BB962C8B-B14F-4D97-AF65-F5344CB8AC3E}">
        <p14:creationId xmlns:p14="http://schemas.microsoft.com/office/powerpoint/2010/main" val="2861851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D4439-907D-DA45-88C1-C3B0ABC159F0}"/>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17D1F25C-5795-4E41-9AA5-FBF1D4992F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22235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AB473-008B-4E46-86D4-F7F1933AB427}"/>
              </a:ext>
            </a:extLst>
          </p:cNvPr>
          <p:cNvSpPr>
            <a:spLocks noGrp="1"/>
          </p:cNvSpPr>
          <p:nvPr>
            <p:ph type="title"/>
          </p:nvPr>
        </p:nvSpPr>
        <p:spPr/>
        <p:txBody>
          <a:bodyPr/>
          <a:lstStyle/>
          <a:p>
            <a:r>
              <a:rPr lang="en-US" dirty="0"/>
              <a:t>Further Reading</a:t>
            </a:r>
          </a:p>
        </p:txBody>
      </p:sp>
      <p:sp>
        <p:nvSpPr>
          <p:cNvPr id="3" name="Content Placeholder 2">
            <a:extLst>
              <a:ext uri="{FF2B5EF4-FFF2-40B4-BE49-F238E27FC236}">
                <a16:creationId xmlns:a16="http://schemas.microsoft.com/office/drawing/2014/main" id="{7647D43B-DEC3-BD49-9848-F13E1FAB26C6}"/>
              </a:ext>
            </a:extLst>
          </p:cNvPr>
          <p:cNvSpPr>
            <a:spLocks noGrp="1"/>
          </p:cNvSpPr>
          <p:nvPr>
            <p:ph idx="1"/>
          </p:nvPr>
        </p:nvSpPr>
        <p:spPr/>
        <p:txBody>
          <a:bodyPr/>
          <a:lstStyle/>
          <a:p>
            <a:r>
              <a:rPr lang="en-US" dirty="0"/>
              <a:t>Lastly, for a more detailed discussion of all the techniques discussed in this chapter and their history, readers are referred to the following excellent resources:</a:t>
            </a:r>
          </a:p>
          <a:p>
            <a:pPr lvl="1"/>
            <a:r>
              <a:rPr lang="en-US" dirty="0"/>
              <a:t>Gilbert, N. and </a:t>
            </a:r>
            <a:r>
              <a:rPr lang="en-US" dirty="0" err="1"/>
              <a:t>Troitzsch</a:t>
            </a:r>
            <a:r>
              <a:rPr lang="en-US" dirty="0"/>
              <a:t>, K.G. (2005) </a:t>
            </a:r>
            <a:r>
              <a:rPr lang="en-US" i="1" dirty="0">
                <a:hlinkClick r:id="rId2"/>
              </a:rPr>
              <a:t>Simulation for the Social Scientist</a:t>
            </a:r>
            <a:r>
              <a:rPr lang="en-US" dirty="0">
                <a:hlinkClick r:id="rId2"/>
              </a:rPr>
              <a:t> </a:t>
            </a:r>
            <a:r>
              <a:rPr lang="en-US" dirty="0"/>
              <a:t>(2nd ed.). Maidenhead: Open University Press.</a:t>
            </a:r>
          </a:p>
          <a:p>
            <a:pPr lvl="1"/>
            <a:r>
              <a:rPr lang="en-US" dirty="0" err="1"/>
              <a:t>Shiflet</a:t>
            </a:r>
            <a:r>
              <a:rPr lang="en-US" dirty="0"/>
              <a:t>, A.B. and </a:t>
            </a:r>
            <a:r>
              <a:rPr lang="en-US" dirty="0" err="1"/>
              <a:t>Shiflet</a:t>
            </a:r>
            <a:r>
              <a:rPr lang="en-US" dirty="0"/>
              <a:t>, G.W. (2014) </a:t>
            </a:r>
            <a:r>
              <a:rPr lang="en-US" i="1" dirty="0">
                <a:hlinkClick r:id="rId3"/>
              </a:rPr>
              <a:t>Introduction to Computational Science: Modeling and Simulation for the Sciences</a:t>
            </a:r>
            <a:r>
              <a:rPr lang="en-US" dirty="0"/>
              <a:t> (2</a:t>
            </a:r>
            <a:r>
              <a:rPr lang="en-US" baseline="30000" dirty="0"/>
              <a:t>nd</a:t>
            </a:r>
            <a:r>
              <a:rPr lang="en-US" dirty="0"/>
              <a:t> </a:t>
            </a:r>
            <a:r>
              <a:rPr lang="en-US" dirty="0" err="1"/>
              <a:t>ed</a:t>
            </a:r>
            <a:r>
              <a:rPr lang="en-US" dirty="0"/>
              <a:t>). Princeton, NJ: Princeton University Press.</a:t>
            </a:r>
          </a:p>
          <a:p>
            <a:pPr lvl="1"/>
            <a:r>
              <a:rPr lang="en-US" dirty="0" err="1"/>
              <a:t>Sterman</a:t>
            </a:r>
            <a:r>
              <a:rPr lang="en-US" dirty="0"/>
              <a:t>, J.D. (2000) </a:t>
            </a:r>
            <a:r>
              <a:rPr lang="en-US" i="1" dirty="0"/>
              <a:t>Business Dynamics: Systems Thinking and Modeling for a</a:t>
            </a:r>
          </a:p>
          <a:p>
            <a:pPr lvl="1"/>
            <a:r>
              <a:rPr lang="en-US" i="1" dirty="0"/>
              <a:t>Complex World</a:t>
            </a:r>
            <a:r>
              <a:rPr lang="en-US" dirty="0"/>
              <a:t>. Boston: McGraw-Hill.</a:t>
            </a:r>
          </a:p>
          <a:p>
            <a:pPr lvl="1"/>
            <a:r>
              <a:rPr lang="en-US" dirty="0"/>
              <a:t>Wolfram, S. (2002) </a:t>
            </a:r>
            <a:r>
              <a:rPr lang="en-US" i="1" dirty="0"/>
              <a:t>A Knew Kind of Science</a:t>
            </a:r>
            <a:r>
              <a:rPr lang="en-US" dirty="0"/>
              <a:t>. Champaign, IL: Wolfram Media.</a:t>
            </a:r>
          </a:p>
        </p:txBody>
      </p:sp>
    </p:spTree>
    <p:extLst>
      <p:ext uri="{BB962C8B-B14F-4D97-AF65-F5344CB8AC3E}">
        <p14:creationId xmlns:p14="http://schemas.microsoft.com/office/powerpoint/2010/main" val="3610520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D5D132-D1CE-B447-938B-0C090204C43A}"/>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rPr>
              <a:t>Online Resources</a:t>
            </a:r>
          </a:p>
        </p:txBody>
      </p:sp>
      <p:sp>
        <p:nvSpPr>
          <p:cNvPr id="3" name="Content Placeholder 2">
            <a:extLst>
              <a:ext uri="{FF2B5EF4-FFF2-40B4-BE49-F238E27FC236}">
                <a16:creationId xmlns:a16="http://schemas.microsoft.com/office/drawing/2014/main" id="{CA8219DA-75E0-4149-829E-F031580E397C}"/>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Visit: </a:t>
            </a:r>
            <a:r>
              <a:rPr lang="en-US" sz="2000" dirty="0">
                <a:solidFill>
                  <a:schemeClr val="bg1"/>
                </a:solidFill>
                <a:hlinkClick r:id="rId2"/>
              </a:rPr>
              <a:t>https://github.com/abmgis/abmgis/tree/master/Chapter11-AlternativeModellingApproaches</a:t>
            </a:r>
            <a:r>
              <a:rPr lang="en-US" sz="2000" dirty="0">
                <a:solidFill>
                  <a:schemeClr val="bg1"/>
                </a:solidFill>
              </a:rPr>
              <a:t> for a selection of models to highlight core concepts introduced in this chapter </a:t>
            </a:r>
          </a:p>
          <a:p>
            <a:endParaRPr lang="en-US" sz="2000" dirty="0">
              <a:solidFill>
                <a:schemeClr val="bg1"/>
              </a:solidFill>
            </a:endParaRPr>
          </a:p>
          <a:p>
            <a:endParaRPr lang="en-US" sz="2000" dirty="0">
              <a:solidFill>
                <a:schemeClr val="bg1"/>
              </a:solidFill>
            </a:endParaRPr>
          </a:p>
        </p:txBody>
      </p:sp>
      <p:pic>
        <p:nvPicPr>
          <p:cNvPr id="6" name="Content Placeholder 4">
            <a:extLst>
              <a:ext uri="{FF2B5EF4-FFF2-40B4-BE49-F238E27FC236}">
                <a16:creationId xmlns:a16="http://schemas.microsoft.com/office/drawing/2014/main" id="{9291135E-9398-674A-A061-08064A2D2E44}"/>
              </a:ext>
            </a:extLst>
          </p:cNvPr>
          <p:cNvPicPr>
            <a:picLocks noChangeAspect="1"/>
          </p:cNvPicPr>
          <p:nvPr/>
        </p:nvPicPr>
        <p:blipFill>
          <a:blip r:embed="rId3"/>
          <a:stretch>
            <a:fillRect/>
          </a:stretch>
        </p:blipFill>
        <p:spPr>
          <a:xfrm>
            <a:off x="4303059" y="-28685"/>
            <a:ext cx="8247529" cy="6886685"/>
          </a:xfrm>
          <a:prstGeom prst="rect">
            <a:avLst/>
          </a:prstGeom>
        </p:spPr>
      </p:pic>
    </p:spTree>
    <p:extLst>
      <p:ext uri="{BB962C8B-B14F-4D97-AF65-F5344CB8AC3E}">
        <p14:creationId xmlns:p14="http://schemas.microsoft.com/office/powerpoint/2010/main" val="1885917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DAE7-34ED-7D42-B90C-72D9A42A452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E9B55E6-9570-C44D-A235-6E0D72D5D4DF}"/>
              </a:ext>
            </a:extLst>
          </p:cNvPr>
          <p:cNvSpPr>
            <a:spLocks noGrp="1"/>
          </p:cNvSpPr>
          <p:nvPr>
            <p:ph idx="1"/>
          </p:nvPr>
        </p:nvSpPr>
        <p:spPr/>
        <p:txBody>
          <a:bodyPr>
            <a:normAutofit lnSpcReduction="10000"/>
          </a:bodyPr>
          <a:lstStyle/>
          <a:p>
            <a:r>
              <a:rPr lang="en-US" dirty="0"/>
              <a:t>Agent-based modelling is one of the most popular approaches used in social and spatial simulation. </a:t>
            </a:r>
          </a:p>
          <a:p>
            <a:r>
              <a:rPr lang="en-US" dirty="0"/>
              <a:t>However, there are several other alternative approaches that are available to the researcher including Cellular Automata (CA), Microsimulation (MSM), Discreet Event Simulation (aka. Queuing Models), System Dynamics (SD) and Spatial Interaction (SI) models.</a:t>
            </a:r>
          </a:p>
          <a:p>
            <a:r>
              <a:rPr lang="en-US" dirty="0"/>
              <a:t>It is important to know the differences between these in order to justify why one should use agent-based models over over techniques. </a:t>
            </a:r>
          </a:p>
          <a:p>
            <a:pPr lvl="1"/>
            <a:r>
              <a:rPr lang="en-US" dirty="0"/>
              <a:t>In this lecture we will introduce these models, give some applications and </a:t>
            </a:r>
          </a:p>
          <a:p>
            <a:pPr lvl="1"/>
            <a:r>
              <a:rPr lang="en-US" dirty="0"/>
              <a:t>To compare these models, they are applied to the same issue, the spread of a disease using a Susceptible-Infected-Recovered (SIR) epidemic model.</a:t>
            </a:r>
          </a:p>
        </p:txBody>
      </p:sp>
    </p:spTree>
    <p:extLst>
      <p:ext uri="{BB962C8B-B14F-4D97-AF65-F5344CB8AC3E}">
        <p14:creationId xmlns:p14="http://schemas.microsoft.com/office/powerpoint/2010/main" val="2975991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BAC85-228C-B048-891A-0122B532E449}"/>
              </a:ext>
            </a:extLst>
          </p:cNvPr>
          <p:cNvSpPr>
            <a:spLocks noGrp="1"/>
          </p:cNvSpPr>
          <p:nvPr>
            <p:ph type="title"/>
          </p:nvPr>
        </p:nvSpPr>
        <p:spPr/>
        <p:txBody>
          <a:bodyPr/>
          <a:lstStyle/>
          <a:p>
            <a:r>
              <a:rPr lang="en-US" dirty="0"/>
              <a:t>Cellular Automata</a:t>
            </a:r>
          </a:p>
        </p:txBody>
      </p:sp>
      <p:sp>
        <p:nvSpPr>
          <p:cNvPr id="3" name="Content Placeholder 2">
            <a:extLst>
              <a:ext uri="{FF2B5EF4-FFF2-40B4-BE49-F238E27FC236}">
                <a16:creationId xmlns:a16="http://schemas.microsoft.com/office/drawing/2014/main" id="{88916B74-9A31-E84B-9A7D-A967B2295F7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49960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A231C-B768-4848-98DD-5C2E0EAA61A1}"/>
              </a:ext>
            </a:extLst>
          </p:cNvPr>
          <p:cNvSpPr>
            <a:spLocks noGrp="1"/>
          </p:cNvSpPr>
          <p:nvPr>
            <p:ph type="title"/>
          </p:nvPr>
        </p:nvSpPr>
        <p:spPr/>
        <p:txBody>
          <a:bodyPr/>
          <a:lstStyle/>
          <a:p>
            <a:r>
              <a:rPr lang="en-US" dirty="0"/>
              <a:t>Different Neighborhood Configurations</a:t>
            </a:r>
          </a:p>
        </p:txBody>
      </p:sp>
      <p:pic>
        <p:nvPicPr>
          <p:cNvPr id="6" name="Content Placeholder 5">
            <a:extLst>
              <a:ext uri="{FF2B5EF4-FFF2-40B4-BE49-F238E27FC236}">
                <a16:creationId xmlns:a16="http://schemas.microsoft.com/office/drawing/2014/main" id="{F25140FB-0B15-144E-8439-CDC0330FC871}"/>
              </a:ext>
            </a:extLst>
          </p:cNvPr>
          <p:cNvPicPr>
            <a:picLocks noGrp="1" noChangeAspect="1"/>
          </p:cNvPicPr>
          <p:nvPr>
            <p:ph idx="1"/>
          </p:nvPr>
        </p:nvPicPr>
        <p:blipFill>
          <a:blip r:embed="rId2"/>
          <a:stretch>
            <a:fillRect/>
          </a:stretch>
        </p:blipFill>
        <p:spPr>
          <a:xfrm>
            <a:off x="838200" y="1690688"/>
            <a:ext cx="10515600" cy="3745044"/>
          </a:xfrm>
        </p:spPr>
      </p:pic>
      <p:sp>
        <p:nvSpPr>
          <p:cNvPr id="4" name="TextBox 3">
            <a:extLst>
              <a:ext uri="{FF2B5EF4-FFF2-40B4-BE49-F238E27FC236}">
                <a16:creationId xmlns:a16="http://schemas.microsoft.com/office/drawing/2014/main" id="{55BCE68A-37B8-3F48-8836-DD22F7AA31C5}"/>
              </a:ext>
            </a:extLst>
          </p:cNvPr>
          <p:cNvSpPr txBox="1"/>
          <p:nvPr/>
        </p:nvSpPr>
        <p:spPr>
          <a:xfrm>
            <a:off x="482600" y="5635096"/>
            <a:ext cx="11226800" cy="923330"/>
          </a:xfrm>
          <a:prstGeom prst="rect">
            <a:avLst/>
          </a:prstGeom>
          <a:noFill/>
        </p:spPr>
        <p:txBody>
          <a:bodyPr wrap="square" rtlCol="0">
            <a:spAutoFit/>
          </a:bodyPr>
          <a:lstStyle/>
          <a:p>
            <a:pPr algn="ctr"/>
            <a:r>
              <a:rPr lang="en-US" dirty="0"/>
              <a:t>Figure 11.1: Diagrammatic representation of 2D cellular automata and the most commonly used neighborhoods (1) von Neumann 1-neighbourhood, (2) Moore 1-neighbourhood, and extended (3) von Neumann and (4) Moore neighborhoods.</a:t>
            </a:r>
          </a:p>
        </p:txBody>
      </p:sp>
    </p:spTree>
    <p:extLst>
      <p:ext uri="{BB962C8B-B14F-4D97-AF65-F5344CB8AC3E}">
        <p14:creationId xmlns:p14="http://schemas.microsoft.com/office/powerpoint/2010/main" val="662340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5FFE-C024-4445-8BAA-1890F75E9C29}"/>
              </a:ext>
            </a:extLst>
          </p:cNvPr>
          <p:cNvSpPr>
            <a:spLocks noGrp="1"/>
          </p:cNvSpPr>
          <p:nvPr>
            <p:ph type="title"/>
          </p:nvPr>
        </p:nvSpPr>
        <p:spPr/>
        <p:txBody>
          <a:bodyPr/>
          <a:lstStyle/>
          <a:p>
            <a:r>
              <a:rPr lang="en-US" dirty="0"/>
              <a:t>Game of Life</a:t>
            </a:r>
          </a:p>
        </p:txBody>
      </p:sp>
      <p:sp>
        <p:nvSpPr>
          <p:cNvPr id="3" name="Content Placeholder 2">
            <a:extLst>
              <a:ext uri="{FF2B5EF4-FFF2-40B4-BE49-F238E27FC236}">
                <a16:creationId xmlns:a16="http://schemas.microsoft.com/office/drawing/2014/main" id="{1593368C-3ECC-704E-89E2-7AD2764A7AC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36252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25DD4-4633-7241-8169-1F94C939A282}"/>
              </a:ext>
            </a:extLst>
          </p:cNvPr>
          <p:cNvSpPr>
            <a:spLocks noGrp="1"/>
          </p:cNvSpPr>
          <p:nvPr>
            <p:ph type="title"/>
          </p:nvPr>
        </p:nvSpPr>
        <p:spPr/>
        <p:txBody>
          <a:bodyPr/>
          <a:lstStyle/>
          <a:p>
            <a:r>
              <a:rPr lang="en-US" dirty="0"/>
              <a:t>Cells Changing State in the Game of Life</a:t>
            </a:r>
          </a:p>
        </p:txBody>
      </p:sp>
      <p:pic>
        <p:nvPicPr>
          <p:cNvPr id="6" name="Content Placeholder 5">
            <a:extLst>
              <a:ext uri="{FF2B5EF4-FFF2-40B4-BE49-F238E27FC236}">
                <a16:creationId xmlns:a16="http://schemas.microsoft.com/office/drawing/2014/main" id="{0B6A6676-E39A-4E48-9AB2-D740DAD527BB}"/>
              </a:ext>
            </a:extLst>
          </p:cNvPr>
          <p:cNvPicPr>
            <a:picLocks noGrp="1" noChangeAspect="1"/>
          </p:cNvPicPr>
          <p:nvPr>
            <p:ph idx="1"/>
          </p:nvPr>
        </p:nvPicPr>
        <p:blipFill>
          <a:blip r:embed="rId3"/>
          <a:stretch>
            <a:fillRect/>
          </a:stretch>
        </p:blipFill>
        <p:spPr>
          <a:xfrm>
            <a:off x="838200" y="2230342"/>
            <a:ext cx="10515600" cy="3541903"/>
          </a:xfrm>
        </p:spPr>
      </p:pic>
      <p:sp>
        <p:nvSpPr>
          <p:cNvPr id="4" name="TextBox 3">
            <a:extLst>
              <a:ext uri="{FF2B5EF4-FFF2-40B4-BE49-F238E27FC236}">
                <a16:creationId xmlns:a16="http://schemas.microsoft.com/office/drawing/2014/main" id="{D65F2FD9-AF3A-B040-B1A0-C6C5A130F33C}"/>
              </a:ext>
            </a:extLst>
          </p:cNvPr>
          <p:cNvSpPr txBox="1"/>
          <p:nvPr/>
        </p:nvSpPr>
        <p:spPr>
          <a:xfrm>
            <a:off x="1117600" y="6176963"/>
            <a:ext cx="9956800" cy="646331"/>
          </a:xfrm>
          <a:prstGeom prst="rect">
            <a:avLst/>
          </a:prstGeom>
          <a:noFill/>
        </p:spPr>
        <p:txBody>
          <a:bodyPr wrap="square" rtlCol="0">
            <a:spAutoFit/>
          </a:bodyPr>
          <a:lstStyle/>
          <a:p>
            <a:r>
              <a:rPr lang="en-US" dirty="0"/>
              <a:t>Figure 11.2: Example of cells changing state from dead (white) to alive (black) over time depending on the states of its neighboring cells (modified from Wilensky, 1998).</a:t>
            </a:r>
          </a:p>
        </p:txBody>
      </p:sp>
    </p:spTree>
    <p:extLst>
      <p:ext uri="{BB962C8B-B14F-4D97-AF65-F5344CB8AC3E}">
        <p14:creationId xmlns:p14="http://schemas.microsoft.com/office/powerpoint/2010/main" val="1301445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EFAC9-677A-E248-A930-440E87FFE244}"/>
              </a:ext>
            </a:extLst>
          </p:cNvPr>
          <p:cNvSpPr>
            <a:spLocks noGrp="1"/>
          </p:cNvSpPr>
          <p:nvPr>
            <p:ph type="title"/>
          </p:nvPr>
        </p:nvSpPr>
        <p:spPr/>
        <p:txBody>
          <a:bodyPr/>
          <a:lstStyle/>
          <a:p>
            <a:r>
              <a:rPr lang="en-US" dirty="0"/>
              <a:t>Microsimulation</a:t>
            </a:r>
          </a:p>
        </p:txBody>
      </p:sp>
      <p:sp>
        <p:nvSpPr>
          <p:cNvPr id="3" name="Content Placeholder 2">
            <a:extLst>
              <a:ext uri="{FF2B5EF4-FFF2-40B4-BE49-F238E27FC236}">
                <a16:creationId xmlns:a16="http://schemas.microsoft.com/office/drawing/2014/main" id="{3A8933DF-84D9-7B49-A2DC-3C855EA8C1E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16492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1F06-973F-6C45-9183-102512A78CDA}"/>
              </a:ext>
            </a:extLst>
          </p:cNvPr>
          <p:cNvSpPr>
            <a:spLocks noGrp="1"/>
          </p:cNvSpPr>
          <p:nvPr>
            <p:ph type="title"/>
          </p:nvPr>
        </p:nvSpPr>
        <p:spPr/>
        <p:txBody>
          <a:bodyPr/>
          <a:lstStyle/>
          <a:p>
            <a:r>
              <a:rPr lang="en-US" dirty="0"/>
              <a:t>Creating a Synthetic Population using Microsimulation</a:t>
            </a:r>
          </a:p>
        </p:txBody>
      </p:sp>
      <p:pic>
        <p:nvPicPr>
          <p:cNvPr id="6" name="Content Placeholder 5">
            <a:extLst>
              <a:ext uri="{FF2B5EF4-FFF2-40B4-BE49-F238E27FC236}">
                <a16:creationId xmlns:a16="http://schemas.microsoft.com/office/drawing/2014/main" id="{1D20284C-AC36-FB48-84F8-F8F854F50738}"/>
              </a:ext>
            </a:extLst>
          </p:cNvPr>
          <p:cNvPicPr>
            <a:picLocks noGrp="1" noChangeAspect="1"/>
          </p:cNvPicPr>
          <p:nvPr>
            <p:ph idx="1"/>
          </p:nvPr>
        </p:nvPicPr>
        <p:blipFill>
          <a:blip r:embed="rId2"/>
          <a:stretch>
            <a:fillRect/>
          </a:stretch>
        </p:blipFill>
        <p:spPr>
          <a:xfrm>
            <a:off x="2617967" y="1825625"/>
            <a:ext cx="6956065" cy="4351338"/>
          </a:xfrm>
        </p:spPr>
      </p:pic>
      <p:sp>
        <p:nvSpPr>
          <p:cNvPr id="4" name="TextBox 3">
            <a:extLst>
              <a:ext uri="{FF2B5EF4-FFF2-40B4-BE49-F238E27FC236}">
                <a16:creationId xmlns:a16="http://schemas.microsoft.com/office/drawing/2014/main" id="{BBA7B527-897C-1A44-BB15-08D3D5482C16}"/>
              </a:ext>
            </a:extLst>
          </p:cNvPr>
          <p:cNvSpPr txBox="1"/>
          <p:nvPr/>
        </p:nvSpPr>
        <p:spPr>
          <a:xfrm>
            <a:off x="1405467" y="6434667"/>
            <a:ext cx="10349243" cy="369332"/>
          </a:xfrm>
          <a:prstGeom prst="rect">
            <a:avLst/>
          </a:prstGeom>
          <a:noFill/>
        </p:spPr>
        <p:txBody>
          <a:bodyPr wrap="none" rtlCol="0">
            <a:spAutoFit/>
          </a:bodyPr>
          <a:lstStyle/>
          <a:p>
            <a:r>
              <a:rPr lang="en-US" dirty="0"/>
              <a:t>Figure 11.3: Schematic outlining the basic process of creating a synthetic population using microsimulation.</a:t>
            </a:r>
          </a:p>
        </p:txBody>
      </p:sp>
    </p:spTree>
    <p:extLst>
      <p:ext uri="{BB962C8B-B14F-4D97-AF65-F5344CB8AC3E}">
        <p14:creationId xmlns:p14="http://schemas.microsoft.com/office/powerpoint/2010/main" val="3668698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1070</Words>
  <Application>Microsoft Macintosh PowerPoint</Application>
  <PresentationFormat>Widescreen</PresentationFormat>
  <Paragraphs>72</Paragraphs>
  <Slides>28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Chapter 11</vt:lpstr>
      <vt:lpstr>Learning Objectives</vt:lpstr>
      <vt:lpstr>Introduction</vt:lpstr>
      <vt:lpstr>Cellular Automata</vt:lpstr>
      <vt:lpstr>Different Neighborhood Configurations</vt:lpstr>
      <vt:lpstr>Game of Life</vt:lpstr>
      <vt:lpstr>Cells Changing State in the Game of Life</vt:lpstr>
      <vt:lpstr>Microsimulation</vt:lpstr>
      <vt:lpstr>Creating a Synthetic Population using Microsimulation</vt:lpstr>
      <vt:lpstr>Changing  the Population Over Time</vt:lpstr>
      <vt:lpstr>Discreet Event Simulation</vt:lpstr>
      <vt:lpstr>Basic Properties of a Discrete Event Simulation</vt:lpstr>
      <vt:lpstr>Airport Security via a Discrete Event Simulation Model</vt:lpstr>
      <vt:lpstr>System Dynamics</vt:lpstr>
      <vt:lpstr>Basic Elements of a System Dynamics Model.</vt:lpstr>
      <vt:lpstr>Wolf Sheep Predation implemented as a System dynamics Model </vt:lpstr>
      <vt:lpstr>Spatial Interaction Models</vt:lpstr>
      <vt:lpstr>Comparing Different Modelling Approaches</vt:lpstr>
      <vt:lpstr>A Practical Comparison: The SIR Model</vt:lpstr>
      <vt:lpstr>The System Dynamics Approach</vt:lpstr>
      <vt:lpstr>The Agent-Based Approach</vt:lpstr>
      <vt:lpstr>The Cellular Automata Approach</vt:lpstr>
      <vt:lpstr>The Discrete Event Simulation Approach</vt:lpstr>
      <vt:lpstr>Comparative Analysis</vt:lpstr>
      <vt:lpstr>Comparative Analysis</vt:lpstr>
      <vt:lpstr>Discussion</vt:lpstr>
      <vt:lpstr>Further Reading</vt:lpstr>
      <vt:lpstr>Online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 Crooks</dc:creator>
  <cp:lastModifiedBy>Microsoft Office User</cp:lastModifiedBy>
  <cp:revision>39</cp:revision>
  <dcterms:created xsi:type="dcterms:W3CDTF">2018-07-16T13:06:35Z</dcterms:created>
  <dcterms:modified xsi:type="dcterms:W3CDTF">2019-01-11T21:51:32Z</dcterms:modified>
</cp:coreProperties>
</file>