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snapToGrid="0" snapToObjects="1">
      <p:cViewPr varScale="1">
        <p:scale>
          <a:sx n="101" d="100"/>
          <a:sy n="101"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A2F90-11CD-8F49-AF5D-78B834E90ECC}" type="datetimeFigureOut">
              <a:rPr lang="en-US" smtClean="0"/>
              <a:t>7/16/18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C5D2E-38EA-0243-B2EF-AD7634BE96D8}" type="slidenum">
              <a:rPr lang="en-US" smtClean="0"/>
              <a:t>‹#›</a:t>
            </a:fld>
            <a:endParaRPr lang="en-US"/>
          </a:p>
        </p:txBody>
      </p:sp>
    </p:spTree>
    <p:extLst>
      <p:ext uri="{BB962C8B-B14F-4D97-AF65-F5344CB8AC3E}">
        <p14:creationId xmlns:p14="http://schemas.microsoft.com/office/powerpoint/2010/main" val="249239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Agent-based modelling is one of the most popular approaches used in social and spatial simulation.  However, there are several other alternative approaches that are available to the researcher including Cellular Automata, Microsimulation, Discreet Event Simulation, System Dynamics and Spatial Interaction models. 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 The chapter ends with a discussion and summary.</a:t>
            </a:r>
          </a:p>
        </p:txBody>
      </p:sp>
      <p:sp>
        <p:nvSpPr>
          <p:cNvPr id="4" name="Slide Number Placeholder 3"/>
          <p:cNvSpPr>
            <a:spLocks noGrp="1"/>
          </p:cNvSpPr>
          <p:nvPr>
            <p:ph type="sldNum" sz="quarter" idx="10"/>
          </p:nvPr>
        </p:nvSpPr>
        <p:spPr/>
        <p:txBody>
          <a:bodyPr/>
          <a:lstStyle/>
          <a:p>
            <a:fld id="{D0AC5D2E-38EA-0243-B2EF-AD7634BE96D8}" type="slidenum">
              <a:rPr lang="en-US" smtClean="0"/>
              <a:t>2</a:t>
            </a:fld>
            <a:endParaRPr lang="en-US"/>
          </a:p>
        </p:txBody>
      </p:sp>
    </p:spTree>
    <p:extLst>
      <p:ext uri="{BB962C8B-B14F-4D97-AF65-F5344CB8AC3E}">
        <p14:creationId xmlns:p14="http://schemas.microsoft.com/office/powerpoint/2010/main" val="226974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to Model </a:t>
            </a:r>
          </a:p>
        </p:txBody>
      </p:sp>
      <p:sp>
        <p:nvSpPr>
          <p:cNvPr id="4" name="Slide Number Placeholder 3"/>
          <p:cNvSpPr>
            <a:spLocks noGrp="1"/>
          </p:cNvSpPr>
          <p:nvPr>
            <p:ph type="sldNum" sz="quarter" idx="10"/>
          </p:nvPr>
        </p:nvSpPr>
        <p:spPr/>
        <p:txBody>
          <a:bodyPr/>
          <a:lstStyle/>
          <a:p>
            <a:fld id="{D0AC5D2E-38EA-0243-B2EF-AD7634BE96D8}" type="slidenum">
              <a:rPr lang="en-US" smtClean="0"/>
              <a:t>6</a:t>
            </a:fld>
            <a:endParaRPr lang="en-US"/>
          </a:p>
        </p:txBody>
      </p:sp>
    </p:spTree>
    <p:extLst>
      <p:ext uri="{BB962C8B-B14F-4D97-AF65-F5344CB8AC3E}">
        <p14:creationId xmlns:p14="http://schemas.microsoft.com/office/powerpoint/2010/main" val="203564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7/16/18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7/16/18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p:txBody>
          <a:bodyPr/>
          <a:lstStyle/>
          <a:p>
            <a:r>
              <a:rPr lang="en-US" dirty="0"/>
              <a:t>Chapter 11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p:txBody>
          <a:bodyPr/>
          <a:lstStyle/>
          <a:p>
            <a:r>
              <a:rPr lang="en-US" dirty="0"/>
              <a:t>Alternative Modelling Approaches</a:t>
            </a:r>
          </a:p>
          <a:p>
            <a:endParaRPr lang="en-US"/>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525-DD58-2842-AAE5-AF5C424F2C55}"/>
              </a:ext>
            </a:extLst>
          </p:cNvPr>
          <p:cNvSpPr>
            <a:spLocks noGrp="1"/>
          </p:cNvSpPr>
          <p:nvPr>
            <p:ph type="title"/>
          </p:nvPr>
        </p:nvSpPr>
        <p:spPr/>
        <p:txBody>
          <a:bodyPr/>
          <a:lstStyle/>
          <a:p>
            <a:r>
              <a:rPr lang="en-US" dirty="0"/>
              <a:t>Discreet Event Simulation</a:t>
            </a:r>
          </a:p>
        </p:txBody>
      </p:sp>
      <p:sp>
        <p:nvSpPr>
          <p:cNvPr id="3" name="Content Placeholder 2">
            <a:extLst>
              <a:ext uri="{FF2B5EF4-FFF2-40B4-BE49-F238E27FC236}">
                <a16:creationId xmlns:a16="http://schemas.microsoft.com/office/drawing/2014/main" id="{E1D28718-2FB2-B347-8F88-6AF9196B3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869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4AAC-A51D-C341-A7E2-5111BF5541DE}"/>
              </a:ext>
            </a:extLst>
          </p:cNvPr>
          <p:cNvSpPr>
            <a:spLocks noGrp="1"/>
          </p:cNvSpPr>
          <p:nvPr>
            <p:ph type="title"/>
          </p:nvPr>
        </p:nvSpPr>
        <p:spPr/>
        <p:txBody>
          <a:bodyPr/>
          <a:lstStyle/>
          <a:p>
            <a:r>
              <a:rPr lang="en-US" dirty="0"/>
              <a:t>Basic Properties of a Discrete Event Simulation</a:t>
            </a:r>
          </a:p>
        </p:txBody>
      </p:sp>
      <p:pic>
        <p:nvPicPr>
          <p:cNvPr id="5" name="Content Placeholder 4">
            <a:extLst>
              <a:ext uri="{FF2B5EF4-FFF2-40B4-BE49-F238E27FC236}">
                <a16:creationId xmlns:a16="http://schemas.microsoft.com/office/drawing/2014/main" id="{B4EB73A0-3F51-7C4F-8B36-B70029F525A4}"/>
              </a:ext>
            </a:extLst>
          </p:cNvPr>
          <p:cNvPicPr>
            <a:picLocks noGrp="1" noChangeAspect="1"/>
          </p:cNvPicPr>
          <p:nvPr>
            <p:ph idx="1"/>
          </p:nvPr>
        </p:nvPicPr>
        <p:blipFill>
          <a:blip r:embed="rId2"/>
          <a:stretch>
            <a:fillRect/>
          </a:stretch>
        </p:blipFill>
        <p:spPr>
          <a:xfrm>
            <a:off x="838200" y="2924059"/>
            <a:ext cx="10515600" cy="2154470"/>
          </a:xfrm>
        </p:spPr>
      </p:pic>
      <p:sp>
        <p:nvSpPr>
          <p:cNvPr id="6" name="TextBox 5">
            <a:extLst>
              <a:ext uri="{FF2B5EF4-FFF2-40B4-BE49-F238E27FC236}">
                <a16:creationId xmlns:a16="http://schemas.microsoft.com/office/drawing/2014/main" id="{EB7AED56-F6C1-2E4C-B5AD-992A7B7DF216}"/>
              </a:ext>
            </a:extLst>
          </p:cNvPr>
          <p:cNvSpPr txBox="1"/>
          <p:nvPr/>
        </p:nvSpPr>
        <p:spPr>
          <a:xfrm>
            <a:off x="3228612" y="5942568"/>
            <a:ext cx="5734775" cy="369332"/>
          </a:xfrm>
          <a:prstGeom prst="rect">
            <a:avLst/>
          </a:prstGeom>
          <a:noFill/>
        </p:spPr>
        <p:txBody>
          <a:bodyPr wrap="none" rtlCol="0">
            <a:spAutoFit/>
          </a:bodyPr>
          <a:lstStyle/>
          <a:p>
            <a:r>
              <a:rPr lang="en-US" dirty="0"/>
              <a:t>Figure 11.5: Simple example of a Discreet Event Simulation.</a:t>
            </a:r>
          </a:p>
        </p:txBody>
      </p:sp>
    </p:spTree>
    <p:extLst>
      <p:ext uri="{BB962C8B-B14F-4D97-AF65-F5344CB8AC3E}">
        <p14:creationId xmlns:p14="http://schemas.microsoft.com/office/powerpoint/2010/main" val="397753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31AD-6C7D-044D-8B6F-109530CE8445}"/>
              </a:ext>
            </a:extLst>
          </p:cNvPr>
          <p:cNvSpPr>
            <a:spLocks noGrp="1"/>
          </p:cNvSpPr>
          <p:nvPr>
            <p:ph type="title"/>
          </p:nvPr>
        </p:nvSpPr>
        <p:spPr/>
        <p:txBody>
          <a:bodyPr/>
          <a:lstStyle/>
          <a:p>
            <a:r>
              <a:rPr lang="en-US" dirty="0"/>
              <a:t>Airport Security via a Discrete Event Simulation Model</a:t>
            </a:r>
          </a:p>
        </p:txBody>
      </p:sp>
      <p:pic>
        <p:nvPicPr>
          <p:cNvPr id="6" name="Content Placeholder 5">
            <a:extLst>
              <a:ext uri="{FF2B5EF4-FFF2-40B4-BE49-F238E27FC236}">
                <a16:creationId xmlns:a16="http://schemas.microsoft.com/office/drawing/2014/main" id="{33650B19-4556-7242-AA1C-939255906084}"/>
              </a:ext>
            </a:extLst>
          </p:cNvPr>
          <p:cNvPicPr>
            <a:picLocks noGrp="1" noChangeAspect="1"/>
          </p:cNvPicPr>
          <p:nvPr>
            <p:ph idx="1"/>
          </p:nvPr>
        </p:nvPicPr>
        <p:blipFill>
          <a:blip r:embed="rId2"/>
          <a:stretch>
            <a:fillRect/>
          </a:stretch>
        </p:blipFill>
        <p:spPr>
          <a:xfrm>
            <a:off x="3034660" y="1825625"/>
            <a:ext cx="6122679" cy="4351338"/>
          </a:xfrm>
        </p:spPr>
      </p:pic>
      <p:sp>
        <p:nvSpPr>
          <p:cNvPr id="4" name="TextBox 3">
            <a:extLst>
              <a:ext uri="{FF2B5EF4-FFF2-40B4-BE49-F238E27FC236}">
                <a16:creationId xmlns:a16="http://schemas.microsoft.com/office/drawing/2014/main" id="{126246D4-0CF9-DE49-9221-2DF659DC08C7}"/>
              </a:ext>
            </a:extLst>
          </p:cNvPr>
          <p:cNvSpPr txBox="1"/>
          <p:nvPr/>
        </p:nvSpPr>
        <p:spPr>
          <a:xfrm>
            <a:off x="1185333" y="6350000"/>
            <a:ext cx="7205627" cy="369332"/>
          </a:xfrm>
          <a:prstGeom prst="rect">
            <a:avLst/>
          </a:prstGeom>
          <a:noFill/>
        </p:spPr>
        <p:txBody>
          <a:bodyPr wrap="none" rtlCol="0">
            <a:spAutoFit/>
          </a:bodyPr>
          <a:lstStyle/>
          <a:p>
            <a:r>
              <a:rPr lang="en-US" dirty="0"/>
              <a:t>Figure 11.6: Airport security line simulation (Source: Bybee and </a:t>
            </a:r>
            <a:r>
              <a:rPr lang="en-US" dirty="0" err="1"/>
              <a:t>Eng</a:t>
            </a:r>
            <a:r>
              <a:rPr lang="en-US" dirty="0"/>
              <a:t>, 2012).</a:t>
            </a:r>
          </a:p>
        </p:txBody>
      </p:sp>
    </p:spTree>
    <p:extLst>
      <p:ext uri="{BB962C8B-B14F-4D97-AF65-F5344CB8AC3E}">
        <p14:creationId xmlns:p14="http://schemas.microsoft.com/office/powerpoint/2010/main" val="255291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CF1E-563F-8C4B-89FE-ECD89EA296F0}"/>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F03CF700-B271-BE43-B438-50E7843309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0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A4AB-75F7-1C4E-BB69-4CB3E7D26FAC}"/>
              </a:ext>
            </a:extLst>
          </p:cNvPr>
          <p:cNvSpPr>
            <a:spLocks noGrp="1"/>
          </p:cNvSpPr>
          <p:nvPr>
            <p:ph type="title"/>
          </p:nvPr>
        </p:nvSpPr>
        <p:spPr/>
        <p:txBody>
          <a:bodyPr/>
          <a:lstStyle/>
          <a:p>
            <a:r>
              <a:rPr lang="en-US" dirty="0"/>
              <a:t>Basic Elements of a System Dynamics Model.</a:t>
            </a:r>
          </a:p>
        </p:txBody>
      </p:sp>
      <p:pic>
        <p:nvPicPr>
          <p:cNvPr id="6" name="Content Placeholder 5">
            <a:extLst>
              <a:ext uri="{FF2B5EF4-FFF2-40B4-BE49-F238E27FC236}">
                <a16:creationId xmlns:a16="http://schemas.microsoft.com/office/drawing/2014/main" id="{A6ECAFFD-FD65-2840-ADD8-BB2129C5C00F}"/>
              </a:ext>
            </a:extLst>
          </p:cNvPr>
          <p:cNvPicPr>
            <a:picLocks noGrp="1" noChangeAspect="1"/>
          </p:cNvPicPr>
          <p:nvPr>
            <p:ph idx="1"/>
          </p:nvPr>
        </p:nvPicPr>
        <p:blipFill>
          <a:blip r:embed="rId2"/>
          <a:stretch>
            <a:fillRect/>
          </a:stretch>
        </p:blipFill>
        <p:spPr>
          <a:xfrm>
            <a:off x="838200" y="3024683"/>
            <a:ext cx="10515600" cy="1953221"/>
          </a:xfrm>
        </p:spPr>
      </p:pic>
      <p:sp>
        <p:nvSpPr>
          <p:cNvPr id="4" name="TextBox 3">
            <a:extLst>
              <a:ext uri="{FF2B5EF4-FFF2-40B4-BE49-F238E27FC236}">
                <a16:creationId xmlns:a16="http://schemas.microsoft.com/office/drawing/2014/main" id="{D5D1E58A-6604-6240-9F37-BA2EEE0E2082}"/>
              </a:ext>
            </a:extLst>
          </p:cNvPr>
          <p:cNvSpPr txBox="1"/>
          <p:nvPr/>
        </p:nvSpPr>
        <p:spPr>
          <a:xfrm>
            <a:off x="1354667" y="6468533"/>
            <a:ext cx="5496569" cy="369332"/>
          </a:xfrm>
          <a:prstGeom prst="rect">
            <a:avLst/>
          </a:prstGeom>
          <a:noFill/>
        </p:spPr>
        <p:txBody>
          <a:bodyPr wrap="none" rtlCol="0">
            <a:spAutoFit/>
          </a:bodyPr>
          <a:lstStyle/>
          <a:p>
            <a:r>
              <a:rPr lang="en-US" dirty="0"/>
              <a:t>Figure 11.7: Basic elements of a system dynamics model.</a:t>
            </a:r>
          </a:p>
        </p:txBody>
      </p:sp>
    </p:spTree>
    <p:extLst>
      <p:ext uri="{BB962C8B-B14F-4D97-AF65-F5344CB8AC3E}">
        <p14:creationId xmlns:p14="http://schemas.microsoft.com/office/powerpoint/2010/main" val="328105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8490-A8A6-0D46-AABB-1CAB7E8D9445}"/>
              </a:ext>
            </a:extLst>
          </p:cNvPr>
          <p:cNvSpPr>
            <a:spLocks noGrp="1"/>
          </p:cNvSpPr>
          <p:nvPr>
            <p:ph type="title"/>
          </p:nvPr>
        </p:nvSpPr>
        <p:spPr/>
        <p:txBody>
          <a:bodyPr/>
          <a:lstStyle/>
          <a:p>
            <a:r>
              <a:rPr lang="en-US" dirty="0"/>
              <a:t>Wolf Sheep Predation implemented as a System dynamics Model </a:t>
            </a:r>
          </a:p>
        </p:txBody>
      </p:sp>
      <p:pic>
        <p:nvPicPr>
          <p:cNvPr id="6" name="Content Placeholder 5">
            <a:extLst>
              <a:ext uri="{FF2B5EF4-FFF2-40B4-BE49-F238E27FC236}">
                <a16:creationId xmlns:a16="http://schemas.microsoft.com/office/drawing/2014/main" id="{0F00B489-3D92-9146-973D-9CB5A813F3F7}"/>
              </a:ext>
            </a:extLst>
          </p:cNvPr>
          <p:cNvPicPr>
            <a:picLocks noGrp="1" noChangeAspect="1"/>
          </p:cNvPicPr>
          <p:nvPr>
            <p:ph idx="1"/>
          </p:nvPr>
        </p:nvPicPr>
        <p:blipFill>
          <a:blip r:embed="rId2"/>
          <a:stretch>
            <a:fillRect/>
          </a:stretch>
        </p:blipFill>
        <p:spPr>
          <a:xfrm>
            <a:off x="838200" y="1941420"/>
            <a:ext cx="10515600" cy="4119748"/>
          </a:xfrm>
        </p:spPr>
      </p:pic>
      <p:sp>
        <p:nvSpPr>
          <p:cNvPr id="4" name="TextBox 3">
            <a:extLst>
              <a:ext uri="{FF2B5EF4-FFF2-40B4-BE49-F238E27FC236}">
                <a16:creationId xmlns:a16="http://schemas.microsoft.com/office/drawing/2014/main" id="{FC438ACF-3990-8543-8C72-22D060EF1F09}"/>
              </a:ext>
            </a:extLst>
          </p:cNvPr>
          <p:cNvSpPr txBox="1"/>
          <p:nvPr/>
        </p:nvSpPr>
        <p:spPr>
          <a:xfrm>
            <a:off x="575733" y="6028267"/>
            <a:ext cx="12122101" cy="369332"/>
          </a:xfrm>
          <a:prstGeom prst="rect">
            <a:avLst/>
          </a:prstGeom>
          <a:noFill/>
        </p:spPr>
        <p:txBody>
          <a:bodyPr wrap="none" rtlCol="0">
            <a:spAutoFit/>
          </a:bodyPr>
          <a:lstStyle/>
          <a:p>
            <a:r>
              <a:rPr lang="en-US" dirty="0"/>
              <a:t>Figure 11.8: An Example of a Wolf Sheep Predation model implemented as a system dynamics model (source: Wilensky, 2005a).</a:t>
            </a:r>
          </a:p>
        </p:txBody>
      </p:sp>
    </p:spTree>
    <p:extLst>
      <p:ext uri="{BB962C8B-B14F-4D97-AF65-F5344CB8AC3E}">
        <p14:creationId xmlns:p14="http://schemas.microsoft.com/office/powerpoint/2010/main" val="48596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AE7-34ED-7D42-B90C-72D9A42A452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9B55E6-9570-C44D-A235-6E0D72D5D4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599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AC85-228C-B048-891A-0122B532E449}"/>
              </a:ext>
            </a:extLst>
          </p:cNvPr>
          <p:cNvSpPr>
            <a:spLocks noGrp="1"/>
          </p:cNvSpPr>
          <p:nvPr>
            <p:ph type="title"/>
          </p:nvPr>
        </p:nvSpPr>
        <p:spPr/>
        <p:txBody>
          <a:bodyPr/>
          <a:lstStyle/>
          <a:p>
            <a:r>
              <a:rPr lang="en-US" dirty="0"/>
              <a:t>Cellular Automata</a:t>
            </a:r>
          </a:p>
        </p:txBody>
      </p:sp>
      <p:sp>
        <p:nvSpPr>
          <p:cNvPr id="3" name="Content Placeholder 2">
            <a:extLst>
              <a:ext uri="{FF2B5EF4-FFF2-40B4-BE49-F238E27FC236}">
                <a16:creationId xmlns:a16="http://schemas.microsoft.com/office/drawing/2014/main" id="{88916B74-9A31-E84B-9A7D-A967B2295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996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231C-B768-4848-98DD-5C2E0EAA61A1}"/>
              </a:ext>
            </a:extLst>
          </p:cNvPr>
          <p:cNvSpPr>
            <a:spLocks noGrp="1"/>
          </p:cNvSpPr>
          <p:nvPr>
            <p:ph type="title"/>
          </p:nvPr>
        </p:nvSpPr>
        <p:spPr/>
        <p:txBody>
          <a:bodyPr/>
          <a:lstStyle/>
          <a:p>
            <a:r>
              <a:rPr lang="en-US" dirty="0"/>
              <a:t>Different Neighborhood Configurations</a:t>
            </a:r>
          </a:p>
        </p:txBody>
      </p:sp>
      <p:pic>
        <p:nvPicPr>
          <p:cNvPr id="6" name="Content Placeholder 5">
            <a:extLst>
              <a:ext uri="{FF2B5EF4-FFF2-40B4-BE49-F238E27FC236}">
                <a16:creationId xmlns:a16="http://schemas.microsoft.com/office/drawing/2014/main" id="{F25140FB-0B15-144E-8439-CDC0330FC871}"/>
              </a:ext>
            </a:extLst>
          </p:cNvPr>
          <p:cNvPicPr>
            <a:picLocks noGrp="1" noChangeAspect="1"/>
          </p:cNvPicPr>
          <p:nvPr>
            <p:ph idx="1"/>
          </p:nvPr>
        </p:nvPicPr>
        <p:blipFill>
          <a:blip r:embed="rId2"/>
          <a:stretch>
            <a:fillRect/>
          </a:stretch>
        </p:blipFill>
        <p:spPr>
          <a:xfrm>
            <a:off x="838200" y="1690688"/>
            <a:ext cx="10515600" cy="3745044"/>
          </a:xfrm>
        </p:spPr>
      </p:pic>
      <p:sp>
        <p:nvSpPr>
          <p:cNvPr id="4" name="TextBox 3">
            <a:extLst>
              <a:ext uri="{FF2B5EF4-FFF2-40B4-BE49-F238E27FC236}">
                <a16:creationId xmlns:a16="http://schemas.microsoft.com/office/drawing/2014/main" id="{55BCE68A-37B8-3F48-8836-DD22F7AA31C5}"/>
              </a:ext>
            </a:extLst>
          </p:cNvPr>
          <p:cNvSpPr txBox="1"/>
          <p:nvPr/>
        </p:nvSpPr>
        <p:spPr>
          <a:xfrm>
            <a:off x="482600" y="5635096"/>
            <a:ext cx="11226800" cy="923330"/>
          </a:xfrm>
          <a:prstGeom prst="rect">
            <a:avLst/>
          </a:prstGeom>
          <a:noFill/>
        </p:spPr>
        <p:txBody>
          <a:bodyPr wrap="square" rtlCol="0">
            <a:spAutoFit/>
          </a:bodyPr>
          <a:lstStyle/>
          <a:p>
            <a:pPr algn="ctr"/>
            <a:r>
              <a:rPr lang="en-US" dirty="0"/>
              <a:t>Figure 11.1: Diagrammatic representation of 2D cellular automata and the most commonly used neighborhoods (1) von Neumann 1-neighbourhood, (2) Moore 1-neighbourhood, and extended (3) von Neumann and (4) Moore neighborhoods.</a:t>
            </a:r>
          </a:p>
        </p:txBody>
      </p:sp>
    </p:spTree>
    <p:extLst>
      <p:ext uri="{BB962C8B-B14F-4D97-AF65-F5344CB8AC3E}">
        <p14:creationId xmlns:p14="http://schemas.microsoft.com/office/powerpoint/2010/main" val="66234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5FFE-C024-4445-8BAA-1890F75E9C29}"/>
              </a:ext>
            </a:extLst>
          </p:cNvPr>
          <p:cNvSpPr>
            <a:spLocks noGrp="1"/>
          </p:cNvSpPr>
          <p:nvPr>
            <p:ph type="title"/>
          </p:nvPr>
        </p:nvSpPr>
        <p:spPr/>
        <p:txBody>
          <a:bodyPr/>
          <a:lstStyle/>
          <a:p>
            <a:r>
              <a:rPr lang="en-US" dirty="0"/>
              <a:t>Game of Life</a:t>
            </a:r>
          </a:p>
        </p:txBody>
      </p:sp>
      <p:sp>
        <p:nvSpPr>
          <p:cNvPr id="3" name="Content Placeholder 2">
            <a:extLst>
              <a:ext uri="{FF2B5EF4-FFF2-40B4-BE49-F238E27FC236}">
                <a16:creationId xmlns:a16="http://schemas.microsoft.com/office/drawing/2014/main" id="{1593368C-3ECC-704E-89E2-7AD2764A7A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3625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5DD4-4633-7241-8169-1F94C939A282}"/>
              </a:ext>
            </a:extLst>
          </p:cNvPr>
          <p:cNvSpPr>
            <a:spLocks noGrp="1"/>
          </p:cNvSpPr>
          <p:nvPr>
            <p:ph type="title"/>
          </p:nvPr>
        </p:nvSpPr>
        <p:spPr/>
        <p:txBody>
          <a:bodyPr/>
          <a:lstStyle/>
          <a:p>
            <a:r>
              <a:rPr lang="en-US" dirty="0"/>
              <a:t>Cells Changing State in the Game of Life</a:t>
            </a:r>
          </a:p>
        </p:txBody>
      </p:sp>
      <p:pic>
        <p:nvPicPr>
          <p:cNvPr id="6" name="Content Placeholder 5">
            <a:extLst>
              <a:ext uri="{FF2B5EF4-FFF2-40B4-BE49-F238E27FC236}">
                <a16:creationId xmlns:a16="http://schemas.microsoft.com/office/drawing/2014/main" id="{0B6A6676-E39A-4E48-9AB2-D740DAD527BB}"/>
              </a:ext>
            </a:extLst>
          </p:cNvPr>
          <p:cNvPicPr>
            <a:picLocks noGrp="1" noChangeAspect="1"/>
          </p:cNvPicPr>
          <p:nvPr>
            <p:ph idx="1"/>
          </p:nvPr>
        </p:nvPicPr>
        <p:blipFill>
          <a:blip r:embed="rId3"/>
          <a:stretch>
            <a:fillRect/>
          </a:stretch>
        </p:blipFill>
        <p:spPr>
          <a:xfrm>
            <a:off x="838200" y="2230342"/>
            <a:ext cx="10515600" cy="3541903"/>
          </a:xfrm>
        </p:spPr>
      </p:pic>
      <p:sp>
        <p:nvSpPr>
          <p:cNvPr id="4" name="TextBox 3">
            <a:extLst>
              <a:ext uri="{FF2B5EF4-FFF2-40B4-BE49-F238E27FC236}">
                <a16:creationId xmlns:a16="http://schemas.microsoft.com/office/drawing/2014/main" id="{D65F2FD9-AF3A-B040-B1A0-C6C5A130F33C}"/>
              </a:ext>
            </a:extLst>
          </p:cNvPr>
          <p:cNvSpPr txBox="1"/>
          <p:nvPr/>
        </p:nvSpPr>
        <p:spPr>
          <a:xfrm>
            <a:off x="1117600" y="6176963"/>
            <a:ext cx="9956800" cy="646331"/>
          </a:xfrm>
          <a:prstGeom prst="rect">
            <a:avLst/>
          </a:prstGeom>
          <a:noFill/>
        </p:spPr>
        <p:txBody>
          <a:bodyPr wrap="square" rtlCol="0">
            <a:spAutoFit/>
          </a:bodyPr>
          <a:lstStyle/>
          <a:p>
            <a:r>
              <a:rPr lang="en-US" dirty="0"/>
              <a:t>Figure 11.2: Example of cells changing state from dead (white) to alive (black) over time depending on the states of its neighboring cells (modified from Wilensky, 1998).</a:t>
            </a:r>
          </a:p>
        </p:txBody>
      </p:sp>
    </p:spTree>
    <p:extLst>
      <p:ext uri="{BB962C8B-B14F-4D97-AF65-F5344CB8AC3E}">
        <p14:creationId xmlns:p14="http://schemas.microsoft.com/office/powerpoint/2010/main" val="130144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FAC9-677A-E248-A930-440E87FFE244}"/>
              </a:ext>
            </a:extLst>
          </p:cNvPr>
          <p:cNvSpPr>
            <a:spLocks noGrp="1"/>
          </p:cNvSpPr>
          <p:nvPr>
            <p:ph type="title"/>
          </p:nvPr>
        </p:nvSpPr>
        <p:spPr/>
        <p:txBody>
          <a:bodyPr/>
          <a:lstStyle/>
          <a:p>
            <a:r>
              <a:rPr lang="en-US" dirty="0"/>
              <a:t>Microsimulation</a:t>
            </a:r>
          </a:p>
        </p:txBody>
      </p:sp>
      <p:sp>
        <p:nvSpPr>
          <p:cNvPr id="3" name="Content Placeholder 2">
            <a:extLst>
              <a:ext uri="{FF2B5EF4-FFF2-40B4-BE49-F238E27FC236}">
                <a16:creationId xmlns:a16="http://schemas.microsoft.com/office/drawing/2014/main" id="{3A8933DF-84D9-7B49-A2DC-3C855EA8C1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49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1F06-973F-6C45-9183-102512A78CDA}"/>
              </a:ext>
            </a:extLst>
          </p:cNvPr>
          <p:cNvSpPr>
            <a:spLocks noGrp="1"/>
          </p:cNvSpPr>
          <p:nvPr>
            <p:ph type="title"/>
          </p:nvPr>
        </p:nvSpPr>
        <p:spPr/>
        <p:txBody>
          <a:bodyPr/>
          <a:lstStyle/>
          <a:p>
            <a:r>
              <a:rPr lang="en-US" dirty="0"/>
              <a:t>Creating a Synthetic Population using Microsimulation</a:t>
            </a:r>
          </a:p>
        </p:txBody>
      </p:sp>
      <p:pic>
        <p:nvPicPr>
          <p:cNvPr id="6" name="Content Placeholder 5">
            <a:extLst>
              <a:ext uri="{FF2B5EF4-FFF2-40B4-BE49-F238E27FC236}">
                <a16:creationId xmlns:a16="http://schemas.microsoft.com/office/drawing/2014/main" id="{1D20284C-AC36-FB48-84F8-F8F854F50738}"/>
              </a:ext>
            </a:extLst>
          </p:cNvPr>
          <p:cNvPicPr>
            <a:picLocks noGrp="1" noChangeAspect="1"/>
          </p:cNvPicPr>
          <p:nvPr>
            <p:ph idx="1"/>
          </p:nvPr>
        </p:nvPicPr>
        <p:blipFill>
          <a:blip r:embed="rId2"/>
          <a:stretch>
            <a:fillRect/>
          </a:stretch>
        </p:blipFill>
        <p:spPr>
          <a:xfrm>
            <a:off x="2617967" y="1825625"/>
            <a:ext cx="6956065" cy="4351338"/>
          </a:xfrm>
        </p:spPr>
      </p:pic>
      <p:sp>
        <p:nvSpPr>
          <p:cNvPr id="4" name="TextBox 3">
            <a:extLst>
              <a:ext uri="{FF2B5EF4-FFF2-40B4-BE49-F238E27FC236}">
                <a16:creationId xmlns:a16="http://schemas.microsoft.com/office/drawing/2014/main" id="{BBA7B527-897C-1A44-BB15-08D3D5482C16}"/>
              </a:ext>
            </a:extLst>
          </p:cNvPr>
          <p:cNvSpPr txBox="1"/>
          <p:nvPr/>
        </p:nvSpPr>
        <p:spPr>
          <a:xfrm>
            <a:off x="1405467" y="6434667"/>
            <a:ext cx="10349243" cy="369332"/>
          </a:xfrm>
          <a:prstGeom prst="rect">
            <a:avLst/>
          </a:prstGeom>
          <a:noFill/>
        </p:spPr>
        <p:txBody>
          <a:bodyPr wrap="none" rtlCol="0">
            <a:spAutoFit/>
          </a:bodyPr>
          <a:lstStyle/>
          <a:p>
            <a:r>
              <a:rPr lang="en-US" dirty="0"/>
              <a:t>Figure 11.3: Schematic outlining the basic process of creating a synthetic population using microsimulation.</a:t>
            </a:r>
          </a:p>
        </p:txBody>
      </p:sp>
    </p:spTree>
    <p:extLst>
      <p:ext uri="{BB962C8B-B14F-4D97-AF65-F5344CB8AC3E}">
        <p14:creationId xmlns:p14="http://schemas.microsoft.com/office/powerpoint/2010/main" val="366869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04DA-43DD-7144-916F-0C6009982744}"/>
              </a:ext>
            </a:extLst>
          </p:cNvPr>
          <p:cNvSpPr>
            <a:spLocks noGrp="1"/>
          </p:cNvSpPr>
          <p:nvPr>
            <p:ph type="title"/>
          </p:nvPr>
        </p:nvSpPr>
        <p:spPr/>
        <p:txBody>
          <a:bodyPr/>
          <a:lstStyle/>
          <a:p>
            <a:r>
              <a:rPr lang="en-US" dirty="0"/>
              <a:t>Changing  the Population Over Time</a:t>
            </a:r>
          </a:p>
        </p:txBody>
      </p:sp>
      <p:pic>
        <p:nvPicPr>
          <p:cNvPr id="6" name="Content Placeholder 5">
            <a:extLst>
              <a:ext uri="{FF2B5EF4-FFF2-40B4-BE49-F238E27FC236}">
                <a16:creationId xmlns:a16="http://schemas.microsoft.com/office/drawing/2014/main" id="{76CCCD9E-24B3-A440-BB05-26327F8348EA}"/>
              </a:ext>
            </a:extLst>
          </p:cNvPr>
          <p:cNvPicPr>
            <a:picLocks noGrp="1" noChangeAspect="1"/>
          </p:cNvPicPr>
          <p:nvPr>
            <p:ph idx="1"/>
          </p:nvPr>
        </p:nvPicPr>
        <p:blipFill>
          <a:blip r:embed="rId2"/>
          <a:stretch>
            <a:fillRect/>
          </a:stretch>
        </p:blipFill>
        <p:spPr>
          <a:xfrm>
            <a:off x="2942010" y="1825625"/>
            <a:ext cx="6307979" cy="4351338"/>
          </a:xfrm>
        </p:spPr>
      </p:pic>
      <p:sp>
        <p:nvSpPr>
          <p:cNvPr id="4" name="TextBox 3">
            <a:extLst>
              <a:ext uri="{FF2B5EF4-FFF2-40B4-BE49-F238E27FC236}">
                <a16:creationId xmlns:a16="http://schemas.microsoft.com/office/drawing/2014/main" id="{3A4541D5-1D7D-304B-ACF0-4623F4AE05F7}"/>
              </a:ext>
            </a:extLst>
          </p:cNvPr>
          <p:cNvSpPr txBox="1"/>
          <p:nvPr/>
        </p:nvSpPr>
        <p:spPr>
          <a:xfrm>
            <a:off x="558800" y="6299199"/>
            <a:ext cx="10481733" cy="646331"/>
          </a:xfrm>
          <a:prstGeom prst="rect">
            <a:avLst/>
          </a:prstGeom>
          <a:noFill/>
        </p:spPr>
        <p:txBody>
          <a:bodyPr wrap="square" rtlCol="0">
            <a:spAutoFit/>
          </a:bodyPr>
          <a:lstStyle/>
          <a:p>
            <a:r>
              <a:rPr lang="en-US" dirty="0"/>
              <a:t>Figure 11.4: A simple example of dynamic microsimulation process where individuals change over time (m = married, d = divorced, w = widowed).</a:t>
            </a:r>
          </a:p>
        </p:txBody>
      </p:sp>
    </p:spTree>
    <p:extLst>
      <p:ext uri="{BB962C8B-B14F-4D97-AF65-F5344CB8AC3E}">
        <p14:creationId xmlns:p14="http://schemas.microsoft.com/office/powerpoint/2010/main" val="74795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387</Words>
  <Application>Microsoft Macintosh PowerPoint</Application>
  <PresentationFormat>Widescreen</PresentationFormat>
  <Paragraphs>28</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Chapter 11</vt:lpstr>
      <vt:lpstr>Introduction</vt:lpstr>
      <vt:lpstr>Cellular Automata</vt:lpstr>
      <vt:lpstr>Different Neighborhood Configurations</vt:lpstr>
      <vt:lpstr>Game of Life</vt:lpstr>
      <vt:lpstr>Cells Changing State in the Game of Life</vt:lpstr>
      <vt:lpstr>Microsimulation</vt:lpstr>
      <vt:lpstr>Creating a Synthetic Population using Microsimulation</vt:lpstr>
      <vt:lpstr>Changing  the Population Over Time</vt:lpstr>
      <vt:lpstr>Discreet Event Simulation</vt:lpstr>
      <vt:lpstr>Basic Properties of a Discrete Event Simulation</vt:lpstr>
      <vt:lpstr>Airport Security via a Discrete Event Simulation Model</vt:lpstr>
      <vt:lpstr>System Dynamics</vt:lpstr>
      <vt:lpstr>Basic Elements of a System Dynamics Model.</vt:lpstr>
      <vt:lpstr>Wolf Sheep Predation implemented as a System dynamics Model </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14</cp:revision>
  <dcterms:created xsi:type="dcterms:W3CDTF">2018-07-16T13:06:35Z</dcterms:created>
  <dcterms:modified xsi:type="dcterms:W3CDTF">2018-07-16T15:42:30Z</dcterms:modified>
</cp:coreProperties>
</file>