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63" r:id="rId3"/>
    <p:sldId id="257" r:id="rId4"/>
    <p:sldId id="259" r:id="rId5"/>
    <p:sldId id="265" r:id="rId6"/>
    <p:sldId id="264"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16/01/2019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bmgis/abmgis/tree/master/Chapter06-IntegratingABMandGIS/Models/Rainfall" TargetMode="External"/><Relationship Id="rId2" Type="http://schemas.openxmlformats.org/officeDocument/2006/relationships/hyperlink" Target="http://www.abmgis.org/Chapter6"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2B30-B6AA-C945-BCF6-D245E5FD440E}"/>
              </a:ext>
            </a:extLst>
          </p:cNvPr>
          <p:cNvSpPr>
            <a:spLocks noGrp="1"/>
          </p:cNvSpPr>
          <p:nvPr>
            <p:ph type="title"/>
          </p:nvPr>
        </p:nvSpPr>
        <p:spPr>
          <a:xfrm>
            <a:off x="838200" y="365125"/>
            <a:ext cx="6798013" cy="1325563"/>
          </a:xfrm>
        </p:spPr>
        <p:txBody>
          <a:bodyPr/>
          <a:lstStyle/>
          <a:p>
            <a:r>
              <a:rPr lang="en-GB" dirty="0"/>
              <a:t>Recap: The Model Development Process</a:t>
            </a:r>
          </a:p>
        </p:txBody>
      </p:sp>
      <p:sp>
        <p:nvSpPr>
          <p:cNvPr id="4" name="Content Placeholder 3">
            <a:extLst>
              <a:ext uri="{FF2B5EF4-FFF2-40B4-BE49-F238E27FC236}">
                <a16:creationId xmlns:a16="http://schemas.microsoft.com/office/drawing/2014/main" id="{3A9D1673-CAD0-FA47-8321-C24E6C22166B}"/>
              </a:ext>
            </a:extLst>
          </p:cNvPr>
          <p:cNvSpPr>
            <a:spLocks noGrp="1"/>
          </p:cNvSpPr>
          <p:nvPr>
            <p:ph sz="half" idx="1"/>
          </p:nvPr>
        </p:nvSpPr>
        <p:spPr>
          <a:xfrm>
            <a:off x="838199" y="1825625"/>
            <a:ext cx="6399179" cy="4351338"/>
          </a:xfrm>
        </p:spPr>
        <p:txBody>
          <a:bodyPr>
            <a:normAutofit lnSpcReduction="10000"/>
          </a:bodyPr>
          <a:lstStyle/>
          <a:p>
            <a:r>
              <a:rPr lang="en-GB" dirty="0"/>
              <a:t>After a model has been designed and implemented, evaluation can begin</a:t>
            </a:r>
          </a:p>
          <a:p>
            <a:r>
              <a:rPr lang="en-GB" dirty="0"/>
              <a:t>Verification: Check that the model implementation (i.e. code) matches the design</a:t>
            </a:r>
          </a:p>
          <a:p>
            <a:r>
              <a:rPr lang="en-GB" dirty="0"/>
              <a:t>Calibration: Find optimal parameter values given some real-world observations</a:t>
            </a:r>
          </a:p>
          <a:p>
            <a:r>
              <a:rPr lang="en-GB" dirty="0"/>
              <a:t>Validation: Test the model on some new real-world data to make sure that it has not been over-fitted</a:t>
            </a:r>
          </a:p>
        </p:txBody>
      </p:sp>
      <p:pic>
        <p:nvPicPr>
          <p:cNvPr id="11" name="Content Placeholder 10">
            <a:extLst>
              <a:ext uri="{FF2B5EF4-FFF2-40B4-BE49-F238E27FC236}">
                <a16:creationId xmlns:a16="http://schemas.microsoft.com/office/drawing/2014/main" id="{073DB346-9D26-9946-9F22-B02338C7D555}"/>
              </a:ext>
            </a:extLst>
          </p:cNvPr>
          <p:cNvPicPr>
            <a:picLocks noGrp="1" noChangeAspect="1"/>
          </p:cNvPicPr>
          <p:nvPr>
            <p:ph sz="half" idx="2"/>
          </p:nvPr>
        </p:nvPicPr>
        <p:blipFill>
          <a:blip r:embed="rId2"/>
          <a:stretch>
            <a:fillRect/>
          </a:stretch>
        </p:blipFill>
        <p:spPr>
          <a:xfrm>
            <a:off x="8163082" y="498846"/>
            <a:ext cx="3286373" cy="6091124"/>
          </a:xfrm>
        </p:spPr>
      </p:pic>
    </p:spTree>
    <p:extLst>
      <p:ext uri="{BB962C8B-B14F-4D97-AF65-F5344CB8AC3E}">
        <p14:creationId xmlns:p14="http://schemas.microsoft.com/office/powerpoint/2010/main" val="313671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 for this tutorial</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normAutofit/>
          </a:bodyPr>
          <a:lstStyle/>
          <a:p>
            <a:r>
              <a:rPr lang="en-GB" dirty="0"/>
              <a:t>Three examples to explore how to evaluate models:</a:t>
            </a:r>
          </a:p>
          <a:p>
            <a:endParaRPr lang="en-GB" dirty="0"/>
          </a:p>
          <a:p>
            <a:r>
              <a:rPr lang="en-GB" dirty="0"/>
              <a:t>Verification: an example with the </a:t>
            </a:r>
            <a:r>
              <a:rPr lang="en-GB" i="1" dirty="0"/>
              <a:t>Rainfall </a:t>
            </a:r>
            <a:r>
              <a:rPr lang="en-GB" dirty="0"/>
              <a:t>model</a:t>
            </a:r>
          </a:p>
          <a:p>
            <a:endParaRPr lang="en-GB" dirty="0"/>
          </a:p>
          <a:p>
            <a:r>
              <a:rPr lang="en-GB" dirty="0"/>
              <a:t>Parameter sweep using </a:t>
            </a:r>
            <a:r>
              <a:rPr lang="en-GB" i="1" dirty="0"/>
              <a:t>Behaviour Space</a:t>
            </a:r>
          </a:p>
          <a:p>
            <a:endParaRPr lang="en-GB" dirty="0"/>
          </a:p>
          <a:p>
            <a:r>
              <a:rPr lang="en-GB" dirty="0"/>
              <a:t>Calibration: an example with the </a:t>
            </a:r>
            <a:r>
              <a:rPr lang="en-GB" i="1" dirty="0"/>
              <a:t>Walk This Way </a:t>
            </a:r>
            <a:r>
              <a:rPr lang="en-GB" dirty="0"/>
              <a:t>model</a:t>
            </a:r>
          </a:p>
        </p:txBody>
      </p:sp>
    </p:spTree>
    <p:extLst>
      <p:ext uri="{BB962C8B-B14F-4D97-AF65-F5344CB8AC3E}">
        <p14:creationId xmlns:p14="http://schemas.microsoft.com/office/powerpoint/2010/main" val="5005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t>
            </a:r>
            <a:br>
              <a:rPr lang="en-GB" dirty="0"/>
            </a:br>
            <a:r>
              <a:rPr lang="en-GB" dirty="0"/>
              <a:t>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normAutofit lnSpcReduction="10000"/>
          </a:bodyPr>
          <a:lstStyle/>
          <a:p>
            <a:r>
              <a:rPr lang="en-GB" dirty="0"/>
              <a:t>There are many ways to verify that the model’s implementation fits with the design</a:t>
            </a:r>
          </a:p>
          <a:p>
            <a:pPr lvl="1"/>
            <a:r>
              <a:rPr lang="en-GB" dirty="0"/>
              <a:t>Code testing (e.g. unit testing, pair programming)</a:t>
            </a:r>
          </a:p>
          <a:p>
            <a:pPr lvl="1"/>
            <a:r>
              <a:rPr lang="en-GB" dirty="0"/>
              <a:t>Docking (implementing a model twice using different libraries or programming languages)</a:t>
            </a:r>
          </a:p>
          <a:p>
            <a:pPr lvl="1"/>
            <a:r>
              <a:rPr lang="en-GB" dirty="0"/>
              <a:t>Manual inspection of the model (e.g. checking that agent variables change as they should do)</a:t>
            </a:r>
          </a:p>
          <a:p>
            <a:r>
              <a:rPr lang="en-GB" dirty="0"/>
              <a:t>Also: </a:t>
            </a:r>
            <a:r>
              <a:rPr lang="en-GB" b="1" dirty="0"/>
              <a:t>experimenting with simplified environments</a:t>
            </a:r>
            <a:endParaRPr lang="en-GB" dirty="0"/>
          </a:p>
          <a:p>
            <a:pPr lvl="1"/>
            <a:r>
              <a:rPr lang="en-GB" dirty="0"/>
              <a:t>Apply the model to a simple environment to make sure the agents behave as they should do.</a:t>
            </a:r>
          </a:p>
          <a:p>
            <a:pPr lvl="1"/>
            <a:r>
              <a:rPr lang="en-GB" dirty="0"/>
              <a:t>The simple environments make it easy to understand what behaviour </a:t>
            </a:r>
            <a:r>
              <a:rPr lang="en-GB" i="1" dirty="0"/>
              <a:t>should</a:t>
            </a:r>
            <a:r>
              <a:rPr lang="en-GB" dirty="0"/>
              <a:t> take place.</a:t>
            </a:r>
          </a:p>
        </p:txBody>
      </p:sp>
    </p:spTree>
    <p:extLst>
      <p:ext uri="{BB962C8B-B14F-4D97-AF65-F5344CB8AC3E}">
        <p14:creationId xmlns:p14="http://schemas.microsoft.com/office/powerpoint/2010/main" val="11366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85D7-90D2-2747-B5B6-79A8AEE62968}"/>
              </a:ext>
            </a:extLst>
          </p:cNvPr>
          <p:cNvSpPr>
            <a:spLocks noGrp="1"/>
          </p:cNvSpPr>
          <p:nvPr>
            <p:ph type="title"/>
          </p:nvPr>
        </p:nvSpPr>
        <p:spPr/>
        <p:txBody>
          <a:bodyPr/>
          <a:lstStyle/>
          <a:p>
            <a:r>
              <a:rPr lang="en-GB" dirty="0"/>
              <a:t>Verification using the Rainfall model</a:t>
            </a:r>
          </a:p>
        </p:txBody>
      </p:sp>
      <p:sp>
        <p:nvSpPr>
          <p:cNvPr id="3" name="Content Placeholder 2">
            <a:extLst>
              <a:ext uri="{FF2B5EF4-FFF2-40B4-BE49-F238E27FC236}">
                <a16:creationId xmlns:a16="http://schemas.microsoft.com/office/drawing/2014/main" id="{B13D88B6-DD0B-9548-9C3B-6E72B1F45FA0}"/>
              </a:ext>
            </a:extLst>
          </p:cNvPr>
          <p:cNvSpPr>
            <a:spLocks noGrp="1"/>
          </p:cNvSpPr>
          <p:nvPr>
            <p:ph sz="half" idx="1"/>
          </p:nvPr>
        </p:nvSpPr>
        <p:spPr>
          <a:xfrm>
            <a:off x="838200" y="1825625"/>
            <a:ext cx="5181600" cy="4351338"/>
          </a:xfrm>
        </p:spPr>
        <p:txBody>
          <a:bodyPr>
            <a:normAutofit fontScale="92500" lnSpcReduction="10000"/>
          </a:bodyPr>
          <a:lstStyle/>
          <a:p>
            <a:r>
              <a:rPr lang="en-GB" dirty="0"/>
              <a:t>The </a:t>
            </a:r>
            <a:r>
              <a:rPr lang="en-GB" i="1" dirty="0"/>
              <a:t>Rainfall</a:t>
            </a:r>
            <a:r>
              <a:rPr lang="en-GB" dirty="0"/>
              <a:t> model </a:t>
            </a:r>
          </a:p>
          <a:p>
            <a:pPr lvl="1"/>
            <a:r>
              <a:rPr lang="en-GB" dirty="0"/>
              <a:t>Initially introduced in </a:t>
            </a:r>
            <a:r>
              <a:rPr lang="en-GB" dirty="0">
                <a:hlinkClick r:id="rId2"/>
              </a:rPr>
              <a:t>Chapter 6 </a:t>
            </a:r>
            <a:r>
              <a:rPr lang="en-GB" dirty="0"/>
              <a:t>of the book and available in the </a:t>
            </a:r>
            <a:r>
              <a:rPr lang="en-GB" dirty="0">
                <a:hlinkClick r:id="rId3"/>
              </a:rPr>
              <a:t>accompanying resources</a:t>
            </a:r>
            <a:r>
              <a:rPr lang="en-GB" dirty="0"/>
              <a:t>.</a:t>
            </a:r>
          </a:p>
          <a:p>
            <a:r>
              <a:rPr lang="en-GB" dirty="0"/>
              <a:t>Agents represent drops of water that move across a hilly environment and pool in a lake</a:t>
            </a:r>
          </a:p>
          <a:p>
            <a:r>
              <a:rPr lang="en-GB" dirty="0"/>
              <a:t>Also has three simple environments:</a:t>
            </a:r>
          </a:p>
          <a:p>
            <a:pPr lvl="1"/>
            <a:r>
              <a:rPr lang="en-GB" dirty="0"/>
              <a:t>A flat plane (all cells are same height)</a:t>
            </a:r>
          </a:p>
          <a:p>
            <a:pPr lvl="1"/>
            <a:r>
              <a:rPr lang="en-GB" dirty="0"/>
              <a:t>A cone (low in the middle)</a:t>
            </a:r>
          </a:p>
          <a:p>
            <a:pPr lvl="1"/>
            <a:r>
              <a:rPr lang="en-GB" dirty="0"/>
              <a:t>A hill (high in </a:t>
            </a:r>
            <a:r>
              <a:rPr lang="en-GB"/>
              <a:t>the middle)</a:t>
            </a:r>
            <a:endParaRPr lang="en-GB" dirty="0"/>
          </a:p>
        </p:txBody>
      </p:sp>
      <p:pic>
        <p:nvPicPr>
          <p:cNvPr id="1026" name="Picture 2" descr="GUI of Rainfall Example">
            <a:extLst>
              <a:ext uri="{FF2B5EF4-FFF2-40B4-BE49-F238E27FC236}">
                <a16:creationId xmlns:a16="http://schemas.microsoft.com/office/drawing/2014/main" id="{EEC8D30B-DE18-F64E-AAA8-2C0582AFE7D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1690688"/>
            <a:ext cx="5181600" cy="25841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AC0DCDF-E070-014A-9D1E-662ECA77B08D}"/>
              </a:ext>
            </a:extLst>
          </p:cNvPr>
          <p:cNvPicPr>
            <a:picLocks noChangeAspect="1"/>
          </p:cNvPicPr>
          <p:nvPr/>
        </p:nvPicPr>
        <p:blipFill>
          <a:blip r:embed="rId5"/>
          <a:stretch>
            <a:fillRect/>
          </a:stretch>
        </p:blipFill>
        <p:spPr>
          <a:xfrm>
            <a:off x="6172200" y="4409741"/>
            <a:ext cx="5181600" cy="2128514"/>
          </a:xfrm>
          <a:prstGeom prst="rect">
            <a:avLst/>
          </a:prstGeom>
        </p:spPr>
      </p:pic>
    </p:spTree>
    <p:extLst>
      <p:ext uri="{BB962C8B-B14F-4D97-AF65-F5344CB8AC3E}">
        <p14:creationId xmlns:p14="http://schemas.microsoft.com/office/powerpoint/2010/main" val="70827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460E-52C2-0B45-A21C-02180112ED47}"/>
              </a:ext>
            </a:extLst>
          </p:cNvPr>
          <p:cNvSpPr>
            <a:spLocks noGrp="1"/>
          </p:cNvSpPr>
          <p:nvPr>
            <p:ph type="title"/>
          </p:nvPr>
        </p:nvSpPr>
        <p:spPr/>
        <p:txBody>
          <a:bodyPr/>
          <a:lstStyle/>
          <a:p>
            <a:r>
              <a:rPr lang="en-GB" dirty="0"/>
              <a:t>XXXX REST FOR ED</a:t>
            </a:r>
          </a:p>
        </p:txBody>
      </p:sp>
      <p:sp>
        <p:nvSpPr>
          <p:cNvPr id="3" name="Content Placeholder 2">
            <a:extLst>
              <a:ext uri="{FF2B5EF4-FFF2-40B4-BE49-F238E27FC236}">
                <a16:creationId xmlns:a16="http://schemas.microsoft.com/office/drawing/2014/main" id="{C0288C78-95C4-424F-9B0E-85A5C8AEBC8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32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a:xfrm>
            <a:off x="224431" y="12707"/>
            <a:ext cx="10515600" cy="1325563"/>
          </a:xfrm>
        </p:spPr>
        <p:txBody>
          <a:bodyPr>
            <a:normAutofit/>
          </a:bodyPr>
          <a:lstStyle/>
          <a:p>
            <a:r>
              <a:rPr lang="en-GB" sz="2800" b="1" dirty="0"/>
              <a:t>Parameter sweep using Behaviour Space – Setting up an Experiment</a:t>
            </a:r>
            <a:br>
              <a:rPr lang="en-GB" sz="2800" dirty="0"/>
            </a:br>
            <a:r>
              <a:rPr lang="en-GB" sz="2000" dirty="0"/>
              <a:t>Example: </a:t>
            </a:r>
            <a:r>
              <a:rPr lang="en-GB" sz="2000" dirty="0" err="1"/>
              <a:t>TrafficGrid</a:t>
            </a:r>
            <a:r>
              <a:rPr lang="en-GB" sz="2000" dirty="0"/>
              <a:t> Model</a:t>
            </a:r>
            <a:endParaRPr lang="en-GB" sz="2800" dirty="0"/>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a:xfrm>
            <a:off x="1396378" y="1330310"/>
            <a:ext cx="2471928" cy="771271"/>
          </a:xfrm>
        </p:spPr>
        <p:txBody>
          <a:bodyPr>
            <a:normAutofit/>
          </a:bodyPr>
          <a:lstStyle/>
          <a:p>
            <a:pPr marL="0" indent="0" algn="r">
              <a:buNone/>
            </a:pPr>
            <a:r>
              <a:rPr lang="en-GB" sz="1600" b="1" dirty="0"/>
              <a:t>Set a meaningful experiment name</a:t>
            </a:r>
          </a:p>
        </p:txBody>
      </p:sp>
      <p:pic>
        <p:nvPicPr>
          <p:cNvPr id="8" name="Picture 7">
            <a:extLst>
              <a:ext uri="{FF2B5EF4-FFF2-40B4-BE49-F238E27FC236}">
                <a16:creationId xmlns:a16="http://schemas.microsoft.com/office/drawing/2014/main" id="{F14770E4-BF47-9340-8878-D8D8FBD064E9}"/>
              </a:ext>
            </a:extLst>
          </p:cNvPr>
          <p:cNvPicPr>
            <a:picLocks noChangeAspect="1"/>
          </p:cNvPicPr>
          <p:nvPr/>
        </p:nvPicPr>
        <p:blipFill>
          <a:blip r:embed="rId2"/>
          <a:stretch>
            <a:fillRect/>
          </a:stretch>
        </p:blipFill>
        <p:spPr>
          <a:xfrm>
            <a:off x="4031324" y="1139238"/>
            <a:ext cx="3673172" cy="5376672"/>
          </a:xfrm>
          <a:prstGeom prst="rect">
            <a:avLst/>
          </a:prstGeom>
        </p:spPr>
      </p:pic>
      <p:sp>
        <p:nvSpPr>
          <p:cNvPr id="9" name="Content Placeholder 2">
            <a:extLst>
              <a:ext uri="{FF2B5EF4-FFF2-40B4-BE49-F238E27FC236}">
                <a16:creationId xmlns:a16="http://schemas.microsoft.com/office/drawing/2014/main" id="{21252868-97EF-AD47-A8C5-CAB1E1A1D158}"/>
              </a:ext>
            </a:extLst>
          </p:cNvPr>
          <p:cNvSpPr txBox="1">
            <a:spLocks/>
          </p:cNvSpPr>
          <p:nvPr/>
        </p:nvSpPr>
        <p:spPr>
          <a:xfrm>
            <a:off x="869074" y="2101073"/>
            <a:ext cx="2999232" cy="67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Font typeface="Arial" panose="020B0604020202020204" pitchFamily="34" charset="0"/>
              <a:buNone/>
            </a:pPr>
            <a:r>
              <a:rPr lang="en-GB" sz="1600" b="1" dirty="0"/>
              <a:t>Set the variables and their ranges you’d like to test</a:t>
            </a:r>
            <a:endParaRPr lang="en-GB" sz="1600" dirty="0"/>
          </a:p>
        </p:txBody>
      </p:sp>
      <p:sp>
        <p:nvSpPr>
          <p:cNvPr id="10" name="Content Placeholder 2">
            <a:extLst>
              <a:ext uri="{FF2B5EF4-FFF2-40B4-BE49-F238E27FC236}">
                <a16:creationId xmlns:a16="http://schemas.microsoft.com/office/drawing/2014/main" id="{976F9874-50B1-E545-A8D5-8F702D10EB05}"/>
              </a:ext>
            </a:extLst>
          </p:cNvPr>
          <p:cNvSpPr txBox="1">
            <a:spLocks/>
          </p:cNvSpPr>
          <p:nvPr/>
        </p:nvSpPr>
        <p:spPr>
          <a:xfrm>
            <a:off x="1396378" y="2883298"/>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Define how many repetitions of each combination you’ll test</a:t>
            </a:r>
          </a:p>
        </p:txBody>
      </p:sp>
      <p:sp>
        <p:nvSpPr>
          <p:cNvPr id="14" name="Content Placeholder 2">
            <a:extLst>
              <a:ext uri="{FF2B5EF4-FFF2-40B4-BE49-F238E27FC236}">
                <a16:creationId xmlns:a16="http://schemas.microsoft.com/office/drawing/2014/main" id="{7A4B9E6F-CA2B-6E46-9C76-458C03A61C88}"/>
              </a:ext>
            </a:extLst>
          </p:cNvPr>
          <p:cNvSpPr txBox="1">
            <a:spLocks/>
          </p:cNvSpPr>
          <p:nvPr/>
        </p:nvSpPr>
        <p:spPr>
          <a:xfrm>
            <a:off x="1396378" y="3827574"/>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Set the measure you’ll use to report model performance</a:t>
            </a:r>
          </a:p>
        </p:txBody>
      </p:sp>
      <p:sp>
        <p:nvSpPr>
          <p:cNvPr id="16" name="Rectangle 15">
            <a:extLst>
              <a:ext uri="{FF2B5EF4-FFF2-40B4-BE49-F238E27FC236}">
                <a16:creationId xmlns:a16="http://schemas.microsoft.com/office/drawing/2014/main" id="{9E82DC7B-0D97-AF47-9E39-9F766B2A6BDF}"/>
              </a:ext>
            </a:extLst>
          </p:cNvPr>
          <p:cNvSpPr/>
          <p:nvPr/>
        </p:nvSpPr>
        <p:spPr>
          <a:xfrm>
            <a:off x="7845542" y="1555289"/>
            <a:ext cx="2898648" cy="892552"/>
          </a:xfrm>
          <a:prstGeom prst="rect">
            <a:avLst/>
          </a:prstGeom>
        </p:spPr>
        <p:txBody>
          <a:bodyPr wrap="square">
            <a:spAutoFit/>
          </a:bodyPr>
          <a:lstStyle/>
          <a:p>
            <a:r>
              <a:rPr lang="en-GB" sz="1200" i="1" dirty="0"/>
              <a:t>The number of car agents will range from 75 to 125 to 250 in our simulations</a:t>
            </a:r>
          </a:p>
          <a:p>
            <a:endParaRPr lang="en-GB" sz="400" i="1" dirty="0"/>
          </a:p>
          <a:p>
            <a:r>
              <a:rPr lang="en-GB" sz="1200" i="1" dirty="0"/>
              <a:t>Speed Limit and other variables (including those not shown) are held constant</a:t>
            </a:r>
          </a:p>
        </p:txBody>
      </p:sp>
      <p:sp>
        <p:nvSpPr>
          <p:cNvPr id="17" name="Rectangle 16">
            <a:extLst>
              <a:ext uri="{FF2B5EF4-FFF2-40B4-BE49-F238E27FC236}">
                <a16:creationId xmlns:a16="http://schemas.microsoft.com/office/drawing/2014/main" id="{DC131591-FC36-064D-B8A4-A52E2E98DC94}"/>
              </a:ext>
            </a:extLst>
          </p:cNvPr>
          <p:cNvSpPr/>
          <p:nvPr/>
        </p:nvSpPr>
        <p:spPr>
          <a:xfrm>
            <a:off x="7839233" y="2777221"/>
            <a:ext cx="3349972" cy="461665"/>
          </a:xfrm>
          <a:prstGeom prst="rect">
            <a:avLst/>
          </a:prstGeom>
        </p:spPr>
        <p:txBody>
          <a:bodyPr wrap="square">
            <a:spAutoFit/>
          </a:bodyPr>
          <a:lstStyle/>
          <a:p>
            <a:r>
              <a:rPr lang="en-GB" sz="1200" i="1" dirty="0"/>
              <a:t>This helps control for random variation, 25 should be enough here given the low model complexity</a:t>
            </a:r>
          </a:p>
        </p:txBody>
      </p:sp>
      <p:sp>
        <p:nvSpPr>
          <p:cNvPr id="18" name="Rectangle 17">
            <a:extLst>
              <a:ext uri="{FF2B5EF4-FFF2-40B4-BE49-F238E27FC236}">
                <a16:creationId xmlns:a16="http://schemas.microsoft.com/office/drawing/2014/main" id="{96EDB28C-9A4F-C64F-ABB7-7DC2908AE66C}"/>
              </a:ext>
            </a:extLst>
          </p:cNvPr>
          <p:cNvSpPr/>
          <p:nvPr/>
        </p:nvSpPr>
        <p:spPr>
          <a:xfrm>
            <a:off x="7839233" y="3818893"/>
            <a:ext cx="3349972" cy="276999"/>
          </a:xfrm>
          <a:prstGeom prst="rect">
            <a:avLst/>
          </a:prstGeom>
        </p:spPr>
        <p:txBody>
          <a:bodyPr wrap="square">
            <a:spAutoFit/>
          </a:bodyPr>
          <a:lstStyle/>
          <a:p>
            <a:r>
              <a:rPr lang="en-GB" sz="1200" i="1" dirty="0"/>
              <a:t>We’ve picked the mean wait time for the cars here</a:t>
            </a:r>
          </a:p>
        </p:txBody>
      </p:sp>
      <p:sp>
        <p:nvSpPr>
          <p:cNvPr id="19" name="Content Placeholder 2">
            <a:extLst>
              <a:ext uri="{FF2B5EF4-FFF2-40B4-BE49-F238E27FC236}">
                <a16:creationId xmlns:a16="http://schemas.microsoft.com/office/drawing/2014/main" id="{35333481-1CCA-8F45-AE9B-5711BC8A22D7}"/>
              </a:ext>
            </a:extLst>
          </p:cNvPr>
          <p:cNvSpPr txBox="1">
            <a:spLocks/>
          </p:cNvSpPr>
          <p:nvPr/>
        </p:nvSpPr>
        <p:spPr>
          <a:xfrm>
            <a:off x="1396378" y="4963822"/>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Tell </a:t>
            </a:r>
            <a:r>
              <a:rPr lang="en-GB" sz="1600" b="1" dirty="0" err="1"/>
              <a:t>BehaviorSpace</a:t>
            </a:r>
            <a:r>
              <a:rPr lang="en-GB" sz="1600" b="1" dirty="0"/>
              <a:t> the commands used to setup and run the model</a:t>
            </a:r>
          </a:p>
        </p:txBody>
      </p:sp>
      <p:sp>
        <p:nvSpPr>
          <p:cNvPr id="20" name="Content Placeholder 2">
            <a:extLst>
              <a:ext uri="{FF2B5EF4-FFF2-40B4-BE49-F238E27FC236}">
                <a16:creationId xmlns:a16="http://schemas.microsoft.com/office/drawing/2014/main" id="{74F59C78-371C-1641-AD55-D958D6413298}"/>
              </a:ext>
            </a:extLst>
          </p:cNvPr>
          <p:cNvSpPr txBox="1">
            <a:spLocks/>
          </p:cNvSpPr>
          <p:nvPr/>
        </p:nvSpPr>
        <p:spPr>
          <a:xfrm>
            <a:off x="1396378" y="5860386"/>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Give a cut off for when the model should finish by</a:t>
            </a:r>
          </a:p>
        </p:txBody>
      </p:sp>
      <p:sp>
        <p:nvSpPr>
          <p:cNvPr id="21" name="Rectangle 20">
            <a:extLst>
              <a:ext uri="{FF2B5EF4-FFF2-40B4-BE49-F238E27FC236}">
                <a16:creationId xmlns:a16="http://schemas.microsoft.com/office/drawing/2014/main" id="{CF7D851B-68B3-3F4A-B248-D8FED68BE177}"/>
              </a:ext>
            </a:extLst>
          </p:cNvPr>
          <p:cNvSpPr/>
          <p:nvPr/>
        </p:nvSpPr>
        <p:spPr>
          <a:xfrm>
            <a:off x="7899630" y="5860386"/>
            <a:ext cx="3349972" cy="461665"/>
          </a:xfrm>
          <a:prstGeom prst="rect">
            <a:avLst/>
          </a:prstGeom>
        </p:spPr>
        <p:txBody>
          <a:bodyPr wrap="square">
            <a:spAutoFit/>
          </a:bodyPr>
          <a:lstStyle/>
          <a:p>
            <a:r>
              <a:rPr lang="en-GB" sz="1200" i="1" dirty="0"/>
              <a:t>As determined by the tick box above, we’ll just take the wait time mean at the end of the simulation</a:t>
            </a:r>
          </a:p>
        </p:txBody>
      </p:sp>
    </p:spTree>
    <p:extLst>
      <p:ext uri="{BB962C8B-B14F-4D97-AF65-F5344CB8AC3E}">
        <p14:creationId xmlns:p14="http://schemas.microsoft.com/office/powerpoint/2010/main" val="8707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3ACF2-7D3E-B54C-955E-81CE8E8B949D}"/>
              </a:ext>
            </a:extLst>
          </p:cNvPr>
          <p:cNvPicPr>
            <a:picLocks noChangeAspect="1"/>
          </p:cNvPicPr>
          <p:nvPr/>
        </p:nvPicPr>
        <p:blipFill>
          <a:blip r:embed="rId2"/>
          <a:stretch>
            <a:fillRect/>
          </a:stretch>
        </p:blipFill>
        <p:spPr>
          <a:xfrm>
            <a:off x="456238" y="1439050"/>
            <a:ext cx="3156170" cy="1369510"/>
          </a:xfrm>
          <a:prstGeom prst="rect">
            <a:avLst/>
          </a:prstGeom>
        </p:spPr>
      </p:pic>
      <p:pic>
        <p:nvPicPr>
          <p:cNvPr id="5" name="Picture 4">
            <a:extLst>
              <a:ext uri="{FF2B5EF4-FFF2-40B4-BE49-F238E27FC236}">
                <a16:creationId xmlns:a16="http://schemas.microsoft.com/office/drawing/2014/main" id="{B68C4268-988D-394E-8F7F-538C0DADEF12}"/>
              </a:ext>
            </a:extLst>
          </p:cNvPr>
          <p:cNvPicPr>
            <a:picLocks noChangeAspect="1"/>
          </p:cNvPicPr>
          <p:nvPr/>
        </p:nvPicPr>
        <p:blipFill>
          <a:blip r:embed="rId3"/>
          <a:stretch>
            <a:fillRect/>
          </a:stretch>
        </p:blipFill>
        <p:spPr>
          <a:xfrm>
            <a:off x="456238" y="3048726"/>
            <a:ext cx="3160094" cy="3062215"/>
          </a:xfrm>
          <a:prstGeom prst="rect">
            <a:avLst/>
          </a:prstGeom>
        </p:spPr>
      </p:pic>
      <p:sp>
        <p:nvSpPr>
          <p:cNvPr id="6" name="Title 1">
            <a:extLst>
              <a:ext uri="{FF2B5EF4-FFF2-40B4-BE49-F238E27FC236}">
                <a16:creationId xmlns:a16="http://schemas.microsoft.com/office/drawing/2014/main" id="{2EBFAABB-200E-F746-AEDF-AF9F294F445B}"/>
              </a:ext>
            </a:extLst>
          </p:cNvPr>
          <p:cNvSpPr txBox="1">
            <a:spLocks/>
          </p:cNvSpPr>
          <p:nvPr/>
        </p:nvSpPr>
        <p:spPr>
          <a:xfrm>
            <a:off x="224431" y="127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Parameter sweep using Behaviour Space – Running an Experiment</a:t>
            </a:r>
            <a:br>
              <a:rPr lang="en-GB" sz="2800" dirty="0"/>
            </a:br>
            <a:r>
              <a:rPr lang="en-GB" sz="2000" dirty="0"/>
              <a:t>Example: </a:t>
            </a:r>
            <a:r>
              <a:rPr lang="en-GB" sz="2000" dirty="0" err="1"/>
              <a:t>TrafficGrid</a:t>
            </a:r>
            <a:r>
              <a:rPr lang="en-GB" sz="2000" dirty="0"/>
              <a:t> Model</a:t>
            </a:r>
            <a:endParaRPr lang="en-GB" sz="2800" dirty="0"/>
          </a:p>
        </p:txBody>
      </p:sp>
      <p:sp>
        <p:nvSpPr>
          <p:cNvPr id="7" name="Rectangle 6">
            <a:extLst>
              <a:ext uri="{FF2B5EF4-FFF2-40B4-BE49-F238E27FC236}">
                <a16:creationId xmlns:a16="http://schemas.microsoft.com/office/drawing/2014/main" id="{12242539-26A3-FB4C-89EB-928AD1335EF1}"/>
              </a:ext>
            </a:extLst>
          </p:cNvPr>
          <p:cNvSpPr/>
          <p:nvPr/>
        </p:nvSpPr>
        <p:spPr>
          <a:xfrm>
            <a:off x="3810328" y="1646751"/>
            <a:ext cx="2898648" cy="954107"/>
          </a:xfrm>
          <a:prstGeom prst="rect">
            <a:avLst/>
          </a:prstGeom>
        </p:spPr>
        <p:txBody>
          <a:bodyPr wrap="square">
            <a:spAutoFit/>
          </a:bodyPr>
          <a:lstStyle/>
          <a:p>
            <a:r>
              <a:rPr lang="en-GB" sz="1400" dirty="0"/>
              <a:t>You can export results to output files, either a spreadsheet or text file, and process these later to identify the best parameter combination</a:t>
            </a:r>
          </a:p>
        </p:txBody>
      </p:sp>
      <p:sp>
        <p:nvSpPr>
          <p:cNvPr id="8" name="Rectangle 7">
            <a:extLst>
              <a:ext uri="{FF2B5EF4-FFF2-40B4-BE49-F238E27FC236}">
                <a16:creationId xmlns:a16="http://schemas.microsoft.com/office/drawing/2014/main" id="{54CCF04F-45B6-4443-B046-1D1B5C0EE4CF}"/>
              </a:ext>
            </a:extLst>
          </p:cNvPr>
          <p:cNvSpPr/>
          <p:nvPr/>
        </p:nvSpPr>
        <p:spPr>
          <a:xfrm>
            <a:off x="3810328" y="3188113"/>
            <a:ext cx="2898648" cy="1169551"/>
          </a:xfrm>
          <a:prstGeom prst="rect">
            <a:avLst/>
          </a:prstGeom>
        </p:spPr>
        <p:txBody>
          <a:bodyPr wrap="square">
            <a:spAutoFit/>
          </a:bodyPr>
          <a:lstStyle/>
          <a:p>
            <a:r>
              <a:rPr lang="en-GB" sz="1400" dirty="0"/>
              <a:t>The simulations will run on screen, and this reporting window will feedback how the simulations are progressing. Once finished, the window will disappear.</a:t>
            </a:r>
          </a:p>
        </p:txBody>
      </p:sp>
      <p:pic>
        <p:nvPicPr>
          <p:cNvPr id="9" name="Picture 8">
            <a:extLst>
              <a:ext uri="{FF2B5EF4-FFF2-40B4-BE49-F238E27FC236}">
                <a16:creationId xmlns:a16="http://schemas.microsoft.com/office/drawing/2014/main" id="{667C0122-420C-EF47-9341-B2B89BA0A00D}"/>
              </a:ext>
            </a:extLst>
          </p:cNvPr>
          <p:cNvPicPr>
            <a:picLocks noChangeAspect="1"/>
          </p:cNvPicPr>
          <p:nvPr/>
        </p:nvPicPr>
        <p:blipFill rotWithShape="1">
          <a:blip r:embed="rId4"/>
          <a:srcRect l="733" t="1025"/>
          <a:stretch/>
        </p:blipFill>
        <p:spPr>
          <a:xfrm>
            <a:off x="7403657" y="1338270"/>
            <a:ext cx="3695498" cy="2081926"/>
          </a:xfrm>
          <a:prstGeom prst="rect">
            <a:avLst/>
          </a:prstGeom>
        </p:spPr>
      </p:pic>
      <p:sp>
        <p:nvSpPr>
          <p:cNvPr id="10" name="Rectangle 9">
            <a:extLst>
              <a:ext uri="{FF2B5EF4-FFF2-40B4-BE49-F238E27FC236}">
                <a16:creationId xmlns:a16="http://schemas.microsoft.com/office/drawing/2014/main" id="{0B644693-F3C3-8D4D-B0FE-3EC79A8A4C8B}"/>
              </a:ext>
            </a:extLst>
          </p:cNvPr>
          <p:cNvSpPr/>
          <p:nvPr/>
        </p:nvSpPr>
        <p:spPr>
          <a:xfrm>
            <a:off x="7320521" y="3559753"/>
            <a:ext cx="4034243" cy="2677656"/>
          </a:xfrm>
          <a:prstGeom prst="rect">
            <a:avLst/>
          </a:prstGeom>
        </p:spPr>
        <p:txBody>
          <a:bodyPr wrap="square">
            <a:spAutoFit/>
          </a:bodyPr>
          <a:lstStyle/>
          <a:p>
            <a:r>
              <a:rPr lang="en-GB" sz="1400" dirty="0"/>
              <a:t>On analysing my results in Excel, I find wait times vary with number of agents (no surprise there), with the following results averaged over all runs:</a:t>
            </a:r>
          </a:p>
          <a:p>
            <a:endParaRPr lang="en-GB" sz="1400" dirty="0"/>
          </a:p>
          <a:p>
            <a:r>
              <a:rPr lang="en-GB" sz="1400" dirty="0"/>
              <a:t>75 agents = 8.24</a:t>
            </a:r>
          </a:p>
          <a:p>
            <a:r>
              <a:rPr lang="en-GB" sz="1400" dirty="0"/>
              <a:t>125 agents = 8.63</a:t>
            </a:r>
          </a:p>
          <a:p>
            <a:r>
              <a:rPr lang="en-GB" sz="1400" dirty="0"/>
              <a:t>250 agents =  28.47</a:t>
            </a:r>
          </a:p>
          <a:p>
            <a:endParaRPr lang="en-GB" sz="1400" dirty="0"/>
          </a:p>
          <a:p>
            <a:r>
              <a:rPr lang="en-GB" sz="1400" dirty="0"/>
              <a:t>As we can see, at 250 agents the traffic is considerably worse. This begs the question – what is the largest number of agents that travel on this road network? Can you find out through </a:t>
            </a:r>
            <a:r>
              <a:rPr lang="en-GB" sz="1400" dirty="0" err="1"/>
              <a:t>BehaviorSpace</a:t>
            </a:r>
            <a:r>
              <a:rPr lang="en-GB" sz="1400" dirty="0"/>
              <a:t>?</a:t>
            </a:r>
          </a:p>
        </p:txBody>
      </p:sp>
    </p:spTree>
    <p:extLst>
      <p:ext uri="{BB962C8B-B14F-4D97-AF65-F5344CB8AC3E}">
        <p14:creationId xmlns:p14="http://schemas.microsoft.com/office/powerpoint/2010/main" val="238314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dirty="0"/>
              <a:t>Calibration: an example with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lstStyle/>
          <a:p>
            <a:r>
              <a:rPr lang="en-GB"/>
              <a:t>XX ED TO DO</a:t>
            </a:r>
          </a:p>
          <a:p>
            <a:endParaRPr lang="en-GB" dirty="0"/>
          </a:p>
        </p:txBody>
      </p:sp>
    </p:spTree>
    <p:extLst>
      <p:ext uri="{BB962C8B-B14F-4D97-AF65-F5344CB8AC3E}">
        <p14:creationId xmlns:p14="http://schemas.microsoft.com/office/powerpoint/2010/main" val="353846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690</Words>
  <Application>Microsoft Macintosh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Chapter 10 Tutorial</vt:lpstr>
      <vt:lpstr>Recap: The Model Development Process</vt:lpstr>
      <vt:lpstr>Outline for this tutorial</vt:lpstr>
      <vt:lpstr>Verification:  an example with the Rainfall model</vt:lpstr>
      <vt:lpstr>Verification using the Rainfall model</vt:lpstr>
      <vt:lpstr>XXXX REST FOR ED</vt:lpstr>
      <vt:lpstr>Parameter sweep using Behaviour Space – Setting up an Experiment Example: TrafficGrid Model</vt:lpstr>
      <vt:lpstr>PowerPoint Presentation</vt:lpstr>
      <vt:lpstr>Calibration: an example with the Walk This Way model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23</cp:revision>
  <dcterms:created xsi:type="dcterms:W3CDTF">2018-07-16T13:06:35Z</dcterms:created>
  <dcterms:modified xsi:type="dcterms:W3CDTF">2019-01-16T13:46:40Z</dcterms:modified>
</cp:coreProperties>
</file>